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70" r:id="rId5"/>
    <p:sldId id="271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Равнобедренный треугольник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C02A0D0C-3384-467A-A37B-FF75EA7CD6C0}" type="datetimeFigureOut">
              <a:rPr lang="ru-RU" smtClean="0"/>
              <a:t>14.11.2015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CD95A8F3-B8B9-4C96-B4CD-397C7955FA4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A0D0C-3384-467A-A37B-FF75EA7CD6C0}" type="datetimeFigureOut">
              <a:rPr lang="ru-RU" smtClean="0"/>
              <a:t>14.11.2015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5A8F3-B8B9-4C96-B4CD-397C7955FA4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A0D0C-3384-467A-A37B-FF75EA7CD6C0}" type="datetimeFigureOut">
              <a:rPr lang="ru-RU" smtClean="0"/>
              <a:t>14.11.2015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5A8F3-B8B9-4C96-B4CD-397C7955FA4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C02A0D0C-3384-467A-A37B-FF75EA7CD6C0}" type="datetimeFigureOut">
              <a:rPr lang="ru-RU" smtClean="0"/>
              <a:t>14.11.2015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5A8F3-B8B9-4C96-B4CD-397C7955FA4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ый треугольник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Равнобедренный треугольник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C02A0D0C-3384-467A-A37B-FF75EA7CD6C0}" type="datetimeFigureOut">
              <a:rPr lang="ru-RU" smtClean="0"/>
              <a:t>14.11.2015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CD95A8F3-B8B9-4C96-B4CD-397C7955FA46}" type="slidenum">
              <a:rPr lang="ru-RU" smtClean="0"/>
              <a:t>‹#›</a:t>
            </a:fld>
            <a:endParaRPr lang="ru-RU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C02A0D0C-3384-467A-A37B-FF75EA7CD6C0}" type="datetimeFigureOut">
              <a:rPr lang="ru-RU" smtClean="0"/>
              <a:t>14.11.2015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CD95A8F3-B8B9-4C96-B4CD-397C7955FA4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C02A0D0C-3384-467A-A37B-FF75EA7CD6C0}" type="datetimeFigureOut">
              <a:rPr lang="ru-RU" smtClean="0"/>
              <a:t>14.11.2015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CD95A8F3-B8B9-4C96-B4CD-397C7955FA46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A0D0C-3384-467A-A37B-FF75EA7CD6C0}" type="datetimeFigureOut">
              <a:rPr lang="ru-RU" smtClean="0"/>
              <a:t>14.11.2015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5A8F3-B8B9-4C96-B4CD-397C7955FA4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C02A0D0C-3384-467A-A37B-FF75EA7CD6C0}" type="datetimeFigureOut">
              <a:rPr lang="ru-RU" smtClean="0"/>
              <a:t>14.11.2015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CD95A8F3-B8B9-4C96-B4CD-397C7955FA4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C02A0D0C-3384-467A-A37B-FF75EA7CD6C0}" type="datetimeFigureOut">
              <a:rPr lang="ru-RU" smtClean="0"/>
              <a:t>14.11.2015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CD95A8F3-B8B9-4C96-B4CD-397C7955FA46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C02A0D0C-3384-467A-A37B-FF75EA7CD6C0}" type="datetimeFigureOut">
              <a:rPr lang="ru-RU" smtClean="0"/>
              <a:t>14.11.2015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CD95A8F3-B8B9-4C96-B4CD-397C7955FA46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ый треугольник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C02A0D0C-3384-467A-A37B-FF75EA7CD6C0}" type="datetimeFigureOut">
              <a:rPr lang="ru-RU" smtClean="0"/>
              <a:t>14.11.2015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CD95A8F3-B8B9-4C96-B4CD-397C7955FA46}" type="slidenum">
              <a:rPr lang="ru-RU" smtClean="0"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.sfu-kras.ru/" TargetMode="External"/><Relationship Id="rId2" Type="http://schemas.openxmlformats.org/officeDocument/2006/relationships/hyperlink" Target="http://onlinetestpad.com/ru-ru/Section/Economics-25/Default.aspx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ru.onlinemschool.com/math/assistance/matrix/determinant/" TargetMode="External"/><Relationship Id="rId4" Type="http://schemas.openxmlformats.org/officeDocument/2006/relationships/hyperlink" Target="http://www.native-english.ru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onlinetestpad.com/ru-ru/Section/Economics-25/Default.aspx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ru.onlinemschool.com/math/assistance/matrix/determinant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428604"/>
            <a:ext cx="8029604" cy="3171847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Интернет ресурсы, внешних баз данных предметной области направления подготовки бакалавра.</a:t>
            </a:r>
            <a:br>
              <a:rPr lang="ru-RU" b="1" dirty="0"/>
            </a:b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85786" y="3143248"/>
            <a:ext cx="8062912" cy="1752600"/>
          </a:xfrm>
        </p:spPr>
        <p:txBody>
          <a:bodyPr>
            <a:normAutofit/>
          </a:bodyPr>
          <a:lstStyle/>
          <a:p>
            <a:r>
              <a:rPr lang="ru-RU" dirty="0" smtClean="0"/>
              <a:t>Выполнила студентка </a:t>
            </a:r>
            <a:r>
              <a:rPr lang="en-US" dirty="0" smtClean="0"/>
              <a:t>I</a:t>
            </a:r>
            <a:r>
              <a:rPr lang="ru-RU" dirty="0" smtClean="0"/>
              <a:t> курса </a:t>
            </a:r>
          </a:p>
          <a:p>
            <a:r>
              <a:rPr lang="ru-RU" dirty="0" smtClean="0"/>
              <a:t>Жабина Елена.</a:t>
            </a:r>
          </a:p>
          <a:p>
            <a:r>
              <a:rPr lang="ru-RU" dirty="0" smtClean="0"/>
              <a:t>УБ15-09</a:t>
            </a:r>
            <a:endParaRPr lang="ru-RU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«Социология. Анализ современного общества» </a:t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882808"/>
            <a:ext cx="3186106" cy="4572000"/>
          </a:xfrm>
        </p:spPr>
        <p:txBody>
          <a:bodyPr>
            <a:normAutofit fontScale="47500" lnSpcReduction="20000"/>
          </a:bodyPr>
          <a:lstStyle/>
          <a:p>
            <a:r>
              <a:rPr lang="ru-RU" dirty="0" smtClean="0"/>
              <a:t>Представлены современная трактовка предмета и методов социологии, а также пути практического использования данных социологических исследований. Рассмотрены различные стороны общественной жизни: активность человека, социальные группы и институты, культура, расслоение, социальная изменчивость, современные тенденции развития общества. Приведены очерки о философах и социологах, идеи которых определили становление социологии как науки. В конце каждой главы даны термины и понятия, а в конце книги - тесты на проверку усвоения курса.</a:t>
            </a:r>
            <a:endParaRPr lang="ru-RU" dirty="0"/>
          </a:p>
        </p:txBody>
      </p:sp>
      <p:pic>
        <p:nvPicPr>
          <p:cNvPr id="20482" name="Picture 2" descr="Штомпка Петр. Социология. Анализ современного общества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29058" y="2214554"/>
            <a:ext cx="4814705" cy="351473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0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«Сборник задач по математике» </a:t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882808"/>
            <a:ext cx="4474840" cy="4572000"/>
          </a:xfrm>
        </p:spPr>
        <p:txBody>
          <a:bodyPr>
            <a:normAutofit fontScale="77500" lnSpcReduction="20000"/>
          </a:bodyPr>
          <a:lstStyle/>
          <a:p>
            <a:r>
              <a:rPr lang="ru-RU" dirty="0" smtClean="0"/>
              <a:t>Содержит задачи по линейной алгебре, аналитической геометрии, а также общей алгебре. Краткие теоретические сведения, снабженные большим количеством разобранных примеров, позволяют использовать сборник для всех видов обучения.</a:t>
            </a:r>
            <a:endParaRPr lang="ru-RU" dirty="0"/>
          </a:p>
        </p:txBody>
      </p:sp>
      <p:pic>
        <p:nvPicPr>
          <p:cNvPr id="1026" name="Picture 2" descr="https://pp.vk.me/c629108/v629108716/17b4c/FMvXUXTKDPU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908720"/>
            <a:ext cx="3657600" cy="5753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Английский язык «Грамматика. Сборник  упражнений, издание шестое» </a:t>
            </a:r>
            <a:r>
              <a:rPr lang="en-US" dirty="0" smtClean="0"/>
              <a:t/>
            </a:r>
            <a:br>
              <a:rPr lang="en-US" dirty="0" smtClean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882808"/>
            <a:ext cx="4614866" cy="4572000"/>
          </a:xfrm>
        </p:spPr>
        <p:txBody>
          <a:bodyPr>
            <a:normAutofit fontScale="77500" lnSpcReduction="20000"/>
          </a:bodyPr>
          <a:lstStyle/>
          <a:p>
            <a:r>
              <a:rPr lang="ru-RU" dirty="0" smtClean="0"/>
              <a:t>Для тех, кто начинает учить английский язык </a:t>
            </a:r>
            <a:r>
              <a:rPr lang="ru-RU" dirty="0" err="1" smtClean="0"/>
              <a:t>Голицынский</a:t>
            </a:r>
            <a:r>
              <a:rPr lang="ru-RU" dirty="0" smtClean="0"/>
              <a:t> не подойдет, так как правила в нем даются очень коротко, можно даже сказать, схематично. Кроме того, автор охватил далеко не все правила грамматики. Идеальный вариант использования книги – в качестве практикума в дополнение к основному учебнику. </a:t>
            </a:r>
            <a:br>
              <a:rPr lang="ru-RU" dirty="0" smtClean="0"/>
            </a:br>
            <a:endParaRPr lang="ru-RU" dirty="0"/>
          </a:p>
        </p:txBody>
      </p:sp>
      <p:pic>
        <p:nvPicPr>
          <p:cNvPr id="21506" name="Picture 2" descr="http://irecommend.ru/sites/default/files/product-images/9224/view_images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72132" y="1714488"/>
            <a:ext cx="3181350" cy="4762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21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effectLst/>
              </a:rPr>
              <a:t/>
            </a:r>
            <a:br>
              <a:rPr lang="ru-RU" dirty="0" smtClean="0">
                <a:effectLst/>
              </a:rPr>
            </a:br>
            <a:r>
              <a:rPr lang="ru-RU" dirty="0" smtClean="0">
                <a:effectLst/>
              </a:rPr>
              <a:t>Основы экономической теории. Учебное пособие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882808"/>
            <a:ext cx="4686304" cy="4572000"/>
          </a:xfrm>
        </p:spPr>
        <p:txBody>
          <a:bodyPr>
            <a:normAutofit fontScale="47500" lnSpcReduction="20000"/>
          </a:bodyPr>
          <a:lstStyle/>
          <a:p>
            <a:r>
              <a:rPr lang="ru-RU" dirty="0" smtClean="0"/>
              <a:t>В учебном пособии представлены важнейшие аспекты экономической теории: ее методология, эволюция и категориальный аппарат. Особое внимание уделено основам воспроизводства экономики и основам экономики рационального использования ограниченных ресурсов, а также вопросам функционирования экономических систем различных типов. В учебном пособии представлены важнейшие аспекты экономической теории: ее методология, эволюция и категориальный аппарат. Особое внимание уделено основам воспроизводства экономики и основам экономики рационального использования ограниченных ресурсов, а также вопросам функционирования экономических систем различных типов.</a:t>
            </a:r>
            <a:endParaRPr lang="ru-RU" dirty="0"/>
          </a:p>
        </p:txBody>
      </p:sp>
      <p:pic>
        <p:nvPicPr>
          <p:cNvPr id="23556" name="Picture 4" descr="http://www.knigafund.ru/books_covers/89/ISBN-978-5-91393-090-3/covers/thumb/ISBN-978-5-91393-090-3.png?142951441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00826" y="2428868"/>
            <a:ext cx="1809759" cy="271463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23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«Новый Омнибус Тьюринга»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882808"/>
            <a:ext cx="4043362" cy="4572000"/>
          </a:xfrm>
        </p:spPr>
        <p:txBody>
          <a:bodyPr>
            <a:normAutofit fontScale="62500" lnSpcReduction="20000"/>
          </a:bodyPr>
          <a:lstStyle/>
          <a:p>
            <a:r>
              <a:rPr lang="ru-RU" dirty="0" smtClean="0"/>
              <a:t>Книга, обязательная к прочтению для любого заинтересованного компьютерами. Эта потрясающая книга состоит из 66 коротких очерков по наиболее важным и интересным компьютерным темам, таким как компрессия, машины Тьюринга, формальная грамматика, невычислимые функции, и нейронные сети. Книга написана повседневным простым языком и почти не содержит математики. Это моя самая любимая книга.</a:t>
            </a:r>
            <a:endParaRPr lang="ru-RU" dirty="0"/>
          </a:p>
        </p:txBody>
      </p:sp>
      <p:pic>
        <p:nvPicPr>
          <p:cNvPr id="24578" name="Picture 2" descr="imag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5008" y="2214554"/>
            <a:ext cx="2714644" cy="355618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24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«Жемчужины программирования» 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882808"/>
            <a:ext cx="4900618" cy="4572000"/>
          </a:xfrm>
        </p:spPr>
        <p:txBody>
          <a:bodyPr>
            <a:normAutofit fontScale="70000" lnSpcReduction="20000"/>
          </a:bodyPr>
          <a:lstStyle/>
          <a:p>
            <a:r>
              <a:rPr lang="ru-RU" dirty="0" smtClean="0"/>
              <a:t>Главы этой книги посвящены наиболее привлекательному аспекту профессии программиста: жемчужинам программирования, рождающимся за пределами работы, в области фантазии и творчества. В них рассматриваются: постановка задач, теория алгоритмов, структуры данных, вопросы повышения эффективности кода, а также верификация и тестирование программ.</a:t>
            </a:r>
            <a:endParaRPr lang="ru-RU" dirty="0"/>
          </a:p>
        </p:txBody>
      </p:sp>
      <p:pic>
        <p:nvPicPr>
          <p:cNvPr id="25602" name="Picture 2" descr="imag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72198" y="2500306"/>
            <a:ext cx="2500330" cy="327543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256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256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256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«Ещё больше жемчужин программирования»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882808"/>
            <a:ext cx="3686172" cy="4572000"/>
          </a:xfrm>
        </p:spPr>
        <p:txBody>
          <a:bodyPr>
            <a:normAutofit fontScale="55000" lnSpcReduction="20000"/>
          </a:bodyPr>
          <a:lstStyle/>
          <a:p>
            <a:r>
              <a:rPr lang="ru-RU" dirty="0" smtClean="0"/>
              <a:t>В книге наряду с конкретными примерами даны общие рекомендации по составления оптимальных алгоритмов и программ. Рассмотрение построено по следующему принципу: постановка задачи, пример традиционного решения и объяснение его недостатков, углубленный анализ задачи и найденное в результате этого лучшее решение, изложения ряда принципов грамотного программирования. </a:t>
            </a:r>
            <a:br>
              <a:rPr lang="ru-RU" dirty="0" smtClean="0"/>
            </a:br>
            <a:r>
              <a:rPr lang="ru-RU" dirty="0" smtClean="0"/>
              <a:t>Для программистов.</a:t>
            </a:r>
            <a:endParaRPr lang="ru-RU" dirty="0"/>
          </a:p>
        </p:txBody>
      </p:sp>
      <p:pic>
        <p:nvPicPr>
          <p:cNvPr id="26626" name="Picture 2" descr="imag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29256" y="2214554"/>
            <a:ext cx="3000396" cy="393052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6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Список интернет ресурсов.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http://onlinetestpad.com/ru-ru/Section/Economics-25/Default.aspx</a:t>
            </a:r>
            <a:r>
              <a:rPr lang="en-US" dirty="0" smtClean="0"/>
              <a:t>  </a:t>
            </a:r>
            <a:r>
              <a:rPr lang="ru-RU" dirty="0" smtClean="0"/>
              <a:t>;</a:t>
            </a:r>
          </a:p>
          <a:p>
            <a:r>
              <a:rPr lang="en-US" dirty="0" smtClean="0">
                <a:hlinkClick r:id="rId3"/>
              </a:rPr>
              <a:t>https://e.sfu-kras.ru</a:t>
            </a:r>
            <a:r>
              <a:rPr lang="en-US" dirty="0" smtClean="0"/>
              <a:t> </a:t>
            </a:r>
            <a:r>
              <a:rPr lang="ru-RU" dirty="0" smtClean="0"/>
              <a:t>;</a:t>
            </a:r>
          </a:p>
          <a:p>
            <a:r>
              <a:rPr lang="en-US" dirty="0" smtClean="0">
                <a:hlinkClick r:id="rId4"/>
              </a:rPr>
              <a:t>http://www.native-english.ru/</a:t>
            </a:r>
            <a:r>
              <a:rPr lang="ru-RU" dirty="0" smtClean="0"/>
              <a:t> ;</a:t>
            </a:r>
          </a:p>
          <a:p>
            <a:r>
              <a:rPr lang="en-US" dirty="0">
                <a:hlinkClick r:id="rId5"/>
              </a:rPr>
              <a:t>http://ru.onlinemschool.com/math/assistance/matrix/determinant</a:t>
            </a:r>
            <a:r>
              <a:rPr lang="en-US" dirty="0" smtClean="0">
                <a:hlinkClick r:id="rId5"/>
              </a:rPr>
              <a:t>/</a:t>
            </a:r>
            <a:r>
              <a:rPr lang="ru-RU" dirty="0" smtClean="0"/>
              <a:t> </a:t>
            </a:r>
            <a:endParaRPr lang="en-US" dirty="0" smtClean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Онлайн тесты по экономике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Категория содержит различные тесты по </a:t>
            </a:r>
            <a:r>
              <a:rPr lang="ru-RU" dirty="0" smtClean="0"/>
              <a:t>экономике </a:t>
            </a:r>
            <a:r>
              <a:rPr lang="ru-RU" dirty="0"/>
              <a:t>различного уровня сложности. Если вы хотите проверить свои знания по этой теме, пройдите тесты из данной категории</a:t>
            </a:r>
            <a:r>
              <a:rPr lang="ru-RU" dirty="0" smtClean="0"/>
              <a:t>.</a:t>
            </a:r>
          </a:p>
          <a:p>
            <a:r>
              <a:rPr lang="en-US" dirty="0">
                <a:hlinkClick r:id="rId2"/>
              </a:rPr>
              <a:t>http://onlinetestpad.com/ru-ru/Section/Economics-25/Default.aspx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Е-курсы СФУ.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Курс предназначен для ознакомления с основными возможностями информационной обучающей системы СФУ.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25877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Онлайн-калькулятор матриц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Этот сайт пригодится, если хочешь проверить результат своих вычислений. Также на этом сайте присутствуют подробные описания работы с матрицами и все, что с ними связано.</a:t>
            </a:r>
          </a:p>
          <a:p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://ru.onlinemschool.com/math/assistance/matrix/determinant/</a:t>
            </a:r>
            <a:r>
              <a:rPr lang="ru-RU" dirty="0"/>
              <a:t> </a:t>
            </a:r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06464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Список книг.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 smtClean="0"/>
              <a:t>«Отечественная история в схемах и таблицах» В.В.Кириллов;</a:t>
            </a:r>
          </a:p>
          <a:p>
            <a:r>
              <a:rPr lang="ru-RU" dirty="0" smtClean="0"/>
              <a:t>«История отечества» Е.И.Камышев, </a:t>
            </a:r>
            <a:r>
              <a:rPr lang="ru-RU" dirty="0" err="1" smtClean="0"/>
              <a:t>Д.В.Ященков</a:t>
            </a:r>
            <a:r>
              <a:rPr lang="ru-RU" dirty="0" smtClean="0"/>
              <a:t>, В.К.Нагорная, </a:t>
            </a:r>
            <a:r>
              <a:rPr lang="ru-RU" dirty="0" err="1" smtClean="0"/>
              <a:t>А.Г.Аникевич</a:t>
            </a:r>
            <a:r>
              <a:rPr lang="ru-RU" dirty="0" smtClean="0"/>
              <a:t>;</a:t>
            </a:r>
          </a:p>
          <a:p>
            <a:r>
              <a:rPr lang="ru-RU" dirty="0" smtClean="0"/>
              <a:t>«Курс микроэкономики» Р.М.Нуреев;</a:t>
            </a:r>
          </a:p>
          <a:p>
            <a:r>
              <a:rPr lang="ru-RU" dirty="0" smtClean="0"/>
              <a:t>«Социология. Анализ современного общества» </a:t>
            </a:r>
            <a:r>
              <a:rPr lang="ru-RU" dirty="0" err="1" smtClean="0"/>
              <a:t>П.Штомпка</a:t>
            </a:r>
            <a:r>
              <a:rPr lang="ru-RU" dirty="0" smtClean="0"/>
              <a:t>. </a:t>
            </a:r>
          </a:p>
          <a:p>
            <a:r>
              <a:rPr lang="ru-RU" dirty="0" smtClean="0"/>
              <a:t>«Жемчужины программирования»  Джон </a:t>
            </a:r>
            <a:r>
              <a:rPr lang="ru-RU" dirty="0" err="1" smtClean="0"/>
              <a:t>Бентли</a:t>
            </a:r>
            <a:endParaRPr lang="ru-RU" dirty="0" smtClean="0"/>
          </a:p>
          <a:p>
            <a:endParaRPr lang="ru-RU" dirty="0" smtClean="0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 smtClean="0"/>
              <a:t>«Сборник задач по математике» под редакцией Л.А.Панюшкина;</a:t>
            </a:r>
          </a:p>
          <a:p>
            <a:r>
              <a:rPr lang="ru-RU" dirty="0" smtClean="0"/>
              <a:t>Английский язык «Грамматика. Сборник  упражнений, издание шестое» Ю.Голицын;</a:t>
            </a:r>
            <a:endParaRPr lang="en-US" dirty="0" smtClean="0"/>
          </a:p>
          <a:p>
            <a:r>
              <a:rPr lang="ru-RU" dirty="0" smtClean="0"/>
              <a:t>«Основы экономической теории. Учебное пособие» Руднева А.О.</a:t>
            </a:r>
          </a:p>
          <a:p>
            <a:r>
              <a:rPr lang="ru-RU" dirty="0" smtClean="0"/>
              <a:t>«Новый Омнибус Тьюринга» А.</a:t>
            </a:r>
            <a:r>
              <a:rPr lang="en-US" dirty="0" smtClean="0"/>
              <a:t>K. </a:t>
            </a:r>
            <a:r>
              <a:rPr lang="ru-RU" dirty="0" err="1" smtClean="0"/>
              <a:t>Дюдни</a:t>
            </a:r>
            <a:r>
              <a:rPr lang="ru-RU" dirty="0" smtClean="0"/>
              <a:t>.</a:t>
            </a:r>
          </a:p>
          <a:p>
            <a:r>
              <a:rPr lang="ru-RU" dirty="0" smtClean="0"/>
              <a:t>«Ещё больше жемчужин программирования» Джон </a:t>
            </a:r>
            <a:r>
              <a:rPr lang="ru-RU" dirty="0" err="1" smtClean="0"/>
              <a:t>Бентли</a:t>
            </a:r>
            <a:endParaRPr lang="ru-RU" dirty="0" smtClean="0"/>
          </a:p>
          <a:p>
            <a:pPr>
              <a:buNone/>
            </a:pPr>
            <a:endParaRPr lang="ru-RU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0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«Отечественная история в схемах и таблицах»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882808"/>
            <a:ext cx="4757742" cy="4572000"/>
          </a:xfrm>
        </p:spPr>
        <p:txBody>
          <a:bodyPr>
            <a:normAutofit fontScale="47500" lnSpcReduction="20000"/>
          </a:bodyPr>
          <a:lstStyle/>
          <a:p>
            <a:r>
              <a:rPr lang="ru-RU" dirty="0" smtClean="0"/>
              <a:t>Курс отечественной истории в схемах и таблицах представляет собой учебное пособие, в котором в сжатой, концентрированной форме даются основные сведения о прошлом нашей страны.</a:t>
            </a:r>
          </a:p>
          <a:p>
            <a:r>
              <a:rPr lang="ru-RU" dirty="0" smtClean="0"/>
              <a:t>Использование элементов наглядно-графического характера позволяет лучше понять и усвоить материал, приблизиться к постижению сложного и противоречивого исторического процесса. В содержание вводятся также историко-этимологические компоненты, объясняющие ключевые термины и понятия.</a:t>
            </a:r>
          </a:p>
          <a:p>
            <a:r>
              <a:rPr lang="ru-RU" dirty="0" smtClean="0"/>
              <a:t>Материал представлен в авторской редакции на основании государственных образовательных стандартов средней и высшей школы. Настоящее издание может быть полезно для подготовки к единому государственному экзамену преподавателям, школьникам, студентам, всем интересующимся историей России.</a:t>
            </a:r>
          </a:p>
          <a:p>
            <a:endParaRPr lang="ru-RU" dirty="0"/>
          </a:p>
        </p:txBody>
      </p:sp>
      <p:pic>
        <p:nvPicPr>
          <p:cNvPr id="1026" name="Picture 2" descr="http://cv01.twirpx.net/0675/0675727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00760" y="2285992"/>
            <a:ext cx="2447925" cy="3810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«История отечества» </a:t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882808"/>
            <a:ext cx="3471858" cy="4572000"/>
          </a:xfrm>
        </p:spPr>
        <p:txBody>
          <a:bodyPr>
            <a:normAutofit fontScale="70000" lnSpcReduction="20000"/>
          </a:bodyPr>
          <a:lstStyle/>
          <a:p>
            <a:r>
              <a:rPr lang="ru-RU" dirty="0" smtClean="0"/>
              <a:t>В пособии освещены основные исторические факты, закономерности исторического процесса развития общества на примере отечественной истории, широко представлены труды великих отечественных историков : Н.М.Карамзина, С.М.Соловьева и др. </a:t>
            </a:r>
            <a:endParaRPr lang="ru-RU" dirty="0"/>
          </a:p>
        </p:txBody>
      </p:sp>
      <p:pic>
        <p:nvPicPr>
          <p:cNvPr id="18434" name="Picture 2" descr="http://cs629403.vk.me/v629403716/2a105/l8dNQrre3t0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43504" y="1571612"/>
            <a:ext cx="3214710" cy="499552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8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«Курс микроэкономики»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71472" y="1882808"/>
            <a:ext cx="3571900" cy="4572000"/>
          </a:xfrm>
        </p:spPr>
        <p:txBody>
          <a:bodyPr>
            <a:normAutofit fontScale="47500" lnSpcReduction="20000"/>
          </a:bodyPr>
          <a:lstStyle/>
          <a:p>
            <a:r>
              <a:rPr lang="ru-RU" dirty="0" smtClean="0"/>
              <a:t>Основу учебника составляют лекции по современной экономической теории (</a:t>
            </a:r>
            <a:r>
              <a:rPr lang="ru-RU" dirty="0" err="1" smtClean="0"/>
              <a:t>Экономиксу</a:t>
            </a:r>
            <a:r>
              <a:rPr lang="ru-RU" dirty="0" smtClean="0"/>
              <a:t>), прочитанные автором в Высшей школе экономики и получившие широкую известность благодаря опубликованию в журналах "Вопросы экономики" и "Консультант директора". Наряду с теоретическим материалом к каждой теме даются контрольные вопросы, основная и дополнительная литература, краткий перечень важнейших понятий, иллюстративный материал, примеры решения типовых задач с ответами и сборники тестов. Для студентов, аспирантов и преподавателей экономических вузов и факультетов.</a:t>
            </a:r>
            <a:endParaRPr lang="ru-RU" dirty="0"/>
          </a:p>
        </p:txBody>
      </p:sp>
      <p:pic>
        <p:nvPicPr>
          <p:cNvPr id="19458" name="Picture 2" descr="http://www.alleng.ru/d_images/econ/005-_small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43570" y="2071678"/>
            <a:ext cx="2786082" cy="419590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9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Яркая">
  <a:themeElements>
    <a:clrScheme name="Яркая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Яркая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Яркая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89</TotalTime>
  <Words>873</Words>
  <Application>Microsoft Office PowerPoint</Application>
  <PresentationFormat>Экран (4:3)</PresentationFormat>
  <Paragraphs>50</Paragraphs>
  <Slides>16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17" baseType="lpstr">
      <vt:lpstr>Яркая</vt:lpstr>
      <vt:lpstr>Интернет ресурсы, внешних баз данных предметной области направления подготовки бакалавра. </vt:lpstr>
      <vt:lpstr>Список интернет ресурсов.</vt:lpstr>
      <vt:lpstr>Онлайн тесты по экономике</vt:lpstr>
      <vt:lpstr>Е-курсы СФУ.</vt:lpstr>
      <vt:lpstr>Онлайн-калькулятор матриц</vt:lpstr>
      <vt:lpstr>Список книг.</vt:lpstr>
      <vt:lpstr>«Отечественная история в схемах и таблицах»</vt:lpstr>
      <vt:lpstr>«История отечества»  </vt:lpstr>
      <vt:lpstr>«Курс микроэкономики» </vt:lpstr>
      <vt:lpstr>«Социология. Анализ современного общества»  </vt:lpstr>
      <vt:lpstr>«Сборник задач по математике»  </vt:lpstr>
      <vt:lpstr> Английский язык «Грамматика. Сборник  упражнений, издание шестое»  </vt:lpstr>
      <vt:lpstr> Основы экономической теории. Учебное пособие </vt:lpstr>
      <vt:lpstr>«Новый Омнибус Тьюринга»</vt:lpstr>
      <vt:lpstr>«Жемчужины программирования»  </vt:lpstr>
      <vt:lpstr>«Ещё больше жемчужин программирования»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Интернет ресурсы, внешних баз данных предметной области направления подготовки бакалавра. </dc:title>
  <dc:creator>User</dc:creator>
  <cp:lastModifiedBy>Samsung</cp:lastModifiedBy>
  <cp:revision>4</cp:revision>
  <dcterms:created xsi:type="dcterms:W3CDTF">2015-11-08T13:16:05Z</dcterms:created>
  <dcterms:modified xsi:type="dcterms:W3CDTF">2015-11-14T17:05:40Z</dcterms:modified>
</cp:coreProperties>
</file>