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Nunito"/>
      <p:regular r:id="rId18"/>
      <p:bold r:id="rId19"/>
      <p:italic r:id="rId20"/>
      <p:boldItalic r:id="rId21"/>
    </p:embeddedFont>
    <p:embeddedFont>
      <p:font typeface="Nunito ExtraBold"/>
      <p:bold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22" Type="http://schemas.openxmlformats.org/officeDocument/2006/relationships/font" Target="fonts/NunitoExtraBold-bold.fntdata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NunitoExtraBol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9d1281ae2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9d1281ae2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9d81adb4bc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9d81adb4bc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9d81adb4bc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9d81adb4bc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9d81adb4bc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9d81adb4bc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3.jpg"/><Relationship Id="rId10" Type="http://schemas.openxmlformats.org/officeDocument/2006/relationships/image" Target="../media/image7.jpg"/><Relationship Id="rId9" Type="http://schemas.openxmlformats.org/officeDocument/2006/relationships/image" Target="../media/image9.jpg"/><Relationship Id="rId5" Type="http://schemas.openxmlformats.org/officeDocument/2006/relationships/image" Target="../media/image11.jpg"/><Relationship Id="rId6" Type="http://schemas.openxmlformats.org/officeDocument/2006/relationships/image" Target="../media/image12.jpg"/><Relationship Id="rId7" Type="http://schemas.openxmlformats.org/officeDocument/2006/relationships/image" Target="../media/image6.png"/><Relationship Id="rId8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91353" y="184770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3900">
                <a:solidFill>
                  <a:srgbClr val="0000FF"/>
                </a:solidFill>
              </a:rPr>
              <a:t>Jocul didactic</a:t>
            </a:r>
            <a:endParaRPr sz="3900">
              <a:solidFill>
                <a:srgbClr val="0000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3900">
                <a:solidFill>
                  <a:srgbClr val="0000FF"/>
                </a:solidFill>
              </a:rPr>
              <a:t>noțiuni introductive</a:t>
            </a:r>
            <a:endParaRPr sz="3900">
              <a:solidFill>
                <a:srgbClr val="0000FF"/>
              </a:solidFill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237325" y="4385850"/>
            <a:ext cx="27606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 Pleșa Georgiana-Mădălina</a:t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4300" y="3169100"/>
            <a:ext cx="1931000" cy="159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790100" y="569550"/>
            <a:ext cx="7235100" cy="9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dk2"/>
                </a:solidFill>
              </a:rPr>
              <a:t>Conceptul de joc didactic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571500" y="1477050"/>
            <a:ext cx="37941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lang="ro" sz="1600">
                <a:solidFill>
                  <a:srgbClr val="343541"/>
                </a:solidFill>
                <a:latin typeface="Roboto"/>
                <a:ea typeface="Roboto"/>
                <a:cs typeface="Roboto"/>
                <a:sym typeface="Roboto"/>
              </a:rPr>
              <a:t>  Metoda jocului didactic reprezintă un ansamblu de acțiuni și operațiuni ce au rolul de integrare a unor elemente de joc în procesul de învățare. </a:t>
            </a:r>
            <a:endParaRPr sz="1600">
              <a:solidFill>
                <a:srgbClr val="34354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o" sz="1600">
                <a:solidFill>
                  <a:srgbClr val="343541"/>
                </a:solidFill>
                <a:latin typeface="Roboto"/>
                <a:ea typeface="Roboto"/>
                <a:cs typeface="Roboto"/>
                <a:sym typeface="Roboto"/>
              </a:rPr>
              <a:t>        Într-o astfel de metodă didactică predomină acțiunea stimulată, aceasta valorificând finalitățile de tip recreativ și permițând implicarea elevilor în mod direct în procesul de educație.</a:t>
            </a:r>
            <a:endParaRPr sz="1600">
              <a:solidFill>
                <a:srgbClr val="34354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7" name="Google Shape;137;p14"/>
          <p:cNvPicPr preferRelativeResize="0"/>
          <p:nvPr/>
        </p:nvPicPr>
        <p:blipFill rotWithShape="1">
          <a:blip r:embed="rId3">
            <a:alphaModFix/>
          </a:blip>
          <a:srcRect b="11000" l="7329" r="-7330" t="-11000"/>
          <a:stretch/>
        </p:blipFill>
        <p:spPr>
          <a:xfrm>
            <a:off x="4528350" y="1118150"/>
            <a:ext cx="4360824" cy="306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02C20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/>
          <p:nvPr/>
        </p:nvSpPr>
        <p:spPr>
          <a:xfrm>
            <a:off x="2723856" y="582087"/>
            <a:ext cx="3948000" cy="3948000"/>
          </a:xfrm>
          <a:prstGeom prst="ellipse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3" name="Google Shape;143;p15"/>
          <p:cNvGrpSpPr/>
          <p:nvPr/>
        </p:nvGrpSpPr>
        <p:grpSpPr>
          <a:xfrm>
            <a:off x="4648111" y="1143043"/>
            <a:ext cx="2166000" cy="2166000"/>
            <a:chOff x="4648111" y="1143043"/>
            <a:chExt cx="2166000" cy="2166000"/>
          </a:xfrm>
        </p:grpSpPr>
        <p:sp>
          <p:nvSpPr>
            <p:cNvPr id="144" name="Google Shape;144;p15"/>
            <p:cNvSpPr/>
            <p:nvPr/>
          </p:nvSpPr>
          <p:spPr>
            <a:xfrm>
              <a:off x="4648111" y="1143043"/>
              <a:ext cx="2166000" cy="2166000"/>
            </a:xfrm>
            <a:prstGeom prst="ellipse">
              <a:avLst/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5"/>
            <p:cNvSpPr txBox="1"/>
            <p:nvPr/>
          </p:nvSpPr>
          <p:spPr>
            <a:xfrm>
              <a:off x="5431956" y="1669515"/>
              <a:ext cx="1328400" cy="6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o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Sarcina didactică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6" name="Google Shape;146;p15"/>
          <p:cNvGrpSpPr/>
          <p:nvPr/>
        </p:nvGrpSpPr>
        <p:grpSpPr>
          <a:xfrm>
            <a:off x="4238812" y="2357689"/>
            <a:ext cx="2166000" cy="2166000"/>
            <a:chOff x="4238812" y="2357689"/>
            <a:chExt cx="2166000" cy="2166000"/>
          </a:xfrm>
        </p:grpSpPr>
        <p:sp>
          <p:nvSpPr>
            <p:cNvPr id="147" name="Google Shape;147;p15"/>
            <p:cNvSpPr/>
            <p:nvPr/>
          </p:nvSpPr>
          <p:spPr>
            <a:xfrm>
              <a:off x="4238812" y="2357689"/>
              <a:ext cx="2166000" cy="2166000"/>
            </a:xfrm>
            <a:prstGeom prst="ellipse">
              <a:avLst/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5"/>
            <p:cNvSpPr txBox="1"/>
            <p:nvPr/>
          </p:nvSpPr>
          <p:spPr>
            <a:xfrm>
              <a:off x="5047891" y="3185187"/>
              <a:ext cx="1328400" cy="6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o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Regulile jocului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9" name="Google Shape;149;p15"/>
          <p:cNvGrpSpPr/>
          <p:nvPr/>
        </p:nvGrpSpPr>
        <p:grpSpPr>
          <a:xfrm>
            <a:off x="2983201" y="2357790"/>
            <a:ext cx="2166000" cy="2166000"/>
            <a:chOff x="2983201" y="2357790"/>
            <a:chExt cx="2166000" cy="2166000"/>
          </a:xfrm>
        </p:grpSpPr>
        <p:sp>
          <p:nvSpPr>
            <p:cNvPr id="150" name="Google Shape;150;p15"/>
            <p:cNvSpPr/>
            <p:nvPr/>
          </p:nvSpPr>
          <p:spPr>
            <a:xfrm>
              <a:off x="2983201" y="2357790"/>
              <a:ext cx="2166000" cy="2166000"/>
            </a:xfrm>
            <a:prstGeom prst="ellipse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5"/>
            <p:cNvSpPr txBox="1"/>
            <p:nvPr/>
          </p:nvSpPr>
          <p:spPr>
            <a:xfrm>
              <a:off x="3319706" y="3483412"/>
              <a:ext cx="1328400" cy="6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o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Elementele de joc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2" name="Google Shape;152;p15"/>
          <p:cNvGrpSpPr/>
          <p:nvPr/>
        </p:nvGrpSpPr>
        <p:grpSpPr>
          <a:xfrm>
            <a:off x="3619861" y="405753"/>
            <a:ext cx="2166000" cy="2166000"/>
            <a:chOff x="3619861" y="407378"/>
            <a:chExt cx="2166000" cy="2166000"/>
          </a:xfrm>
        </p:grpSpPr>
        <p:sp>
          <p:nvSpPr>
            <p:cNvPr id="153" name="Google Shape;153;p15"/>
            <p:cNvSpPr/>
            <p:nvPr/>
          </p:nvSpPr>
          <p:spPr>
            <a:xfrm>
              <a:off x="3619861" y="407378"/>
              <a:ext cx="2166000" cy="2166000"/>
            </a:xfrm>
            <a:prstGeom prst="ellipse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5"/>
            <p:cNvSpPr txBox="1"/>
            <p:nvPr/>
          </p:nvSpPr>
          <p:spPr>
            <a:xfrm>
              <a:off x="3946250" y="707725"/>
              <a:ext cx="1464600" cy="6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o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Conținutul jocului 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o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didactic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5" name="Google Shape;155;p15"/>
          <p:cNvGrpSpPr/>
          <p:nvPr/>
        </p:nvGrpSpPr>
        <p:grpSpPr>
          <a:xfrm>
            <a:off x="2591728" y="1143062"/>
            <a:ext cx="2166000" cy="2166000"/>
            <a:chOff x="2591728" y="1143012"/>
            <a:chExt cx="2166000" cy="2166000"/>
          </a:xfrm>
        </p:grpSpPr>
        <p:sp>
          <p:nvSpPr>
            <p:cNvPr id="156" name="Google Shape;156;p15"/>
            <p:cNvSpPr/>
            <p:nvPr/>
          </p:nvSpPr>
          <p:spPr>
            <a:xfrm>
              <a:off x="2591728" y="1143012"/>
              <a:ext cx="2166000" cy="21660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5"/>
            <p:cNvSpPr txBox="1"/>
            <p:nvPr/>
          </p:nvSpPr>
          <p:spPr>
            <a:xfrm>
              <a:off x="2796806" y="1895312"/>
              <a:ext cx="1328400" cy="66150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o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Scopul jocului didactic</a:t>
              </a:r>
              <a:r>
                <a:rPr b="1" lang="ro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8" name="Google Shape;158;p15"/>
          <p:cNvSpPr/>
          <p:nvPr/>
        </p:nvSpPr>
        <p:spPr>
          <a:xfrm>
            <a:off x="4084942" y="1958846"/>
            <a:ext cx="1225800" cy="1225800"/>
          </a:xfrm>
          <a:prstGeom prst="ellipse">
            <a:avLst/>
          </a:prstGeom>
          <a:solidFill>
            <a:srgbClr val="EDA2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5"/>
          <p:cNvSpPr txBox="1"/>
          <p:nvPr/>
        </p:nvSpPr>
        <p:spPr>
          <a:xfrm>
            <a:off x="4125200" y="2242275"/>
            <a:ext cx="11553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1800">
                <a:solidFill>
                  <a:schemeClr val="dk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Jocul </a:t>
            </a:r>
            <a:endParaRPr sz="1800">
              <a:solidFill>
                <a:schemeClr val="dk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1800">
                <a:solidFill>
                  <a:schemeClr val="dk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didactic</a:t>
            </a:r>
            <a:endParaRPr sz="1800">
              <a:solidFill>
                <a:schemeClr val="dk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0000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 txBox="1"/>
          <p:nvPr/>
        </p:nvSpPr>
        <p:spPr>
          <a:xfrm>
            <a:off x="1454825" y="781550"/>
            <a:ext cx="62268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2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Condițiile de desfășurare a metodei didactice</a:t>
            </a:r>
            <a:endParaRPr sz="2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5" name="Google Shape;165;p16"/>
          <p:cNvGrpSpPr/>
          <p:nvPr/>
        </p:nvGrpSpPr>
        <p:grpSpPr>
          <a:xfrm>
            <a:off x="4586325" y="2211082"/>
            <a:ext cx="2082026" cy="2138728"/>
            <a:chOff x="2699422" y="1957150"/>
            <a:chExt cx="1709100" cy="1853960"/>
          </a:xfrm>
        </p:grpSpPr>
        <p:sp>
          <p:nvSpPr>
            <p:cNvPr id="166" name="Google Shape;166;p16"/>
            <p:cNvSpPr/>
            <p:nvPr/>
          </p:nvSpPr>
          <p:spPr>
            <a:xfrm>
              <a:off x="3256823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A72A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6"/>
            <p:cNvSpPr txBox="1"/>
            <p:nvPr/>
          </p:nvSpPr>
          <p:spPr>
            <a:xfrm>
              <a:off x="2699422" y="2660910"/>
              <a:ext cx="1709100" cy="115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" sz="1200">
                  <a:latin typeface="Roboto"/>
                  <a:ea typeface="Roboto"/>
                  <a:cs typeface="Roboto"/>
                  <a:sym typeface="Roboto"/>
                </a:rPr>
                <a:t>- </a:t>
              </a:r>
              <a:r>
                <a:rPr lang="ro" sz="1200">
                  <a:latin typeface="Roboto"/>
                  <a:ea typeface="Roboto"/>
                  <a:cs typeface="Roboto"/>
                  <a:sym typeface="Roboto"/>
                </a:rPr>
                <a:t>resurse adecvate pentru desfășurarea jocului (spațiu, materiale etc.).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" sz="1200">
                  <a:latin typeface="Roboto"/>
                  <a:ea typeface="Roboto"/>
                  <a:cs typeface="Roboto"/>
                  <a:sym typeface="Roboto"/>
                </a:rPr>
                <a:t>- integrarea jocului într-un cadru didactic coerent.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8" name="Google Shape;168;p16"/>
            <p:cNvSpPr txBox="1"/>
            <p:nvPr/>
          </p:nvSpPr>
          <p:spPr>
            <a:xfrm>
              <a:off x="3210034" y="2109287"/>
              <a:ext cx="5943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ro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   Context</a:t>
              </a:r>
              <a:endParaRPr b="1"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9" name="Google Shape;169;p16"/>
          <p:cNvGrpSpPr/>
          <p:nvPr/>
        </p:nvGrpSpPr>
        <p:grpSpPr>
          <a:xfrm>
            <a:off x="6682675" y="2211082"/>
            <a:ext cx="2082026" cy="2038030"/>
            <a:chOff x="2699422" y="1957150"/>
            <a:chExt cx="1709100" cy="1766669"/>
          </a:xfrm>
        </p:grpSpPr>
        <p:sp>
          <p:nvSpPr>
            <p:cNvPr id="170" name="Google Shape;170;p16"/>
            <p:cNvSpPr/>
            <p:nvPr/>
          </p:nvSpPr>
          <p:spPr>
            <a:xfrm>
              <a:off x="3256823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A72A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6"/>
            <p:cNvSpPr txBox="1"/>
            <p:nvPr/>
          </p:nvSpPr>
          <p:spPr>
            <a:xfrm>
              <a:off x="2699422" y="2660919"/>
              <a:ext cx="1709100" cy="106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" sz="1300">
                  <a:latin typeface="Roboto"/>
                  <a:ea typeface="Roboto"/>
                  <a:cs typeface="Roboto"/>
                  <a:sym typeface="Roboto"/>
                </a:rPr>
                <a:t>Dacă </a:t>
              </a:r>
              <a:r>
                <a:rPr lang="ro" sz="1300">
                  <a:latin typeface="Roboto"/>
                  <a:ea typeface="Roboto"/>
                  <a:cs typeface="Roboto"/>
                  <a:sym typeface="Roboto"/>
                </a:rPr>
                <a:t>criteriile</a:t>
              </a:r>
              <a:r>
                <a:rPr lang="ro" sz="1300">
                  <a:latin typeface="Roboto"/>
                  <a:ea typeface="Roboto"/>
                  <a:cs typeface="Roboto"/>
                  <a:sym typeface="Roboto"/>
                </a:rPr>
                <a:t> stabilite sunt atinse, atunci metoda didactică a reușit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2" name="Google Shape;172;p16"/>
            <p:cNvSpPr txBox="1"/>
            <p:nvPr/>
          </p:nvSpPr>
          <p:spPr>
            <a:xfrm>
              <a:off x="3335573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o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Joc</a:t>
              </a:r>
              <a:endParaRPr b="1"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3" name="Google Shape;173;p16"/>
          <p:cNvSpPr/>
          <p:nvPr/>
        </p:nvSpPr>
        <p:spPr>
          <a:xfrm>
            <a:off x="6296650" y="2399250"/>
            <a:ext cx="842100" cy="3450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6"/>
          <p:cNvSpPr/>
          <p:nvPr/>
        </p:nvSpPr>
        <p:spPr>
          <a:xfrm>
            <a:off x="2121250" y="2254200"/>
            <a:ext cx="635100" cy="635100"/>
          </a:xfrm>
          <a:prstGeom prst="mathPlus">
            <a:avLst>
              <a:gd fmla="val 23520" name="adj1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6"/>
          <p:cNvSpPr/>
          <p:nvPr/>
        </p:nvSpPr>
        <p:spPr>
          <a:xfrm>
            <a:off x="4208950" y="2254200"/>
            <a:ext cx="635100" cy="635100"/>
          </a:xfrm>
          <a:prstGeom prst="mathPlus">
            <a:avLst>
              <a:gd fmla="val 23520" name="adj1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6" name="Google Shape;176;p16"/>
          <p:cNvGrpSpPr/>
          <p:nvPr/>
        </p:nvGrpSpPr>
        <p:grpSpPr>
          <a:xfrm>
            <a:off x="2489975" y="2200675"/>
            <a:ext cx="2082026" cy="2159516"/>
            <a:chOff x="2699433" y="1948129"/>
            <a:chExt cx="1709100" cy="1871980"/>
          </a:xfrm>
        </p:grpSpPr>
        <p:sp>
          <p:nvSpPr>
            <p:cNvPr id="177" name="Google Shape;177;p16"/>
            <p:cNvSpPr/>
            <p:nvPr/>
          </p:nvSpPr>
          <p:spPr>
            <a:xfrm>
              <a:off x="3215276" y="1948129"/>
              <a:ext cx="636000" cy="603300"/>
            </a:xfrm>
            <a:prstGeom prst="ellipse">
              <a:avLst/>
            </a:prstGeom>
            <a:noFill/>
            <a:ln cap="flat" cmpd="sng" w="38100">
              <a:solidFill>
                <a:srgbClr val="A72A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6"/>
            <p:cNvSpPr txBox="1"/>
            <p:nvPr/>
          </p:nvSpPr>
          <p:spPr>
            <a:xfrm>
              <a:off x="2699433" y="2660909"/>
              <a:ext cx="1709100" cy="115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o" sz="12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- </a:t>
              </a:r>
              <a:r>
                <a:rPr lang="ro" sz="1200">
                  <a:latin typeface="Roboto"/>
                  <a:ea typeface="Roboto"/>
                  <a:cs typeface="Roboto"/>
                  <a:sym typeface="Roboto"/>
                </a:rPr>
                <a:t>deschidere către experiențe de învățare noi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" sz="1200">
                  <a:latin typeface="Roboto"/>
                  <a:ea typeface="Roboto"/>
                  <a:cs typeface="Roboto"/>
                  <a:sym typeface="Roboto"/>
                </a:rPr>
                <a:t>- capacitatea de a lucra în echipă și de a participa activ în joc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9" name="Google Shape;179;p16"/>
            <p:cNvSpPr txBox="1"/>
            <p:nvPr/>
          </p:nvSpPr>
          <p:spPr>
            <a:xfrm>
              <a:off x="3335573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ro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Elev</a:t>
              </a:r>
              <a:endParaRPr b="1"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0" name="Google Shape;180;p16"/>
          <p:cNvGrpSpPr/>
          <p:nvPr/>
        </p:nvGrpSpPr>
        <p:grpSpPr>
          <a:xfrm>
            <a:off x="407950" y="2211082"/>
            <a:ext cx="2082026" cy="2434986"/>
            <a:chOff x="2699433" y="1957150"/>
            <a:chExt cx="1709100" cy="2110771"/>
          </a:xfrm>
        </p:grpSpPr>
        <p:sp>
          <p:nvSpPr>
            <p:cNvPr id="181" name="Google Shape;181;p16"/>
            <p:cNvSpPr/>
            <p:nvPr/>
          </p:nvSpPr>
          <p:spPr>
            <a:xfrm>
              <a:off x="3256823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A72A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6"/>
            <p:cNvSpPr txBox="1"/>
            <p:nvPr/>
          </p:nvSpPr>
          <p:spPr>
            <a:xfrm>
              <a:off x="2699433" y="2660921"/>
              <a:ext cx="1709100" cy="140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" sz="1200">
                  <a:latin typeface="Roboto"/>
                  <a:ea typeface="Roboto"/>
                  <a:cs typeface="Roboto"/>
                  <a:sym typeface="Roboto"/>
                </a:rPr>
                <a:t>- </a:t>
              </a:r>
              <a:r>
                <a:rPr lang="ro" sz="1200">
                  <a:latin typeface="Roboto"/>
                  <a:ea typeface="Roboto"/>
                  <a:cs typeface="Roboto"/>
                  <a:sym typeface="Roboto"/>
                </a:rPr>
                <a:t>cunoștințe solide despre conținutul jocului și capacitatea de a-l integra în curriculum.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" sz="1200">
                  <a:latin typeface="Roboto"/>
                  <a:ea typeface="Roboto"/>
                  <a:cs typeface="Roboto"/>
                  <a:sym typeface="Roboto"/>
                </a:rPr>
                <a:t>- abilitatea de a gestiona și dirija activitățile jocului într-un mod educativ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3" name="Google Shape;183;p16"/>
            <p:cNvSpPr txBox="1"/>
            <p:nvPr/>
          </p:nvSpPr>
          <p:spPr>
            <a:xfrm>
              <a:off x="3256823" y="2120239"/>
              <a:ext cx="594300" cy="29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ro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Profesor</a:t>
              </a:r>
              <a:endParaRPr b="1"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29175" cy="4805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FF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625" y="195375"/>
            <a:ext cx="8800351" cy="478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6400" y="219500"/>
            <a:ext cx="4060075" cy="471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9"/>
          <p:cNvSpPr txBox="1"/>
          <p:nvPr/>
        </p:nvSpPr>
        <p:spPr>
          <a:xfrm>
            <a:off x="560025" y="485075"/>
            <a:ext cx="21300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Exemplu de joc didactic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1575" y="571138"/>
            <a:ext cx="1157375" cy="86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4300" y="485075"/>
            <a:ext cx="1312199" cy="1312199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9"/>
          <p:cNvSpPr txBox="1"/>
          <p:nvPr/>
        </p:nvSpPr>
        <p:spPr>
          <a:xfrm>
            <a:off x="4814300" y="485075"/>
            <a:ext cx="418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9"/>
          <p:cNvSpPr txBox="1"/>
          <p:nvPr/>
        </p:nvSpPr>
        <p:spPr>
          <a:xfrm>
            <a:off x="3081575" y="580475"/>
            <a:ext cx="418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ro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21075" y="1585515"/>
            <a:ext cx="1490424" cy="1490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66550" y="2612868"/>
            <a:ext cx="1415025" cy="108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2394" y="1260163"/>
            <a:ext cx="1799706" cy="119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081575" y="3546499"/>
            <a:ext cx="1599665" cy="119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91992" y="3426975"/>
            <a:ext cx="1799701" cy="1532563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9"/>
          <p:cNvSpPr txBox="1"/>
          <p:nvPr/>
        </p:nvSpPr>
        <p:spPr>
          <a:xfrm>
            <a:off x="4238950" y="1644375"/>
            <a:ext cx="418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ro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9"/>
          <p:cNvSpPr txBox="1"/>
          <p:nvPr/>
        </p:nvSpPr>
        <p:spPr>
          <a:xfrm>
            <a:off x="1338025" y="2612875"/>
            <a:ext cx="418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ro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9"/>
          <p:cNvSpPr txBox="1"/>
          <p:nvPr/>
        </p:nvSpPr>
        <p:spPr>
          <a:xfrm>
            <a:off x="413950" y="1260175"/>
            <a:ext cx="407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r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9"/>
          <p:cNvSpPr txBox="1"/>
          <p:nvPr/>
        </p:nvSpPr>
        <p:spPr>
          <a:xfrm>
            <a:off x="192000" y="3426975"/>
            <a:ext cx="418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ro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9"/>
          <p:cNvSpPr txBox="1"/>
          <p:nvPr/>
        </p:nvSpPr>
        <p:spPr>
          <a:xfrm>
            <a:off x="3086975" y="3546500"/>
            <a:ext cx="407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ro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