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1281ae2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1281ae2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10" Type="http://schemas.openxmlformats.org/officeDocument/2006/relationships/image" Target="../media/image7.jpg"/><Relationship Id="rId9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Relationship Id="rId7" Type="http://schemas.openxmlformats.org/officeDocument/2006/relationships/image" Target="../media/image6.png"/><Relationship Id="rId8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4770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900">
                <a:solidFill>
                  <a:srgbClr val="0000FF"/>
                </a:solidFill>
              </a:rPr>
              <a:t>Jocul didactic</a:t>
            </a:r>
            <a:endParaRPr sz="39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3900">
                <a:solidFill>
                  <a:srgbClr val="0000FF"/>
                </a:solidFill>
              </a:rPr>
              <a:t>noțiuni introductive</a:t>
            </a:r>
            <a:endParaRPr sz="3900">
              <a:solidFill>
                <a:srgbClr val="0000FF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37325" y="4385850"/>
            <a:ext cx="27606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Pleșa Georgiana-Mădălina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300" y="3169100"/>
            <a:ext cx="1931000" cy="15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790100" y="569550"/>
            <a:ext cx="72351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2"/>
                </a:solidFill>
              </a:rPr>
              <a:t>Conceptul de joc didactic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571500" y="1477050"/>
            <a:ext cx="37941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ro" sz="16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Metoda jocului didactic reprezintă un ansamblu de acțiuni și operațiuni ce au rolul de integrare a unor elemente de joc în procesul de învățare. </a:t>
            </a:r>
            <a:endParaRPr sz="16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6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Într-o astfel de metodă didactică predomină acțiunea stimulată, aceasta valorificând finalitățile de tip recreativ și permițând implicarea elevilor în mod direct în procesul de educație.</a:t>
            </a:r>
            <a:endParaRPr sz="16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11000" l="7329" r="-7330" t="-11000"/>
          <a:stretch/>
        </p:blipFill>
        <p:spPr>
          <a:xfrm>
            <a:off x="4528350" y="1118150"/>
            <a:ext cx="4360824" cy="3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02C2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/>
          <p:nvPr/>
        </p:nvSpPr>
        <p:spPr>
          <a:xfrm>
            <a:off x="2723856" y="582087"/>
            <a:ext cx="3948000" cy="3948000"/>
          </a:xfrm>
          <a:prstGeom prst="ellips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" name="Google Shape;143;p15"/>
          <p:cNvGrpSpPr/>
          <p:nvPr/>
        </p:nvGrpSpPr>
        <p:grpSpPr>
          <a:xfrm>
            <a:off x="4648111" y="1143043"/>
            <a:ext cx="2166000" cy="2166000"/>
            <a:chOff x="4648111" y="1143043"/>
            <a:chExt cx="2166000" cy="2166000"/>
          </a:xfrm>
        </p:grpSpPr>
        <p:sp>
          <p:nvSpPr>
            <p:cNvPr id="144" name="Google Shape;144;p15"/>
            <p:cNvSpPr/>
            <p:nvPr/>
          </p:nvSpPr>
          <p:spPr>
            <a:xfrm>
              <a:off x="4648111" y="1143043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5431956" y="1669515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Sarcina didactică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p15"/>
          <p:cNvGrpSpPr/>
          <p:nvPr/>
        </p:nvGrpSpPr>
        <p:grpSpPr>
          <a:xfrm>
            <a:off x="4238812" y="2357689"/>
            <a:ext cx="2166000" cy="2166000"/>
            <a:chOff x="4238812" y="2357689"/>
            <a:chExt cx="2166000" cy="2166000"/>
          </a:xfrm>
        </p:grpSpPr>
        <p:sp>
          <p:nvSpPr>
            <p:cNvPr id="147" name="Google Shape;147;p15"/>
            <p:cNvSpPr/>
            <p:nvPr/>
          </p:nvSpPr>
          <p:spPr>
            <a:xfrm>
              <a:off x="4238812" y="2357689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5047891" y="3185187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Regulile jocului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" name="Google Shape;149;p15"/>
          <p:cNvGrpSpPr/>
          <p:nvPr/>
        </p:nvGrpSpPr>
        <p:grpSpPr>
          <a:xfrm>
            <a:off x="2983201" y="2357790"/>
            <a:ext cx="2166000" cy="2166000"/>
            <a:chOff x="2983201" y="2357790"/>
            <a:chExt cx="2166000" cy="2166000"/>
          </a:xfrm>
        </p:grpSpPr>
        <p:sp>
          <p:nvSpPr>
            <p:cNvPr id="150" name="Google Shape;150;p15"/>
            <p:cNvSpPr/>
            <p:nvPr/>
          </p:nvSpPr>
          <p:spPr>
            <a:xfrm>
              <a:off x="2983201" y="2357790"/>
              <a:ext cx="2166000" cy="2166000"/>
            </a:xfrm>
            <a:prstGeom prst="ellipse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 txBox="1"/>
            <p:nvPr/>
          </p:nvSpPr>
          <p:spPr>
            <a:xfrm>
              <a:off x="3319706" y="3483412"/>
              <a:ext cx="13284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Elementele de joc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" name="Google Shape;152;p15"/>
          <p:cNvGrpSpPr/>
          <p:nvPr/>
        </p:nvGrpSpPr>
        <p:grpSpPr>
          <a:xfrm>
            <a:off x="3619861" y="405753"/>
            <a:ext cx="2166000" cy="2166000"/>
            <a:chOff x="3619861" y="407378"/>
            <a:chExt cx="2166000" cy="2166000"/>
          </a:xfrm>
        </p:grpSpPr>
        <p:sp>
          <p:nvSpPr>
            <p:cNvPr id="153" name="Google Shape;153;p15"/>
            <p:cNvSpPr/>
            <p:nvPr/>
          </p:nvSpPr>
          <p:spPr>
            <a:xfrm>
              <a:off x="3619861" y="407378"/>
              <a:ext cx="2166000" cy="21660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3946250" y="707725"/>
              <a:ext cx="1464600" cy="66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Conținutul jocului 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didactic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2591728" y="1143062"/>
            <a:ext cx="2166000" cy="2166000"/>
            <a:chOff x="2591728" y="1143012"/>
            <a:chExt cx="2166000" cy="2166000"/>
          </a:xfrm>
        </p:grpSpPr>
        <p:sp>
          <p:nvSpPr>
            <p:cNvPr id="156" name="Google Shape;156;p15"/>
            <p:cNvSpPr/>
            <p:nvPr/>
          </p:nvSpPr>
          <p:spPr>
            <a:xfrm>
              <a:off x="2591728" y="1143012"/>
              <a:ext cx="2166000" cy="21660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2796806" y="1895312"/>
              <a:ext cx="1328400" cy="6615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Scopul jocului didactic</a:t>
              </a:r>
              <a:r>
                <a:rPr b="1" lang="ro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4084942" y="1958846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 txBox="1"/>
          <p:nvPr/>
        </p:nvSpPr>
        <p:spPr>
          <a:xfrm>
            <a:off x="4125200" y="2242275"/>
            <a:ext cx="1155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Jocul 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didactic</a:t>
            </a:r>
            <a:endParaRPr sz="1800">
              <a:solidFill>
                <a:schemeClr val="dk2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/>
          <p:nvPr/>
        </p:nvSpPr>
        <p:spPr>
          <a:xfrm>
            <a:off x="1454825" y="781550"/>
            <a:ext cx="62268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Condițiile de desfășurare a metodei didactice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16"/>
          <p:cNvGrpSpPr/>
          <p:nvPr/>
        </p:nvGrpSpPr>
        <p:grpSpPr>
          <a:xfrm>
            <a:off x="4586325" y="2211082"/>
            <a:ext cx="2082026" cy="2138728"/>
            <a:chOff x="2699422" y="1957150"/>
            <a:chExt cx="1709100" cy="1853960"/>
          </a:xfrm>
        </p:grpSpPr>
        <p:sp>
          <p:nvSpPr>
            <p:cNvPr id="166" name="Google Shape;166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6"/>
            <p:cNvSpPr txBox="1"/>
            <p:nvPr/>
          </p:nvSpPr>
          <p:spPr>
            <a:xfrm>
              <a:off x="2699422" y="2660910"/>
              <a:ext cx="1709100" cy="115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resurse adecvate pentru desfășurarea jocului (spațiu, materiale etc.).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integrarea jocului într-un cadru didactic coerent.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3210034" y="2109287"/>
              <a:ext cx="5943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   Context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6"/>
          <p:cNvGrpSpPr/>
          <p:nvPr/>
        </p:nvGrpSpPr>
        <p:grpSpPr>
          <a:xfrm>
            <a:off x="6682675" y="2211082"/>
            <a:ext cx="2082026" cy="2038030"/>
            <a:chOff x="2699422" y="1957150"/>
            <a:chExt cx="1709100" cy="1766669"/>
          </a:xfrm>
        </p:grpSpPr>
        <p:sp>
          <p:nvSpPr>
            <p:cNvPr id="170" name="Google Shape;170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6"/>
            <p:cNvSpPr txBox="1"/>
            <p:nvPr/>
          </p:nvSpPr>
          <p:spPr>
            <a:xfrm>
              <a:off x="2699422" y="2660919"/>
              <a:ext cx="1709100" cy="10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Dacă </a:t>
              </a: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criteriile</a:t>
              </a:r>
              <a:r>
                <a:rPr lang="ro" sz="1300">
                  <a:latin typeface="Roboto"/>
                  <a:ea typeface="Roboto"/>
                  <a:cs typeface="Roboto"/>
                  <a:sym typeface="Roboto"/>
                </a:rPr>
                <a:t> stabilite sunt atinse, atunci metoda didactică a reușit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Joc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16"/>
          <p:cNvSpPr/>
          <p:nvPr/>
        </p:nvSpPr>
        <p:spPr>
          <a:xfrm>
            <a:off x="6296650" y="2399250"/>
            <a:ext cx="842100" cy="345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121250" y="2254200"/>
            <a:ext cx="635100" cy="6351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208950" y="2254200"/>
            <a:ext cx="635100" cy="6351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6"/>
          <p:cNvGrpSpPr/>
          <p:nvPr/>
        </p:nvGrpSpPr>
        <p:grpSpPr>
          <a:xfrm>
            <a:off x="2489975" y="2200675"/>
            <a:ext cx="2082026" cy="2159516"/>
            <a:chOff x="2699433" y="1948129"/>
            <a:chExt cx="1709100" cy="1871980"/>
          </a:xfrm>
        </p:grpSpPr>
        <p:sp>
          <p:nvSpPr>
            <p:cNvPr id="177" name="Google Shape;177;p16"/>
            <p:cNvSpPr/>
            <p:nvPr/>
          </p:nvSpPr>
          <p:spPr>
            <a:xfrm>
              <a:off x="3215276" y="1948129"/>
              <a:ext cx="636000" cy="603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2699433" y="2660909"/>
              <a:ext cx="1709100" cy="11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o" sz="12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deschidere către experiențe de învățare noi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capacitatea de a lucra în echipă și de a participa activ în joc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Elev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6"/>
          <p:cNvGrpSpPr/>
          <p:nvPr/>
        </p:nvGrpSpPr>
        <p:grpSpPr>
          <a:xfrm>
            <a:off x="407950" y="2211082"/>
            <a:ext cx="2082026" cy="2434986"/>
            <a:chOff x="2699433" y="1957150"/>
            <a:chExt cx="1709100" cy="2110771"/>
          </a:xfrm>
        </p:grpSpPr>
        <p:sp>
          <p:nvSpPr>
            <p:cNvPr id="181" name="Google Shape;181;p16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2699433" y="2660921"/>
              <a:ext cx="1709100" cy="14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</a:t>
              </a: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cunoștințe solide despre conținutul jocului și capacitatea de a-l integra în curriculum.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200">
                  <a:latin typeface="Roboto"/>
                  <a:ea typeface="Roboto"/>
                  <a:cs typeface="Roboto"/>
                  <a:sym typeface="Roboto"/>
                </a:rPr>
                <a:t>- abilitatea de a gestiona și dirija activitățile jocului într-un mod educativ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3256823" y="2120239"/>
              <a:ext cx="594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ro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Profesor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9175" cy="480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25" y="195375"/>
            <a:ext cx="8800351" cy="47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400" y="219500"/>
            <a:ext cx="4060075" cy="471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560025" y="485075"/>
            <a:ext cx="21300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Exemplu de joc didactic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575" y="571138"/>
            <a:ext cx="1157375" cy="8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300" y="485075"/>
            <a:ext cx="1312199" cy="131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4814300" y="485075"/>
            <a:ext cx="4185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081575" y="5804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21075" y="1585515"/>
            <a:ext cx="1490424" cy="149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6550" y="2612868"/>
            <a:ext cx="1415025" cy="10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394" y="1260163"/>
            <a:ext cx="1799706" cy="119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81575" y="3546499"/>
            <a:ext cx="1599665" cy="11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1992" y="3426975"/>
            <a:ext cx="1799701" cy="1532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4238950" y="16443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1338025" y="26128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13950" y="1260175"/>
            <a:ext cx="40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o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192000" y="3426975"/>
            <a:ext cx="41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3086975" y="3546500"/>
            <a:ext cx="407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ro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