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Caveat"/>
      <p:regular r:id="rId41"/>
      <p:bold r:id="rId42"/>
    </p:embeddedFont>
    <p:embeddedFont>
      <p:font typeface="Amatic SC"/>
      <p:regular r:id="rId43"/>
      <p:bold r:id="rId44"/>
    </p:embeddedFont>
    <p:embeddedFont>
      <p:font typeface="Source Code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7.xml"/><Relationship Id="rId44" Type="http://schemas.openxmlformats.org/officeDocument/2006/relationships/font" Target="fonts/AmaticSC-bold.fntdata"/><Relationship Id="rId21" Type="http://schemas.openxmlformats.org/officeDocument/2006/relationships/slide" Target="slides/slide16.xml"/><Relationship Id="rId43" Type="http://schemas.openxmlformats.org/officeDocument/2006/relationships/font" Target="fonts/AmaticSC-regular.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66d2cf6d1_4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66d2cf6d1_4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6d2cf6d1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6d2cf6d1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be6d64d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be6d64d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6d2cf6d1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6d2cf6d1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be6d64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be6d64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6d2cf6d1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6d2cf6d1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be6d64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be6d64d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6d2cf6d1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6d2cf6d1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be6d64d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be6d64d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6d2cf6d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6d2cf6d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be6d64d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be6d64d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6d2cf6d1_4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6d2cf6d1_4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6d2cf6d1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6d2cf6d1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8be6d64d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be6d64d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6d2cf6d1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6d2cf6d1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be6d64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be6d64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6d2cf6d1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6d2cf6d1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be6d64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be6d64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66d2cf6d1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66d2cf6d1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be6d64d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be6d64d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66d2cf6d1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66d2cf6d1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8be6d64d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be6d64d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6d2cf6d1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6d2cf6d1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66d2cf6d1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66d2cf6d1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8be6d64d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8be6d64d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66d2cf6d1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66d2cf6d1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66d2cf6d1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66d2cf6d1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66d2cf6d1_7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66d2cf6d1_7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66d2cf6d1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66d2cf6d1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66d2cf6d1_4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66d2cf6d1_4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6d2cf6d1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d2cf6d1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6d2cf6d1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6d2cf6d1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be6d64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be6d64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6d2cf6d1_4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6d2cf6d1_4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be6d64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be6d64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1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5.jp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 </a:t>
            </a:r>
            <a:r>
              <a:rPr lang="es" sz="9600"/>
              <a:t>xilinx y arduino</a:t>
            </a:r>
            <a:endParaRPr sz="9600"/>
          </a:p>
        </p:txBody>
      </p:sp>
      <p:sp>
        <p:nvSpPr>
          <p:cNvPr id="57" name="Google Shape;57;p13"/>
          <p:cNvSpPr txBox="1"/>
          <p:nvPr>
            <p:ph idx="1" type="subTitle"/>
          </p:nvPr>
        </p:nvSpPr>
        <p:spPr>
          <a:xfrm>
            <a:off x="311700" y="3446675"/>
            <a:ext cx="8520600" cy="158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0" lvl="0" marL="0" rtl="0" algn="l">
              <a:spcBef>
                <a:spcPts val="0"/>
              </a:spcBef>
              <a:spcAft>
                <a:spcPts val="0"/>
              </a:spcAft>
              <a:buNone/>
            </a:pPr>
            <a:r>
              <a:rPr b="0" lang="es" sz="3000">
                <a:solidFill>
                  <a:srgbClr val="FFFFFF"/>
                </a:solidFill>
                <a:latin typeface="Caveat"/>
                <a:ea typeface="Caveat"/>
                <a:cs typeface="Caveat"/>
                <a:sym typeface="Caveat"/>
              </a:rPr>
              <a:t>GRUPO H</a:t>
            </a:r>
            <a:endParaRPr b="0" sz="3000">
              <a:solidFill>
                <a:srgbClr val="FFFFFF"/>
              </a:solidFill>
              <a:latin typeface="Caveat"/>
              <a:ea typeface="Caveat"/>
              <a:cs typeface="Caveat"/>
              <a:sym typeface="Caveat"/>
            </a:endParaRPr>
          </a:p>
          <a:p>
            <a:pPr indent="457200" lvl="0" marL="457200" rtl="0" algn="l">
              <a:spcBef>
                <a:spcPts val="0"/>
              </a:spcBef>
              <a:spcAft>
                <a:spcPts val="0"/>
              </a:spcAft>
              <a:buNone/>
            </a:pPr>
            <a:r>
              <a:rPr b="0" lang="es" sz="3000">
                <a:solidFill>
                  <a:srgbClr val="FFFFFF"/>
                </a:solidFill>
                <a:latin typeface="Caveat"/>
                <a:ea typeface="Caveat"/>
                <a:cs typeface="Caveat"/>
                <a:sym typeface="Caveat"/>
              </a:rPr>
              <a:t>Elena Del Río Galera			Alicia Gordo Azabal</a:t>
            </a:r>
            <a:endParaRPr b="0" sz="3000">
              <a:solidFill>
                <a:srgbClr val="FFFFFF"/>
              </a:solidFill>
              <a:latin typeface="Caveat"/>
              <a:ea typeface="Caveat"/>
              <a:cs typeface="Caveat"/>
              <a:sym typeface="Caveat"/>
            </a:endParaRPr>
          </a:p>
          <a:p>
            <a:pPr indent="457200" lvl="0" marL="457200" rtl="0" algn="l">
              <a:spcBef>
                <a:spcPts val="0"/>
              </a:spcBef>
              <a:spcAft>
                <a:spcPts val="0"/>
              </a:spcAft>
              <a:buNone/>
            </a:pPr>
            <a:r>
              <a:rPr b="0" lang="es" sz="3000">
                <a:solidFill>
                  <a:srgbClr val="FFFFFF"/>
                </a:solidFill>
                <a:latin typeface="Caveat"/>
                <a:ea typeface="Caveat"/>
                <a:cs typeface="Caveat"/>
                <a:sym typeface="Caveat"/>
              </a:rPr>
              <a:t>Andrea López Recio			Yolanda Lillo Mata</a:t>
            </a:r>
            <a:endParaRPr b="0" sz="3000">
              <a:solidFill>
                <a:srgbClr val="FFFFFF"/>
              </a:solidFill>
              <a:latin typeface="Caveat"/>
              <a:ea typeface="Caveat"/>
              <a:cs typeface="Caveat"/>
              <a:sym typeface="Caveat"/>
            </a:endParaRPr>
          </a:p>
          <a:p>
            <a:pPr indent="0" lvl="0" marL="0" rtl="0" algn="ctr">
              <a:spcBef>
                <a:spcPts val="0"/>
              </a:spcBef>
              <a:spcAft>
                <a:spcPts val="0"/>
              </a:spcAft>
              <a:buNone/>
            </a:pPr>
            <a:r>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24" name="Shape 124"/>
        <p:cNvGrpSpPr/>
        <p:nvPr/>
      </p:nvGrpSpPr>
      <p:grpSpPr>
        <a:xfrm>
          <a:off x="0" y="0"/>
          <a:ext cx="0" cy="0"/>
          <a:chOff x="0" y="0"/>
          <a:chExt cx="0" cy="0"/>
        </a:xfrm>
      </p:grpSpPr>
      <p:sp>
        <p:nvSpPr>
          <p:cNvPr id="125" name="Google Shape;125;p22"/>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26" name="Google Shape;126;p22"/>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27" name="Google Shape;127;p2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5: Decodificador de 3 a 8</a:t>
            </a:r>
            <a:endParaRPr sz="3600">
              <a:solidFill>
                <a:srgbClr val="FFFFFF"/>
              </a:solidFill>
              <a:latin typeface="Caveat"/>
              <a:ea typeface="Caveat"/>
              <a:cs typeface="Caveat"/>
              <a:sym typeface="Caveat"/>
            </a:endParaRPr>
          </a:p>
        </p:txBody>
      </p:sp>
      <p:pic>
        <p:nvPicPr>
          <p:cNvPr id="128" name="Google Shape;128;p22"/>
          <p:cNvPicPr preferRelativeResize="0"/>
          <p:nvPr/>
        </p:nvPicPr>
        <p:blipFill rotWithShape="1">
          <a:blip r:embed="rId3">
            <a:alphaModFix/>
          </a:blip>
          <a:srcRect b="53072" l="40293" r="18931" t="22188"/>
          <a:stretch/>
        </p:blipFill>
        <p:spPr>
          <a:xfrm>
            <a:off x="197400" y="1140575"/>
            <a:ext cx="5382948" cy="18362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694650" y="990934"/>
            <a:ext cx="3137651" cy="1985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33" name="Shape 133"/>
        <p:cNvGrpSpPr/>
        <p:nvPr/>
      </p:nvGrpSpPr>
      <p:grpSpPr>
        <a:xfrm>
          <a:off x="0" y="0"/>
          <a:ext cx="0" cy="0"/>
          <a:chOff x="0" y="0"/>
          <a:chExt cx="0" cy="0"/>
        </a:xfrm>
      </p:grpSpPr>
      <p:sp>
        <p:nvSpPr>
          <p:cNvPr id="134" name="Google Shape;134;p23"/>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35" name="Google Shape;135;p23"/>
          <p:cNvSpPr txBox="1"/>
          <p:nvPr/>
        </p:nvSpPr>
        <p:spPr>
          <a:xfrm>
            <a:off x="594900" y="854275"/>
            <a:ext cx="8142900" cy="23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En este apartado vamos a construir un </a:t>
            </a:r>
            <a:r>
              <a:rPr b="1" lang="es" sz="1200"/>
              <a:t>decodificador de 3 a 8 </a:t>
            </a:r>
            <a:r>
              <a:rPr lang="es" sz="1200"/>
              <a:t>y vamos añadir a nuestro proyecto el bloque creado en el apartado anterior, dado que realizaremos el diseño de este decodificador de 3 a 8 a partir del decodificador de 2 a 4 de manera que nos quedará un diseño mucho más simple que si </a:t>
            </a:r>
            <a:r>
              <a:rPr lang="es" sz="1200"/>
              <a:t>eligiésemos</a:t>
            </a:r>
            <a:r>
              <a:rPr lang="es" sz="1200"/>
              <a:t> realizarlo a través de puertas lógicas.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En el decodificador de arriba metemos como señal de activación E · A2. </a:t>
            </a:r>
            <a:endParaRPr sz="1200"/>
          </a:p>
          <a:p>
            <a:pPr indent="-304800" lvl="0" marL="457200" rtl="0" algn="l">
              <a:spcBef>
                <a:spcPts val="0"/>
              </a:spcBef>
              <a:spcAft>
                <a:spcPts val="0"/>
              </a:spcAft>
              <a:buSzPts val="1200"/>
              <a:buChar char="-"/>
            </a:pPr>
            <a:r>
              <a:rPr lang="es" sz="1200"/>
              <a:t>En el decodificador de abajo metemos como señal de habilitación E · A2.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Introducimos las señales A0 y A1 como entradas de ambos decodificadores y el primero nos dará las salidas</a:t>
            </a:r>
            <a:endParaRPr sz="1200"/>
          </a:p>
          <a:p>
            <a:pPr indent="0" lvl="0" marL="0" rtl="0" algn="l">
              <a:spcBef>
                <a:spcPts val="0"/>
              </a:spcBef>
              <a:spcAft>
                <a:spcPts val="0"/>
              </a:spcAft>
              <a:buNone/>
            </a:pPr>
            <a:r>
              <a:rPr lang="es" sz="1200"/>
              <a:t>de S0 a S3 y el segundo de S4 a S7.</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36" name="Google Shape;136;p2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5: Decodificador de 3 a 8</a:t>
            </a:r>
            <a:endParaRPr sz="3600">
              <a:solidFill>
                <a:srgbClr val="FFFFFF"/>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40" name="Shape 140"/>
        <p:cNvGrpSpPr/>
        <p:nvPr/>
      </p:nvGrpSpPr>
      <p:grpSpPr>
        <a:xfrm>
          <a:off x="0" y="0"/>
          <a:ext cx="0" cy="0"/>
          <a:chOff x="0" y="0"/>
          <a:chExt cx="0" cy="0"/>
        </a:xfrm>
      </p:grpSpPr>
      <p:sp>
        <p:nvSpPr>
          <p:cNvPr id="141" name="Google Shape;141;p24"/>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42" name="Google Shape;142;p24"/>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43" name="Google Shape;143;p2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6: Decodificador de 4 a 16</a:t>
            </a:r>
            <a:endParaRPr sz="3600">
              <a:solidFill>
                <a:schemeClr val="lt1"/>
              </a:solidFill>
              <a:latin typeface="Caveat"/>
              <a:ea typeface="Caveat"/>
              <a:cs typeface="Caveat"/>
              <a:sym typeface="Caveat"/>
            </a:endParaRPr>
          </a:p>
        </p:txBody>
      </p:sp>
      <p:pic>
        <p:nvPicPr>
          <p:cNvPr id="144" name="Google Shape;144;p24"/>
          <p:cNvPicPr preferRelativeResize="0"/>
          <p:nvPr/>
        </p:nvPicPr>
        <p:blipFill rotWithShape="1">
          <a:blip r:embed="rId3">
            <a:alphaModFix/>
          </a:blip>
          <a:srcRect b="20784" l="22388" r="19549" t="27960"/>
          <a:stretch/>
        </p:blipFill>
        <p:spPr>
          <a:xfrm>
            <a:off x="456725" y="1064300"/>
            <a:ext cx="4986450" cy="1967100"/>
          </a:xfrm>
          <a:prstGeom prst="rect">
            <a:avLst/>
          </a:prstGeom>
          <a:noFill/>
          <a:ln>
            <a:noFill/>
          </a:ln>
        </p:spPr>
      </p:pic>
      <p:pic>
        <p:nvPicPr>
          <p:cNvPr id="145" name="Google Shape;145;p24"/>
          <p:cNvPicPr preferRelativeResize="0"/>
          <p:nvPr/>
        </p:nvPicPr>
        <p:blipFill>
          <a:blip r:embed="rId4">
            <a:alphaModFix/>
          </a:blip>
          <a:stretch>
            <a:fillRect/>
          </a:stretch>
        </p:blipFill>
        <p:spPr>
          <a:xfrm>
            <a:off x="5599253" y="93350"/>
            <a:ext cx="3233049" cy="305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49" name="Shape 149"/>
        <p:cNvGrpSpPr/>
        <p:nvPr/>
      </p:nvGrpSpPr>
      <p:grpSpPr>
        <a:xfrm>
          <a:off x="0" y="0"/>
          <a:ext cx="0" cy="0"/>
          <a:chOff x="0" y="0"/>
          <a:chExt cx="0" cy="0"/>
        </a:xfrm>
      </p:grpSpPr>
      <p:sp>
        <p:nvSpPr>
          <p:cNvPr id="150" name="Google Shape;150;p25"/>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51" name="Google Shape;151;p25"/>
          <p:cNvSpPr txBox="1"/>
          <p:nvPr/>
        </p:nvSpPr>
        <p:spPr>
          <a:xfrm>
            <a:off x="594900" y="818100"/>
            <a:ext cx="8142900" cy="22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En este bloque tenemos que construir un </a:t>
            </a:r>
            <a:r>
              <a:rPr b="1" lang="es" sz="1200"/>
              <a:t>decodificador de 4 a 16</a:t>
            </a:r>
            <a:r>
              <a:rPr lang="es" sz="1200"/>
              <a:t>, implementándolo a través de los decodificadores 2 a 4 del apartado 4.</a:t>
            </a:r>
            <a:endParaRPr sz="1200"/>
          </a:p>
          <a:p>
            <a:pPr indent="0" lvl="0" marL="0" rtl="0" algn="l">
              <a:spcBef>
                <a:spcPts val="0"/>
              </a:spcBef>
              <a:spcAft>
                <a:spcPts val="0"/>
              </a:spcAft>
              <a:buNone/>
            </a:pPr>
            <a:r>
              <a:rPr lang="es" sz="1200"/>
              <a:t>Todos los decodificadores tendrán las mismas entradas A1 y A0. Mientras que las salidas serán diferentes dependiendo de cada decodificador:</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Primer decodificador: tendrá como salidas S0, S1, S2 y S3 y sólo estará habilitado cuando A3='0' y A2='0'.</a:t>
            </a:r>
            <a:endParaRPr sz="1200"/>
          </a:p>
          <a:p>
            <a:pPr indent="-304800" lvl="0" marL="457200" rtl="0" algn="l">
              <a:spcBef>
                <a:spcPts val="0"/>
              </a:spcBef>
              <a:spcAft>
                <a:spcPts val="0"/>
              </a:spcAft>
              <a:buSzPts val="1200"/>
              <a:buChar char="-"/>
            </a:pPr>
            <a:r>
              <a:rPr lang="es" sz="1200"/>
              <a:t>Segundo decodificador: estará habilitado cuando A3='0' y A2='1'.</a:t>
            </a:r>
            <a:endParaRPr sz="1200"/>
          </a:p>
          <a:p>
            <a:pPr indent="-304800" lvl="0" marL="457200" rtl="0" algn="l">
              <a:spcBef>
                <a:spcPts val="0"/>
              </a:spcBef>
              <a:spcAft>
                <a:spcPts val="0"/>
              </a:spcAft>
              <a:buSzPts val="1200"/>
              <a:buChar char="-"/>
            </a:pPr>
            <a:r>
              <a:rPr lang="es" sz="1200"/>
              <a:t>Y el tercer y cuarto decodificador de manera similar.</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000"/>
          </a:p>
        </p:txBody>
      </p:sp>
      <p:sp>
        <p:nvSpPr>
          <p:cNvPr id="152" name="Google Shape;152;p2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6: Decodificador de 4 a 16</a:t>
            </a:r>
            <a:endParaRPr sz="3600">
              <a:solidFill>
                <a:schemeClr val="lt1"/>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56" name="Shape 156"/>
        <p:cNvGrpSpPr/>
        <p:nvPr/>
      </p:nvGrpSpPr>
      <p:grpSpPr>
        <a:xfrm>
          <a:off x="0" y="0"/>
          <a:ext cx="0" cy="0"/>
          <a:chOff x="0" y="0"/>
          <a:chExt cx="0" cy="0"/>
        </a:xfrm>
      </p:grpSpPr>
      <p:sp>
        <p:nvSpPr>
          <p:cNvPr id="157" name="Google Shape;157;p26"/>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58" name="Google Shape;158;p26"/>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59" name="Google Shape;159;p26"/>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7:  Convertidor de hexadecimal a 7 segmentos</a:t>
            </a:r>
            <a:endParaRPr sz="3600">
              <a:solidFill>
                <a:schemeClr val="lt1"/>
              </a:solidFill>
              <a:latin typeface="Caveat"/>
              <a:ea typeface="Caveat"/>
              <a:cs typeface="Caveat"/>
              <a:sym typeface="Caveat"/>
            </a:endParaRPr>
          </a:p>
        </p:txBody>
      </p:sp>
      <p:pic>
        <p:nvPicPr>
          <p:cNvPr id="160" name="Google Shape;160;p26"/>
          <p:cNvPicPr preferRelativeResize="0"/>
          <p:nvPr/>
        </p:nvPicPr>
        <p:blipFill rotWithShape="1">
          <a:blip r:embed="rId3">
            <a:alphaModFix/>
          </a:blip>
          <a:srcRect b="39514" l="0" r="0" t="0"/>
          <a:stretch/>
        </p:blipFill>
        <p:spPr>
          <a:xfrm>
            <a:off x="311700" y="1235150"/>
            <a:ext cx="5362451" cy="1934750"/>
          </a:xfrm>
          <a:prstGeom prst="rect">
            <a:avLst/>
          </a:prstGeom>
          <a:noFill/>
          <a:ln>
            <a:noFill/>
          </a:ln>
        </p:spPr>
      </p:pic>
      <p:pic>
        <p:nvPicPr>
          <p:cNvPr id="161" name="Google Shape;161;p26"/>
          <p:cNvPicPr preferRelativeResize="0"/>
          <p:nvPr/>
        </p:nvPicPr>
        <p:blipFill>
          <a:blip r:embed="rId4">
            <a:alphaModFix/>
          </a:blip>
          <a:stretch>
            <a:fillRect/>
          </a:stretch>
        </p:blipFill>
        <p:spPr>
          <a:xfrm>
            <a:off x="5811200" y="1088875"/>
            <a:ext cx="3165959" cy="193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65" name="Shape 165"/>
        <p:cNvGrpSpPr/>
        <p:nvPr/>
      </p:nvGrpSpPr>
      <p:grpSpPr>
        <a:xfrm>
          <a:off x="0" y="0"/>
          <a:ext cx="0" cy="0"/>
          <a:chOff x="0" y="0"/>
          <a:chExt cx="0" cy="0"/>
        </a:xfrm>
      </p:grpSpPr>
      <p:sp>
        <p:nvSpPr>
          <p:cNvPr id="166" name="Google Shape;166;p27"/>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67" name="Google Shape;167;p27"/>
          <p:cNvSpPr txBox="1"/>
          <p:nvPr/>
        </p:nvSpPr>
        <p:spPr>
          <a:xfrm>
            <a:off x="594900" y="749625"/>
            <a:ext cx="8142900" cy="39615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El objetivo es</a:t>
            </a:r>
            <a:r>
              <a:rPr lang="es" sz="1200"/>
              <a:t> mostrar un número hexadecimal (4 bits) en un display de siete segmentos. Dado que es un número codificado en hexadecimal utilizando 4 bits (desde 0 hasta 15), podemos tener cifras desde el 0 hasta la F. </a:t>
            </a:r>
            <a:endParaRPr sz="1200"/>
          </a:p>
          <a:p>
            <a:pPr indent="0" lvl="0" marL="0" rtl="0" algn="just">
              <a:lnSpc>
                <a:spcPct val="130000"/>
              </a:lnSpc>
              <a:spcBef>
                <a:spcPts val="0"/>
              </a:spcBef>
              <a:spcAft>
                <a:spcPts val="0"/>
              </a:spcAft>
              <a:buNone/>
            </a:pPr>
            <a:r>
              <a:t/>
            </a:r>
            <a:endParaRPr sz="1200"/>
          </a:p>
          <a:p>
            <a:pPr indent="0" lvl="0" marL="0" rtl="0" algn="just">
              <a:lnSpc>
                <a:spcPct val="130000"/>
              </a:lnSpc>
              <a:spcBef>
                <a:spcPts val="0"/>
              </a:spcBef>
              <a:spcAft>
                <a:spcPts val="0"/>
              </a:spcAft>
              <a:buNone/>
            </a:pPr>
            <a:r>
              <a:rPr lang="es" sz="1200"/>
              <a:t>Disponemos de:</a:t>
            </a:r>
            <a:endParaRPr sz="1200"/>
          </a:p>
          <a:p>
            <a:pPr indent="-304800" lvl="0" marL="457200" rtl="0" algn="just">
              <a:spcBef>
                <a:spcPts val="0"/>
              </a:spcBef>
              <a:spcAft>
                <a:spcPts val="0"/>
              </a:spcAft>
              <a:buSzPts val="1200"/>
              <a:buChar char="●"/>
            </a:pPr>
            <a:r>
              <a:rPr lang="es" sz="1200" u="sng"/>
              <a:t>La señal E.</a:t>
            </a:r>
            <a:r>
              <a:rPr lang="es" sz="1200"/>
              <a:t> Con E='1', se dará un 0 a aquellos segmentos que conformen el número (o letra) que tenemos representado en las entradas I0 a I3 en binario.</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s" sz="1200" u="sng"/>
              <a:t>Puertas OR</a:t>
            </a:r>
            <a:r>
              <a:rPr lang="es" sz="1200" u="sng"/>
              <a:t>.</a:t>
            </a:r>
            <a:r>
              <a:rPr lang="es" sz="1200"/>
              <a:t> En las salidas del decodificador, ya que en</a:t>
            </a:r>
            <a:r>
              <a:rPr lang="es" sz="1200"/>
              <a:t> el caso de que se tenga que encender un segmento dado, s</a:t>
            </a:r>
            <a:r>
              <a:rPr lang="es" sz="1200"/>
              <a:t>e activarán (tanto AN_X como los segmentos), si reciben un '0' lógico </a:t>
            </a:r>
            <a:r>
              <a:rPr lang="es" sz="1200"/>
              <a:t>'.</a:t>
            </a:r>
            <a:endParaRPr sz="1200"/>
          </a:p>
        </p:txBody>
      </p:sp>
      <p:sp>
        <p:nvSpPr>
          <p:cNvPr id="168" name="Google Shape;168;p2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7:  Convertidor de hexadecimal a 7 segmentos</a:t>
            </a:r>
            <a:endParaRPr b="0"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72" name="Shape 172"/>
        <p:cNvGrpSpPr/>
        <p:nvPr/>
      </p:nvGrpSpPr>
      <p:grpSpPr>
        <a:xfrm>
          <a:off x="0" y="0"/>
          <a:ext cx="0" cy="0"/>
          <a:chOff x="0" y="0"/>
          <a:chExt cx="0" cy="0"/>
        </a:xfrm>
      </p:grpSpPr>
      <p:sp>
        <p:nvSpPr>
          <p:cNvPr id="173" name="Google Shape;173;p28"/>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74" name="Google Shape;174;p28"/>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75" name="Google Shape;175;p2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8: Codificadores</a:t>
            </a:r>
            <a:endParaRPr sz="3600">
              <a:solidFill>
                <a:schemeClr val="lt1"/>
              </a:solidFill>
              <a:latin typeface="Caveat"/>
              <a:ea typeface="Caveat"/>
              <a:cs typeface="Caveat"/>
              <a:sym typeface="Caveat"/>
            </a:endParaRPr>
          </a:p>
        </p:txBody>
      </p:sp>
      <p:pic>
        <p:nvPicPr>
          <p:cNvPr id="176" name="Google Shape;176;p28"/>
          <p:cNvPicPr preferRelativeResize="0"/>
          <p:nvPr/>
        </p:nvPicPr>
        <p:blipFill rotWithShape="1">
          <a:blip r:embed="rId3">
            <a:alphaModFix/>
          </a:blip>
          <a:srcRect b="62609" l="27714" r="0" t="7654"/>
          <a:stretch/>
        </p:blipFill>
        <p:spPr>
          <a:xfrm>
            <a:off x="1" y="1400525"/>
            <a:ext cx="6024774" cy="1627976"/>
          </a:xfrm>
          <a:prstGeom prst="rect">
            <a:avLst/>
          </a:prstGeom>
          <a:noFill/>
          <a:ln>
            <a:noFill/>
          </a:ln>
        </p:spPr>
      </p:pic>
      <p:pic>
        <p:nvPicPr>
          <p:cNvPr id="177" name="Google Shape;177;p28"/>
          <p:cNvPicPr preferRelativeResize="0"/>
          <p:nvPr/>
        </p:nvPicPr>
        <p:blipFill>
          <a:blip r:embed="rId4">
            <a:alphaModFix/>
          </a:blip>
          <a:stretch>
            <a:fillRect/>
          </a:stretch>
        </p:blipFill>
        <p:spPr>
          <a:xfrm>
            <a:off x="6024776" y="1051350"/>
            <a:ext cx="3089123" cy="209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81" name="Shape 181"/>
        <p:cNvGrpSpPr/>
        <p:nvPr/>
      </p:nvGrpSpPr>
      <p:grpSpPr>
        <a:xfrm>
          <a:off x="0" y="0"/>
          <a:ext cx="0" cy="0"/>
          <a:chOff x="0" y="0"/>
          <a:chExt cx="0" cy="0"/>
        </a:xfrm>
      </p:grpSpPr>
      <p:sp>
        <p:nvSpPr>
          <p:cNvPr id="182" name="Google Shape;182;p29"/>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83" name="Google Shape;183;p29"/>
          <p:cNvSpPr txBox="1"/>
          <p:nvPr/>
        </p:nvSpPr>
        <p:spPr>
          <a:xfrm>
            <a:off x="594900" y="690350"/>
            <a:ext cx="8142900" cy="27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En este apartado vamos a construir un </a:t>
            </a:r>
            <a:r>
              <a:rPr b="1" lang="es" sz="1000"/>
              <a:t>codificador de 4 a 2 con prioridad</a:t>
            </a:r>
            <a:r>
              <a:rPr lang="es" sz="1000"/>
              <a:t>. Este tipo de codificadores permiten que varias entradas de las 4 disponibles estén activadas simultáneamente, y que se siga cumpliendo un comportamiento lógico. Además, incluiremos una señal visual (A) que nos aporte información acerca de si se está utilizando alguna de las entradas, es decir, si alguno de los botones ha sido pulsado.</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Para determinar las prioridades de nuestro codificador, lo que debemos hacer es incluir puertas AND, donde las entradas sean las señales con más prioridad, pondremos la prioridad más alta para el bit más significativo, de modo que si I2 e I1 estuviesen pulsados, el codificador mostrase un 10 y no un 11.</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P</a:t>
            </a:r>
            <a:r>
              <a:rPr lang="es" sz="1000"/>
              <a:t>ara la entrada I0 (BTN0), pondremos una puerta AND cuyas entradas sean I0, I1, I2 e I3, de manera que si valen '1' multiplicamos por 0 en la puerta lógica.</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Para la salida utilizaremos los leds 0 y 1 como salidas S0 y S1 (se encienden dependiendo de los botones que pulsemos).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Los codificadores con habilitación incluyen una nueva señal de salida (EO: enable out), que nos permitirá conectar varios codificadores y extender su capacidad. Esta señal nos indica si el codificador está habilitado pero no hay ninguna señal de entrada activa,</a:t>
            </a:r>
            <a:endParaRPr sz="1000"/>
          </a:p>
          <a:p>
            <a:pPr indent="0" lvl="0" marL="0" rtl="0" algn="l">
              <a:spcBef>
                <a:spcPts val="0"/>
              </a:spcBef>
              <a:spcAft>
                <a:spcPts val="0"/>
              </a:spcAft>
              <a:buNone/>
            </a:pPr>
            <a:r>
              <a:rPr lang="es" sz="1000"/>
              <a:t>nos diferencia de las ocasiones en que nuestro codificador no se encuentra habilitado.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sz="1000"/>
          </a:p>
        </p:txBody>
      </p:sp>
      <p:sp>
        <p:nvSpPr>
          <p:cNvPr id="184" name="Google Shape;184;p2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8: Codificadores</a:t>
            </a:r>
            <a:endParaRPr sz="3600">
              <a:solidFill>
                <a:schemeClr val="lt1"/>
              </a:solidFill>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88" name="Shape 188"/>
        <p:cNvGrpSpPr/>
        <p:nvPr/>
      </p:nvGrpSpPr>
      <p:grpSpPr>
        <a:xfrm>
          <a:off x="0" y="0"/>
          <a:ext cx="0" cy="0"/>
          <a:chOff x="0" y="0"/>
          <a:chExt cx="0" cy="0"/>
        </a:xfrm>
      </p:grpSpPr>
      <p:sp>
        <p:nvSpPr>
          <p:cNvPr id="189" name="Google Shape;189;p30"/>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90" name="Google Shape;190;p30"/>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91" name="Google Shape;191;p30"/>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9: Extensión de la capacidad de un codificador</a:t>
            </a:r>
            <a:endParaRPr sz="3600">
              <a:solidFill>
                <a:schemeClr val="lt1"/>
              </a:solidFill>
              <a:latin typeface="Caveat"/>
              <a:ea typeface="Caveat"/>
              <a:cs typeface="Caveat"/>
              <a:sym typeface="Caveat"/>
            </a:endParaRPr>
          </a:p>
        </p:txBody>
      </p:sp>
      <p:pic>
        <p:nvPicPr>
          <p:cNvPr id="192" name="Google Shape;192;p30"/>
          <p:cNvPicPr preferRelativeResize="0"/>
          <p:nvPr/>
        </p:nvPicPr>
        <p:blipFill rotWithShape="1">
          <a:blip r:embed="rId3">
            <a:alphaModFix/>
          </a:blip>
          <a:srcRect b="40580" l="34023" r="0" t="8213"/>
          <a:stretch/>
        </p:blipFill>
        <p:spPr>
          <a:xfrm>
            <a:off x="371825" y="732925"/>
            <a:ext cx="5509274" cy="2563875"/>
          </a:xfrm>
          <a:prstGeom prst="rect">
            <a:avLst/>
          </a:prstGeom>
          <a:noFill/>
          <a:ln>
            <a:noFill/>
          </a:ln>
        </p:spPr>
      </p:pic>
      <p:pic>
        <p:nvPicPr>
          <p:cNvPr id="193" name="Google Shape;193;p30"/>
          <p:cNvPicPr preferRelativeResize="0"/>
          <p:nvPr/>
        </p:nvPicPr>
        <p:blipFill>
          <a:blip r:embed="rId4">
            <a:alphaModFix/>
          </a:blip>
          <a:stretch>
            <a:fillRect/>
          </a:stretch>
        </p:blipFill>
        <p:spPr>
          <a:xfrm>
            <a:off x="5881100" y="732925"/>
            <a:ext cx="3192924" cy="210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97" name="Shape 197"/>
        <p:cNvGrpSpPr/>
        <p:nvPr/>
      </p:nvGrpSpPr>
      <p:grpSpPr>
        <a:xfrm>
          <a:off x="0" y="0"/>
          <a:ext cx="0" cy="0"/>
          <a:chOff x="0" y="0"/>
          <a:chExt cx="0" cy="0"/>
        </a:xfrm>
      </p:grpSpPr>
      <p:sp>
        <p:nvSpPr>
          <p:cNvPr id="198" name="Google Shape;198;p31"/>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99" name="Google Shape;199;p31"/>
          <p:cNvSpPr txBox="1"/>
          <p:nvPr/>
        </p:nvSpPr>
        <p:spPr>
          <a:xfrm>
            <a:off x="594900" y="818100"/>
            <a:ext cx="8142900" cy="25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En este apartado vamos a realizar un codificador de 8 a 3 a partir de dos codificadores 4 a 2.</a:t>
            </a:r>
            <a:endParaRPr/>
          </a:p>
          <a:p>
            <a:pPr indent="0" lvl="0" marL="0" rtl="0" algn="just">
              <a:spcBef>
                <a:spcPts val="0"/>
              </a:spcBef>
              <a:spcAft>
                <a:spcPts val="0"/>
              </a:spcAft>
              <a:buNone/>
            </a:pPr>
            <a:r>
              <a:rPr lang="es"/>
              <a:t>El codificador 4 a 2 situado en la parte superior es el que se encargará de los bits menos significativos, y el otro codificador de debajo de los bits más significativos.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s" u="sng"/>
              <a:t>Puertas OR.</a:t>
            </a:r>
            <a:r>
              <a:rPr lang="es"/>
              <a:t>  Para formar las salidas S0 y S1 de los codificadores.</a:t>
            </a:r>
            <a:endParaRPr/>
          </a:p>
          <a:p>
            <a:pPr indent="0" lvl="0" marL="457200" rtl="0" algn="just">
              <a:spcBef>
                <a:spcPts val="0"/>
              </a:spcBef>
              <a:spcAft>
                <a:spcPts val="0"/>
              </a:spcAft>
              <a:buNone/>
            </a:pPr>
            <a:r>
              <a:t/>
            </a:r>
            <a:endParaRPr sz="600"/>
          </a:p>
          <a:p>
            <a:pPr indent="-317500" lvl="0" marL="457200" rtl="0" algn="just">
              <a:spcBef>
                <a:spcPts val="0"/>
              </a:spcBef>
              <a:spcAft>
                <a:spcPts val="0"/>
              </a:spcAft>
              <a:buSzPts val="1400"/>
              <a:buChar char="●"/>
            </a:pPr>
            <a:r>
              <a:rPr lang="es" u="sng"/>
              <a:t>La señal A del codificador 4 a 2.</a:t>
            </a:r>
            <a:r>
              <a:rPr lang="es"/>
              <a:t> Para obtener l</a:t>
            </a:r>
            <a:r>
              <a:rPr lang="es"/>
              <a:t>a tercera salida, la señal A se activará representando los bits más significativos. </a:t>
            </a:r>
            <a:endParaRPr/>
          </a:p>
          <a:p>
            <a:pPr indent="0" lvl="0" marL="457200" rtl="0" algn="just">
              <a:spcBef>
                <a:spcPts val="0"/>
              </a:spcBef>
              <a:spcAft>
                <a:spcPts val="0"/>
              </a:spcAft>
              <a:buNone/>
            </a:pPr>
            <a:r>
              <a:t/>
            </a:r>
            <a:endParaRPr sz="600"/>
          </a:p>
          <a:p>
            <a:pPr indent="-317500" lvl="0" marL="457200" rtl="0" algn="just">
              <a:spcBef>
                <a:spcPts val="0"/>
              </a:spcBef>
              <a:spcAft>
                <a:spcPts val="0"/>
              </a:spcAft>
              <a:buSzPts val="1400"/>
              <a:buChar char="●"/>
            </a:pPr>
            <a:r>
              <a:rPr lang="es" u="sng"/>
              <a:t>La s</a:t>
            </a:r>
            <a:r>
              <a:rPr lang="es" u="sng"/>
              <a:t>eñal A</a:t>
            </a:r>
            <a:r>
              <a:rPr lang="es" u="sng"/>
              <a:t> del codificador de 8 a 3</a:t>
            </a:r>
            <a:r>
              <a:rPr lang="es"/>
              <a:t> se obtiene realizando la suma lógica (OR) de las señales de activo de los codificadores de 4 a 2, ya que estará activo si cualquiera de ellos está activo. </a:t>
            </a:r>
            <a:endParaRPr/>
          </a:p>
          <a:p>
            <a:pPr indent="0" lvl="0" marL="0" rtl="0" algn="just">
              <a:spcBef>
                <a:spcPts val="0"/>
              </a:spcBef>
              <a:spcAft>
                <a:spcPts val="0"/>
              </a:spcAft>
              <a:buNone/>
            </a:pPr>
            <a:r>
              <a:t/>
            </a:r>
            <a:endParaRPr/>
          </a:p>
        </p:txBody>
      </p:sp>
      <p:sp>
        <p:nvSpPr>
          <p:cNvPr id="200" name="Google Shape;200;p31"/>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9: Extensión de la capacidad de un codificador</a:t>
            </a:r>
            <a:endParaRPr sz="3600">
              <a:solidFill>
                <a:schemeClr val="l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716600"/>
            <a:ext cx="34500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Resumen del trabajo </a:t>
            </a:r>
            <a:endParaRPr/>
          </a:p>
        </p:txBody>
      </p:sp>
      <p:sp>
        <p:nvSpPr>
          <p:cNvPr id="63" name="Google Shape;63;p14"/>
          <p:cNvSpPr txBox="1"/>
          <p:nvPr>
            <p:ph idx="2" type="body"/>
          </p:nvPr>
        </p:nvSpPr>
        <p:spPr>
          <a:xfrm>
            <a:off x="3905850" y="0"/>
            <a:ext cx="5238000" cy="5143500"/>
          </a:xfrm>
          <a:prstGeom prst="rect">
            <a:avLst/>
          </a:prstGeom>
          <a:solidFill>
            <a:srgbClr val="980000"/>
          </a:solidFill>
          <a:effectLst>
            <a:outerShdw blurRad="57150" rotWithShape="0" algn="bl" dir="5400000" dist="19050">
              <a:srgbClr val="99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veat"/>
              <a:ea typeface="Caveat"/>
              <a:cs typeface="Caveat"/>
              <a:sym typeface="Caveat"/>
            </a:endParaRPr>
          </a:p>
          <a:p>
            <a:pPr indent="457200" lvl="0" marL="0" rtl="0" algn="l">
              <a:spcBef>
                <a:spcPts val="1600"/>
              </a:spcBef>
              <a:spcAft>
                <a:spcPts val="1600"/>
              </a:spcAft>
              <a:buNone/>
            </a:pPr>
            <a:r>
              <a:rPr lang="es" sz="2400">
                <a:solidFill>
                  <a:srgbClr val="FFFFFF"/>
                </a:solidFill>
                <a:latin typeface="Caveat"/>
                <a:ea typeface="Caveat"/>
                <a:cs typeface="Caveat"/>
                <a:sym typeface="Caveat"/>
              </a:rPr>
              <a:t>Arduino</a:t>
            </a:r>
            <a:endParaRPr sz="2400">
              <a:solidFill>
                <a:srgbClr val="FFFFFF"/>
              </a:solidFill>
              <a:latin typeface="Caveat"/>
              <a:ea typeface="Caveat"/>
              <a:cs typeface="Caveat"/>
              <a:sym typeface="Caveat"/>
            </a:endParaRPr>
          </a:p>
        </p:txBody>
      </p:sp>
      <p:sp>
        <p:nvSpPr>
          <p:cNvPr id="64" name="Google Shape;64;p14"/>
          <p:cNvSpPr txBox="1"/>
          <p:nvPr/>
        </p:nvSpPr>
        <p:spPr>
          <a:xfrm>
            <a:off x="4101350" y="179300"/>
            <a:ext cx="4538400" cy="4757700"/>
          </a:xfrm>
          <a:prstGeom prst="rect">
            <a:avLst/>
          </a:prstGeom>
          <a:solidFill>
            <a:srgbClr val="980000"/>
          </a:solid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FFFFFF"/>
              </a:buClr>
              <a:buSzPts val="3000"/>
              <a:buFont typeface="Caveat"/>
              <a:buChar char="➔"/>
            </a:pPr>
            <a:r>
              <a:rPr b="1" lang="es" sz="3000">
                <a:solidFill>
                  <a:srgbClr val="FFFFFF"/>
                </a:solidFill>
                <a:latin typeface="Caveat"/>
                <a:ea typeface="Caveat"/>
                <a:cs typeface="Caveat"/>
                <a:sym typeface="Caveat"/>
              </a:rPr>
              <a:t>Xilinx:</a:t>
            </a:r>
            <a:endParaRPr b="1" sz="3000">
              <a:solidFill>
                <a:srgbClr val="FFFFFF"/>
              </a:solidFill>
              <a:latin typeface="Caveat"/>
              <a:ea typeface="Caveat"/>
              <a:cs typeface="Caveat"/>
              <a:sym typeface="Caveat"/>
            </a:endParaRPr>
          </a:p>
          <a:p>
            <a:pPr indent="0" lvl="0" marL="457200" rtl="0" algn="l">
              <a:lnSpc>
                <a:spcPct val="115000"/>
              </a:lnSpc>
              <a:spcBef>
                <a:spcPts val="1600"/>
              </a:spcBef>
              <a:spcAft>
                <a:spcPts val="0"/>
              </a:spcAft>
              <a:buNone/>
            </a:pPr>
            <a:r>
              <a:t/>
            </a:r>
            <a:endParaRPr b="1" sz="1200">
              <a:solidFill>
                <a:srgbClr val="FFFFFF"/>
              </a:solidFill>
              <a:latin typeface="Caveat"/>
              <a:ea typeface="Caveat"/>
              <a:cs typeface="Caveat"/>
              <a:sym typeface="Caveat"/>
            </a:endParaRPr>
          </a:p>
          <a:p>
            <a:pPr indent="-381000" lvl="0" marL="457200" rtl="0" algn="l">
              <a:lnSpc>
                <a:spcPct val="200000"/>
              </a:lnSpc>
              <a:spcBef>
                <a:spcPts val="160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Tablas de Verdad</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Diseño del circuito</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Síntesis</a:t>
            </a:r>
            <a:r>
              <a:rPr lang="es" sz="2400">
                <a:solidFill>
                  <a:srgbClr val="FFFFFF"/>
                </a:solidFill>
                <a:latin typeface="Caveat"/>
                <a:ea typeface="Caveat"/>
                <a:cs typeface="Caveat"/>
                <a:sym typeface="Caveat"/>
              </a:rPr>
              <a:t> e implementación del circuito</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Programación de la FPGA</a:t>
            </a:r>
            <a:endParaRPr sz="2400">
              <a:solidFill>
                <a:srgbClr val="FFFFFF"/>
              </a:solidFill>
              <a:latin typeface="Caveat"/>
              <a:ea typeface="Caveat"/>
              <a:cs typeface="Caveat"/>
              <a:sym typeface="Caveat"/>
            </a:endParaRPr>
          </a:p>
          <a:p>
            <a:pPr indent="457200" lvl="0" marL="0" rtl="0" algn="l">
              <a:lnSpc>
                <a:spcPct val="115000"/>
              </a:lnSpc>
              <a:spcBef>
                <a:spcPts val="1600"/>
              </a:spcBef>
              <a:spcAft>
                <a:spcPts val="1600"/>
              </a:spcAft>
              <a:buNone/>
            </a:pPr>
            <a:r>
              <a:t/>
            </a:r>
            <a:endParaRPr sz="2400">
              <a:solidFill>
                <a:srgbClr val="FFFFFF"/>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04" name="Shape 204"/>
        <p:cNvGrpSpPr/>
        <p:nvPr/>
      </p:nvGrpSpPr>
      <p:grpSpPr>
        <a:xfrm>
          <a:off x="0" y="0"/>
          <a:ext cx="0" cy="0"/>
          <a:chOff x="0" y="0"/>
          <a:chExt cx="0" cy="0"/>
        </a:xfrm>
      </p:grpSpPr>
      <p:sp>
        <p:nvSpPr>
          <p:cNvPr id="205" name="Google Shape;205;p32"/>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06" name="Google Shape;206;p32"/>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07" name="Google Shape;207;p3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10:  Comparadores </a:t>
            </a:r>
            <a:endParaRPr sz="3600">
              <a:solidFill>
                <a:schemeClr val="lt1"/>
              </a:solidFill>
              <a:latin typeface="Caveat"/>
              <a:ea typeface="Caveat"/>
              <a:cs typeface="Caveat"/>
              <a:sym typeface="Caveat"/>
            </a:endParaRPr>
          </a:p>
        </p:txBody>
      </p:sp>
      <p:pic>
        <p:nvPicPr>
          <p:cNvPr id="208" name="Google Shape;208;p32"/>
          <p:cNvPicPr preferRelativeResize="0"/>
          <p:nvPr/>
        </p:nvPicPr>
        <p:blipFill rotWithShape="1">
          <a:blip r:embed="rId3">
            <a:alphaModFix/>
          </a:blip>
          <a:srcRect b="65078" l="0" r="0" t="0"/>
          <a:stretch/>
        </p:blipFill>
        <p:spPr>
          <a:xfrm>
            <a:off x="311700" y="1400525"/>
            <a:ext cx="4606975" cy="1342350"/>
          </a:xfrm>
          <a:prstGeom prst="rect">
            <a:avLst/>
          </a:prstGeom>
          <a:noFill/>
          <a:ln>
            <a:noFill/>
          </a:ln>
        </p:spPr>
      </p:pic>
      <p:pic>
        <p:nvPicPr>
          <p:cNvPr id="209" name="Google Shape;209;p32"/>
          <p:cNvPicPr preferRelativeResize="0"/>
          <p:nvPr/>
        </p:nvPicPr>
        <p:blipFill>
          <a:blip r:embed="rId4">
            <a:alphaModFix/>
          </a:blip>
          <a:stretch>
            <a:fillRect/>
          </a:stretch>
        </p:blipFill>
        <p:spPr>
          <a:xfrm>
            <a:off x="5071075" y="964850"/>
            <a:ext cx="3920525" cy="17780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13" name="Shape 213"/>
        <p:cNvGrpSpPr/>
        <p:nvPr/>
      </p:nvGrpSpPr>
      <p:grpSpPr>
        <a:xfrm>
          <a:off x="0" y="0"/>
          <a:ext cx="0" cy="0"/>
          <a:chOff x="0" y="0"/>
          <a:chExt cx="0" cy="0"/>
        </a:xfrm>
      </p:grpSpPr>
      <p:sp>
        <p:nvSpPr>
          <p:cNvPr id="214" name="Google Shape;214;p33"/>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15" name="Google Shape;215;p33"/>
          <p:cNvSpPr txBox="1"/>
          <p:nvPr/>
        </p:nvSpPr>
        <p:spPr>
          <a:xfrm>
            <a:off x="594900" y="818100"/>
            <a:ext cx="8142900" cy="23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t>En este bloque vamos a diseñar un comparador de 2 bits. Un circuito comparador consiste en comparar las magnitudes de dos cantidades binarias para determinar la relación entre ellas ( &gt;, &lt; ó = ).</a:t>
            </a:r>
            <a:endParaRPr sz="1200"/>
          </a:p>
          <a:p>
            <a:pPr indent="0" lvl="0" marL="0" rtl="0" algn="l">
              <a:spcBef>
                <a:spcPts val="0"/>
              </a:spcBef>
              <a:spcAft>
                <a:spcPts val="0"/>
              </a:spcAft>
              <a:buNone/>
            </a:pPr>
            <a:r>
              <a:rPr lang="es" sz="1200"/>
              <a:t>Tenemos que tener en cuenta el bit más significativo de cada señal.</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A es igual a B cuando: A1=B1 y A0=B0</a:t>
            </a:r>
            <a:endParaRPr sz="1200"/>
          </a:p>
          <a:p>
            <a:pPr indent="-304800" lvl="0" marL="457200" rtl="0" algn="l">
              <a:spcBef>
                <a:spcPts val="0"/>
              </a:spcBef>
              <a:spcAft>
                <a:spcPts val="0"/>
              </a:spcAft>
              <a:buSzPts val="1200"/>
              <a:buChar char="●"/>
            </a:pPr>
            <a:r>
              <a:rPr lang="es" sz="1200"/>
              <a:t>A es mayor que B cuando A1&gt;B1 o cuando (A1=B1) y A0&gt;B0</a:t>
            </a:r>
            <a:endParaRPr sz="1200"/>
          </a:p>
          <a:p>
            <a:pPr indent="-304800" lvl="0" marL="457200" rtl="0" algn="l">
              <a:spcBef>
                <a:spcPts val="0"/>
              </a:spcBef>
              <a:spcAft>
                <a:spcPts val="0"/>
              </a:spcAft>
              <a:buSzPts val="1200"/>
              <a:buChar char="●"/>
            </a:pPr>
            <a:r>
              <a:rPr lang="es" sz="1200"/>
              <a:t>A es menor que B cuando A1&lt;B1 o cuando (A1=B1) y A0&lt;B0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16" name="Google Shape;216;p3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10:  Comparadores </a:t>
            </a:r>
            <a:endParaRPr sz="3600">
              <a:solidFill>
                <a:schemeClr val="lt1"/>
              </a:solidFill>
              <a:latin typeface="Caveat"/>
              <a:ea typeface="Caveat"/>
              <a:cs typeface="Caveat"/>
              <a:sym typeface="Cave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20" name="Shape 220"/>
        <p:cNvGrpSpPr/>
        <p:nvPr/>
      </p:nvGrpSpPr>
      <p:grpSpPr>
        <a:xfrm>
          <a:off x="0" y="0"/>
          <a:ext cx="0" cy="0"/>
          <a:chOff x="0" y="0"/>
          <a:chExt cx="0" cy="0"/>
        </a:xfrm>
      </p:grpSpPr>
      <p:sp>
        <p:nvSpPr>
          <p:cNvPr id="221" name="Google Shape;221;p34"/>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22" name="Google Shape;222;p34"/>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23" name="Google Shape;223;p3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11:  Comparadores en cascada</a:t>
            </a:r>
            <a:endParaRPr sz="3600">
              <a:solidFill>
                <a:schemeClr val="lt1"/>
              </a:solidFill>
              <a:latin typeface="Caveat"/>
              <a:ea typeface="Caveat"/>
              <a:cs typeface="Caveat"/>
              <a:sym typeface="Caveat"/>
            </a:endParaRPr>
          </a:p>
        </p:txBody>
      </p:sp>
      <p:pic>
        <p:nvPicPr>
          <p:cNvPr id="224" name="Google Shape;224;p34"/>
          <p:cNvPicPr preferRelativeResize="0"/>
          <p:nvPr/>
        </p:nvPicPr>
        <p:blipFill rotWithShape="1">
          <a:blip r:embed="rId3">
            <a:alphaModFix/>
          </a:blip>
          <a:srcRect b="45905" l="0" r="0" t="0"/>
          <a:stretch/>
        </p:blipFill>
        <p:spPr>
          <a:xfrm>
            <a:off x="400050" y="1168475"/>
            <a:ext cx="4914276" cy="1596100"/>
          </a:xfrm>
          <a:prstGeom prst="rect">
            <a:avLst/>
          </a:prstGeom>
          <a:noFill/>
          <a:ln>
            <a:noFill/>
          </a:ln>
        </p:spPr>
      </p:pic>
      <p:pic>
        <p:nvPicPr>
          <p:cNvPr id="225" name="Google Shape;225;p34"/>
          <p:cNvPicPr preferRelativeResize="0"/>
          <p:nvPr/>
        </p:nvPicPr>
        <p:blipFill>
          <a:blip r:embed="rId4">
            <a:alphaModFix/>
          </a:blip>
          <a:stretch>
            <a:fillRect/>
          </a:stretch>
        </p:blipFill>
        <p:spPr>
          <a:xfrm>
            <a:off x="5393651" y="976100"/>
            <a:ext cx="3090263" cy="178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29" name="Shape 229"/>
        <p:cNvGrpSpPr/>
        <p:nvPr/>
      </p:nvGrpSpPr>
      <p:grpSpPr>
        <a:xfrm>
          <a:off x="0" y="0"/>
          <a:ext cx="0" cy="0"/>
          <a:chOff x="0" y="0"/>
          <a:chExt cx="0" cy="0"/>
        </a:xfrm>
      </p:grpSpPr>
      <p:sp>
        <p:nvSpPr>
          <p:cNvPr id="230" name="Google Shape;230;p35"/>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31" name="Google Shape;231;p35"/>
          <p:cNvSpPr txBox="1"/>
          <p:nvPr/>
        </p:nvSpPr>
        <p:spPr>
          <a:xfrm>
            <a:off x="552775" y="681075"/>
            <a:ext cx="8142900" cy="27336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El objetivo es realizar u</a:t>
            </a:r>
            <a:r>
              <a:rPr lang="es" sz="1200"/>
              <a:t>n comparador de mayor capacidad  (más bits). Tenemos 3 nuevas entradas (IGUAL_LSB, AM_LSB Y BM_LSB), las cuales se corresponden con la comparación resultante de los bits menos significativos. Como resultado de la placa tendremos:</a:t>
            </a:r>
            <a:endParaRPr sz="1200"/>
          </a:p>
          <a:p>
            <a:pPr indent="0" lvl="0" marL="0" rtl="0" algn="just">
              <a:lnSpc>
                <a:spcPct val="130000"/>
              </a:lnSpc>
              <a:spcBef>
                <a:spcPts val="0"/>
              </a:spcBef>
              <a:spcAft>
                <a:spcPts val="0"/>
              </a:spcAft>
              <a:buNone/>
            </a:pPr>
            <a:r>
              <a:rPr lang="es" sz="1200"/>
              <a:t>En la parte </a:t>
            </a:r>
            <a:r>
              <a:rPr lang="es" sz="1200" u="sng"/>
              <a:t>izquierda</a:t>
            </a:r>
            <a:r>
              <a:rPr lang="es" sz="1200"/>
              <a:t> tenemos el comparador de los </a:t>
            </a:r>
            <a:r>
              <a:rPr lang="es" sz="1200" u="sng"/>
              <a:t>bits menos significativos.</a:t>
            </a:r>
            <a:r>
              <a:rPr lang="es" sz="1200"/>
              <a:t> Para lograr que un comparador se pueda conectar en cascada tenemos que hacer que las salidas del primer comparador sean ahora las entradas del segundo comparador de </a:t>
            </a:r>
            <a:r>
              <a:rPr lang="es" sz="1200" u="sng"/>
              <a:t>bits más significativos.</a:t>
            </a:r>
            <a:endParaRPr sz="1200" u="sng"/>
          </a:p>
          <a:p>
            <a:pPr indent="0" lvl="0" marL="0" rtl="0" algn="just">
              <a:lnSpc>
                <a:spcPct val="130000"/>
              </a:lnSpc>
              <a:spcBef>
                <a:spcPts val="0"/>
              </a:spcBef>
              <a:spcAft>
                <a:spcPts val="0"/>
              </a:spcAft>
              <a:buNone/>
            </a:pPr>
            <a:r>
              <a:rPr lang="es" sz="1200"/>
              <a:t>Las </a:t>
            </a:r>
            <a:r>
              <a:rPr lang="es" sz="1200" u="sng"/>
              <a:t>entradas AM_LSB y BM_LSB</a:t>
            </a:r>
            <a:r>
              <a:rPr lang="es" sz="1200"/>
              <a:t> del primer comparador valen '0', mientras que </a:t>
            </a:r>
            <a:r>
              <a:rPr lang="es" sz="1200" u="sng"/>
              <a:t>IGUAL_LSB </a:t>
            </a:r>
            <a:r>
              <a:rPr lang="es" sz="1200"/>
              <a:t>vale '1', dado que al no haber más bits antes los vamos a considerar iguales para que no influyan en la comparación posterior.</a:t>
            </a:r>
            <a:endParaRPr sz="1200"/>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t/>
            </a:r>
            <a:endParaRPr i="1" sz="1100">
              <a:solidFill>
                <a:srgbClr val="76923C"/>
              </a:solidFill>
            </a:endParaRPr>
          </a:p>
          <a:p>
            <a:pPr indent="0" lvl="0" marL="0" rtl="0" algn="just">
              <a:lnSpc>
                <a:spcPct val="130000"/>
              </a:lnSpc>
              <a:spcBef>
                <a:spcPts val="0"/>
              </a:spcBef>
              <a:spcAft>
                <a:spcPts val="0"/>
              </a:spcAft>
              <a:buNone/>
            </a:pPr>
            <a:r>
              <a:t/>
            </a:r>
            <a:endParaRPr i="1" sz="1100">
              <a:solidFill>
                <a:srgbClr val="76923C"/>
              </a:solidFill>
            </a:endParaRPr>
          </a:p>
        </p:txBody>
      </p:sp>
      <p:sp>
        <p:nvSpPr>
          <p:cNvPr id="232" name="Google Shape;232;p3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11:  Comparadores en cascada</a:t>
            </a:r>
            <a:endParaRPr sz="3600">
              <a:solidFill>
                <a:schemeClr val="lt1"/>
              </a:solidFill>
              <a:latin typeface="Caveat"/>
              <a:ea typeface="Caveat"/>
              <a:cs typeface="Caveat"/>
              <a:sym typeface="Cave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36" name="Shape 236"/>
        <p:cNvGrpSpPr/>
        <p:nvPr/>
      </p:nvGrpSpPr>
      <p:grpSpPr>
        <a:xfrm>
          <a:off x="0" y="0"/>
          <a:ext cx="0" cy="0"/>
          <a:chOff x="0" y="0"/>
          <a:chExt cx="0" cy="0"/>
        </a:xfrm>
      </p:grpSpPr>
      <p:sp>
        <p:nvSpPr>
          <p:cNvPr id="237" name="Google Shape;237;p36"/>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38" name="Google Shape;238;p36"/>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39" name="Google Shape;239;p36"/>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12:  El multiplexor</a:t>
            </a:r>
            <a:endParaRPr sz="3600">
              <a:solidFill>
                <a:schemeClr val="lt1"/>
              </a:solidFill>
              <a:latin typeface="Caveat"/>
              <a:ea typeface="Caveat"/>
              <a:cs typeface="Caveat"/>
              <a:sym typeface="Caveat"/>
            </a:endParaRPr>
          </a:p>
        </p:txBody>
      </p:sp>
      <p:pic>
        <p:nvPicPr>
          <p:cNvPr id="240" name="Google Shape;240;p36"/>
          <p:cNvPicPr preferRelativeResize="0"/>
          <p:nvPr/>
        </p:nvPicPr>
        <p:blipFill rotWithShape="1">
          <a:blip r:embed="rId3">
            <a:alphaModFix/>
          </a:blip>
          <a:srcRect b="54256" l="0" r="0" t="0"/>
          <a:stretch/>
        </p:blipFill>
        <p:spPr>
          <a:xfrm>
            <a:off x="120500" y="1187538"/>
            <a:ext cx="5568800" cy="1577051"/>
          </a:xfrm>
          <a:prstGeom prst="rect">
            <a:avLst/>
          </a:prstGeom>
          <a:noFill/>
          <a:ln>
            <a:noFill/>
          </a:ln>
        </p:spPr>
      </p:pic>
      <p:pic>
        <p:nvPicPr>
          <p:cNvPr id="241" name="Google Shape;241;p36"/>
          <p:cNvPicPr preferRelativeResize="0"/>
          <p:nvPr/>
        </p:nvPicPr>
        <p:blipFill>
          <a:blip r:embed="rId4">
            <a:alphaModFix/>
          </a:blip>
          <a:stretch>
            <a:fillRect/>
          </a:stretch>
        </p:blipFill>
        <p:spPr>
          <a:xfrm>
            <a:off x="4729235" y="669963"/>
            <a:ext cx="4414766" cy="2612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45" name="Shape 245"/>
        <p:cNvGrpSpPr/>
        <p:nvPr/>
      </p:nvGrpSpPr>
      <p:grpSpPr>
        <a:xfrm>
          <a:off x="0" y="0"/>
          <a:ext cx="0" cy="0"/>
          <a:chOff x="0" y="0"/>
          <a:chExt cx="0" cy="0"/>
        </a:xfrm>
      </p:grpSpPr>
      <p:sp>
        <p:nvSpPr>
          <p:cNvPr id="246" name="Google Shape;246;p37"/>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47" name="Google Shape;247;p37"/>
          <p:cNvSpPr txBox="1"/>
          <p:nvPr/>
        </p:nvSpPr>
        <p:spPr>
          <a:xfrm>
            <a:off x="594900" y="889875"/>
            <a:ext cx="8142900" cy="23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Este bloque permite dirigir la información binaria procedente de diferentes fuentes a una única línea de salida para ser transmitid a un destino común.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Al comparar dos número binarios A y B, no sólo se encienden los leds indicando cual de los dos es mayor, sino que también aparecen dichos números en los displays, distribuidos de la siguiente forma:</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s" sz="1000"/>
              <a:t>A &gt; B →  lo mostrará por el display de la derecha (AN_0).</a:t>
            </a:r>
            <a:endParaRPr sz="1000"/>
          </a:p>
          <a:p>
            <a:pPr indent="-292100" lvl="0" marL="457200" rtl="0" algn="l">
              <a:spcBef>
                <a:spcPts val="0"/>
              </a:spcBef>
              <a:spcAft>
                <a:spcPts val="0"/>
              </a:spcAft>
              <a:buSzPts val="1000"/>
              <a:buChar char="●"/>
            </a:pPr>
            <a:r>
              <a:rPr lang="es" sz="1000"/>
              <a:t>A &lt; B → lo mostrará por el display de la izquierda (AN_3).</a:t>
            </a:r>
            <a:endParaRPr sz="1000"/>
          </a:p>
          <a:p>
            <a:pPr indent="-292100" lvl="0" marL="457200" rtl="0" algn="l">
              <a:spcBef>
                <a:spcPts val="0"/>
              </a:spcBef>
              <a:spcAft>
                <a:spcPts val="0"/>
              </a:spcAft>
              <a:buSzPts val="1000"/>
              <a:buChar char="●"/>
            </a:pPr>
            <a:r>
              <a:rPr lang="es" sz="1000"/>
              <a:t>A = B → se mostrará por los dos displays anteriores.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Cada multiplexor recibe uno de los bits de las señales de datos (D0 y D1), y dependiendo</a:t>
            </a:r>
            <a:endParaRPr sz="1000"/>
          </a:p>
          <a:p>
            <a:pPr indent="0" lvl="0" marL="0" rtl="0" algn="l">
              <a:spcBef>
                <a:spcPts val="0"/>
              </a:spcBef>
              <a:spcAft>
                <a:spcPts val="0"/>
              </a:spcAft>
              <a:buNone/>
            </a:pPr>
            <a:r>
              <a:rPr lang="es" sz="1000"/>
              <a:t>de la señal de selección que se introduzca (SEL), tendremos una salida u otra (A ó B).</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Por último añadimos un convertidor a 7 segmentos y un comparador al circuito.</a:t>
            </a:r>
            <a:endParaRPr sz="1000"/>
          </a:p>
          <a:p>
            <a:pPr indent="0" lvl="0" marL="0" rtl="0" algn="l">
              <a:spcBef>
                <a:spcPts val="0"/>
              </a:spcBef>
              <a:spcAft>
                <a:spcPts val="0"/>
              </a:spcAft>
              <a:buNone/>
            </a:pPr>
            <a:r>
              <a:t/>
            </a:r>
            <a:endParaRPr sz="1000"/>
          </a:p>
        </p:txBody>
      </p:sp>
      <p:sp>
        <p:nvSpPr>
          <p:cNvPr id="248" name="Google Shape;248;p3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12:  El multiplexor</a:t>
            </a:r>
            <a:endParaRPr sz="3600">
              <a:solidFill>
                <a:schemeClr val="lt1"/>
              </a:solidFill>
              <a:latin typeface="Caveat"/>
              <a:ea typeface="Caveat"/>
              <a:cs typeface="Caveat"/>
              <a:sym typeface="Cave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52" name="Shape 252"/>
        <p:cNvGrpSpPr/>
        <p:nvPr/>
      </p:nvGrpSpPr>
      <p:grpSpPr>
        <a:xfrm>
          <a:off x="0" y="0"/>
          <a:ext cx="0" cy="0"/>
          <a:chOff x="0" y="0"/>
          <a:chExt cx="0" cy="0"/>
        </a:xfrm>
      </p:grpSpPr>
      <p:sp>
        <p:nvSpPr>
          <p:cNvPr id="253" name="Google Shape;253;p38"/>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54" name="Google Shape;254;p38"/>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5" name="Google Shape;255;p3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13:  El sumador</a:t>
            </a:r>
            <a:endParaRPr sz="3600">
              <a:solidFill>
                <a:schemeClr val="lt1"/>
              </a:solidFill>
              <a:latin typeface="Caveat"/>
              <a:ea typeface="Caveat"/>
              <a:cs typeface="Caveat"/>
              <a:sym typeface="Caveat"/>
            </a:endParaRPr>
          </a:p>
        </p:txBody>
      </p:sp>
      <p:pic>
        <p:nvPicPr>
          <p:cNvPr id="256" name="Google Shape;256;p38"/>
          <p:cNvPicPr preferRelativeResize="0"/>
          <p:nvPr/>
        </p:nvPicPr>
        <p:blipFill rotWithShape="1">
          <a:blip r:embed="rId3">
            <a:alphaModFix/>
          </a:blip>
          <a:srcRect b="43776" l="0" r="0" t="0"/>
          <a:stretch/>
        </p:blipFill>
        <p:spPr>
          <a:xfrm>
            <a:off x="404400" y="1244675"/>
            <a:ext cx="5046724" cy="1706699"/>
          </a:xfrm>
          <a:prstGeom prst="rect">
            <a:avLst/>
          </a:prstGeom>
          <a:noFill/>
          <a:ln>
            <a:noFill/>
          </a:ln>
        </p:spPr>
      </p:pic>
      <p:pic>
        <p:nvPicPr>
          <p:cNvPr id="257" name="Google Shape;257;p38"/>
          <p:cNvPicPr preferRelativeResize="0"/>
          <p:nvPr/>
        </p:nvPicPr>
        <p:blipFill>
          <a:blip r:embed="rId4">
            <a:alphaModFix/>
          </a:blip>
          <a:stretch>
            <a:fillRect/>
          </a:stretch>
        </p:blipFill>
        <p:spPr>
          <a:xfrm>
            <a:off x="5758874" y="1017350"/>
            <a:ext cx="2436269" cy="178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61" name="Shape 261"/>
        <p:cNvGrpSpPr/>
        <p:nvPr/>
      </p:nvGrpSpPr>
      <p:grpSpPr>
        <a:xfrm>
          <a:off x="0" y="0"/>
          <a:ext cx="0" cy="0"/>
          <a:chOff x="0" y="0"/>
          <a:chExt cx="0" cy="0"/>
        </a:xfrm>
      </p:grpSpPr>
      <p:sp>
        <p:nvSpPr>
          <p:cNvPr id="262" name="Google Shape;262;p39"/>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63" name="Google Shape;263;p39"/>
          <p:cNvSpPr txBox="1"/>
          <p:nvPr/>
        </p:nvSpPr>
        <p:spPr>
          <a:xfrm>
            <a:off x="500550" y="818100"/>
            <a:ext cx="8142900" cy="2461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En este bloque realizamos un sumador de dos números de 4 bits codificados por medio de los interruptores de la placa. Tenemos que conectar los acarreos consecutivamente del bit menos significativo al más significativo, y conectar las entradas de A y B en paralelo, en sus sumadores correspondientes.</a:t>
            </a:r>
            <a:endParaRPr sz="1200"/>
          </a:p>
          <a:p>
            <a:pPr indent="0" lvl="0" marL="0" rtl="0" algn="just">
              <a:lnSpc>
                <a:spcPct val="130000"/>
              </a:lnSpc>
              <a:spcBef>
                <a:spcPts val="0"/>
              </a:spcBef>
              <a:spcAft>
                <a:spcPts val="0"/>
              </a:spcAft>
              <a:buNone/>
            </a:pPr>
            <a:r>
              <a:t/>
            </a:r>
            <a:endParaRPr sz="1200"/>
          </a:p>
          <a:p>
            <a:pPr indent="0" lvl="0" marL="0" rtl="0" algn="just">
              <a:lnSpc>
                <a:spcPct val="130000"/>
              </a:lnSpc>
              <a:spcBef>
                <a:spcPts val="0"/>
              </a:spcBef>
              <a:spcAft>
                <a:spcPts val="0"/>
              </a:spcAft>
              <a:buNone/>
            </a:pPr>
            <a:r>
              <a:rPr lang="es" sz="1200"/>
              <a:t>Los</a:t>
            </a:r>
            <a:r>
              <a:rPr lang="es" sz="1200" u="sng"/>
              <a:t> 4 bits</a:t>
            </a:r>
            <a:r>
              <a:rPr lang="es" sz="1200"/>
              <a:t> de las entradas A y B se </a:t>
            </a:r>
            <a:r>
              <a:rPr lang="es" sz="1200" u="sng"/>
              <a:t>corresponden</a:t>
            </a:r>
            <a:r>
              <a:rPr lang="es" sz="1200"/>
              <a:t> con los </a:t>
            </a:r>
            <a:r>
              <a:rPr lang="es" sz="1200" u="sng"/>
              <a:t>switches del 0 al 7</a:t>
            </a:r>
            <a:r>
              <a:rPr lang="es" sz="1200"/>
              <a:t>. En la placa se mostrará el acarreo de salida en el led 7, e introducirá el correspondiente </a:t>
            </a:r>
            <a:r>
              <a:rPr lang="es" sz="1200" u="sng"/>
              <a:t>acarreo</a:t>
            </a:r>
            <a:r>
              <a:rPr lang="es" sz="1200"/>
              <a:t> de entrada pulsando el </a:t>
            </a:r>
            <a:r>
              <a:rPr lang="es" sz="1200" u="sng"/>
              <a:t>primer botón</a:t>
            </a:r>
            <a:r>
              <a:rPr lang="es" sz="1200"/>
              <a:t> de la FPGA.</a:t>
            </a:r>
            <a:endParaRPr sz="1200"/>
          </a:p>
          <a:p>
            <a:pPr indent="0" lvl="0" marL="0" rtl="0" algn="just">
              <a:lnSpc>
                <a:spcPct val="130000"/>
              </a:lnSpc>
              <a:spcBef>
                <a:spcPts val="0"/>
              </a:spcBef>
              <a:spcAft>
                <a:spcPts val="0"/>
              </a:spcAft>
              <a:buNone/>
            </a:pPr>
            <a:r>
              <a:t/>
            </a:r>
            <a:endParaRPr sz="1200"/>
          </a:p>
          <a:p>
            <a:pPr indent="0" lvl="0" marL="0" rtl="0" algn="just">
              <a:lnSpc>
                <a:spcPct val="130000"/>
              </a:lnSpc>
              <a:spcBef>
                <a:spcPts val="0"/>
              </a:spcBef>
              <a:spcAft>
                <a:spcPts val="0"/>
              </a:spcAft>
              <a:buNone/>
            </a:pPr>
            <a:r>
              <a:rPr lang="es" sz="1200"/>
              <a:t>La </a:t>
            </a:r>
            <a:r>
              <a:rPr lang="es" sz="1200" u="sng"/>
              <a:t>salida</a:t>
            </a:r>
            <a:r>
              <a:rPr lang="es" sz="1200"/>
              <a:t> la obtendremos tanto a través de los </a:t>
            </a:r>
            <a:r>
              <a:rPr lang="es" sz="1200" u="sng"/>
              <a:t>leds</a:t>
            </a:r>
            <a:r>
              <a:rPr lang="es" sz="1200"/>
              <a:t> como en el </a:t>
            </a:r>
            <a:r>
              <a:rPr lang="es" sz="1200" u="sng"/>
              <a:t>display</a:t>
            </a:r>
            <a:r>
              <a:rPr lang="es" sz="1200"/>
              <a:t> de 7 segmentos.</a:t>
            </a:r>
            <a:endParaRPr sz="1200"/>
          </a:p>
          <a:p>
            <a:pPr indent="0" lvl="0" marL="0" rtl="0" algn="just">
              <a:lnSpc>
                <a:spcPct val="130000"/>
              </a:lnSpc>
              <a:spcBef>
                <a:spcPts val="0"/>
              </a:spcBef>
              <a:spcAft>
                <a:spcPts val="0"/>
              </a:spcAft>
              <a:buNone/>
            </a:pPr>
            <a:r>
              <a:t/>
            </a:r>
            <a:endParaRPr/>
          </a:p>
          <a:p>
            <a:pPr indent="0" lvl="0" marL="0" rtl="0" algn="just">
              <a:lnSpc>
                <a:spcPct val="130000"/>
              </a:lnSpc>
              <a:spcBef>
                <a:spcPts val="0"/>
              </a:spcBef>
              <a:spcAft>
                <a:spcPts val="0"/>
              </a:spcAft>
              <a:buNone/>
            </a:pPr>
            <a:r>
              <a:rPr lang="es"/>
              <a:t> </a:t>
            </a:r>
            <a:endParaRPr/>
          </a:p>
          <a:p>
            <a:pPr indent="0" lvl="0" marL="0" rtl="0" algn="just">
              <a:lnSpc>
                <a:spcPct val="130000"/>
              </a:lnSpc>
              <a:spcBef>
                <a:spcPts val="0"/>
              </a:spcBef>
              <a:spcAft>
                <a:spcPts val="0"/>
              </a:spcAft>
              <a:buNone/>
            </a:pPr>
            <a:r>
              <a:t/>
            </a:r>
            <a:endParaRPr/>
          </a:p>
        </p:txBody>
      </p:sp>
      <p:sp>
        <p:nvSpPr>
          <p:cNvPr id="264" name="Google Shape;264;p3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13:  El sumador</a:t>
            </a:r>
            <a:endParaRPr sz="3600">
              <a:solidFill>
                <a:schemeClr val="lt1"/>
              </a:solidFill>
              <a:latin typeface="Caveat"/>
              <a:ea typeface="Caveat"/>
              <a:cs typeface="Caveat"/>
              <a:sym typeface="Cave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68" name="Shape 268"/>
        <p:cNvGrpSpPr/>
        <p:nvPr/>
      </p:nvGrpSpPr>
      <p:grpSpPr>
        <a:xfrm>
          <a:off x="0" y="0"/>
          <a:ext cx="0" cy="0"/>
          <a:chOff x="0" y="0"/>
          <a:chExt cx="0" cy="0"/>
        </a:xfrm>
      </p:grpSpPr>
      <p:sp>
        <p:nvSpPr>
          <p:cNvPr id="269" name="Google Shape;269;p40"/>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70" name="Google Shape;270;p40"/>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14:  Sumador/restador</a:t>
            </a:r>
            <a:endParaRPr sz="3600">
              <a:solidFill>
                <a:schemeClr val="lt1"/>
              </a:solidFill>
              <a:latin typeface="Caveat"/>
              <a:ea typeface="Caveat"/>
              <a:cs typeface="Caveat"/>
              <a:sym typeface="Caveat"/>
            </a:endParaRPr>
          </a:p>
        </p:txBody>
      </p:sp>
      <p:pic>
        <p:nvPicPr>
          <p:cNvPr id="271" name="Google Shape;271;p40"/>
          <p:cNvPicPr preferRelativeResize="0"/>
          <p:nvPr/>
        </p:nvPicPr>
        <p:blipFill rotWithShape="1">
          <a:blip r:embed="rId3">
            <a:alphaModFix/>
          </a:blip>
          <a:srcRect b="46802" l="0" r="0" t="0"/>
          <a:stretch/>
        </p:blipFill>
        <p:spPr>
          <a:xfrm>
            <a:off x="202395" y="1214075"/>
            <a:ext cx="5505804" cy="1817326"/>
          </a:xfrm>
          <a:prstGeom prst="rect">
            <a:avLst/>
          </a:prstGeom>
          <a:noFill/>
          <a:ln>
            <a:noFill/>
          </a:ln>
        </p:spPr>
      </p:pic>
      <p:pic>
        <p:nvPicPr>
          <p:cNvPr id="272" name="Google Shape;272;p40"/>
          <p:cNvPicPr preferRelativeResize="0"/>
          <p:nvPr/>
        </p:nvPicPr>
        <p:blipFill>
          <a:blip r:embed="rId4">
            <a:alphaModFix/>
          </a:blip>
          <a:stretch>
            <a:fillRect/>
          </a:stretch>
        </p:blipFill>
        <p:spPr>
          <a:xfrm>
            <a:off x="5810000" y="1214075"/>
            <a:ext cx="3219701" cy="1817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76" name="Shape 276"/>
        <p:cNvGrpSpPr/>
        <p:nvPr/>
      </p:nvGrpSpPr>
      <p:grpSpPr>
        <a:xfrm>
          <a:off x="0" y="0"/>
          <a:ext cx="0" cy="0"/>
          <a:chOff x="0" y="0"/>
          <a:chExt cx="0" cy="0"/>
        </a:xfrm>
      </p:grpSpPr>
      <p:sp>
        <p:nvSpPr>
          <p:cNvPr id="277" name="Google Shape;277;p41"/>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78" name="Google Shape;278;p41"/>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14:  Sumador/restador</a:t>
            </a:r>
            <a:endParaRPr sz="3600">
              <a:solidFill>
                <a:schemeClr val="lt1"/>
              </a:solidFill>
              <a:latin typeface="Caveat"/>
              <a:ea typeface="Caveat"/>
              <a:cs typeface="Caveat"/>
              <a:sym typeface="Caveat"/>
            </a:endParaRPr>
          </a:p>
        </p:txBody>
      </p:sp>
      <p:sp>
        <p:nvSpPr>
          <p:cNvPr id="279" name="Google Shape;279;p41"/>
          <p:cNvSpPr txBox="1"/>
          <p:nvPr/>
        </p:nvSpPr>
        <p:spPr>
          <a:xfrm>
            <a:off x="311700" y="627525"/>
            <a:ext cx="8350500" cy="230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100"/>
              <a:t>Este bloque calcula el complemento a dos del sustraendo y lo suma al minuendo.</a:t>
            </a:r>
            <a:endParaRPr sz="1100"/>
          </a:p>
          <a:p>
            <a:pPr indent="0" lvl="0" marL="0" rtl="0" algn="just">
              <a:lnSpc>
                <a:spcPct val="115000"/>
              </a:lnSpc>
              <a:spcBef>
                <a:spcPts val="0"/>
              </a:spcBef>
              <a:spcAft>
                <a:spcPts val="0"/>
              </a:spcAft>
              <a:buNone/>
            </a:pPr>
            <a:r>
              <a:rPr lang="es" sz="1100"/>
              <a:t>Es un Sumador/restador de dos números de 4 bits. El circuito debe sumar o restar dos números codificados en complemento a 2 con 4 bits (OPA y OPB), y cuyos valores estarán determinados por la posición de los interruptores de la placa.</a:t>
            </a:r>
            <a:endParaRPr sz="1100"/>
          </a:p>
          <a:p>
            <a:pPr indent="0" lvl="0" marL="0" rtl="0" algn="just">
              <a:lnSpc>
                <a:spcPct val="115000"/>
              </a:lnSpc>
              <a:spcBef>
                <a:spcPts val="0"/>
              </a:spcBef>
              <a:spcAft>
                <a:spcPts val="0"/>
              </a:spcAft>
              <a:buNone/>
            </a:pPr>
            <a:r>
              <a:t/>
            </a:r>
            <a:endParaRPr sz="1100"/>
          </a:p>
          <a:p>
            <a:pPr indent="457200" lvl="0" marL="0" rtl="0" algn="just">
              <a:lnSpc>
                <a:spcPct val="115000"/>
              </a:lnSpc>
              <a:spcBef>
                <a:spcPts val="0"/>
              </a:spcBef>
              <a:spcAft>
                <a:spcPts val="0"/>
              </a:spcAft>
              <a:buNone/>
            </a:pPr>
            <a:r>
              <a:rPr lang="es" sz="1100"/>
              <a:t>El circuito funciona de la siguiente manera:</a:t>
            </a:r>
            <a:endParaRPr sz="1100"/>
          </a:p>
          <a:p>
            <a:pPr indent="-298450" lvl="0" marL="914400" rtl="0" algn="just">
              <a:lnSpc>
                <a:spcPct val="115000"/>
              </a:lnSpc>
              <a:spcBef>
                <a:spcPts val="0"/>
              </a:spcBef>
              <a:spcAft>
                <a:spcPts val="0"/>
              </a:spcAft>
              <a:buSzPts val="1100"/>
              <a:buChar char="●"/>
            </a:pPr>
            <a:r>
              <a:rPr lang="es" sz="1100"/>
              <a:t>El resultado de la operación (suma o resta) se mostrará por el primer display de 7 segmentos. (en signo magnitud)</a:t>
            </a:r>
            <a:endParaRPr sz="1100"/>
          </a:p>
          <a:p>
            <a:pPr indent="-298450" lvl="0" marL="914400" rtl="0" algn="just">
              <a:lnSpc>
                <a:spcPct val="115000"/>
              </a:lnSpc>
              <a:spcBef>
                <a:spcPts val="0"/>
              </a:spcBef>
              <a:spcAft>
                <a:spcPts val="0"/>
              </a:spcAft>
              <a:buSzPts val="1100"/>
              <a:buChar char="●"/>
            </a:pPr>
            <a:r>
              <a:rPr lang="es" sz="1100"/>
              <a:t>El minuendo (o uno de los sumandos) se codificará mediante los 4 interruptores de la derecha (de SW0 a SW3)</a:t>
            </a:r>
            <a:endParaRPr sz="1100"/>
          </a:p>
          <a:p>
            <a:pPr indent="-298450" lvl="0" marL="914400" rtl="0" algn="just">
              <a:lnSpc>
                <a:spcPct val="115000"/>
              </a:lnSpc>
              <a:spcBef>
                <a:spcPts val="0"/>
              </a:spcBef>
              <a:spcAft>
                <a:spcPts val="0"/>
              </a:spcAft>
              <a:buSzPts val="1100"/>
              <a:buChar char="●"/>
            </a:pPr>
            <a:r>
              <a:rPr lang="es" sz="1100"/>
              <a:t>El sustraendo (o el otro sumando) con los cuatro interruptores de la izquierda (de SW4 a SW7). </a:t>
            </a:r>
            <a:endParaRPr sz="1100"/>
          </a:p>
          <a:p>
            <a:pPr indent="-298450" lvl="0" marL="914400" rtl="0" algn="just">
              <a:lnSpc>
                <a:spcPct val="115000"/>
              </a:lnSpc>
              <a:spcBef>
                <a:spcPts val="0"/>
              </a:spcBef>
              <a:spcAft>
                <a:spcPts val="0"/>
              </a:spcAft>
              <a:buSzPts val="1100"/>
              <a:buChar char="●"/>
            </a:pPr>
            <a:r>
              <a:rPr lang="es" sz="1100"/>
              <a:t>EL pulsador BTN0 indicará qué operación se realiza. (Pulsado=Resta, Sin pulsar=Suma)</a:t>
            </a:r>
            <a:endParaRPr sz="1100"/>
          </a:p>
          <a:p>
            <a:pPr indent="-298450" lvl="0" marL="914400" rtl="0" algn="just">
              <a:lnSpc>
                <a:spcPct val="115000"/>
              </a:lnSpc>
              <a:spcBef>
                <a:spcPts val="0"/>
              </a:spcBef>
              <a:spcAft>
                <a:spcPts val="0"/>
              </a:spcAft>
              <a:buSzPts val="1100"/>
              <a:buChar char="●"/>
            </a:pPr>
            <a:r>
              <a:rPr lang="es" sz="1100"/>
              <a:t>Para mostrar el signo negativo se utilizará el punto decimal (Encendido = Negativo)</a:t>
            </a:r>
            <a:endParaRPr sz="1100"/>
          </a:p>
          <a:p>
            <a:pPr indent="-298450" lvl="0" marL="914400" rtl="0" algn="just">
              <a:lnSpc>
                <a:spcPct val="115000"/>
              </a:lnSpc>
              <a:spcBef>
                <a:spcPts val="0"/>
              </a:spcBef>
              <a:spcAft>
                <a:spcPts val="0"/>
              </a:spcAft>
              <a:buSzPts val="1100"/>
              <a:buChar char="●"/>
            </a:pPr>
            <a:r>
              <a:rPr lang="es" sz="1100"/>
              <a:t>En caso de que haya desbordamiento (overflow) el display mostrará la letra E. </a:t>
            </a:r>
            <a:endParaRPr sz="1100"/>
          </a:p>
          <a:p>
            <a:pPr indent="-298450" lvl="0" marL="914400" rtl="0" algn="just">
              <a:lnSpc>
                <a:spcPct val="115000"/>
              </a:lnSpc>
              <a:spcBef>
                <a:spcPts val="0"/>
              </a:spcBef>
              <a:spcAft>
                <a:spcPts val="0"/>
              </a:spcAft>
              <a:buSzPts val="1100"/>
              <a:buChar char="●"/>
            </a:pPr>
            <a:r>
              <a:rPr lang="es" sz="1100"/>
              <a:t>Además los cuatro LED de la derecha (de LD0 a LD3) mostrarán el resultado directo (en complemento a 2). </a:t>
            </a:r>
            <a:endParaRPr sz="1100"/>
          </a:p>
          <a:p>
            <a:pPr indent="-298450" lvl="0" marL="914400" rtl="0" algn="just">
              <a:lnSpc>
                <a:spcPct val="115000"/>
              </a:lnSpc>
              <a:spcBef>
                <a:spcPts val="0"/>
              </a:spcBef>
              <a:spcAft>
                <a:spcPts val="0"/>
              </a:spcAft>
              <a:buSzPts val="1100"/>
              <a:buChar char="●"/>
            </a:pPr>
            <a:r>
              <a:rPr lang="es" sz="1100"/>
              <a:t>Se usará LD7 para el acarreo de salida y LD6 para el desbordamiento en la resta. </a:t>
            </a:r>
            <a:endParaRPr sz="1100"/>
          </a:p>
          <a:p>
            <a:pPr indent="0" lvl="0" marL="0" rtl="0" algn="just">
              <a:lnSpc>
                <a:spcPct val="115000"/>
              </a:lnSpc>
              <a:spcBef>
                <a:spcPts val="0"/>
              </a:spcBef>
              <a:spcAft>
                <a:spcPts val="0"/>
              </a:spcAft>
              <a:buNone/>
            </a:pPr>
            <a:r>
              <a:t/>
            </a:r>
            <a:endParaRPr sz="10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65500" y="1716600"/>
            <a:ext cx="34500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Resumen del trabajo </a:t>
            </a:r>
            <a:endParaRPr/>
          </a:p>
        </p:txBody>
      </p:sp>
      <p:sp>
        <p:nvSpPr>
          <p:cNvPr id="70" name="Google Shape;70;p15"/>
          <p:cNvSpPr txBox="1"/>
          <p:nvPr>
            <p:ph idx="2" type="body"/>
          </p:nvPr>
        </p:nvSpPr>
        <p:spPr>
          <a:xfrm>
            <a:off x="3905850" y="0"/>
            <a:ext cx="5238000" cy="5143500"/>
          </a:xfrm>
          <a:prstGeom prst="rect">
            <a:avLst/>
          </a:prstGeom>
          <a:solidFill>
            <a:srgbClr val="980000"/>
          </a:solidFill>
          <a:effectLst>
            <a:outerShdw blurRad="57150" rotWithShape="0" algn="bl" dir="5400000" dist="19050">
              <a:srgbClr val="99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veat"/>
              <a:ea typeface="Caveat"/>
              <a:cs typeface="Caveat"/>
              <a:sym typeface="Caveat"/>
            </a:endParaRPr>
          </a:p>
          <a:p>
            <a:pPr indent="457200" lvl="0" marL="0" rtl="0" algn="l">
              <a:spcBef>
                <a:spcPts val="1600"/>
              </a:spcBef>
              <a:spcAft>
                <a:spcPts val="1600"/>
              </a:spcAft>
              <a:buNone/>
            </a:pPr>
            <a:r>
              <a:rPr lang="es" sz="2400">
                <a:solidFill>
                  <a:srgbClr val="FFFFFF"/>
                </a:solidFill>
                <a:latin typeface="Caveat"/>
                <a:ea typeface="Caveat"/>
                <a:cs typeface="Caveat"/>
                <a:sym typeface="Caveat"/>
              </a:rPr>
              <a:t>Arduino</a:t>
            </a:r>
            <a:endParaRPr sz="2400">
              <a:solidFill>
                <a:srgbClr val="FFFFFF"/>
              </a:solidFill>
              <a:latin typeface="Caveat"/>
              <a:ea typeface="Caveat"/>
              <a:cs typeface="Caveat"/>
              <a:sym typeface="Caveat"/>
            </a:endParaRPr>
          </a:p>
        </p:txBody>
      </p:sp>
      <p:sp>
        <p:nvSpPr>
          <p:cNvPr id="71" name="Google Shape;71;p15"/>
          <p:cNvSpPr txBox="1"/>
          <p:nvPr/>
        </p:nvSpPr>
        <p:spPr>
          <a:xfrm>
            <a:off x="4101350" y="179300"/>
            <a:ext cx="4538400" cy="4757700"/>
          </a:xfrm>
          <a:prstGeom prst="rect">
            <a:avLst/>
          </a:prstGeom>
          <a:solidFill>
            <a:srgbClr val="980000"/>
          </a:solid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FFFFFF"/>
              </a:buClr>
              <a:buSzPts val="3000"/>
              <a:buFont typeface="Caveat"/>
              <a:buChar char="➔"/>
            </a:pPr>
            <a:r>
              <a:rPr b="1" lang="es" sz="3000">
                <a:solidFill>
                  <a:srgbClr val="FFFFFF"/>
                </a:solidFill>
                <a:latin typeface="Caveat"/>
                <a:ea typeface="Caveat"/>
                <a:cs typeface="Caveat"/>
                <a:sym typeface="Caveat"/>
              </a:rPr>
              <a:t>Arduino</a:t>
            </a:r>
            <a:r>
              <a:rPr b="1" lang="es" sz="3000">
                <a:solidFill>
                  <a:srgbClr val="FFFFFF"/>
                </a:solidFill>
                <a:latin typeface="Caveat"/>
                <a:ea typeface="Caveat"/>
                <a:cs typeface="Caveat"/>
                <a:sym typeface="Caveat"/>
              </a:rPr>
              <a:t>:</a:t>
            </a:r>
            <a:endParaRPr b="1" sz="3000">
              <a:solidFill>
                <a:srgbClr val="FFFFFF"/>
              </a:solidFill>
              <a:latin typeface="Caveat"/>
              <a:ea typeface="Caveat"/>
              <a:cs typeface="Caveat"/>
              <a:sym typeface="Caveat"/>
            </a:endParaRPr>
          </a:p>
          <a:p>
            <a:pPr indent="0" lvl="0" marL="457200" rtl="0" algn="l">
              <a:lnSpc>
                <a:spcPct val="115000"/>
              </a:lnSpc>
              <a:spcBef>
                <a:spcPts val="1600"/>
              </a:spcBef>
              <a:spcAft>
                <a:spcPts val="0"/>
              </a:spcAft>
              <a:buNone/>
            </a:pPr>
            <a:r>
              <a:t/>
            </a:r>
            <a:endParaRPr b="1" sz="1200">
              <a:solidFill>
                <a:srgbClr val="FFFFFF"/>
              </a:solidFill>
              <a:latin typeface="Caveat"/>
              <a:ea typeface="Caveat"/>
              <a:cs typeface="Caveat"/>
              <a:sym typeface="Caveat"/>
            </a:endParaRPr>
          </a:p>
          <a:p>
            <a:pPr indent="-381000" lvl="0" marL="457200" rtl="0" algn="l">
              <a:lnSpc>
                <a:spcPct val="200000"/>
              </a:lnSpc>
              <a:spcBef>
                <a:spcPts val="1600"/>
              </a:spcBef>
              <a:spcAft>
                <a:spcPts val="0"/>
              </a:spcAft>
              <a:buClr>
                <a:srgbClr val="FFFFFF"/>
              </a:buClr>
              <a:buSzPts val="2400"/>
              <a:buFont typeface="Caveat"/>
              <a:buChar char="❏"/>
            </a:pPr>
            <a:r>
              <a:rPr lang="es" sz="2400">
                <a:solidFill>
                  <a:schemeClr val="lt1"/>
                </a:solidFill>
                <a:latin typeface="Caveat"/>
                <a:ea typeface="Caveat"/>
                <a:cs typeface="Caveat"/>
                <a:sym typeface="Caveat"/>
              </a:rPr>
              <a:t>Programación</a:t>
            </a:r>
            <a:endParaRPr sz="2400">
              <a:solidFill>
                <a:schemeClr val="lt1"/>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Simulación en Tinkercad</a:t>
            </a:r>
            <a:endParaRPr sz="2400">
              <a:solidFill>
                <a:srgbClr val="FFFFFF"/>
              </a:solidFill>
              <a:latin typeface="Caveat"/>
              <a:ea typeface="Caveat"/>
              <a:cs typeface="Caveat"/>
              <a:sym typeface="Caveat"/>
            </a:endParaRPr>
          </a:p>
          <a:p>
            <a:pPr indent="-381000" lvl="0" marL="457200" rtl="0" algn="l">
              <a:lnSpc>
                <a:spcPct val="200000"/>
              </a:lnSpc>
              <a:spcBef>
                <a:spcPts val="0"/>
              </a:spcBef>
              <a:spcAft>
                <a:spcPts val="0"/>
              </a:spcAft>
              <a:buClr>
                <a:srgbClr val="FFFFFF"/>
              </a:buClr>
              <a:buSzPts val="2400"/>
              <a:buFont typeface="Caveat"/>
              <a:buChar char="❏"/>
            </a:pPr>
            <a:r>
              <a:rPr lang="es" sz="2400">
                <a:solidFill>
                  <a:srgbClr val="FFFFFF"/>
                </a:solidFill>
                <a:latin typeface="Caveat"/>
                <a:ea typeface="Caveat"/>
                <a:cs typeface="Caveat"/>
                <a:sym typeface="Caveat"/>
              </a:rPr>
              <a:t>Montaje en placa</a:t>
            </a:r>
            <a:endParaRPr sz="2400">
              <a:solidFill>
                <a:srgbClr val="FFFFFF"/>
              </a:solidFill>
              <a:latin typeface="Caveat"/>
              <a:ea typeface="Caveat"/>
              <a:cs typeface="Caveat"/>
              <a:sym typeface="Caveat"/>
            </a:endParaRPr>
          </a:p>
          <a:p>
            <a:pPr indent="457200" lvl="0" marL="0" rtl="0" algn="l">
              <a:lnSpc>
                <a:spcPct val="115000"/>
              </a:lnSpc>
              <a:spcBef>
                <a:spcPts val="1600"/>
              </a:spcBef>
              <a:spcAft>
                <a:spcPts val="1600"/>
              </a:spcAft>
              <a:buNone/>
            </a:pPr>
            <a:r>
              <a:t/>
            </a:r>
            <a:endParaRPr sz="2400">
              <a:solidFill>
                <a:srgbClr val="FFFFFF"/>
              </a:solidFill>
              <a:latin typeface="Caveat"/>
              <a:ea typeface="Caveat"/>
              <a:cs typeface="Caveat"/>
              <a:sym typeface="Cave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83" name="Shape 283"/>
        <p:cNvGrpSpPr/>
        <p:nvPr/>
      </p:nvGrpSpPr>
      <p:grpSpPr>
        <a:xfrm>
          <a:off x="0" y="0"/>
          <a:ext cx="0" cy="0"/>
          <a:chOff x="0" y="0"/>
          <a:chExt cx="0" cy="0"/>
        </a:xfrm>
      </p:grpSpPr>
      <p:sp>
        <p:nvSpPr>
          <p:cNvPr id="284" name="Google Shape;284;p42"/>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85" name="Google Shape;285;p42"/>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86" name="Google Shape;286;p4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15:  Unidad aritmético lógica</a:t>
            </a:r>
            <a:endParaRPr sz="3600">
              <a:solidFill>
                <a:schemeClr val="lt1"/>
              </a:solidFill>
              <a:latin typeface="Caveat"/>
              <a:ea typeface="Caveat"/>
              <a:cs typeface="Caveat"/>
              <a:sym typeface="Caveat"/>
            </a:endParaRPr>
          </a:p>
        </p:txBody>
      </p:sp>
      <p:pic>
        <p:nvPicPr>
          <p:cNvPr id="287" name="Google Shape;287;p42"/>
          <p:cNvPicPr preferRelativeResize="0"/>
          <p:nvPr/>
        </p:nvPicPr>
        <p:blipFill rotWithShape="1">
          <a:blip r:embed="rId3">
            <a:alphaModFix/>
          </a:blip>
          <a:srcRect b="42231" l="20706" r="21663" t="21217"/>
          <a:stretch/>
        </p:blipFill>
        <p:spPr>
          <a:xfrm>
            <a:off x="311700" y="1011725"/>
            <a:ext cx="5552551" cy="1979985"/>
          </a:xfrm>
          <a:prstGeom prst="rect">
            <a:avLst/>
          </a:prstGeom>
          <a:noFill/>
          <a:ln>
            <a:noFill/>
          </a:ln>
        </p:spPr>
      </p:pic>
      <p:pic>
        <p:nvPicPr>
          <p:cNvPr id="288" name="Google Shape;288;p42"/>
          <p:cNvPicPr preferRelativeResize="0"/>
          <p:nvPr/>
        </p:nvPicPr>
        <p:blipFill>
          <a:blip r:embed="rId4">
            <a:alphaModFix/>
          </a:blip>
          <a:stretch>
            <a:fillRect/>
          </a:stretch>
        </p:blipFill>
        <p:spPr>
          <a:xfrm>
            <a:off x="5997601" y="1223000"/>
            <a:ext cx="2974949" cy="1768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92" name="Shape 292"/>
        <p:cNvGrpSpPr/>
        <p:nvPr/>
      </p:nvGrpSpPr>
      <p:grpSpPr>
        <a:xfrm>
          <a:off x="0" y="0"/>
          <a:ext cx="0" cy="0"/>
          <a:chOff x="0" y="0"/>
          <a:chExt cx="0" cy="0"/>
        </a:xfrm>
      </p:grpSpPr>
      <p:sp>
        <p:nvSpPr>
          <p:cNvPr id="293" name="Google Shape;293;p43"/>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294" name="Google Shape;294;p43"/>
          <p:cNvSpPr txBox="1"/>
          <p:nvPr/>
        </p:nvSpPr>
        <p:spPr>
          <a:xfrm>
            <a:off x="447850" y="718000"/>
            <a:ext cx="8142900" cy="26139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s" sz="1200"/>
              <a:t>En este bloque conseguiremos realizar 4 operaciones distintas con dos números de 4 bits (suma, multiplicación por 2, mayor y la operación lógica AND). Un multiplexor escogerá las salidas de esos bloques según la operación seleccionada. Por lo que realizamos:</a:t>
            </a:r>
            <a:endParaRPr sz="1200"/>
          </a:p>
          <a:p>
            <a:pPr indent="0" lvl="0" marL="0" rtl="0" algn="just">
              <a:lnSpc>
                <a:spcPct val="130000"/>
              </a:lnSpc>
              <a:spcBef>
                <a:spcPts val="0"/>
              </a:spcBef>
              <a:spcAft>
                <a:spcPts val="0"/>
              </a:spcAft>
              <a:buNone/>
            </a:pPr>
            <a:r>
              <a:rPr lang="es" sz="1200" u="sng"/>
              <a:t>Un Multiplicador x2</a:t>
            </a:r>
            <a:r>
              <a:rPr lang="es" sz="1200"/>
              <a:t>, que desplazará los números hacia la izquierda y en el bit menos significativo se pone un cero. Si hubiese un uno en el bit más significativo habría que indicar que ha habido desbordamiento.</a:t>
            </a:r>
            <a:endParaRPr sz="1200"/>
          </a:p>
          <a:p>
            <a:pPr indent="0" lvl="0" marL="0" rtl="0" algn="just">
              <a:lnSpc>
                <a:spcPct val="130000"/>
              </a:lnSpc>
              <a:spcBef>
                <a:spcPts val="0"/>
              </a:spcBef>
              <a:spcAft>
                <a:spcPts val="0"/>
              </a:spcAft>
              <a:buNone/>
            </a:pPr>
            <a:r>
              <a:rPr lang="es" sz="1200" u="sng"/>
              <a:t>Circuito comparador, "mayor":</a:t>
            </a:r>
            <a:r>
              <a:rPr lang="es" sz="1200"/>
              <a:t> Si A&gt;B (como entrada de selección de un multiplexor) valdrá '1' y escogerá A, y en caso contrario B.</a:t>
            </a:r>
            <a:endParaRPr sz="1200"/>
          </a:p>
          <a:p>
            <a:pPr indent="0" lvl="0" marL="0" rtl="0" algn="just">
              <a:lnSpc>
                <a:spcPct val="130000"/>
              </a:lnSpc>
              <a:spcBef>
                <a:spcPts val="0"/>
              </a:spcBef>
              <a:spcAft>
                <a:spcPts val="0"/>
              </a:spcAft>
              <a:buNone/>
            </a:pPr>
            <a:r>
              <a:rPr lang="es" sz="1200" u="sng"/>
              <a:t>Operación lógica AND:</a:t>
            </a:r>
            <a:r>
              <a:rPr lang="es" sz="1200"/>
              <a:t> La realizamos bit a bit multiplicando la operación a por la operación B.</a:t>
            </a:r>
            <a:endParaRPr sz="1200"/>
          </a:p>
          <a:p>
            <a:pPr indent="0" lvl="0" marL="0" rtl="0" algn="just">
              <a:lnSpc>
                <a:spcPct val="130000"/>
              </a:lnSpc>
              <a:spcBef>
                <a:spcPts val="0"/>
              </a:spcBef>
              <a:spcAft>
                <a:spcPts val="0"/>
              </a:spcAft>
              <a:buNone/>
            </a:pPr>
            <a:r>
              <a:rPr lang="es" sz="1200" u="sng"/>
              <a:t>Mutiplexor de 4 entradas.</a:t>
            </a:r>
            <a:r>
              <a:rPr lang="es" sz="1200"/>
              <a:t> Tendrá </a:t>
            </a:r>
            <a:r>
              <a:rPr lang="es" sz="1200"/>
              <a:t>dos entradas de selección, c</a:t>
            </a:r>
            <a:r>
              <a:rPr lang="es" sz="1200"/>
              <a:t>ada dato tiene cuatro bits.</a:t>
            </a:r>
            <a:endParaRPr sz="1200"/>
          </a:p>
          <a:p>
            <a:pPr indent="0" lvl="0" marL="0" rtl="0" algn="just">
              <a:lnSpc>
                <a:spcPct val="130000"/>
              </a:lnSpc>
              <a:spcBef>
                <a:spcPts val="0"/>
              </a:spcBef>
              <a:spcAft>
                <a:spcPts val="0"/>
              </a:spcAft>
              <a:buNone/>
            </a:pPr>
            <a:r>
              <a:rPr lang="es" sz="1200" u="sng"/>
              <a:t>Codificador de 4 a 2 con prioridad</a:t>
            </a:r>
            <a:r>
              <a:rPr lang="es" sz="1200" u="sng"/>
              <a:t>:</a:t>
            </a:r>
            <a:r>
              <a:rPr lang="es" sz="1200"/>
              <a:t> Para incluir el </a:t>
            </a:r>
            <a:r>
              <a:rPr lang="es" sz="1200"/>
              <a:t>caso de que se pulsen dos botones a la vez. En este caso se pulsará el botón situado más a la derecha de nuestra placa..</a:t>
            </a:r>
            <a:endParaRPr sz="1200"/>
          </a:p>
          <a:p>
            <a:pPr indent="0" lvl="0" marL="0" rtl="0" algn="just">
              <a:lnSpc>
                <a:spcPct val="130000"/>
              </a:lnSpc>
              <a:spcBef>
                <a:spcPts val="0"/>
              </a:spcBef>
              <a:spcAft>
                <a:spcPts val="0"/>
              </a:spcAft>
              <a:buNone/>
            </a:pPr>
            <a:r>
              <a:t/>
            </a:r>
            <a:endParaRPr sz="1200"/>
          </a:p>
        </p:txBody>
      </p:sp>
      <p:sp>
        <p:nvSpPr>
          <p:cNvPr id="295" name="Google Shape;295;p4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chemeClr val="lt1"/>
                </a:solidFill>
                <a:latin typeface="Caveat"/>
                <a:ea typeface="Caveat"/>
                <a:cs typeface="Caveat"/>
                <a:sym typeface="Caveat"/>
              </a:rPr>
              <a:t>Bloque 15:  Unidad aritmético lógica</a:t>
            </a:r>
            <a:endParaRPr sz="3600">
              <a:solidFill>
                <a:schemeClr val="lt1"/>
              </a:solidFill>
              <a:latin typeface="Caveat"/>
              <a:ea typeface="Caveat"/>
              <a:cs typeface="Caveat"/>
              <a:sym typeface="Cave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299" name="Shape 299"/>
        <p:cNvGrpSpPr/>
        <p:nvPr/>
      </p:nvGrpSpPr>
      <p:grpSpPr>
        <a:xfrm>
          <a:off x="0" y="0"/>
          <a:ext cx="0" cy="0"/>
          <a:chOff x="0" y="0"/>
          <a:chExt cx="0" cy="0"/>
        </a:xfrm>
      </p:grpSpPr>
      <p:sp>
        <p:nvSpPr>
          <p:cNvPr id="300" name="Google Shape;300;p44"/>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01" name="Google Shape;301;p44"/>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02" name="Google Shape;302;p4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Semáforo </a:t>
            </a:r>
            <a:endParaRPr sz="3600">
              <a:solidFill>
                <a:schemeClr val="lt1"/>
              </a:solidFill>
              <a:latin typeface="Caveat"/>
              <a:ea typeface="Caveat"/>
              <a:cs typeface="Caveat"/>
              <a:sym typeface="Caveat"/>
            </a:endParaRPr>
          </a:p>
        </p:txBody>
      </p:sp>
      <p:pic>
        <p:nvPicPr>
          <p:cNvPr id="303" name="Google Shape;303;p44"/>
          <p:cNvPicPr preferRelativeResize="0"/>
          <p:nvPr/>
        </p:nvPicPr>
        <p:blipFill>
          <a:blip r:embed="rId3">
            <a:alphaModFix/>
          </a:blip>
          <a:stretch>
            <a:fillRect/>
          </a:stretch>
        </p:blipFill>
        <p:spPr>
          <a:xfrm>
            <a:off x="5329400" y="329400"/>
            <a:ext cx="3248025" cy="4267200"/>
          </a:xfrm>
          <a:prstGeom prst="rect">
            <a:avLst/>
          </a:prstGeom>
          <a:noFill/>
          <a:ln>
            <a:noFill/>
          </a:ln>
        </p:spPr>
      </p:pic>
      <p:pic>
        <p:nvPicPr>
          <p:cNvPr id="304" name="Google Shape;304;p44"/>
          <p:cNvPicPr preferRelativeResize="0"/>
          <p:nvPr/>
        </p:nvPicPr>
        <p:blipFill rotWithShape="1">
          <a:blip r:embed="rId4">
            <a:alphaModFix/>
          </a:blip>
          <a:srcRect b="30616" l="4552" r="9381" t="17136"/>
          <a:stretch/>
        </p:blipFill>
        <p:spPr>
          <a:xfrm>
            <a:off x="780825" y="818100"/>
            <a:ext cx="3497700" cy="282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308" name="Shape 308"/>
        <p:cNvGrpSpPr/>
        <p:nvPr/>
      </p:nvGrpSpPr>
      <p:grpSpPr>
        <a:xfrm>
          <a:off x="0" y="0"/>
          <a:ext cx="0" cy="0"/>
          <a:chOff x="0" y="0"/>
          <a:chExt cx="0" cy="0"/>
        </a:xfrm>
      </p:grpSpPr>
      <p:sp>
        <p:nvSpPr>
          <p:cNvPr id="309" name="Google Shape;309;p45"/>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10" name="Google Shape;310;p45"/>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11" name="Google Shape;311;p4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Diagrama de flujo del semáforo</a:t>
            </a:r>
            <a:endParaRPr sz="3600">
              <a:solidFill>
                <a:schemeClr val="lt1"/>
              </a:solidFill>
              <a:latin typeface="Caveat"/>
              <a:ea typeface="Caveat"/>
              <a:cs typeface="Caveat"/>
              <a:sym typeface="Caveat"/>
            </a:endParaRPr>
          </a:p>
        </p:txBody>
      </p:sp>
      <p:sp>
        <p:nvSpPr>
          <p:cNvPr id="312" name="Google Shape;312;p45"/>
          <p:cNvSpPr txBox="1"/>
          <p:nvPr/>
        </p:nvSpPr>
        <p:spPr>
          <a:xfrm>
            <a:off x="966725" y="979125"/>
            <a:ext cx="2999400" cy="20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313" name="Google Shape;313;p45"/>
          <p:cNvPicPr preferRelativeResize="0"/>
          <p:nvPr/>
        </p:nvPicPr>
        <p:blipFill rotWithShape="1">
          <a:blip r:embed="rId3">
            <a:alphaModFix/>
          </a:blip>
          <a:srcRect b="17236" l="31516" r="27436" t="25459"/>
          <a:stretch/>
        </p:blipFill>
        <p:spPr>
          <a:xfrm>
            <a:off x="2850950" y="285100"/>
            <a:ext cx="4721500" cy="3705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317" name="Shape 317"/>
        <p:cNvGrpSpPr/>
        <p:nvPr/>
      </p:nvGrpSpPr>
      <p:grpSpPr>
        <a:xfrm>
          <a:off x="0" y="0"/>
          <a:ext cx="0" cy="0"/>
          <a:chOff x="0" y="0"/>
          <a:chExt cx="0" cy="0"/>
        </a:xfrm>
      </p:grpSpPr>
      <p:sp>
        <p:nvSpPr>
          <p:cNvPr id="318" name="Google Shape;318;p46"/>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19" name="Google Shape;319;p46"/>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20" name="Google Shape;320;p46"/>
          <p:cNvSpPr txBox="1"/>
          <p:nvPr>
            <p:ph idx="1" type="subTitle"/>
          </p:nvPr>
        </p:nvSpPr>
        <p:spPr>
          <a:xfrm>
            <a:off x="311700" y="40809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Piano</a:t>
            </a:r>
            <a:endParaRPr sz="3600">
              <a:solidFill>
                <a:schemeClr val="lt1"/>
              </a:solidFill>
              <a:latin typeface="Caveat"/>
              <a:ea typeface="Caveat"/>
              <a:cs typeface="Caveat"/>
              <a:sym typeface="Caveat"/>
            </a:endParaRPr>
          </a:p>
        </p:txBody>
      </p:sp>
      <p:pic>
        <p:nvPicPr>
          <p:cNvPr id="321" name="Google Shape;321;p46"/>
          <p:cNvPicPr preferRelativeResize="0"/>
          <p:nvPr/>
        </p:nvPicPr>
        <p:blipFill rotWithShape="1">
          <a:blip r:embed="rId3">
            <a:alphaModFix/>
          </a:blip>
          <a:srcRect b="35932" l="20008" r="17188" t="39276"/>
          <a:stretch/>
        </p:blipFill>
        <p:spPr>
          <a:xfrm>
            <a:off x="747325" y="733125"/>
            <a:ext cx="3929828" cy="3102050"/>
          </a:xfrm>
          <a:prstGeom prst="rect">
            <a:avLst/>
          </a:prstGeom>
          <a:noFill/>
          <a:ln>
            <a:noFill/>
          </a:ln>
        </p:spPr>
      </p:pic>
      <p:pic>
        <p:nvPicPr>
          <p:cNvPr id="322" name="Google Shape;322;p46"/>
          <p:cNvPicPr preferRelativeResize="0"/>
          <p:nvPr/>
        </p:nvPicPr>
        <p:blipFill rotWithShape="1">
          <a:blip r:embed="rId4">
            <a:alphaModFix/>
          </a:blip>
          <a:srcRect b="0" l="3995" r="7012" t="0"/>
          <a:stretch/>
        </p:blipFill>
        <p:spPr>
          <a:xfrm>
            <a:off x="4895650" y="733125"/>
            <a:ext cx="3664000" cy="31020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326" name="Shape 326"/>
        <p:cNvGrpSpPr/>
        <p:nvPr/>
      </p:nvGrpSpPr>
      <p:grpSpPr>
        <a:xfrm>
          <a:off x="0" y="0"/>
          <a:ext cx="0" cy="0"/>
          <a:chOff x="0" y="0"/>
          <a:chExt cx="0" cy="0"/>
        </a:xfrm>
      </p:grpSpPr>
      <p:sp>
        <p:nvSpPr>
          <p:cNvPr id="327" name="Google Shape;327;p47"/>
          <p:cNvSpPr txBox="1"/>
          <p:nvPr>
            <p:ph type="ctrTitle"/>
          </p:nvPr>
        </p:nvSpPr>
        <p:spPr>
          <a:xfrm>
            <a:off x="0" y="0"/>
            <a:ext cx="3429600" cy="8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t>    arduino</a:t>
            </a:r>
            <a:endParaRPr sz="3600"/>
          </a:p>
        </p:txBody>
      </p:sp>
      <p:sp>
        <p:nvSpPr>
          <p:cNvPr id="328" name="Google Shape;328;p47"/>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329" name="Google Shape;329;p4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chemeClr val="lt1"/>
                </a:solidFill>
                <a:latin typeface="Caveat"/>
                <a:ea typeface="Caveat"/>
                <a:cs typeface="Caveat"/>
                <a:sym typeface="Caveat"/>
              </a:rPr>
              <a:t>Diagrama de flujo</a:t>
            </a:r>
            <a:endParaRPr sz="3600">
              <a:solidFill>
                <a:schemeClr val="lt1"/>
              </a:solidFill>
              <a:latin typeface="Caveat"/>
              <a:ea typeface="Caveat"/>
              <a:cs typeface="Caveat"/>
              <a:sym typeface="Caveat"/>
            </a:endParaRPr>
          </a:p>
          <a:p>
            <a:pPr indent="0" lvl="0" marL="0" rtl="0" algn="l">
              <a:spcBef>
                <a:spcPts val="0"/>
              </a:spcBef>
              <a:spcAft>
                <a:spcPts val="0"/>
              </a:spcAft>
              <a:buNone/>
            </a:pPr>
            <a:r>
              <a:rPr lang="es" sz="3600">
                <a:solidFill>
                  <a:schemeClr val="lt1"/>
                </a:solidFill>
                <a:latin typeface="Caveat"/>
                <a:ea typeface="Caveat"/>
                <a:cs typeface="Caveat"/>
                <a:sym typeface="Caveat"/>
              </a:rPr>
              <a:t> del piano.</a:t>
            </a:r>
            <a:endParaRPr sz="3600">
              <a:solidFill>
                <a:schemeClr val="lt1"/>
              </a:solidFill>
              <a:latin typeface="Caveat"/>
              <a:ea typeface="Caveat"/>
              <a:cs typeface="Caveat"/>
              <a:sym typeface="Caveat"/>
            </a:endParaRPr>
          </a:p>
        </p:txBody>
      </p:sp>
      <p:pic>
        <p:nvPicPr>
          <p:cNvPr id="330" name="Google Shape;330;p47"/>
          <p:cNvPicPr preferRelativeResize="0"/>
          <p:nvPr/>
        </p:nvPicPr>
        <p:blipFill rotWithShape="1">
          <a:blip r:embed="rId3">
            <a:alphaModFix/>
          </a:blip>
          <a:srcRect b="10958" l="26342" r="27483" t="26137"/>
          <a:stretch/>
        </p:blipFill>
        <p:spPr>
          <a:xfrm>
            <a:off x="3272000" y="258175"/>
            <a:ext cx="5664051" cy="4338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150" y="0"/>
            <a:ext cx="9144000" cy="988800"/>
          </a:xfrm>
          <a:prstGeom prst="rect">
            <a:avLst/>
          </a:prstGeom>
          <a:solidFill>
            <a:schemeClr val="lt1"/>
          </a:solidFill>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457200" lvl="0" marL="2743200" rtl="0" algn="l">
              <a:spcBef>
                <a:spcPts val="0"/>
              </a:spcBef>
              <a:spcAft>
                <a:spcPts val="0"/>
              </a:spcAft>
              <a:buNone/>
            </a:pPr>
            <a:r>
              <a:rPr lang="es">
                <a:highlight>
                  <a:schemeClr val="lt1"/>
                </a:highlight>
              </a:rPr>
              <a:t>    </a:t>
            </a:r>
            <a:r>
              <a:rPr lang="es">
                <a:highlight>
                  <a:schemeClr val="lt1"/>
                </a:highlight>
              </a:rPr>
              <a:t>tablas de excel</a:t>
            </a:r>
            <a:endParaRPr>
              <a:highlight>
                <a:schemeClr val="lt1"/>
              </a:highlight>
            </a:endParaRPr>
          </a:p>
        </p:txBody>
      </p:sp>
      <p:pic>
        <p:nvPicPr>
          <p:cNvPr id="77" name="Google Shape;77;p16"/>
          <p:cNvPicPr preferRelativeResize="0"/>
          <p:nvPr/>
        </p:nvPicPr>
        <p:blipFill rotWithShape="1">
          <a:blip r:embed="rId3">
            <a:alphaModFix/>
          </a:blip>
          <a:srcRect b="64105" l="1087" r="921" t="16366"/>
          <a:stretch/>
        </p:blipFill>
        <p:spPr>
          <a:xfrm>
            <a:off x="0" y="1801388"/>
            <a:ext cx="9144001" cy="1121637"/>
          </a:xfrm>
          <a:prstGeom prst="rect">
            <a:avLst/>
          </a:prstGeom>
          <a:noFill/>
          <a:ln>
            <a:noFill/>
          </a:ln>
        </p:spPr>
      </p:pic>
      <p:sp>
        <p:nvSpPr>
          <p:cNvPr id="78" name="Google Shape;78;p16"/>
          <p:cNvSpPr txBox="1"/>
          <p:nvPr/>
        </p:nvSpPr>
        <p:spPr>
          <a:xfrm>
            <a:off x="333075" y="988700"/>
            <a:ext cx="33093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FFFFFF"/>
                </a:solidFill>
                <a:latin typeface="Caveat"/>
                <a:ea typeface="Caveat"/>
                <a:cs typeface="Caveat"/>
                <a:sym typeface="Caveat"/>
              </a:rPr>
              <a:t>1) Xilinx</a:t>
            </a:r>
            <a:endParaRPr sz="3600">
              <a:solidFill>
                <a:srgbClr val="FFFFFF"/>
              </a:solidFill>
              <a:latin typeface="Caveat"/>
              <a:ea typeface="Caveat"/>
              <a:cs typeface="Caveat"/>
              <a:sym typeface="Caveat"/>
            </a:endParaRPr>
          </a:p>
        </p:txBody>
      </p:sp>
      <p:pic>
        <p:nvPicPr>
          <p:cNvPr id="79" name="Google Shape;79;p16"/>
          <p:cNvPicPr preferRelativeResize="0"/>
          <p:nvPr/>
        </p:nvPicPr>
        <p:blipFill rotWithShape="1">
          <a:blip r:embed="rId4">
            <a:alphaModFix/>
          </a:blip>
          <a:srcRect b="57669" l="797" r="806" t="16316"/>
          <a:stretch/>
        </p:blipFill>
        <p:spPr>
          <a:xfrm>
            <a:off x="-150" y="3735627"/>
            <a:ext cx="9144001" cy="1359235"/>
          </a:xfrm>
          <a:prstGeom prst="rect">
            <a:avLst/>
          </a:prstGeom>
          <a:noFill/>
          <a:ln>
            <a:noFill/>
          </a:ln>
        </p:spPr>
      </p:pic>
      <p:sp>
        <p:nvSpPr>
          <p:cNvPr id="80" name="Google Shape;80;p16"/>
          <p:cNvSpPr txBox="1"/>
          <p:nvPr/>
        </p:nvSpPr>
        <p:spPr>
          <a:xfrm>
            <a:off x="437500" y="2857700"/>
            <a:ext cx="19830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FFFFFF"/>
                </a:solidFill>
                <a:latin typeface="Caveat"/>
                <a:ea typeface="Caveat"/>
                <a:cs typeface="Caveat"/>
                <a:sym typeface="Caveat"/>
              </a:rPr>
              <a:t>2) Arduino</a:t>
            </a:r>
            <a:endParaRPr sz="3600">
              <a:solidFill>
                <a:srgbClr val="FFFFFF"/>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099875" y="954950"/>
            <a:ext cx="7073175" cy="3971925"/>
          </a:xfrm>
          <a:prstGeom prst="rect">
            <a:avLst/>
          </a:prstGeom>
          <a:noFill/>
          <a:ln>
            <a:noFill/>
          </a:ln>
        </p:spPr>
      </p:pic>
      <p:sp>
        <p:nvSpPr>
          <p:cNvPr id="86" name="Google Shape;86;p17"/>
          <p:cNvSpPr txBox="1"/>
          <p:nvPr/>
        </p:nvSpPr>
        <p:spPr>
          <a:xfrm>
            <a:off x="142650" y="190500"/>
            <a:ext cx="8858700" cy="30000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None/>
            </a:pPr>
            <a:r>
              <a:rPr b="1" lang="es" sz="3000">
                <a:solidFill>
                  <a:schemeClr val="accent1"/>
                </a:solidFill>
                <a:highlight>
                  <a:schemeClr val="lt1"/>
                </a:highlight>
                <a:latin typeface="Amatic SC"/>
                <a:ea typeface="Amatic SC"/>
                <a:cs typeface="Amatic SC"/>
                <a:sym typeface="Amatic SC"/>
              </a:rPr>
              <a:t>gráficas de excel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90" name="Shape 90"/>
        <p:cNvGrpSpPr/>
        <p:nvPr/>
      </p:nvGrpSpPr>
      <p:grpSpPr>
        <a:xfrm>
          <a:off x="0" y="0"/>
          <a:ext cx="0" cy="0"/>
          <a:chOff x="0" y="0"/>
          <a:chExt cx="0" cy="0"/>
        </a:xfrm>
      </p:grpSpPr>
      <p:sp>
        <p:nvSpPr>
          <p:cNvPr id="91" name="Google Shape;91;p18"/>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92" name="Google Shape;92;p18"/>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93" name="Google Shape;93;p1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3: Puertas lógicas, interruptores y pulsadores</a:t>
            </a:r>
            <a:endParaRPr sz="3600">
              <a:solidFill>
                <a:srgbClr val="FFFFFF"/>
              </a:solidFill>
              <a:latin typeface="Caveat"/>
              <a:ea typeface="Caveat"/>
              <a:cs typeface="Caveat"/>
              <a:sym typeface="Caveat"/>
            </a:endParaRPr>
          </a:p>
        </p:txBody>
      </p:sp>
      <p:pic>
        <p:nvPicPr>
          <p:cNvPr id="94" name="Google Shape;94;p18"/>
          <p:cNvPicPr preferRelativeResize="0"/>
          <p:nvPr/>
        </p:nvPicPr>
        <p:blipFill rotWithShape="1">
          <a:blip r:embed="rId3">
            <a:alphaModFix/>
          </a:blip>
          <a:srcRect b="55984" l="37283" r="15160" t="9561"/>
          <a:stretch/>
        </p:blipFill>
        <p:spPr>
          <a:xfrm>
            <a:off x="197850" y="885500"/>
            <a:ext cx="5103549" cy="2081900"/>
          </a:xfrm>
          <a:prstGeom prst="rect">
            <a:avLst/>
          </a:prstGeom>
          <a:noFill/>
          <a:ln>
            <a:noFill/>
          </a:ln>
        </p:spPr>
      </p:pic>
      <p:pic>
        <p:nvPicPr>
          <p:cNvPr id="95" name="Google Shape;95;p18"/>
          <p:cNvPicPr preferRelativeResize="0"/>
          <p:nvPr/>
        </p:nvPicPr>
        <p:blipFill>
          <a:blip r:embed="rId4">
            <a:alphaModFix/>
          </a:blip>
          <a:stretch>
            <a:fillRect/>
          </a:stretch>
        </p:blipFill>
        <p:spPr>
          <a:xfrm>
            <a:off x="5537023" y="291050"/>
            <a:ext cx="3379200" cy="286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99" name="Shape 99"/>
        <p:cNvGrpSpPr/>
        <p:nvPr/>
      </p:nvGrpSpPr>
      <p:grpSpPr>
        <a:xfrm>
          <a:off x="0" y="0"/>
          <a:ext cx="0" cy="0"/>
          <a:chOff x="0" y="0"/>
          <a:chExt cx="0" cy="0"/>
        </a:xfrm>
      </p:grpSpPr>
      <p:sp>
        <p:nvSpPr>
          <p:cNvPr id="100" name="Google Shape;100;p19"/>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01" name="Google Shape;101;p19"/>
          <p:cNvSpPr txBox="1"/>
          <p:nvPr/>
        </p:nvSpPr>
        <p:spPr>
          <a:xfrm>
            <a:off x="631825" y="640700"/>
            <a:ext cx="8097900" cy="27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t>En este apartado vamos a introducir puertas lógicas, utilizando los botones e</a:t>
            </a:r>
            <a:endParaRPr sz="1000"/>
          </a:p>
          <a:p>
            <a:pPr indent="0" lvl="0" marL="0" rtl="0" algn="l">
              <a:spcBef>
                <a:spcPts val="0"/>
              </a:spcBef>
              <a:spcAft>
                <a:spcPts val="0"/>
              </a:spcAft>
              <a:buNone/>
            </a:pPr>
            <a:r>
              <a:rPr lang="es" sz="1000"/>
              <a:t>interruptores (switches) y leds de nuestra placa como entradas y salidas</a:t>
            </a:r>
            <a:endParaRPr sz="1000"/>
          </a:p>
          <a:p>
            <a:pPr indent="0" lvl="0" marL="0" rtl="0" algn="l">
              <a:spcBef>
                <a:spcPts val="0"/>
              </a:spcBef>
              <a:spcAft>
                <a:spcPts val="0"/>
              </a:spcAft>
              <a:buNone/>
            </a:pPr>
            <a:r>
              <a:rPr lang="es" sz="1000"/>
              <a:t>respectivamente. Para ello, utilizaremos puertas </a:t>
            </a:r>
            <a:r>
              <a:rPr b="1" lang="es" sz="1000"/>
              <a:t>AND</a:t>
            </a:r>
            <a:r>
              <a:rPr lang="es" sz="1000"/>
              <a:t> y </a:t>
            </a:r>
            <a:r>
              <a:rPr b="1" lang="es" sz="1000"/>
              <a:t>OR</a:t>
            </a:r>
            <a:r>
              <a:rPr lang="es" sz="1000"/>
              <a:t>, además de</a:t>
            </a:r>
            <a:endParaRPr sz="1000"/>
          </a:p>
          <a:p>
            <a:pPr indent="0" lvl="0" marL="0" rtl="0" algn="l">
              <a:spcBef>
                <a:spcPts val="0"/>
              </a:spcBef>
              <a:spcAft>
                <a:spcPts val="0"/>
              </a:spcAft>
              <a:buNone/>
            </a:pPr>
            <a:r>
              <a:rPr lang="es" sz="1000"/>
              <a:t>una puerta inversora </a:t>
            </a:r>
            <a:r>
              <a:rPr b="1" lang="es" sz="1000"/>
              <a:t>NOT</a:t>
            </a:r>
            <a:r>
              <a:rPr lang="es" sz="1000"/>
              <a:t> y un </a:t>
            </a:r>
            <a:r>
              <a:rPr b="1" lang="es" sz="1000"/>
              <a:t>buffer,</a:t>
            </a:r>
            <a:r>
              <a:rPr lang="es" sz="1000"/>
              <a:t> que electrónicamente nos</a:t>
            </a:r>
            <a:endParaRPr sz="1000"/>
          </a:p>
          <a:p>
            <a:pPr indent="0" lvl="0" marL="0" rtl="0" algn="l">
              <a:spcBef>
                <a:spcPts val="0"/>
              </a:spcBef>
              <a:spcAft>
                <a:spcPts val="0"/>
              </a:spcAft>
              <a:buNone/>
            </a:pPr>
            <a:r>
              <a:rPr lang="es" sz="1000"/>
              <a:t>retrasa</a:t>
            </a:r>
            <a:r>
              <a:rPr lang="es" sz="1000"/>
              <a:t> un poco la señal, pero que a efectos prácticos nos sirve para</a:t>
            </a:r>
            <a:endParaRPr sz="1000"/>
          </a:p>
          <a:p>
            <a:pPr indent="0" lvl="0" marL="0" rtl="0" algn="l">
              <a:spcBef>
                <a:spcPts val="0"/>
              </a:spcBef>
              <a:spcAft>
                <a:spcPts val="0"/>
              </a:spcAft>
              <a:buNone/>
            </a:pPr>
            <a:r>
              <a:rPr lang="es" sz="1000"/>
              <a:t>poder conectar un puerto de entrada que ya tiene una salida a otra salida</a:t>
            </a:r>
            <a:endParaRPr sz="1000"/>
          </a:p>
          <a:p>
            <a:pPr indent="0" lvl="0" marL="0" rtl="0" algn="l">
              <a:spcBef>
                <a:spcPts val="0"/>
              </a:spcBef>
              <a:spcAft>
                <a:spcPts val="0"/>
              </a:spcAft>
              <a:buNone/>
            </a:pPr>
            <a:r>
              <a:rPr lang="es" sz="1000"/>
              <a:t>distinta.</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s" sz="1000" u="sng"/>
              <a:t>Puerta AND(S=A·B):</a:t>
            </a:r>
            <a:r>
              <a:rPr lang="es" sz="1000"/>
              <a:t> su salida LD0 únicamente será un 1 en el caso de que sus dos entradas (SW0 y SW1) tengan el valor 1. Esto ocurre cuando se encienden los switches 0 y 1 a la vez.</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s" sz="1000" u="sng"/>
              <a:t>Puerta OR(S=A+B): </a:t>
            </a:r>
            <a:r>
              <a:rPr lang="es" sz="1000"/>
              <a:t>la salida LD1 sólo recibirá un 0 en el caso en que ambos switches permanezcan en off, y por tanto se activará tanto si se enciende el switch 2, como el switch 3 o los dos a la vez.</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s" sz="1000"/>
              <a:t>Siempre tendremos una salida activada. El Botón 0 siempre estará enviando un 0 hasta que se pulse en la FPGA. Si no se pulsa, el Led2 permanece encendido y el Led3 apagado. Cuando se pulse el botón sucederá lo contrario.</a:t>
            </a:r>
            <a:endParaRPr sz="1000"/>
          </a:p>
          <a:p>
            <a:pPr indent="0" lvl="0" marL="0" rtl="0" algn="l">
              <a:spcBef>
                <a:spcPts val="0"/>
              </a:spcBef>
              <a:spcAft>
                <a:spcPts val="0"/>
              </a:spcAft>
              <a:buNone/>
            </a:pPr>
            <a:r>
              <a:t/>
            </a:r>
            <a:endParaRPr sz="1100">
              <a:latin typeface="Source Code Pro"/>
              <a:ea typeface="Source Code Pro"/>
              <a:cs typeface="Source Code Pro"/>
              <a:sym typeface="Source Code Pro"/>
            </a:endParaRPr>
          </a:p>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
        <p:nvSpPr>
          <p:cNvPr id="102" name="Google Shape;102;p1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3: Puertas lógicas, interruptores y pulsadores</a:t>
            </a:r>
            <a:endParaRPr sz="3600">
              <a:solidFill>
                <a:srgbClr val="FFFFFF"/>
              </a:solidFill>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06" name="Shape 106"/>
        <p:cNvGrpSpPr/>
        <p:nvPr/>
      </p:nvGrpSpPr>
      <p:grpSpPr>
        <a:xfrm>
          <a:off x="0" y="0"/>
          <a:ext cx="0" cy="0"/>
          <a:chOff x="0" y="0"/>
          <a:chExt cx="0" cy="0"/>
        </a:xfrm>
      </p:grpSpPr>
      <p:sp>
        <p:nvSpPr>
          <p:cNvPr id="107" name="Google Shape;107;p20"/>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08" name="Google Shape;108;p20"/>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09" name="Google Shape;109;p20"/>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4: Decodificador de 2 a 4</a:t>
            </a:r>
            <a:endParaRPr sz="3600">
              <a:solidFill>
                <a:srgbClr val="FFFFFF"/>
              </a:solidFill>
              <a:latin typeface="Caveat"/>
              <a:ea typeface="Caveat"/>
              <a:cs typeface="Caveat"/>
              <a:sym typeface="Caveat"/>
            </a:endParaRPr>
          </a:p>
        </p:txBody>
      </p:sp>
      <p:sp>
        <p:nvSpPr>
          <p:cNvPr id="110" name="Google Shape;110;p20"/>
          <p:cNvSpPr txBox="1"/>
          <p:nvPr/>
        </p:nvSpPr>
        <p:spPr>
          <a:xfrm>
            <a:off x="818000" y="966725"/>
            <a:ext cx="4226400" cy="16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11" name="Google Shape;111;p20"/>
          <p:cNvPicPr preferRelativeResize="0"/>
          <p:nvPr/>
        </p:nvPicPr>
        <p:blipFill rotWithShape="1">
          <a:blip r:embed="rId3">
            <a:alphaModFix/>
          </a:blip>
          <a:srcRect b="53755" l="43510" r="20643" t="24305"/>
          <a:stretch/>
        </p:blipFill>
        <p:spPr>
          <a:xfrm>
            <a:off x="238050" y="1058250"/>
            <a:ext cx="4862376" cy="1673100"/>
          </a:xfrm>
          <a:prstGeom prst="rect">
            <a:avLst/>
          </a:prstGeom>
          <a:noFill/>
          <a:ln>
            <a:noFill/>
          </a:ln>
        </p:spPr>
      </p:pic>
      <p:pic>
        <p:nvPicPr>
          <p:cNvPr id="112" name="Google Shape;112;p20"/>
          <p:cNvPicPr preferRelativeResize="0"/>
          <p:nvPr/>
        </p:nvPicPr>
        <p:blipFill>
          <a:blip r:embed="rId4">
            <a:alphaModFix/>
          </a:blip>
          <a:stretch>
            <a:fillRect/>
          </a:stretch>
        </p:blipFill>
        <p:spPr>
          <a:xfrm>
            <a:off x="5380150" y="937522"/>
            <a:ext cx="3357650" cy="1851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16" name="Shape 116"/>
        <p:cNvGrpSpPr/>
        <p:nvPr/>
      </p:nvGrpSpPr>
      <p:grpSpPr>
        <a:xfrm>
          <a:off x="0" y="0"/>
          <a:ext cx="0" cy="0"/>
          <a:chOff x="0" y="0"/>
          <a:chExt cx="0" cy="0"/>
        </a:xfrm>
      </p:grpSpPr>
      <p:sp>
        <p:nvSpPr>
          <p:cNvPr id="117" name="Google Shape;117;p21"/>
          <p:cNvSpPr txBox="1"/>
          <p:nvPr>
            <p:ph type="ctrTitle"/>
          </p:nvPr>
        </p:nvSpPr>
        <p:spPr>
          <a:xfrm>
            <a:off x="0" y="0"/>
            <a:ext cx="2767800" cy="8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Bloques xilinx</a:t>
            </a:r>
            <a:endParaRPr sz="3600"/>
          </a:p>
        </p:txBody>
      </p:sp>
      <p:sp>
        <p:nvSpPr>
          <p:cNvPr id="118" name="Google Shape;118;p21"/>
          <p:cNvSpPr txBox="1"/>
          <p:nvPr/>
        </p:nvSpPr>
        <p:spPr>
          <a:xfrm>
            <a:off x="594900" y="1400525"/>
            <a:ext cx="81429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600">
                <a:solidFill>
                  <a:srgbClr val="FFFFFF"/>
                </a:solidFill>
                <a:latin typeface="Caveat"/>
                <a:ea typeface="Caveat"/>
                <a:cs typeface="Caveat"/>
                <a:sym typeface="Caveat"/>
              </a:rPr>
              <a:t>Bloque 4: Decodificador de 2 a 4</a:t>
            </a:r>
            <a:endParaRPr sz="3600">
              <a:solidFill>
                <a:srgbClr val="FFFFFF"/>
              </a:solidFill>
              <a:latin typeface="Caveat"/>
              <a:ea typeface="Caveat"/>
              <a:cs typeface="Caveat"/>
              <a:sym typeface="Caveat"/>
            </a:endParaRPr>
          </a:p>
        </p:txBody>
      </p:sp>
      <p:sp>
        <p:nvSpPr>
          <p:cNvPr id="120" name="Google Shape;120;p21"/>
          <p:cNvSpPr txBox="1"/>
          <p:nvPr/>
        </p:nvSpPr>
        <p:spPr>
          <a:xfrm>
            <a:off x="594900" y="818100"/>
            <a:ext cx="7426200" cy="333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200"/>
              <a:t>Un decodificador de 2 a 4 recibe</a:t>
            </a:r>
            <a:r>
              <a:rPr b="1" lang="es" sz="1200"/>
              <a:t> dos entradas</a:t>
            </a:r>
            <a:r>
              <a:rPr lang="es" sz="1200"/>
              <a:t>:</a:t>
            </a:r>
            <a:r>
              <a:rPr b="1" lang="es" sz="1200"/>
              <a:t> A0 y A1,</a:t>
            </a:r>
            <a:r>
              <a:rPr lang="es" sz="1200"/>
              <a:t> que están codificadas en binario </a:t>
            </a:r>
            <a:r>
              <a:rPr lang="es" sz="1200"/>
              <a:t>(0 ó 1)</a:t>
            </a:r>
            <a:r>
              <a:rPr lang="es" sz="1200"/>
              <a:t>. Estas entradas tienen dos cifras binarias (</a:t>
            </a:r>
            <a:r>
              <a:rPr lang="es" sz="1200"/>
              <a:t>formando un número del 0 al 3</a:t>
            </a:r>
            <a:r>
              <a:rPr lang="es" sz="1200"/>
              <a:t> ).Y tendremos </a:t>
            </a:r>
            <a:r>
              <a:rPr b="1" lang="es" sz="1200"/>
              <a:t>cuatro salidas </a:t>
            </a:r>
            <a:r>
              <a:rPr b="1" lang="es" sz="1200"/>
              <a:t>(S0, S1, S2 y S3)</a:t>
            </a:r>
            <a:r>
              <a:rPr lang="es" sz="1200"/>
              <a:t> </a:t>
            </a:r>
            <a:r>
              <a:rPr lang="es" sz="1200"/>
              <a:t>que se activarán dependiendo del número que se introduzca en las entradas (si se introduce 10 se activa la salida 2 del decodificador).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s" sz="1200"/>
              <a:t>Además, disponemos de una entrada </a:t>
            </a:r>
            <a:r>
              <a:rPr b="1" lang="es" sz="1200"/>
              <a:t>ENABLE (E</a:t>
            </a:r>
            <a:r>
              <a:rPr lang="es" sz="1200"/>
              <a:t>), las salidas son minitérminos de las entradas siempre y cuando la señal E esté activada. Es por eso que implementamos el circuito con:</a:t>
            </a:r>
            <a:endParaRPr sz="1200"/>
          </a:p>
          <a:p>
            <a:pPr indent="0" lvl="0" marL="0" rtl="0" algn="just">
              <a:spcBef>
                <a:spcPts val="0"/>
              </a:spcBef>
              <a:spcAft>
                <a:spcPts val="0"/>
              </a:spcAft>
              <a:buNone/>
            </a:pPr>
            <a:r>
              <a:t/>
            </a:r>
            <a:endParaRPr sz="1200"/>
          </a:p>
          <a:p>
            <a:pPr indent="-304800" lvl="0" marL="457200" rtl="0" algn="just">
              <a:spcBef>
                <a:spcPts val="0"/>
              </a:spcBef>
              <a:spcAft>
                <a:spcPts val="0"/>
              </a:spcAft>
              <a:buSzPts val="1200"/>
              <a:buChar char="●"/>
            </a:pPr>
            <a:r>
              <a:rPr lang="es" sz="1200" u="sng"/>
              <a:t>Puertas AND (S=A·B)</a:t>
            </a:r>
            <a:r>
              <a:rPr lang="es" sz="1200"/>
              <a:t>:   </a:t>
            </a:r>
            <a:r>
              <a:rPr lang="es" sz="1200"/>
              <a:t>Para lograr que cuando Enable es 0 ninguna de las salidas se active.</a:t>
            </a:r>
            <a:endParaRPr sz="1200"/>
          </a:p>
          <a:p>
            <a:pPr indent="0" lvl="0" marL="1828800" rtl="0" algn="just">
              <a:spcBef>
                <a:spcPts val="0"/>
              </a:spcBef>
              <a:spcAft>
                <a:spcPts val="0"/>
              </a:spcAft>
              <a:buNone/>
            </a:pPr>
            <a:r>
              <a:rPr lang="es" sz="1200"/>
              <a:t>      </a:t>
            </a:r>
            <a:r>
              <a:rPr lang="es" sz="1200"/>
              <a:t>(EJ: S0 = A1 · A0 ; S1 = A1 · A0 )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