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354" r:id="rId4"/>
    <p:sldId id="362" r:id="rId5"/>
    <p:sldId id="361" r:id="rId6"/>
    <p:sldId id="364" r:id="rId7"/>
    <p:sldId id="365" r:id="rId8"/>
    <p:sldId id="366" r:id="rId9"/>
    <p:sldId id="367" r:id="rId10"/>
    <p:sldId id="373" r:id="rId11"/>
    <p:sldId id="371" r:id="rId12"/>
    <p:sldId id="374" r:id="rId13"/>
    <p:sldId id="375" r:id="rId14"/>
    <p:sldId id="376" r:id="rId15"/>
    <p:sldId id="377" r:id="rId16"/>
    <p:sldId id="379" r:id="rId17"/>
    <p:sldId id="381" r:id="rId18"/>
    <p:sldId id="382" r:id="rId19"/>
    <p:sldId id="360" r:id="rId20"/>
    <p:sldId id="369" r:id="rId21"/>
    <p:sldId id="370" r:id="rId22"/>
    <p:sldId id="372" r:id="rId23"/>
    <p:sldId id="3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E7"/>
    <a:srgbClr val="FFFFCC"/>
    <a:srgbClr val="CC3300"/>
    <a:srgbClr val="FFFF99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674C-A7FB-44B5-9944-EF4082D865F3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D922A-FD64-4D5E-B87B-8215F8396C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9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23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15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09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6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2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9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9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4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51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D922A-FD64-4D5E-B87B-8215F8396CE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3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197-128C-786E-846C-7BC1A6BE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8C378-13BC-841A-EFDB-B8E8FBE5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331A-7D08-6231-4313-E2869FA5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264D-FADC-167B-E230-2CD71D41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2F00-9CB8-9D6D-A667-3F1E3F7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39-A4C7-0E85-91C8-2CA9E41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DE19-EB38-710C-F4DB-3F44E098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A896-6C40-88E3-C78C-956F11F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E88-6FE0-9013-218B-4D9A881C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22AE-01C3-544A-DB76-80168C2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B53F-5F1F-1857-3D1D-60D9CC327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E0A61-2C7A-09F3-59A7-D795CABA5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FE9-BC38-9369-6587-50B42D4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52AA-9B14-0825-80FA-DD520C6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870-BCE6-5AC2-3CFB-282F17D6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A85-9128-4A10-B6B4-29C831E9314E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40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41D7-CD12-4231-BD72-74EB2C5C15A6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75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F895-B067-447B-85A6-89FD4BB8D98E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42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4F60-F5CF-41F9-AF97-090C308678DC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4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305B-CC2B-4711-8861-C45A647BB6C9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59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9588-9721-4F22-B7D6-45BD9A45FB09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59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698B-A2E6-4709-8D31-5BA44EF5B4EC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87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74E1-84F6-4209-BE75-AC54773B8894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A997-54F5-EB6D-2D88-A57C2CC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0C0B-85CB-AAA3-8F90-96C0502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EAFA-FB7C-536E-9CC3-682CBE91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ECA9-C755-9755-DE15-D056D248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B6EE-B477-831F-49DA-3C870F31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B0D0-F1C8-4F63-A3E6-A648D28F6DCD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534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727-BB68-42B9-9F14-1CF622D04EB9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01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2FB6-A2EF-42B4-9BCD-80B2E26042BA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F6E5-C972-011E-9CBD-403A376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D369-E3CF-B0A7-26EC-9F6AAFAD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42ED-9EE5-B430-AE64-C7777888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1363-9942-9EAC-8036-1C1653B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F81-33C9-DA46-E6F6-534DBB57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E19A-9834-BD93-1C5C-A9792CB0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21A7-33E2-A856-BBEB-4ED522F3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7FCA-C00C-6C4C-E7C2-A1B15191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C524-4D82-35E5-2421-59F23AAD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0C7-79B0-546E-10B3-CA67FC4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10007-1B25-735A-CD2D-F0508CCE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70C-EF9C-495D-427F-336ABA2C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A583-BA86-DCA1-BD2C-C005CBDD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DE540-500C-A03B-CAFE-72682824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8F750-FC1E-0614-3667-A2D30F0D7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FEC0-76C4-2E29-C05C-9D3711D3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8E7DD-24B0-540D-0F90-21763C10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7A4F-9B67-4DE8-96B1-9D97F7DF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B8469-660B-9ACE-BB55-9D4548E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566D-C0DD-4EDE-9AC8-84040A38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CD13-D2B1-0995-50A2-F0AB4BD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F0E3-5E65-F0D7-549A-CAECEB0D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7C62-914C-A193-FB25-7544D0E4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1A2B5-E3E8-31FF-A70E-1B5CF2E9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99896-F250-4687-3A6D-75608D6A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0038-9F65-8836-16A0-524C202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86B-9643-06A6-48AD-D8DDC5B0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F63-1F65-C5E3-A2C9-7B65E844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08D8-B465-D3D9-ECF0-C3B597CA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EFBC-26E7-9D55-6F6D-8BAF11F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40E4-5598-DDF3-0069-84965323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69B7-7C1F-DD11-D15E-78EF5C7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62B7-D571-9A30-E86F-52A5258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2E976-6D24-9C0E-8782-747DE8FF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010-2359-0DFA-189A-76CE29E3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FE7A-3121-B95A-64A9-04204740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3B86-8585-DAFF-4840-EE1376BF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67E0-4F2C-8206-35CE-8A513305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9510-57CE-86A0-37E5-73D5EB97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BC41-BA2C-AE4C-C8CB-56E8ED8F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C2BC-0326-6333-CACF-CF690726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DD4A-2A7E-4B6E-9181-7B2FE8D81F6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252C-849F-9603-1CA7-CDF13A775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45A3-ED34-EF45-1791-7124279AE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2F0C-2D91-40D6-AEAA-749F0445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CC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3537-1CFE-492A-888E-ACE70918EC1D}" type="datetime1">
              <a:rPr lang="it-IT" smtClean="0"/>
              <a:pPr/>
              <a:t>13/10/2022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6FEC-79E8-4978-87CD-B32714801BA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ata.worldbank.org/indicator/NY.GDP.PCAP.CD?most_recent_value_desc=true&amp;view=map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73515" y="-1294493"/>
            <a:ext cx="14297539" cy="1070768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249809" y="0"/>
            <a:ext cx="13270212" cy="710140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86485" y="1676400"/>
            <a:ext cx="5238098" cy="2154527"/>
          </a:xfrm>
          <a:prstGeom prst="roundRect">
            <a:avLst/>
          </a:prstGeom>
          <a:solidFill>
            <a:srgbClr val="FF99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anchor="ctr" anchorCtr="1">
            <a:noAutofit/>
          </a:bodyPr>
          <a:lstStyle/>
          <a:p>
            <a:pPr eaLnBrk="1" hangingPunct="1"/>
            <a:br>
              <a:rPr lang="en-US" altLang="fr-FR" sz="2400" b="1" dirty="0">
                <a:solidFill>
                  <a:schemeClr val="bg1"/>
                </a:solidFill>
              </a:rPr>
            </a:br>
            <a:br>
              <a:rPr lang="fr-FR" altLang="fr-FR" sz="2400" b="1" dirty="0">
                <a:solidFill>
                  <a:schemeClr val="bg1"/>
                </a:solidFill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Projet 2: 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  <a:t>Analysez des données de systèmes éducatifs</a:t>
            </a:r>
            <a:br>
              <a:rPr lang="fr-FR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br>
              <a:rPr lang="en-US" altLang="fr-FR" sz="2400" b="1" dirty="0">
                <a:solidFill>
                  <a:srgbClr val="002060"/>
                </a:solidFill>
                <a:latin typeface="Candara" pitchFamily="34" charset="0"/>
              </a:rPr>
            </a:br>
            <a:endParaRPr lang="fr-FR" altLang="fr-FR" sz="24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4907087" y="4607916"/>
            <a:ext cx="23968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altLang="fr-FR" sz="2200" b="1" dirty="0">
                <a:solidFill>
                  <a:srgbClr val="002060"/>
                </a:solidFill>
                <a:latin typeface="Candara" pitchFamily="34" charset="0"/>
              </a:rPr>
              <a:t>ELENA NARDI</a:t>
            </a:r>
          </a:p>
          <a:p>
            <a:pPr algn="ctr"/>
            <a:endParaRPr lang="it-IT" altLang="fr-FR" sz="22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4888483" y="369263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fr-FR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999599" y="5961856"/>
            <a:ext cx="2104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ndara" pitchFamily="34" charset="0"/>
              </a:rPr>
              <a:t>Malakoff, 13/10/22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431311" y="12899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Soutenance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23910" y="4163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andara" pitchFamily="34" charset="0"/>
              </a:rPr>
              <a:t>Présentée par</a:t>
            </a: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4663472" y="476673"/>
            <a:ext cx="2884124" cy="5847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OpenClassrooms</a:t>
            </a:r>
            <a:r>
              <a:rPr lang="fr-FR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Parcours Data </a:t>
            </a:r>
            <a:r>
              <a:rPr lang="fr-FR" sz="1600" b="1" dirty="0" err="1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Scientist</a:t>
            </a:r>
            <a:endParaRPr lang="fr-FR" sz="16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19300-A814-9AD9-8807-DDFE9918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354"/>
            <a:ext cx="2667372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02311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filtre sur la taille de la population, PIB par habitant et utilisateurs internet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7400F7-BD27-CBE1-5C9F-EEDA836B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3" y="916248"/>
            <a:ext cx="2955993" cy="2347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D717A4-BAAD-D9C3-2DC7-F371558A379B}"/>
              </a:ext>
            </a:extLst>
          </p:cNvPr>
          <p:cNvSpPr txBox="1"/>
          <p:nvPr/>
        </p:nvSpPr>
        <p:spPr>
          <a:xfrm>
            <a:off x="-1089783" y="532161"/>
            <a:ext cx="61385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Population, total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AFA45-93A0-27B4-83BF-905588C58DAD}"/>
              </a:ext>
            </a:extLst>
          </p:cNvPr>
          <p:cNvSpPr txBox="1"/>
          <p:nvPr/>
        </p:nvSpPr>
        <p:spPr>
          <a:xfrm>
            <a:off x="178771" y="3444849"/>
            <a:ext cx="3372616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Distribution très asymétrique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Moyenne = 35 millions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Médiane = 6 millions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C1A70-95B7-A397-0E3E-F57EEEC19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0" y="916248"/>
            <a:ext cx="3109491" cy="2385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7DDB8-47B8-B81D-1964-C6D02D27AF4B}"/>
              </a:ext>
            </a:extLst>
          </p:cNvPr>
          <p:cNvSpPr txBox="1"/>
          <p:nvPr/>
        </p:nvSpPr>
        <p:spPr>
          <a:xfrm>
            <a:off x="2886404" y="532161"/>
            <a:ext cx="61385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PIB par habitant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47CA-E4F8-4F6C-C325-37C2D7A40F98}"/>
              </a:ext>
            </a:extLst>
          </p:cNvPr>
          <p:cNvSpPr txBox="1"/>
          <p:nvPr/>
        </p:nvSpPr>
        <p:spPr>
          <a:xfrm>
            <a:off x="4451021" y="3444849"/>
            <a:ext cx="2987506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Distribution très asymétrique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Moyenne: 15200 $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Médiane: 5400 $</a:t>
            </a:r>
            <a:endParaRPr lang="fr-FR" sz="1600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1E1F-C9E3-3085-6A30-9FF58CCBE50D}"/>
              </a:ext>
            </a:extLst>
          </p:cNvPr>
          <p:cNvSpPr txBox="1"/>
          <p:nvPr/>
        </p:nvSpPr>
        <p:spPr>
          <a:xfrm>
            <a:off x="6980400" y="532161"/>
            <a:ext cx="61385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Pourcentage utilisateurs internet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B03CB5-A312-2077-8984-9F50A9AFF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916248"/>
            <a:ext cx="2987507" cy="2359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BFB1D-6139-DBA5-B98A-1DBF4DDAF136}"/>
              </a:ext>
            </a:extLst>
          </p:cNvPr>
          <p:cNvSpPr txBox="1"/>
          <p:nvPr/>
        </p:nvSpPr>
        <p:spPr>
          <a:xfrm>
            <a:off x="8313091" y="3442410"/>
            <a:ext cx="3418335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Distribution relativement uniforme: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Moyenne = 51%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Médiane = 54%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C682E-FEFD-1DA2-93F1-7F41DC93C3D7}"/>
              </a:ext>
            </a:extLst>
          </p:cNvPr>
          <p:cNvSpPr txBox="1"/>
          <p:nvPr/>
        </p:nvSpPr>
        <p:spPr>
          <a:xfrm>
            <a:off x="819392" y="5136996"/>
            <a:ext cx="416014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Filtre avec la médiane comme seuil: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Pour les 3 indicateurs, o</a:t>
            </a:r>
            <a:r>
              <a:rPr lang="fr-FR" sz="180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n ne garde que les pays avec une valeur supérieur à la médiane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D34A17-FC2E-6D5F-0EEF-76238FBE6842}"/>
              </a:ext>
            </a:extLst>
          </p:cNvPr>
          <p:cNvSpPr/>
          <p:nvPr/>
        </p:nvSpPr>
        <p:spPr>
          <a:xfrm rot="16200000">
            <a:off x="5992059" y="5531579"/>
            <a:ext cx="241705" cy="5659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553F1-CF76-3A3A-50BF-CBA1AC3ABC11}"/>
              </a:ext>
            </a:extLst>
          </p:cNvPr>
          <p:cNvSpPr txBox="1"/>
          <p:nvPr/>
        </p:nvSpPr>
        <p:spPr>
          <a:xfrm>
            <a:off x="6575001" y="5254968"/>
            <a:ext cx="4039785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Nouveau jeu de données avec 39 pays potentiellement intéressants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Mais: 25% valeurs manquantes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9A4504-CDFE-5794-A038-68F113D5D576}"/>
              </a:ext>
            </a:extLst>
          </p:cNvPr>
          <p:cNvSpPr/>
          <p:nvPr/>
        </p:nvSpPr>
        <p:spPr>
          <a:xfrm>
            <a:off x="677423" y="4984169"/>
            <a:ext cx="10837154" cy="1573065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7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71831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43000">
                <a:srgbClr val="FFCC4D"/>
              </a:gs>
              <a:gs pos="2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traitement des valeurs manquantes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717A4-BAAD-D9C3-2DC7-F371558A379B}"/>
              </a:ext>
            </a:extLst>
          </p:cNvPr>
          <p:cNvSpPr txBox="1"/>
          <p:nvPr/>
        </p:nvSpPr>
        <p:spPr>
          <a:xfrm>
            <a:off x="-149213" y="677664"/>
            <a:ext cx="6138582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Point de départ: 17 indicateurs, 25 % valeurs manquantes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Filtre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:  on ne garde que les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 indicateurs avec moins de 25% des valeurs manquantes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B564B1-5885-20C9-DEA6-1E56B866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89444"/>
              </p:ext>
            </p:extLst>
          </p:nvPr>
        </p:nvGraphicFramePr>
        <p:xfrm>
          <a:off x="6202632" y="677664"/>
          <a:ext cx="5755059" cy="4602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349544">
                  <a:extLst>
                    <a:ext uri="{9D8B030D-6E8A-4147-A177-3AD203B41FA5}">
                      <a16:colId xmlns:a16="http://schemas.microsoft.com/office/drawing/2014/main" val="2058384042"/>
                    </a:ext>
                  </a:extLst>
                </a:gridCol>
                <a:gridCol w="1405515">
                  <a:extLst>
                    <a:ext uri="{9D8B030D-6E8A-4147-A177-3AD203B41FA5}">
                      <a16:colId xmlns:a16="http://schemas.microsoft.com/office/drawing/2014/main" val="2726576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Indicateur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Nombre valeurs manquantes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6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GDP per capita (</a:t>
                      </a:r>
                      <a:r>
                        <a:rPr lang="fr-FR" sz="1400" dirty="0" err="1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current</a:t>
                      </a:r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 US$)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6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Gross enrolment ratio, tertiary, both sexes (%)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8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Gross enrolment ratio, upper secondary, both sexes (%)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Internet users (per 100 people)                                      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3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Population growth (annual %)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8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Population, ages 10-18, total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4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Population, ages 15-24, total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Population, total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82602"/>
                  </a:ext>
                </a:extLst>
              </a:tr>
              <a:tr h="203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School life expectancy, secondary, both sexes (years)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0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School life expectancy, tertiary, both sexes (years)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6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Wittgenstein Projection: Mean years of schooling. Age 15-19.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89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Wittgenstein Projection: Mean years of schooling. Age 20-24. </a:t>
                      </a:r>
                      <a:endParaRPr lang="fr-FR" sz="1400" dirty="0">
                        <a:solidFill>
                          <a:srgbClr val="00206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7761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B0133A7-510A-E010-0E2C-0E1034939CF1}"/>
              </a:ext>
            </a:extLst>
          </p:cNvPr>
          <p:cNvSpPr/>
          <p:nvPr/>
        </p:nvSpPr>
        <p:spPr>
          <a:xfrm rot="16200000">
            <a:off x="5178318" y="1579111"/>
            <a:ext cx="210350" cy="18382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4F414-70BA-F7F8-27A9-C781E578CAB8}"/>
              </a:ext>
            </a:extLst>
          </p:cNvPr>
          <p:cNvSpPr txBox="1"/>
          <p:nvPr/>
        </p:nvSpPr>
        <p:spPr>
          <a:xfrm>
            <a:off x="-171856" y="3133013"/>
            <a:ext cx="613858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Remplacement des valeurs manquantes  restantes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a</a:t>
            </a:r>
            <a:r>
              <a:rPr lang="fr-FR" sz="1800" b="1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vec la médiane par région géographique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FCE37-CC1D-B1F9-CB4E-D810B4473206}"/>
              </a:ext>
            </a:extLst>
          </p:cNvPr>
          <p:cNvSpPr txBox="1"/>
          <p:nvPr/>
        </p:nvSpPr>
        <p:spPr>
          <a:xfrm>
            <a:off x="837920" y="3983958"/>
            <a:ext cx="40984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Régions: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North America,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Europe &amp; Central Asia,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East Asia &amp; Pacific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Middle East &amp; North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Africa</a:t>
            </a: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Latin America &amp; Caribbean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E525F9-5B33-FD18-865A-563F60770B99}"/>
              </a:ext>
            </a:extLst>
          </p:cNvPr>
          <p:cNvSpPr/>
          <p:nvPr/>
        </p:nvSpPr>
        <p:spPr>
          <a:xfrm>
            <a:off x="1512294" y="2090804"/>
            <a:ext cx="2852057" cy="774507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270EB-833D-0975-6CA9-E9FE37AE9BCD}"/>
              </a:ext>
            </a:extLst>
          </p:cNvPr>
          <p:cNvSpPr txBox="1"/>
          <p:nvPr/>
        </p:nvSpPr>
        <p:spPr>
          <a:xfrm>
            <a:off x="1512293" y="2090803"/>
            <a:ext cx="274972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12 Indicateurs 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2% valeurs manquantes</a:t>
            </a:r>
            <a:endParaRPr lang="fr-FR" sz="1800" b="1" dirty="0">
              <a:solidFill>
                <a:srgbClr val="C00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A9AAD-CECC-4AF1-4E8A-7BC7D5F4ED3C}"/>
              </a:ext>
            </a:extLst>
          </p:cNvPr>
          <p:cNvSpPr txBox="1"/>
          <p:nvPr/>
        </p:nvSpPr>
        <p:spPr>
          <a:xfrm>
            <a:off x="2351797" y="5877988"/>
            <a:ext cx="7488406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Jeu des données exploitable pour réaliser une analyse des pays</a:t>
            </a:r>
            <a:endParaRPr lang="fr-FR" sz="2000" b="1" dirty="0">
              <a:solidFill>
                <a:srgbClr val="C00000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3688258" y="3167390"/>
            <a:ext cx="481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3. </a:t>
            </a:r>
            <a:r>
              <a:rPr lang="en-US" sz="2800" b="1" dirty="0" err="1">
                <a:solidFill>
                  <a:srgbClr val="000066"/>
                </a:solidFill>
                <a:latin typeface="Arial Black" pitchFamily="34" charset="0"/>
              </a:rPr>
              <a:t>Analyse</a:t>
            </a:r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 des </a:t>
            </a:r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411380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6931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des données: définition d’un score et résultats du </a:t>
            </a: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scoring</a:t>
            </a: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D566B-E675-0E8E-F6C1-DCFC828F21EF}"/>
              </a:ext>
            </a:extLst>
          </p:cNvPr>
          <p:cNvSpPr txBox="1"/>
          <p:nvPr/>
        </p:nvSpPr>
        <p:spPr>
          <a:xfrm>
            <a:off x="6146571" y="551326"/>
            <a:ext cx="4805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Résultats du score     </a:t>
            </a:r>
          </a:p>
          <a:p>
            <a:pPr algn="ctr"/>
            <a:endParaRPr lang="fr-FR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8535F3-6734-5ED6-1EAF-6DD2B5CA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86" y="2279663"/>
            <a:ext cx="6819337" cy="1814182"/>
          </a:xfrm>
          <a:prstGeom prst="rect">
            <a:avLst/>
          </a:prstGeom>
          <a:ln w="6350">
            <a:solidFill>
              <a:srgbClr val="C0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29AD20-E559-4168-0CAB-6158955BB963}"/>
              </a:ext>
            </a:extLst>
          </p:cNvPr>
          <p:cNvSpPr txBox="1"/>
          <p:nvPr/>
        </p:nvSpPr>
        <p:spPr>
          <a:xfrm>
            <a:off x="5652853" y="4399229"/>
            <a:ext cx="5793402" cy="1005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Etats Unis: premier pays au niveau PIB per habitant et population =&gt; premier classifié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Classement cohérent</a:t>
            </a:r>
            <a:endParaRPr lang="fr-FR" sz="1600" b="1" dirty="0">
              <a:solidFill>
                <a:srgbClr val="C00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B17E6-F6AA-CF90-F060-6239D56FC3B7}"/>
              </a:ext>
            </a:extLst>
          </p:cNvPr>
          <p:cNvSpPr txBox="1"/>
          <p:nvPr/>
        </p:nvSpPr>
        <p:spPr>
          <a:xfrm>
            <a:off x="232777" y="551326"/>
            <a:ext cx="4463895" cy="176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Calcul du score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Scaling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 des données 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de façon qu’elle soient t</a:t>
            </a: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outes à la même échelle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Moyenne </a:t>
            </a:r>
            <a:r>
              <a:rPr lang="fr-FR" sz="16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des indicateurs ainsi normalisées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05AF8-EFF8-392E-B873-87FC9D1F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9" y="2075820"/>
            <a:ext cx="3264645" cy="4585918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8D399-0AFB-5937-FC00-1F5B7B27EA45}"/>
              </a:ext>
            </a:extLst>
          </p:cNvPr>
          <p:cNvCxnSpPr>
            <a:cxnSpLocks/>
          </p:cNvCxnSpPr>
          <p:nvPr/>
        </p:nvCxnSpPr>
        <p:spPr>
          <a:xfrm>
            <a:off x="4924697" y="610685"/>
            <a:ext cx="0" cy="624731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5EEC21-7371-CCEF-6887-AB34D3B63EB5}"/>
              </a:ext>
            </a:extLst>
          </p:cNvPr>
          <p:cNvSpPr txBox="1"/>
          <p:nvPr/>
        </p:nvSpPr>
        <p:spPr>
          <a:xfrm>
            <a:off x="5483049" y="906205"/>
            <a:ext cx="6133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Top 3: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1. Etat Unis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2. Australie</a:t>
            </a:r>
          </a:p>
          <a:p>
            <a:pPr algn="ctr"/>
            <a:r>
              <a:rPr lang="fr-FR" sz="1600" b="1" dirty="0">
                <a:solidFill>
                  <a:srgbClr val="C00000"/>
                </a:solidFill>
                <a:latin typeface="Candara" panose="020E0502030303020204" pitchFamily="34" charset="0"/>
              </a:rPr>
              <a:t>3. Canada</a:t>
            </a:r>
            <a:endParaRPr lang="fr-F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9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39284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des données: pertinence du score par rapport aux données plus récentes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621EE-DD9B-94FA-C230-B725CEF4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62" y="3885291"/>
            <a:ext cx="3519474" cy="252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20CF8-4EB8-906E-9922-B3973A6EEBBA}"/>
              </a:ext>
            </a:extLst>
          </p:cNvPr>
          <p:cNvSpPr txBox="1"/>
          <p:nvPr/>
        </p:nvSpPr>
        <p:spPr>
          <a:xfrm>
            <a:off x="5671094" y="890678"/>
            <a:ext cx="613301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Données source (2012-2016)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88097-EC7D-BC04-0CBA-832814F27D21}"/>
              </a:ext>
            </a:extLst>
          </p:cNvPr>
          <p:cNvSpPr txBox="1"/>
          <p:nvPr/>
        </p:nvSpPr>
        <p:spPr>
          <a:xfrm>
            <a:off x="5671094" y="3533867"/>
            <a:ext cx="613301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Données 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8686D-4B08-DC96-B6AD-C27DF59CD5B0}"/>
              </a:ext>
            </a:extLst>
          </p:cNvPr>
          <p:cNvSpPr txBox="1"/>
          <p:nvPr/>
        </p:nvSpPr>
        <p:spPr>
          <a:xfrm>
            <a:off x="535054" y="4508914"/>
            <a:ext cx="4322921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Dans l’ensemble, les données source représentent bien la situation actuelle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Les indicateurs peuvent renseigner sur les décisions d’ouverture</a:t>
            </a:r>
            <a:endParaRPr lang="fr-FR" sz="1800" b="1" dirty="0">
              <a:solidFill>
                <a:srgbClr val="C00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FA7DF-0F7D-8271-49B7-F9AD240511B7}"/>
              </a:ext>
            </a:extLst>
          </p:cNvPr>
          <p:cNvSpPr txBox="1"/>
          <p:nvPr/>
        </p:nvSpPr>
        <p:spPr>
          <a:xfrm>
            <a:off x="290434" y="867558"/>
            <a:ext cx="4831103" cy="29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Comparaison pour les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différents indicateurs: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PIB par habitant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Scolarisation	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Taille de population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Candara" panose="020E0502030303020204" pitchFamily="34" charset="0"/>
              <a:buChar char="x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Utilisateurs internet (augmenté de 40%)  - surtout dans les pays moins développés</a:t>
            </a:r>
          </a:p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Candara" panose="020E0502030303020204" pitchFamily="34" charset="0"/>
              <a:buChar char="x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Croissance démographique  (en diminution </a:t>
            </a:r>
            <a:r>
              <a:rPr lang="fr-FR">
                <a:solidFill>
                  <a:srgbClr val="002060"/>
                </a:solidFill>
                <a:latin typeface="Candara" panose="020E0502030303020204" pitchFamily="34" charset="0"/>
              </a:rPr>
              <a:t>– possible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effet temporaire COVID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)</a:t>
            </a: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8821C4-7739-60AC-DF83-EF8F2B6F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38" y="1267058"/>
            <a:ext cx="3962523" cy="2182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6D515D-A4D9-D49B-E8E8-97EBF92699F1}"/>
              </a:ext>
            </a:extLst>
          </p:cNvPr>
          <p:cNvSpPr txBox="1"/>
          <p:nvPr/>
        </p:nvSpPr>
        <p:spPr>
          <a:xfrm>
            <a:off x="5853057" y="6394546"/>
            <a:ext cx="71166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Candara" panose="020E0502030303020204" pitchFamily="34" charset="0"/>
                <a:hlinkClick r:id="rId5"/>
              </a:rPr>
              <a:t>https://data.worldbank.org/indicator/NY.GDP.PCAP.CD?most_recent_value_desc=true&amp;view=map</a:t>
            </a:r>
            <a:endParaRPr lang="fr-FR" sz="1100" dirty="0">
              <a:latin typeface="Candara" panose="020E05020303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DCF6F-A7B5-10A8-90F4-0931B6CD1F54}"/>
              </a:ext>
            </a:extLst>
          </p:cNvPr>
          <p:cNvSpPr txBox="1"/>
          <p:nvPr/>
        </p:nvSpPr>
        <p:spPr>
          <a:xfrm>
            <a:off x="5416176" y="453983"/>
            <a:ext cx="664284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Comparaison PIB pour la top 10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8AA9B0-86B5-D4C0-B826-D222C8DE6F22}"/>
              </a:ext>
            </a:extLst>
          </p:cNvPr>
          <p:cNvSpPr/>
          <p:nvPr/>
        </p:nvSpPr>
        <p:spPr>
          <a:xfrm>
            <a:off x="535054" y="4228173"/>
            <a:ext cx="4322921" cy="192375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E406C-CFDC-F65F-1420-AC23DD56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9883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Analyse des données: évolution du potentiel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59F62-A961-6368-79A6-03FA39BEBA45}"/>
              </a:ext>
            </a:extLst>
          </p:cNvPr>
          <p:cNvSpPr txBox="1"/>
          <p:nvPr/>
        </p:nvSpPr>
        <p:spPr>
          <a:xfrm>
            <a:off x="-693417" y="491968"/>
            <a:ext cx="613301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Croissance démographique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fr-FR" sz="18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pour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les 10 pays mieux classés</a:t>
            </a:r>
            <a:endParaRPr lang="fr-FR" sz="1800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FA6E9-A2F0-AA90-95F9-5F746A2F19B8}"/>
              </a:ext>
            </a:extLst>
          </p:cNvPr>
          <p:cNvSpPr txBox="1"/>
          <p:nvPr/>
        </p:nvSpPr>
        <p:spPr>
          <a:xfrm>
            <a:off x="-511136" y="4703364"/>
            <a:ext cx="613301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Taux de croissance positif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pour la plupart des pays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30656-795C-D9A1-BE55-1FB19F56F880}"/>
              </a:ext>
            </a:extLst>
          </p:cNvPr>
          <p:cNvSpPr txBox="1"/>
          <p:nvPr/>
        </p:nvSpPr>
        <p:spPr>
          <a:xfrm>
            <a:off x="5540831" y="487171"/>
            <a:ext cx="613301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Evolution du nombre moyen d’années passées à l’école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fr-FR" sz="180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pour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les 10 pays mieux classés</a:t>
            </a:r>
            <a:endParaRPr lang="fr-FR" sz="1800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B92A1-D681-A98C-13FE-63663E10D1A4}"/>
              </a:ext>
            </a:extLst>
          </p:cNvPr>
          <p:cNvSpPr txBox="1"/>
          <p:nvPr/>
        </p:nvSpPr>
        <p:spPr>
          <a:xfrm>
            <a:off x="5540831" y="4793603"/>
            <a:ext cx="613301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Constant ou en augmentation</a:t>
            </a: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E82B5-5DF8-1D18-B32B-613FABA3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14" y="1614514"/>
            <a:ext cx="2928311" cy="2865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853CFB-5543-5968-39D3-7B3754FD2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60" y="1418570"/>
            <a:ext cx="4408353" cy="3257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840E2-F2F7-ADB2-34ED-6F2E4A77224B}"/>
              </a:ext>
            </a:extLst>
          </p:cNvPr>
          <p:cNvSpPr txBox="1"/>
          <p:nvPr/>
        </p:nvSpPr>
        <p:spPr>
          <a:xfrm>
            <a:off x="2941320" y="5863511"/>
            <a:ext cx="630936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Nombre grandissan</a:t>
            </a: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t de clients potentiels </a:t>
            </a:r>
            <a:endParaRPr lang="fr-FR" sz="2000" b="1" dirty="0">
              <a:solidFill>
                <a:srgbClr val="C00000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3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682632" y="3167390"/>
            <a:ext cx="304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4. </a:t>
            </a:r>
            <a:r>
              <a:rPr lang="fr-FR" sz="2800" b="1" dirty="0">
                <a:solidFill>
                  <a:srgbClr val="000066"/>
                </a:solidFill>
                <a:latin typeface="Arial Black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3253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EA757-7443-AAA7-ABF0-3A2D2DDA8550}"/>
              </a:ext>
            </a:extLst>
          </p:cNvPr>
          <p:cNvSpPr txBox="1"/>
          <p:nvPr/>
        </p:nvSpPr>
        <p:spPr>
          <a:xfrm>
            <a:off x="145974" y="475815"/>
            <a:ext cx="5735524" cy="225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Pré-traitement des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Identification indicateurs pertinents (scolarisation, démographiques et internet) et années pertinents (2012-2017 + 2030)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Filtre sur PIB, taille de la population et pourcentage utilisateurs internet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Remplacement valeur manquantes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E406C-CFDC-F65F-1420-AC23DD56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C9DCB-D2CF-DF68-8EF4-F786F644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6289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Conclusions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FEFB208-92DE-A3B5-3802-0F1A3426BE75}"/>
              </a:ext>
            </a:extLst>
          </p:cNvPr>
          <p:cNvSpPr/>
          <p:nvPr/>
        </p:nvSpPr>
        <p:spPr>
          <a:xfrm rot="16200000">
            <a:off x="6085343" y="1314351"/>
            <a:ext cx="241705" cy="56599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A767C-405F-6670-EB41-15BB2C56F794}"/>
              </a:ext>
            </a:extLst>
          </p:cNvPr>
          <p:cNvSpPr txBox="1"/>
          <p:nvPr/>
        </p:nvSpPr>
        <p:spPr>
          <a:xfrm>
            <a:off x="6572153" y="1304960"/>
            <a:ext cx="6152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2060"/>
                </a:solidFill>
              </a:rPr>
              <a:t>Base de donné nettoyé exploitable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2060"/>
                </a:solidFill>
              </a:rPr>
              <a:t>Identification de 39 pays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564D-DFFD-31FF-03E5-793E2E2A5065}"/>
              </a:ext>
            </a:extLst>
          </p:cNvPr>
          <p:cNvSpPr txBox="1"/>
          <p:nvPr/>
        </p:nvSpPr>
        <p:spPr>
          <a:xfrm>
            <a:off x="145973" y="2656850"/>
            <a:ext cx="7194176" cy="151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Analyse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Calcul du score (moyenne des indicateurs normalisés)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Comparaison des données sources avec les données récentes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Analyse du potentiel d’évolution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0EAB-2CCC-9E6D-76EA-61A93BEEE73F}"/>
              </a:ext>
            </a:extLst>
          </p:cNvPr>
          <p:cNvSpPr txBox="1"/>
          <p:nvPr/>
        </p:nvSpPr>
        <p:spPr>
          <a:xfrm>
            <a:off x="6572153" y="3111602"/>
            <a:ext cx="6152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</a:rPr>
              <a:t>Les données peuvent renseigner sur les décisions d’ouverture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</a:rPr>
              <a:t>Etat Unis, Australie et Canada sont les pays prioritaires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C00000"/>
                </a:solidFill>
              </a:rPr>
              <a:t>Nombre croissant de clients potentiels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7F35E2-6449-3C74-EF3F-C22119CD7097}"/>
              </a:ext>
            </a:extLst>
          </p:cNvPr>
          <p:cNvSpPr/>
          <p:nvPr/>
        </p:nvSpPr>
        <p:spPr>
          <a:xfrm rot="16200000">
            <a:off x="6085343" y="3241379"/>
            <a:ext cx="241705" cy="56599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7E030-A66A-7C82-729F-49750B9FD578}"/>
              </a:ext>
            </a:extLst>
          </p:cNvPr>
          <p:cNvSpPr txBox="1"/>
          <p:nvPr/>
        </p:nvSpPr>
        <p:spPr>
          <a:xfrm>
            <a:off x="145973" y="4114554"/>
            <a:ext cx="7194176" cy="126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Points d’attention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Croissance démographique en diminution (mais pas d’effet dans le court terme)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Nombre utilisateur internet en augmentation (élargissement des pays d’intérêt)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489E9-86EF-0385-61DA-7085C848FDF6}"/>
              </a:ext>
            </a:extLst>
          </p:cNvPr>
          <p:cNvSpPr txBox="1"/>
          <p:nvPr/>
        </p:nvSpPr>
        <p:spPr>
          <a:xfrm>
            <a:off x="145973" y="5381504"/>
            <a:ext cx="7194176" cy="126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P</a:t>
            </a:r>
            <a:r>
              <a:rPr lang="fr-FR" sz="18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erspectives</a:t>
            </a: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Analyse du marché pour identification des concurrents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Etude sur la population pour adapter l’offre aux pays sélectionnés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9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2409562"/>
            <a:ext cx="614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Merci de votre attention</a:t>
            </a:r>
          </a:p>
          <a:p>
            <a:pPr algn="ctr"/>
            <a:endParaRPr lang="fr-F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/>
            <a:r>
              <a:rPr lang="fr-FR" sz="2400" dirty="0">
                <a:solidFill>
                  <a:srgbClr val="002060"/>
                </a:solidFill>
                <a:latin typeface="Candara" panose="020E0502030303020204" pitchFamily="34" charset="0"/>
              </a:rPr>
              <a:t>Il y a des questions?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3420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3198168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ANNEXES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482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12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Outline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193347" y="886786"/>
            <a:ext cx="1909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La mission</a:t>
            </a:r>
          </a:p>
          <a:p>
            <a:pPr marL="800100" lvl="1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E2FB12-BED7-483C-0AEC-B78C6F928E8D}"/>
              </a:ext>
            </a:extLst>
          </p:cNvPr>
          <p:cNvSpPr txBox="1"/>
          <p:nvPr/>
        </p:nvSpPr>
        <p:spPr>
          <a:xfrm>
            <a:off x="193347" y="3134472"/>
            <a:ext cx="4499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Analyse des 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Définition du score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 des résultats de </a:t>
            </a:r>
            <a:r>
              <a:rPr lang="fr-FR" sz="2000" b="1" dirty="0" err="1">
                <a:solidFill>
                  <a:srgbClr val="002060"/>
                </a:solidFill>
                <a:latin typeface="Candara" pitchFamily="34" charset="0"/>
              </a:rPr>
              <a:t>scoring</a:t>
            </a:r>
            <a:endParaRPr lang="fr-FR" sz="2000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  <a:p>
            <a:pPr marL="342900" indent="-342900"/>
            <a:endParaRPr lang="fr-FR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6522EB5F-5F02-6EBD-F8CB-4CF04443F54A}"/>
              </a:ext>
            </a:extLst>
          </p:cNvPr>
          <p:cNvSpPr txBox="1"/>
          <p:nvPr/>
        </p:nvSpPr>
        <p:spPr>
          <a:xfrm>
            <a:off x="193347" y="1522926"/>
            <a:ext cx="54697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2.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La préparation des données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Analyse préliminaire des données source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Filtres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Traitement des valeurs manquantes</a:t>
            </a:r>
          </a:p>
        </p:txBody>
      </p:sp>
      <p:sp>
        <p:nvSpPr>
          <p:cNvPr id="12" name="CasellaDiTesto 14">
            <a:extLst>
              <a:ext uri="{FF2B5EF4-FFF2-40B4-BE49-F238E27FC236}">
                <a16:creationId xmlns:a16="http://schemas.microsoft.com/office/drawing/2014/main" id="{7A17E2A0-30CE-39FE-47CC-CCB16B6A316D}"/>
              </a:ext>
            </a:extLst>
          </p:cNvPr>
          <p:cNvSpPr txBox="1"/>
          <p:nvPr/>
        </p:nvSpPr>
        <p:spPr>
          <a:xfrm>
            <a:off x="193347" y="4504077"/>
            <a:ext cx="2105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4. 	</a:t>
            </a:r>
            <a:r>
              <a:rPr lang="fr-FR" sz="2400" b="1" u="sng" dirty="0">
                <a:solidFill>
                  <a:srgbClr val="002060"/>
                </a:solidFill>
                <a:latin typeface="Candara" pitchFamily="34" charset="0"/>
              </a:rPr>
              <a:t>Conclusions</a:t>
            </a:r>
          </a:p>
          <a:p>
            <a:pPr marL="342900" indent="-342900"/>
            <a:endParaRPr lang="fr-FR" sz="2400" b="1" u="sng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6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3022600" y="233290"/>
            <a:ext cx="614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Fichiers source</a:t>
            </a:r>
            <a:endParaRPr lang="fr-F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D3649-1509-2468-F4C9-117B5366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01" y="914401"/>
            <a:ext cx="10898437" cy="46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1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10706-7CBB-9202-385C-069AE3BE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8552-6CFA-9D28-9DA7-543F680BD52C}"/>
              </a:ext>
            </a:extLst>
          </p:cNvPr>
          <p:cNvSpPr txBox="1"/>
          <p:nvPr/>
        </p:nvSpPr>
        <p:spPr>
          <a:xfrm>
            <a:off x="2656840" y="136524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Indicateurs 1/2</a:t>
            </a: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6A8AF-01A1-6B0B-517A-F2721DCE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370563"/>
            <a:ext cx="11539728" cy="29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57CA9-98C9-3F96-B9F8-443AB901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53770-7AE4-2ACC-6CE9-28A9D3A3CC88}"/>
              </a:ext>
            </a:extLst>
          </p:cNvPr>
          <p:cNvSpPr txBox="1"/>
          <p:nvPr/>
        </p:nvSpPr>
        <p:spPr>
          <a:xfrm>
            <a:off x="2656840" y="136524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Indicateurs 2/2</a:t>
            </a: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7EEC-D822-8BBF-D25F-301084E8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1705743"/>
            <a:ext cx="11466576" cy="2449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EDEDD-556B-7BB3-88A6-2FB3BABE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4" y="1546326"/>
            <a:ext cx="11155680" cy="1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4706838" y="3167390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Arial Black" pitchFamily="34" charset="0"/>
              </a:rPr>
              <a:t>1. La mission</a:t>
            </a:r>
          </a:p>
        </p:txBody>
      </p:sp>
    </p:spTree>
    <p:extLst>
      <p:ext uri="{BB962C8B-B14F-4D97-AF65-F5344CB8AC3E}">
        <p14:creationId xmlns:p14="http://schemas.microsoft.com/office/powerpoint/2010/main" val="18383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76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La mission</a:t>
            </a:r>
            <a:endParaRPr lang="en-US" altLang="fr-FR" sz="12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5D865E37-F9CC-CB36-B915-544B7E7C1D05}"/>
              </a:ext>
            </a:extLst>
          </p:cNvPr>
          <p:cNvSpPr txBox="1"/>
          <p:nvPr/>
        </p:nvSpPr>
        <p:spPr>
          <a:xfrm>
            <a:off x="472062" y="815506"/>
            <a:ext cx="47227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2400" b="1" dirty="0">
                <a:solidFill>
                  <a:srgbClr val="002060"/>
                </a:solidFill>
                <a:latin typeface="Candara" pitchFamily="34" charset="0"/>
              </a:rPr>
              <a:t>Le contexte: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Start-up </a:t>
            </a:r>
            <a:r>
              <a:rPr lang="fr-FR" sz="2000" b="1" dirty="0" err="1">
                <a:solidFill>
                  <a:srgbClr val="002060"/>
                </a:solidFill>
                <a:latin typeface="Candara" pitchFamily="34" charset="0"/>
              </a:rPr>
              <a:t>academy</a:t>
            </a:r>
            <a:endParaRPr lang="fr-FR" sz="2000" b="1" dirty="0">
              <a:solidFill>
                <a:srgbClr val="002060"/>
              </a:solidFill>
              <a:latin typeface="Candara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Cours en ligne pour lycée et université</a:t>
            </a:r>
          </a:p>
          <a:p>
            <a:pPr marL="800100" lvl="1" indent="-342900" algn="just"/>
            <a:r>
              <a:rPr lang="fr-FR" sz="2000" b="1" dirty="0">
                <a:solidFill>
                  <a:srgbClr val="002060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FBFDC-A329-A0C4-137B-1EFCACD98693}"/>
              </a:ext>
            </a:extLst>
          </p:cNvPr>
          <p:cNvSpPr txBox="1"/>
          <p:nvPr/>
        </p:nvSpPr>
        <p:spPr>
          <a:xfrm>
            <a:off x="472062" y="2399253"/>
            <a:ext cx="1111033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b="1" dirty="0">
                <a:solidFill>
                  <a:srgbClr val="002060"/>
                </a:solidFill>
              </a:rPr>
              <a:t>La demande :</a:t>
            </a:r>
          </a:p>
          <a:p>
            <a:pPr algn="just"/>
            <a:r>
              <a:rPr lang="fr-FR" sz="2000" b="1" dirty="0">
                <a:solidFill>
                  <a:srgbClr val="002060"/>
                </a:solidFill>
              </a:rPr>
              <a:t>Analyse exploratoire </a:t>
            </a:r>
            <a:r>
              <a:rPr lang="fr-FR" sz="2000" dirty="0">
                <a:solidFill>
                  <a:srgbClr val="002060"/>
                </a:solidFill>
              </a:rPr>
              <a:t>pour déterminer </a:t>
            </a:r>
            <a:r>
              <a:rPr lang="fr-FR" sz="2000" b="1" dirty="0">
                <a:solidFill>
                  <a:srgbClr val="002060"/>
                </a:solidFill>
              </a:rPr>
              <a:t>si les données sur l’éducation </a:t>
            </a:r>
            <a:r>
              <a:rPr lang="fr-FR" sz="2000" dirty="0">
                <a:solidFill>
                  <a:srgbClr val="002060"/>
                </a:solidFill>
              </a:rPr>
              <a:t>de la banque mondiale </a:t>
            </a:r>
            <a:r>
              <a:rPr lang="fr-FR" sz="2000" b="1" dirty="0">
                <a:solidFill>
                  <a:srgbClr val="002060"/>
                </a:solidFill>
              </a:rPr>
              <a:t>permettent d’informer les décisions </a:t>
            </a:r>
            <a:r>
              <a:rPr lang="fr-FR" sz="2000" dirty="0">
                <a:solidFill>
                  <a:srgbClr val="002060"/>
                </a:solidFill>
              </a:rPr>
              <a:t>d'ouverture vers de nouveaux pays.</a:t>
            </a:r>
          </a:p>
          <a:p>
            <a:pPr algn="just"/>
            <a:r>
              <a:rPr lang="fr-FR" sz="2000" dirty="0">
                <a:solidFill>
                  <a:srgbClr val="002060"/>
                </a:solidFill>
              </a:rPr>
              <a:t>Données: </a:t>
            </a:r>
            <a:r>
              <a:rPr lang="fr-FR" sz="2000" b="1" dirty="0">
                <a:solidFill>
                  <a:srgbClr val="002060"/>
                </a:solidFill>
              </a:rPr>
              <a:t>4000 indicateurs internationaux (indicateurs sur l’éducation, démographiques, économiques, etc.)</a:t>
            </a:r>
            <a:r>
              <a:rPr lang="fr-FR" sz="2000" dirty="0">
                <a:solidFill>
                  <a:srgbClr val="002060"/>
                </a:solidFill>
              </a:rPr>
              <a:t>. </a:t>
            </a:r>
          </a:p>
          <a:p>
            <a:pPr algn="just"/>
            <a:endParaRPr lang="fr-FR" sz="2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8C203-DE90-9F87-4020-61474DA9B7E5}"/>
              </a:ext>
            </a:extLst>
          </p:cNvPr>
          <p:cNvSpPr txBox="1"/>
          <p:nvPr/>
        </p:nvSpPr>
        <p:spPr>
          <a:xfrm>
            <a:off x="472062" y="4546301"/>
            <a:ext cx="11454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b="1" dirty="0">
                <a:solidFill>
                  <a:srgbClr val="C00000"/>
                </a:solidFill>
              </a:rPr>
              <a:t>L’objectif: </a:t>
            </a:r>
          </a:p>
          <a:p>
            <a:pPr algn="just"/>
            <a:r>
              <a:rPr lang="fr-FR" sz="2000" dirty="0">
                <a:solidFill>
                  <a:srgbClr val="C00000"/>
                </a:solidFill>
              </a:rPr>
              <a:t>Répondre aux questions suivantes:</a:t>
            </a:r>
          </a:p>
          <a:p>
            <a:pPr marL="640080" indent="-27432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    Quels sont les </a:t>
            </a:r>
            <a:r>
              <a:rPr lang="fr-FR" sz="2000" b="1" dirty="0">
                <a:solidFill>
                  <a:srgbClr val="C00000"/>
                </a:solidFill>
              </a:rPr>
              <a:t>pays avec un fort potentiel de clients </a:t>
            </a:r>
            <a:r>
              <a:rPr lang="fr-FR" sz="2000" dirty="0">
                <a:solidFill>
                  <a:srgbClr val="C00000"/>
                </a:solidFill>
              </a:rPr>
              <a:t>?</a:t>
            </a:r>
          </a:p>
          <a:p>
            <a:pPr marL="640080" indent="-27432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    Pour chacun de ces pays, quelle sera </a:t>
            </a:r>
            <a:r>
              <a:rPr lang="fr-FR" sz="2000" b="1" dirty="0">
                <a:solidFill>
                  <a:srgbClr val="C00000"/>
                </a:solidFill>
              </a:rPr>
              <a:t>l’évolution </a:t>
            </a:r>
            <a:r>
              <a:rPr lang="fr-FR" sz="2000" dirty="0">
                <a:solidFill>
                  <a:srgbClr val="C00000"/>
                </a:solidFill>
              </a:rPr>
              <a:t>de ce potentiel de clients ?</a:t>
            </a:r>
          </a:p>
          <a:p>
            <a:pPr marL="640080" indent="-27432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C00000"/>
                </a:solidFill>
              </a:rPr>
              <a:t>    Dans quels pays l'entreprise doit-elle opérer </a:t>
            </a:r>
            <a:r>
              <a:rPr lang="fr-FR" sz="2000" b="1" dirty="0">
                <a:solidFill>
                  <a:srgbClr val="C00000"/>
                </a:solidFill>
              </a:rPr>
              <a:t>en priorité </a:t>
            </a:r>
            <a:r>
              <a:rPr lang="fr-FR" sz="20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09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790-A190-D503-1353-699E250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6FEC-79E8-4978-87CD-B32714801BA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5F3EBFBB-6A51-FB55-0699-007D8C2877AF}"/>
              </a:ext>
            </a:extLst>
          </p:cNvPr>
          <p:cNvSpPr txBox="1"/>
          <p:nvPr/>
        </p:nvSpPr>
        <p:spPr>
          <a:xfrm>
            <a:off x="3032822" y="3167390"/>
            <a:ext cx="612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2. La </a:t>
            </a:r>
            <a:r>
              <a:rPr lang="en-US" sz="2800" b="1" dirty="0" err="1">
                <a:solidFill>
                  <a:srgbClr val="002060"/>
                </a:solidFill>
                <a:latin typeface="Arial Black" pitchFamily="34" charset="0"/>
              </a:rPr>
              <a:t>préparation</a:t>
            </a:r>
            <a:r>
              <a:rPr lang="en-US" sz="2800" b="1" dirty="0">
                <a:solidFill>
                  <a:srgbClr val="002060"/>
                </a:solidFill>
                <a:latin typeface="Arial Black" pitchFamily="34" charset="0"/>
              </a:rPr>
              <a:t> des </a:t>
            </a:r>
            <a:r>
              <a:rPr lang="fr-FR" sz="2800" b="1" dirty="0">
                <a:solidFill>
                  <a:srgbClr val="002060"/>
                </a:solidFill>
                <a:latin typeface="Arial Black" pitchFamily="34" charset="0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41535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36711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39634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les données source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696583-6407-1DD9-D139-49C3032A5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54840"/>
            <a:ext cx="10972800" cy="116591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746ACB-D956-17EB-1AA3-1EE558793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6" y="5215438"/>
            <a:ext cx="6593052" cy="142183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02988-3665-ACCF-1815-FF9742794869}"/>
              </a:ext>
            </a:extLst>
          </p:cNvPr>
          <p:cNvSpPr txBox="1"/>
          <p:nvPr/>
        </p:nvSpPr>
        <p:spPr>
          <a:xfrm>
            <a:off x="138953" y="479082"/>
            <a:ext cx="85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5 Fichiers 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EdStatsCountry-Series.csv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EdStatsCountry.csv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</a:rPr>
              <a:t>EdStatsData.csv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EdStatsFootNote.csv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2060"/>
                </a:solidFill>
              </a:rPr>
              <a:t>EdStatsSeries.csv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282AB-48E3-22A9-0117-2C216C25565C}"/>
              </a:ext>
            </a:extLst>
          </p:cNvPr>
          <p:cNvSpPr txBox="1"/>
          <p:nvPr/>
        </p:nvSpPr>
        <p:spPr>
          <a:xfrm>
            <a:off x="138953" y="2354918"/>
            <a:ext cx="1191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EdstatsData</a:t>
            </a:r>
            <a:r>
              <a:rPr lang="fr-FR" b="1" dirty="0">
                <a:solidFill>
                  <a:srgbClr val="C00000"/>
                </a:solidFill>
              </a:rPr>
              <a:t>: </a:t>
            </a:r>
            <a:r>
              <a:rPr lang="fr-FR" dirty="0">
                <a:solidFill>
                  <a:srgbClr val="C00000"/>
                </a:solidFill>
              </a:rPr>
              <a:t>le fichier contient, pour chaque pays, indicateur et année, </a:t>
            </a:r>
            <a:r>
              <a:rPr lang="fr-FR" b="1" dirty="0">
                <a:solidFill>
                  <a:srgbClr val="C00000"/>
                </a:solidFill>
              </a:rPr>
              <a:t>la valeur de l'indicateur. Indispensable pur une analyse quantitative</a:t>
            </a:r>
          </a:p>
          <a:p>
            <a:r>
              <a:rPr lang="fr-FR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27F6B-2C34-AFFC-147D-4D2EC47CB90F}"/>
              </a:ext>
            </a:extLst>
          </p:cNvPr>
          <p:cNvSpPr txBox="1"/>
          <p:nvPr/>
        </p:nvSpPr>
        <p:spPr>
          <a:xfrm>
            <a:off x="138952" y="4524629"/>
            <a:ext cx="12053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EdStatsSeries</a:t>
            </a:r>
            <a:r>
              <a:rPr lang="fr-FR" b="1" dirty="0">
                <a:solidFill>
                  <a:srgbClr val="C00000"/>
                </a:solidFill>
              </a:rPr>
              <a:t>:  </a:t>
            </a:r>
            <a:r>
              <a:rPr lang="fr-FR" dirty="0">
                <a:solidFill>
                  <a:srgbClr val="C00000"/>
                </a:solidFill>
              </a:rPr>
              <a:t>le fichier contient les </a:t>
            </a:r>
            <a:r>
              <a:rPr lang="fr-FR" b="1" dirty="0">
                <a:solidFill>
                  <a:srgbClr val="C00000"/>
                </a:solidFill>
              </a:rPr>
              <a:t>détails sur les indicateurs </a:t>
            </a:r>
            <a:r>
              <a:rPr lang="fr-FR" dirty="0">
                <a:solidFill>
                  <a:srgbClr val="C00000"/>
                </a:solidFill>
              </a:rPr>
              <a:t>(définition, source des données etc.). </a:t>
            </a:r>
            <a:r>
              <a:rPr lang="fr-FR" b="1" dirty="0">
                <a:solidFill>
                  <a:srgbClr val="C00000"/>
                </a:solidFill>
              </a:rPr>
              <a:t>Indispensable pour identifier des indicateurs pertinents </a:t>
            </a:r>
            <a:endParaRPr lang="fr-FR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endParaRPr lang="fr-F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512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analyse préliminaire des données </a:t>
            </a:r>
            <a:r>
              <a:rPr lang="fr-FR" altLang="fr-FR" sz="2000" b="1" i="1" dirty="0" err="1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EdStatsData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145EA-B5D4-578C-68F9-2B2E983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" y="877932"/>
            <a:ext cx="4997860" cy="2241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0C4DE-B701-848B-36A2-CC02F38E0B91}"/>
              </a:ext>
            </a:extLst>
          </p:cNvPr>
          <p:cNvSpPr txBox="1"/>
          <p:nvPr/>
        </p:nvSpPr>
        <p:spPr>
          <a:xfrm>
            <a:off x="5602722" y="567296"/>
            <a:ext cx="597967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just"/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242 « Country Name »  x 3665 indicateurs   = 886930 lignes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Pas de doublons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Analyse des valeurs « Country Name » =&gt; 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Le </a:t>
            </a:r>
            <a:r>
              <a:rPr lang="fr-FR" sz="16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dataset</a:t>
            </a:r>
            <a:r>
              <a:rPr lang="fr-FR" sz="1600" b="1" dirty="0">
                <a:solidFill>
                  <a:srgbClr val="002060"/>
                </a:solidFill>
                <a:latin typeface="Candara" panose="020E0502030303020204" pitchFamily="34" charset="0"/>
              </a:rPr>
              <a:t> contient des agrégations de données 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(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p.e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. Middle East &amp; North </a:t>
            </a:r>
            <a:r>
              <a:rPr lang="fr-FR" sz="1600" dirty="0" err="1">
                <a:solidFill>
                  <a:srgbClr val="002060"/>
                </a:solidFill>
                <a:latin typeface="Candara" panose="020E0502030303020204" pitchFamily="34" charset="0"/>
              </a:rPr>
              <a:t>Africa</a:t>
            </a: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)   </a:t>
            </a:r>
          </a:p>
          <a:p>
            <a:pPr algn="just"/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8B606-5F3E-9591-4BF0-369B81B4E65F}"/>
              </a:ext>
            </a:extLst>
          </p:cNvPr>
          <p:cNvSpPr txBox="1"/>
          <p:nvPr/>
        </p:nvSpPr>
        <p:spPr>
          <a:xfrm>
            <a:off x="2356753" y="4478315"/>
            <a:ext cx="7463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215 pays x 3665 indicateurs = 787975 lignes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85% des valeurs manquantes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(indicateurs pas mesurés tous les ans, indicateurs mesurés que dans certains pays etc.)  =&gt; </a:t>
            </a:r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Nécessité de filtrer les données </a:t>
            </a:r>
            <a:r>
              <a:rPr lang="fr-FR" dirty="0">
                <a:solidFill>
                  <a:srgbClr val="C00000"/>
                </a:solidFill>
                <a:latin typeface="Candara" panose="020E0502030303020204" pitchFamily="34" charset="0"/>
              </a:rPr>
              <a:t>avant de pouvoir traiter ces valeurs  et poursuivre l’analyse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A0572-53E3-3D69-C3B3-69C540529EFF}"/>
              </a:ext>
            </a:extLst>
          </p:cNvPr>
          <p:cNvSpPr txBox="1"/>
          <p:nvPr/>
        </p:nvSpPr>
        <p:spPr>
          <a:xfrm>
            <a:off x="180726" y="508600"/>
            <a:ext cx="6152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rgbClr val="002060"/>
                </a:solidFill>
                <a:latin typeface="Candara" panose="020E0502030303020204" pitchFamily="34" charset="0"/>
              </a:rPr>
              <a:t>Exemple des données: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9B43C4A-C6DF-4D7B-8390-6E9CC5E13204}"/>
              </a:ext>
            </a:extLst>
          </p:cNvPr>
          <p:cNvSpPr/>
          <p:nvPr/>
        </p:nvSpPr>
        <p:spPr>
          <a:xfrm>
            <a:off x="5889170" y="3902175"/>
            <a:ext cx="335280" cy="465209"/>
          </a:xfrm>
          <a:prstGeom prst="downArrow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BED960-1448-C9DA-BFEE-DBEA242DB83D}"/>
              </a:ext>
            </a:extLst>
          </p:cNvPr>
          <p:cNvSpPr/>
          <p:nvPr/>
        </p:nvSpPr>
        <p:spPr>
          <a:xfrm>
            <a:off x="2268353" y="4367386"/>
            <a:ext cx="7643449" cy="144669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DA5A-9B3D-E670-6BAA-18585E802459}"/>
              </a:ext>
            </a:extLst>
          </p:cNvPr>
          <p:cNvSpPr txBox="1"/>
          <p:nvPr/>
        </p:nvSpPr>
        <p:spPr>
          <a:xfrm>
            <a:off x="2893580" y="3554190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  <a:latin typeface="Candara" panose="020E0502030303020204" pitchFamily="34" charset="0"/>
              </a:rPr>
              <a:t>Filtre pour ne garder que les pays </a:t>
            </a:r>
          </a:p>
        </p:txBody>
      </p:sp>
    </p:spTree>
    <p:extLst>
      <p:ext uri="{BB962C8B-B14F-4D97-AF65-F5344CB8AC3E}">
        <p14:creationId xmlns:p14="http://schemas.microsoft.com/office/powerpoint/2010/main" val="114716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36576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hypothèses de filtrage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E5D0-5434-C131-CB0B-6033646431BD}"/>
              </a:ext>
            </a:extLst>
          </p:cNvPr>
          <p:cNvSpPr txBox="1"/>
          <p:nvPr/>
        </p:nvSpPr>
        <p:spPr>
          <a:xfrm>
            <a:off x="6135024" y="1018662"/>
            <a:ext cx="5371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Besoin de données récentes, qui puissent représenter la situation actuelle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Valeurs des indicateurs jusqu’à 2017, ensuite que les Wittgenstein projections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Besoin d’assez des données pour pouvoir faire des analyses significatives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CA361-CD3A-2F18-7865-E1FF44B4CEF7}"/>
              </a:ext>
            </a:extLst>
          </p:cNvPr>
          <p:cNvSpPr txBox="1"/>
          <p:nvPr/>
        </p:nvSpPr>
        <p:spPr>
          <a:xfrm>
            <a:off x="87945" y="1018662"/>
            <a:ext cx="6133010" cy="681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u="sng" dirty="0">
                <a:solidFill>
                  <a:srgbClr val="002060"/>
                </a:solidFill>
                <a:latin typeface="Candara" panose="020E0502030303020204" pitchFamily="34" charset="0"/>
              </a:rPr>
              <a:t>Indicateurs sur l’éducation: </a:t>
            </a:r>
            <a:endParaRPr lang="fr-FR" u="sng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Taux de scolarisation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Espérance de vie scolaire</a:t>
            </a:r>
            <a:endParaRPr lang="en-US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Wittgenstein projections à l’horizon 2030 sur le nombre moyen d’années passées à l’école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u="sng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Indicateurs démographiques et économiques: </a:t>
            </a:r>
            <a:endParaRPr lang="en-US" u="sng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Croissance démographique</a:t>
            </a:r>
            <a:endParaRPr lang="fr-FR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Taille de la population jeune et de la population totale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PIB par habitant</a:t>
            </a:r>
            <a:endParaRPr lang="fr-FR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u="sng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Indicateurs infrastructure: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d’ordinateurs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d’u</a:t>
            </a:r>
            <a:r>
              <a:rPr lang="fr-FR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tilisateurs internet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000" dirty="0">
              <a:solidFill>
                <a:srgbClr val="002060"/>
              </a:solidFill>
              <a:effectLst/>
              <a:latin typeface="Candara" panose="020E0502030303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805B2-7F23-0230-E7CB-6A8D0A53DD2F}"/>
              </a:ext>
            </a:extLst>
          </p:cNvPr>
          <p:cNvSpPr txBox="1"/>
          <p:nvPr/>
        </p:nvSpPr>
        <p:spPr>
          <a:xfrm>
            <a:off x="5754190" y="625515"/>
            <a:ext cx="613301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Hypothèses sur </a:t>
            </a:r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la période</a:t>
            </a:r>
            <a:endParaRPr lang="en-US" sz="2000" b="1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7D70C12-540F-0037-FB11-9A729FF700C4}"/>
              </a:ext>
            </a:extLst>
          </p:cNvPr>
          <p:cNvSpPr/>
          <p:nvPr/>
        </p:nvSpPr>
        <p:spPr>
          <a:xfrm>
            <a:off x="2599509" y="5770327"/>
            <a:ext cx="103350" cy="40155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D9900-119C-2EA2-0AEC-0F66C334122A}"/>
              </a:ext>
            </a:extLst>
          </p:cNvPr>
          <p:cNvSpPr txBox="1"/>
          <p:nvPr/>
        </p:nvSpPr>
        <p:spPr>
          <a:xfrm>
            <a:off x="7204347" y="3188877"/>
            <a:ext cx="3925207" cy="1702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Période 2012-2017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2030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(Wittgenstein projections)</a:t>
            </a:r>
            <a:endParaRPr lang="en-US" sz="2000" b="1" dirty="0">
              <a:solidFill>
                <a:srgbClr val="C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2DCED9-7B58-F6F1-DEEE-20B3988D5D35}"/>
              </a:ext>
            </a:extLst>
          </p:cNvPr>
          <p:cNvSpPr txBox="1"/>
          <p:nvPr/>
        </p:nvSpPr>
        <p:spPr>
          <a:xfrm>
            <a:off x="87945" y="6157991"/>
            <a:ext cx="511683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indicateurs sélectionnés</a:t>
            </a:r>
            <a:endParaRPr lang="en-US" sz="2000" b="1" dirty="0">
              <a:solidFill>
                <a:srgbClr val="C0000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75B19-805B-3147-E66A-237776958F81}"/>
              </a:ext>
            </a:extLst>
          </p:cNvPr>
          <p:cNvSpPr txBox="1"/>
          <p:nvPr/>
        </p:nvSpPr>
        <p:spPr>
          <a:xfrm>
            <a:off x="59838" y="625515"/>
            <a:ext cx="6133010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Hypothèses sur </a:t>
            </a:r>
            <a:r>
              <a:rPr lang="fr-FR" sz="2000" b="1" dirty="0">
                <a:solidFill>
                  <a:srgbClr val="002060"/>
                </a:solidFill>
                <a:latin typeface="Candara" panose="020E0502030303020204" pitchFamily="34" charset="0"/>
              </a:rPr>
              <a:t>les indicateurs</a:t>
            </a:r>
            <a:endParaRPr lang="en-US" sz="2000" b="1" dirty="0">
              <a:solidFill>
                <a:srgbClr val="002060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915AE9-9F47-1C7F-D709-797DDD00527C}"/>
              </a:ext>
            </a:extLst>
          </p:cNvPr>
          <p:cNvSpPr/>
          <p:nvPr/>
        </p:nvSpPr>
        <p:spPr>
          <a:xfrm>
            <a:off x="9184342" y="2874214"/>
            <a:ext cx="76738" cy="29815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83626A-17B7-3E8B-17C6-B248E790574F}"/>
              </a:ext>
            </a:extLst>
          </p:cNvPr>
          <p:cNvCxnSpPr>
            <a:cxnSpLocks/>
          </p:cNvCxnSpPr>
          <p:nvPr/>
        </p:nvCxnSpPr>
        <p:spPr>
          <a:xfrm>
            <a:off x="5943600" y="625515"/>
            <a:ext cx="0" cy="60362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0437F-BCC2-3805-1885-F5444A3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96613"/>
            <a:ext cx="2844800" cy="365125"/>
          </a:xfrm>
        </p:spPr>
        <p:txBody>
          <a:bodyPr/>
          <a:lstStyle/>
          <a:p>
            <a:fld id="{6B6A6FEC-79E8-4978-87CD-B32714801BA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DDFE1-1E79-F37C-58EC-1FFF7B3D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38635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30000">
                <a:srgbClr val="FF9900"/>
              </a:gs>
              <a:gs pos="66000">
                <a:srgbClr val="FFFF99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0000" tIns="60120" rIns="90000" bIns="4500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49263">
              <a:lnSpc>
                <a:spcPct val="95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47675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000" b="1" i="1" dirty="0">
                <a:solidFill>
                  <a:srgbClr val="002060"/>
                </a:solidFill>
                <a:latin typeface="Gill Sans MT" pitchFamily="34" charset="0"/>
                <a:ea typeface="Arial Unicode MS" pitchFamily="34" charset="-128"/>
                <a:cs typeface="Arial Unicode MS" pitchFamily="34" charset="-128"/>
              </a:rPr>
              <a:t>Préparation des données: prise en compte de la valeur la plus récente</a:t>
            </a:r>
            <a:endParaRPr lang="en-US" altLang="fr-FR" sz="2000" b="1" i="1" dirty="0">
              <a:solidFill>
                <a:srgbClr val="002060"/>
              </a:solidFill>
              <a:latin typeface="Gill Sans M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7404C-DAF3-36E7-5B6E-B2174850E5CB}"/>
              </a:ext>
            </a:extLst>
          </p:cNvPr>
          <p:cNvSpPr txBox="1"/>
          <p:nvPr/>
        </p:nvSpPr>
        <p:spPr>
          <a:xfrm>
            <a:off x="252879" y="499840"/>
            <a:ext cx="11790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Pour chaque indicateur et pays: 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récupération de l’année la plus récente pour laquelle il a été mesuré et de la valeur correspondante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31C9FD1-17C0-7DB0-DCB3-127D4DB9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8181"/>
              </p:ext>
            </p:extLst>
          </p:nvPr>
        </p:nvGraphicFramePr>
        <p:xfrm>
          <a:off x="7959202" y="1082933"/>
          <a:ext cx="2509961" cy="2194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0168">
                  <a:extLst>
                    <a:ext uri="{9D8B030D-6E8A-4147-A177-3AD203B41FA5}">
                      <a16:colId xmlns:a16="http://schemas.microsoft.com/office/drawing/2014/main" val="1171681465"/>
                    </a:ext>
                  </a:extLst>
                </a:gridCol>
                <a:gridCol w="1549793">
                  <a:extLst>
                    <a:ext uri="{9D8B030D-6E8A-4147-A177-3AD203B41FA5}">
                      <a16:colId xmlns:a16="http://schemas.microsoft.com/office/drawing/2014/main" val="30798531"/>
                    </a:ext>
                  </a:extLst>
                </a:gridCol>
              </a:tblGrid>
              <a:tr h="23816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Nombre de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22579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0416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74075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80217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35301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11551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15839"/>
                  </a:ext>
                </a:extLst>
              </a:tr>
              <a:tr h="140097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2060"/>
                          </a:solidFill>
                          <a:latin typeface="Candara" panose="020E0502030303020204" pitchFamily="34" charset="0"/>
                        </a:rPr>
                        <a:t>2284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86476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E38A92A-8364-42CF-06F8-DBED3867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83" y="1350580"/>
            <a:ext cx="6313872" cy="13324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AA9D55-59F9-83B2-21AF-2C27CCAEB2B5}"/>
              </a:ext>
            </a:extLst>
          </p:cNvPr>
          <p:cNvSpPr txBox="1"/>
          <p:nvPr/>
        </p:nvSpPr>
        <p:spPr>
          <a:xfrm>
            <a:off x="252879" y="3734975"/>
            <a:ext cx="977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2060"/>
                </a:solidFill>
                <a:latin typeface="Candara" panose="020E0502030303020204" pitchFamily="34" charset="0"/>
              </a:rPr>
              <a:t>Pivotage</a:t>
            </a:r>
            <a:r>
              <a:rPr lang="fr-FR" b="1" dirty="0">
                <a:solidFill>
                  <a:srgbClr val="002060"/>
                </a:solidFill>
                <a:latin typeface="Candara" panose="020E0502030303020204" pitchFamily="34" charset="0"/>
              </a:rPr>
              <a:t> du jeu des données pour faciliter les analyses statistiques </a:t>
            </a:r>
            <a:r>
              <a:rPr lang="fr-FR" dirty="0">
                <a:solidFill>
                  <a:srgbClr val="002060"/>
                </a:solidFill>
                <a:latin typeface="Candara" panose="020E0502030303020204" pitchFamily="34" charset="0"/>
              </a:rPr>
              <a:t>(indicateurs en colonne)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86B1DB-38AF-4936-E5AD-6BAFCADD2323}"/>
              </a:ext>
            </a:extLst>
          </p:cNvPr>
          <p:cNvSpPr/>
          <p:nvPr/>
        </p:nvSpPr>
        <p:spPr>
          <a:xfrm>
            <a:off x="6753332" y="1124157"/>
            <a:ext cx="839420" cy="1814203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5CDAC-A4DC-ED04-73BA-40EF490F08A5}"/>
              </a:ext>
            </a:extLst>
          </p:cNvPr>
          <p:cNvSpPr txBox="1"/>
          <p:nvPr/>
        </p:nvSpPr>
        <p:spPr>
          <a:xfrm>
            <a:off x="1552134" y="2823305"/>
            <a:ext cx="55809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Données assez récentes (surtout de 2015-2016)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  <a:latin typeface="Candara" panose="020E0502030303020204" pitchFamily="34" charset="0"/>
              </a:rPr>
              <a:t>Valeur manquantes: 38%</a:t>
            </a:r>
          </a:p>
          <a:p>
            <a:endParaRPr lang="fr-FR" sz="16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29747-8C70-3B83-ACD8-F9D3E5D3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83" y="4212243"/>
            <a:ext cx="9976034" cy="18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1269</Words>
  <Application>Microsoft Office PowerPoint</Application>
  <PresentationFormat>Widescreen</PresentationFormat>
  <Paragraphs>254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Candara</vt:lpstr>
      <vt:lpstr>Gill Sans MT</vt:lpstr>
      <vt:lpstr>Times New Roman</vt:lpstr>
      <vt:lpstr>Verdana</vt:lpstr>
      <vt:lpstr>Wingdings</vt:lpstr>
      <vt:lpstr>Office Theme</vt:lpstr>
      <vt:lpstr>Tema di Office</vt:lpstr>
      <vt:lpstr>  Projet 2:  Analysez des données de systèmes éducatifs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</dc:title>
  <dc:creator>elena nardi</dc:creator>
  <cp:lastModifiedBy>elena nardi</cp:lastModifiedBy>
  <cp:revision>125</cp:revision>
  <dcterms:created xsi:type="dcterms:W3CDTF">2022-09-22T07:09:27Z</dcterms:created>
  <dcterms:modified xsi:type="dcterms:W3CDTF">2022-10-13T07:01:10Z</dcterms:modified>
</cp:coreProperties>
</file>