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354" r:id="rId4"/>
    <p:sldId id="362" r:id="rId5"/>
    <p:sldId id="361" r:id="rId6"/>
    <p:sldId id="364" r:id="rId7"/>
    <p:sldId id="365" r:id="rId8"/>
    <p:sldId id="386" r:id="rId9"/>
    <p:sldId id="388" r:id="rId10"/>
    <p:sldId id="395" r:id="rId11"/>
    <p:sldId id="389" r:id="rId12"/>
    <p:sldId id="392" r:id="rId13"/>
    <p:sldId id="375" r:id="rId14"/>
    <p:sldId id="382" r:id="rId15"/>
    <p:sldId id="397" r:id="rId16"/>
    <p:sldId id="398" r:id="rId17"/>
    <p:sldId id="399" r:id="rId18"/>
    <p:sldId id="381" r:id="rId19"/>
    <p:sldId id="400" r:id="rId20"/>
    <p:sldId id="360" r:id="rId21"/>
    <p:sldId id="369" r:id="rId22"/>
    <p:sldId id="393" r:id="rId23"/>
    <p:sldId id="402" r:id="rId24"/>
    <p:sldId id="390" r:id="rId25"/>
    <p:sldId id="4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  <a:srgbClr val="FFFFE7"/>
    <a:srgbClr val="FFFFCC"/>
    <a:srgbClr val="FFFF99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674C-A7FB-44B5-9944-EF4082D865F3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D922A-FD64-4D5E-B87B-8215F8396C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9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23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95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1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4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6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2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4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4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18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50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6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197-128C-786E-846C-7BC1A6BE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8C378-13BC-841A-EFDB-B8E8FBE5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331A-7D08-6231-4313-E2869FA5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264D-FADC-167B-E230-2CD71D41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2F00-9CB8-9D6D-A667-3F1E3F7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39-A4C7-0E85-91C8-2CA9E41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DE19-EB38-710C-F4DB-3F44E098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A896-6C40-88E3-C78C-956F11F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E88-6FE0-9013-218B-4D9A881C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22AE-01C3-544A-DB76-80168C2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B53F-5F1F-1857-3D1D-60D9CC327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E0A61-2C7A-09F3-59A7-D795CABA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FE9-BC38-9369-6587-50B42D4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52AA-9B14-0825-80FA-DD520C6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870-BCE6-5AC2-3CFB-282F17D6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A85-9128-4A10-B6B4-29C831E9314E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0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41D7-CD12-4231-BD72-74EB2C5C15A6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75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F895-B067-447B-85A6-89FD4BB8D98E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4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60-F5CF-41F9-AF97-090C308678DC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4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305B-CC2B-4711-8861-C45A647BB6C9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59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9588-9721-4F22-B7D6-45BD9A45FB09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59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698B-A2E6-4709-8D31-5BA44EF5B4EC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87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74E1-84F6-4209-BE75-AC54773B8894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A997-54F5-EB6D-2D88-A57C2CC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0C0B-85CB-AAA3-8F90-96C0502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EAFA-FB7C-536E-9CC3-682CBE91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ECA9-C755-9755-DE15-D056D248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B6EE-B477-831F-49DA-3C870F31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B0D0-F1C8-4F63-A3E6-A648D28F6DCD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53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727-BB68-42B9-9F14-1CF622D04EB9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01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FB6-A2EF-42B4-9BCD-80B2E26042BA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F6E5-C972-011E-9CBD-403A376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D369-E3CF-B0A7-26EC-9F6AAFAD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42ED-9EE5-B430-AE64-C7777888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1363-9942-9EAC-8036-1C1653B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F81-33C9-DA46-E6F6-534DBB57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E19A-9834-BD93-1C5C-A9792CB0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21A7-33E2-A856-BBEB-4ED522F3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7FCA-C00C-6C4C-E7C2-A1B15191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C524-4D82-35E5-2421-59F23AAD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0C7-79B0-546E-10B3-CA67FC4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10007-1B25-735A-CD2D-F0508CC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70C-EF9C-495D-427F-336ABA2C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583-BA86-DCA1-BD2C-C005CBDD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DE540-500C-A03B-CAFE-7268282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8F750-FC1E-0614-3667-A2D30F0D7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FEC0-76C4-2E29-C05C-9D3711D3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8E7DD-24B0-540D-0F90-21763C10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7A4F-9B67-4DE8-96B1-9D97F7D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B8469-660B-9ACE-BB55-9D4548E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566D-C0DD-4EDE-9AC8-84040A38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CD13-D2B1-0995-50A2-F0AB4BD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F0E3-5E65-F0D7-549A-CAECEB0D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7C62-914C-A193-FB25-7544D0E4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1A2B5-E3E8-31FF-A70E-1B5CF2E9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99896-F250-4687-3A6D-75608D6A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0038-9F65-8836-16A0-524C202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86B-9643-06A6-48AD-D8DDC5B0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F63-1F65-C5E3-A2C9-7B65E844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08D8-B465-D3D9-ECF0-C3B597CA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EFBC-26E7-9D55-6F6D-8BAF11F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40E4-5598-DDF3-0069-84965323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69B7-7C1F-DD11-D15E-78EF5C7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62B7-D571-9A30-E86F-52A5258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2E976-6D24-9C0E-8782-747DE8FF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010-2359-0DFA-189A-76CE29E3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FE7A-3121-B95A-64A9-04204740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3B86-8585-DAFF-4840-EE1376BF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67E0-4F2C-8206-35CE-8A513305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9510-57CE-86A0-37E5-73D5EB97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BC41-BA2C-AE4C-C8CB-56E8ED8F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C2BC-0326-6333-CACF-CF690726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DD4A-2A7E-4B6E-9181-7B2FE8D81F6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252C-849F-9603-1CA7-CDF13A775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45A3-ED34-EF45-1791-7124279AE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537-1CFE-492A-888E-ACE70918EC1D}" type="datetime1">
              <a:rPr lang="it-IT" smtClean="0"/>
              <a:pPr/>
              <a:t>08/11/2022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73515" y="-1294493"/>
            <a:ext cx="14297539" cy="1070768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249809" y="0"/>
            <a:ext cx="13270212" cy="710140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86485" y="1676400"/>
            <a:ext cx="5238098" cy="2154527"/>
          </a:xfrm>
          <a:prstGeom prst="roundRect">
            <a:avLst/>
          </a:prstGeom>
          <a:solidFill>
            <a:srgbClr val="FF99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anchor="ctr" anchorCtr="1">
            <a:noAutofit/>
          </a:bodyPr>
          <a:lstStyle/>
          <a:p>
            <a:pPr eaLnBrk="1" hangingPunct="1"/>
            <a:br>
              <a:rPr lang="en-US" altLang="fr-FR" sz="2400" b="1" dirty="0">
                <a:solidFill>
                  <a:schemeClr val="bg1"/>
                </a:solidFill>
              </a:rPr>
            </a:br>
            <a:br>
              <a:rPr lang="fr-FR" altLang="fr-FR" sz="2400" b="1" dirty="0">
                <a:solidFill>
                  <a:schemeClr val="bg1"/>
                </a:solidFill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Projet 3: 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Concevez une application au service de la santé publique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br>
              <a:rPr lang="en-US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endParaRPr lang="fr-FR" altLang="fr-FR" sz="24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4907087" y="4607916"/>
            <a:ext cx="23968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altLang="fr-FR" sz="2200" b="1" dirty="0">
                <a:solidFill>
                  <a:srgbClr val="002060"/>
                </a:solidFill>
                <a:latin typeface="Candara" pitchFamily="34" charset="0"/>
              </a:rPr>
              <a:t>ELENA NARDI</a:t>
            </a:r>
          </a:p>
          <a:p>
            <a:pPr algn="ctr"/>
            <a:endParaRPr lang="it-IT" altLang="fr-FR" sz="22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4888483" y="369263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fr-FR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999599" y="5961856"/>
            <a:ext cx="20210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ndara" pitchFamily="34" charset="0"/>
              </a:rPr>
              <a:t>Malakoff, 1</a:t>
            </a: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1</a:t>
            </a:r>
            <a:r>
              <a:rPr lang="en-US" sz="2000" b="1" dirty="0">
                <a:solidFill>
                  <a:srgbClr val="002060"/>
                </a:solidFill>
                <a:latin typeface="Candara" pitchFamily="34" charset="0"/>
              </a:rPr>
              <a:t>/11/22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31311" y="12899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Soutenance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23910" y="4163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Présentée par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745225" y="319917"/>
            <a:ext cx="2720617" cy="70788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OpenClassrooms</a:t>
            </a:r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Parcours Data </a:t>
            </a:r>
            <a:r>
              <a:rPr lang="fr-FR" sz="2000" b="1" dirty="0" err="1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Scientist</a:t>
            </a:r>
            <a:endParaRPr lang="fr-FR" sz="2000" b="1" dirty="0">
              <a:solidFill>
                <a:srgbClr val="002060"/>
              </a:solidFill>
              <a:latin typeface="Candara" panose="020E0502030303020204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19300-A814-9AD9-8807-DDFE9918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354"/>
            <a:ext cx="2667372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Traitement des valeurs manquantes: macronutriments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398F-4C74-7CCD-182B-E7C985B0064D}"/>
              </a:ext>
            </a:extLst>
          </p:cNvPr>
          <p:cNvSpPr txBox="1"/>
          <p:nvPr/>
        </p:nvSpPr>
        <p:spPr>
          <a:xfrm>
            <a:off x="1579518" y="604156"/>
            <a:ext cx="11928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Données essentielles pour l’application pour comparer différents produits </a:t>
            </a:r>
          </a:p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=&gt;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mieux supprimer que avoir des données non fiables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C6E7E-DBCB-4A0A-1BAE-7DDEAF47FBE4}"/>
              </a:ext>
            </a:extLst>
          </p:cNvPr>
          <p:cNvSpPr txBox="1"/>
          <p:nvPr/>
        </p:nvSpPr>
        <p:spPr>
          <a:xfrm>
            <a:off x="307066" y="1923972"/>
            <a:ext cx="1067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Glucides (carbohydrates) et sucres  (</a:t>
            </a: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sugars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) analysés ensemble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0439E-ED59-1DAF-9B47-9E63C34B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273" y="2010066"/>
            <a:ext cx="2092304" cy="2343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97F28D-BEDE-897E-D549-C90CF44CD891}"/>
              </a:ext>
            </a:extLst>
          </p:cNvPr>
          <p:cNvSpPr txBox="1"/>
          <p:nvPr/>
        </p:nvSpPr>
        <p:spPr>
          <a:xfrm>
            <a:off x="307066" y="2392394"/>
            <a:ext cx="81827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Glucides: 28% valeurs manquantes, sucres: 23% valeurs manquantes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Si les deux sont manquantes =&gt; suppression (59552 produits)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Après suppression: </a:t>
            </a:r>
          </a:p>
          <a:p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     	Glucides: 5% valeurs manquantes, sucres: 6% valeurs manquantes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Remplacement des valeurs manquantes des sucres avec les glucides et vice-versa</a:t>
            </a:r>
            <a:endParaRPr lang="fr-FR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01061-D385-608E-4D85-5DA455F57C63}"/>
              </a:ext>
            </a:extLst>
          </p:cNvPr>
          <p:cNvSpPr txBox="1"/>
          <p:nvPr/>
        </p:nvSpPr>
        <p:spPr>
          <a:xfrm>
            <a:off x="307066" y="4419420"/>
            <a:ext cx="10973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Gras et gras saturés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:  7% et 11% des valeurs manquantes,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même traitement que pour glucides et sucres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Protéines: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0.4% des valeurs manquantes,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 suppression des valeurs manquantes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DC010-41DC-4DDC-1F7A-1A666EAB17D4}"/>
              </a:ext>
            </a:extLst>
          </p:cNvPr>
          <p:cNvSpPr txBox="1"/>
          <p:nvPr/>
        </p:nvSpPr>
        <p:spPr>
          <a:xfrm>
            <a:off x="325484" y="5543999"/>
            <a:ext cx="1067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Nombre des produits réduit à </a:t>
            </a:r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230507</a:t>
            </a:r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89B76-0BBD-6D34-D703-1FFB26252689}"/>
              </a:ext>
            </a:extLst>
          </p:cNvPr>
          <p:cNvSpPr txBox="1"/>
          <p:nvPr/>
        </p:nvSpPr>
        <p:spPr>
          <a:xfrm>
            <a:off x="325483" y="465656"/>
            <a:ext cx="8182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Glucides et sucres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Gras et acides gras saturés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Protéines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C7975-D59C-D755-B959-46D46F38B786}"/>
              </a:ext>
            </a:extLst>
          </p:cNvPr>
          <p:cNvCxnSpPr>
            <a:cxnSpLocks/>
          </p:cNvCxnSpPr>
          <p:nvPr/>
        </p:nvCxnSpPr>
        <p:spPr>
          <a:xfrm flipH="1">
            <a:off x="-30480" y="1571866"/>
            <a:ext cx="12252960" cy="0"/>
          </a:xfrm>
          <a:prstGeom prst="line">
            <a:avLst/>
          </a:prstGeom>
          <a:ln w="952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Traitement des valeurs manquantes: score nutritionnel et catégories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162112" y="479082"/>
            <a:ext cx="11867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Score nutritionnel : 14%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des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Catégories </a:t>
            </a: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pnns_groups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 1: 78%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des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Pour les deux variables: remplacement des valeurs manquantes avec un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KNN Imputer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(si les informations nutritionnelles sont similaires, aussi la catégorie et le score seront similaires)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FB12A-EFD4-7040-138A-94FFF556AD27}"/>
              </a:ext>
            </a:extLst>
          </p:cNvPr>
          <p:cNvSpPr txBox="1"/>
          <p:nvPr/>
        </p:nvSpPr>
        <p:spPr>
          <a:xfrm>
            <a:off x="162112" y="2010350"/>
            <a:ext cx="1063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Echantillon pour vérifier que le remplacement des valeurs manquantes des catégorie a bien marché: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48949-F421-44AA-F1E1-9727EDBC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57" y="2518421"/>
            <a:ext cx="3608687" cy="2358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4F7C25-9C16-64F3-A5EE-44B34A409395}"/>
              </a:ext>
            </a:extLst>
          </p:cNvPr>
          <p:cNvSpPr txBox="1"/>
          <p:nvPr/>
        </p:nvSpPr>
        <p:spPr>
          <a:xfrm>
            <a:off x="2009720" y="5105163"/>
            <a:ext cx="817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Plutôt bien marché, même si c’est n’est pas parfait (erreur estimée à 5-10%)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E3408-147C-CC22-92A7-0AB10D902EBA}"/>
              </a:ext>
            </a:extLst>
          </p:cNvPr>
          <p:cNvSpPr txBox="1"/>
          <p:nvPr/>
        </p:nvSpPr>
        <p:spPr>
          <a:xfrm>
            <a:off x="4291365" y="6036506"/>
            <a:ext cx="675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Jeu de données nettoyé!</a:t>
            </a:r>
          </a:p>
        </p:txBody>
      </p:sp>
    </p:spTree>
    <p:extLst>
      <p:ext uri="{BB962C8B-B14F-4D97-AF65-F5344CB8AC3E}">
        <p14:creationId xmlns:p14="http://schemas.microsoft.com/office/powerpoint/2010/main" val="230045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3688258" y="3167390"/>
            <a:ext cx="481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rgbClr val="000066"/>
                </a:solidFill>
                <a:latin typeface="Arial Black" pitchFamily="34" charset="0"/>
              </a:rPr>
              <a:t>3. 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1380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Boîte à moustaches des nutriments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773DB-912B-2E99-DE7A-24CD8FD3EC90}"/>
              </a:ext>
            </a:extLst>
          </p:cNvPr>
          <p:cNvSpPr txBox="1"/>
          <p:nvPr/>
        </p:nvSpPr>
        <p:spPr>
          <a:xfrm>
            <a:off x="1572093" y="699049"/>
            <a:ext cx="3686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Beaucoup de valeurs aberrantes </a:t>
            </a:r>
          </a:p>
          <a:p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3AE7D-3F68-841D-6E4A-F937D9602705}"/>
              </a:ext>
            </a:extLst>
          </p:cNvPr>
          <p:cNvSpPr txBox="1"/>
          <p:nvPr/>
        </p:nvSpPr>
        <p:spPr>
          <a:xfrm>
            <a:off x="1037861" y="1393868"/>
            <a:ext cx="4496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Est-ce qu’ils sont vraiment aberrantes ou tout simplement atypiques?</a:t>
            </a:r>
          </a:p>
          <a:p>
            <a:pPr algn="ctr"/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AA2627F-F939-FA63-47F9-C2E00D0A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53821"/>
              </p:ext>
            </p:extLst>
          </p:nvPr>
        </p:nvGraphicFramePr>
        <p:xfrm>
          <a:off x="284778" y="3910688"/>
          <a:ext cx="547745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727">
                  <a:extLst>
                    <a:ext uri="{9D8B030D-6E8A-4147-A177-3AD203B41FA5}">
                      <a16:colId xmlns:a16="http://schemas.microsoft.com/office/drawing/2014/main" val="276410739"/>
                    </a:ext>
                  </a:extLst>
                </a:gridCol>
                <a:gridCol w="2738727">
                  <a:extLst>
                    <a:ext uri="{9D8B030D-6E8A-4147-A177-3AD203B41FA5}">
                      <a16:colId xmlns:a16="http://schemas.microsoft.com/office/drawing/2014/main" val="291922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Variable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Produits aberrants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1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Gras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Beurre, huile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8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Sucres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Bonbons, chocolat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8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Fibres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Produits à base de céréales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4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Protéines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Fromages et viandes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6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Sel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Snacks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5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Vitamines</a:t>
                      </a:r>
                      <a:endParaRPr lang="fr-F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Produits à base de fruits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613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48CA4F-C5AF-8256-15A3-DAB9AC720FC6}"/>
              </a:ext>
            </a:extLst>
          </p:cNvPr>
          <p:cNvSpPr txBox="1"/>
          <p:nvPr/>
        </p:nvSpPr>
        <p:spPr>
          <a:xfrm>
            <a:off x="6537886" y="4576180"/>
            <a:ext cx="3686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Conclusion: </a:t>
            </a:r>
          </a:p>
          <a:p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Il s’agit plutôt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de valeurs atypiques</a:t>
            </a:r>
          </a:p>
          <a:p>
            <a:endParaRPr lang="fr-FR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C81BFA2-D55D-0FDE-9621-1C4CC74F146F}"/>
              </a:ext>
            </a:extLst>
          </p:cNvPr>
          <p:cNvSpPr/>
          <p:nvPr/>
        </p:nvSpPr>
        <p:spPr>
          <a:xfrm>
            <a:off x="3338432" y="2216608"/>
            <a:ext cx="76738" cy="29815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1434-01C9-521A-135C-8E770DF8103C}"/>
              </a:ext>
            </a:extLst>
          </p:cNvPr>
          <p:cNvSpPr txBox="1"/>
          <p:nvPr/>
        </p:nvSpPr>
        <p:spPr>
          <a:xfrm>
            <a:off x="1037861" y="2543627"/>
            <a:ext cx="4496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Regarder le nom de produits « aberrants »</a:t>
            </a:r>
          </a:p>
          <a:p>
            <a:pPr algn="ctr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pour comprendre de quel produit s’agit-il</a:t>
            </a:r>
          </a:p>
          <a:p>
            <a:pPr algn="ctr"/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3D106-8CC4-5414-7989-B64C8A40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05" y="469528"/>
            <a:ext cx="5910328" cy="33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Boîte à moustaches des nutriments regroupés par score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E03F4F-5BFB-42EF-A14D-E06C9988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6" y="1087683"/>
            <a:ext cx="3044443" cy="2332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8A4698-EE0E-3421-9F0E-46157D96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851" y="1117671"/>
            <a:ext cx="3393938" cy="2422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ACDC32-1DE7-EE57-7AC3-9D73669F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644" y="1141941"/>
            <a:ext cx="3200400" cy="2412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1FE4B-B6C7-24E5-7601-06C6A7E57D88}"/>
              </a:ext>
            </a:extLst>
          </p:cNvPr>
          <p:cNvSpPr txBox="1"/>
          <p:nvPr/>
        </p:nvSpPr>
        <p:spPr>
          <a:xfrm>
            <a:off x="188889" y="441351"/>
            <a:ext cx="10953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Objectif: vérifier la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cohérence entre teneur en nutriments et Nutri-score.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Pour les nutriments négatifs, plus la teneur est élevée, pire devrait être le score, et le contraire est valable pour les nutriments positifs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F87F-C504-8677-2094-E5C17D74CA12}"/>
              </a:ext>
            </a:extLst>
          </p:cNvPr>
          <p:cNvSpPr txBox="1"/>
          <p:nvPr/>
        </p:nvSpPr>
        <p:spPr>
          <a:xfrm>
            <a:off x="893728" y="3972629"/>
            <a:ext cx="6121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Le protéines sont des nutriments positifs,  mais la tendance n’est pas celle attendue.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Hypothèse: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les protéines ont surtout une origine animale, les éléments riches en protéines pourraient être également riches en gras.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Analyser le ratio protéines/gras</a:t>
            </a:r>
          </a:p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La tendance est celle attendue!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44855-BAAC-3419-595B-C4F946A8D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5" y="3972629"/>
            <a:ext cx="4242136" cy="27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Nuages des points: score nutritionnel vs nutriments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B291-5BC9-9FA4-426F-60F096D873B7}"/>
              </a:ext>
            </a:extLst>
          </p:cNvPr>
          <p:cNvSpPr txBox="1"/>
          <p:nvPr/>
        </p:nvSpPr>
        <p:spPr>
          <a:xfrm>
            <a:off x="220366" y="412843"/>
            <a:ext cx="11215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Objectif: vérifier la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cohérence entre teneur en nutriments et score nutritionnel.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Pour les nutriments négatifs, plus la teneur est élevée, plus élevé devrait être le score, et le contraire est valable pour les nutriments positifs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93191-82E0-36DE-19E2-3B922A6E4D69}"/>
              </a:ext>
            </a:extLst>
          </p:cNvPr>
          <p:cNvSpPr txBox="1"/>
          <p:nvPr/>
        </p:nvSpPr>
        <p:spPr>
          <a:xfrm>
            <a:off x="388065" y="3946301"/>
            <a:ext cx="6680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Le protéines sont des nutriments positifs,  mais la tendance n’est pas celle attendue.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Hypothèse: les protéines ont surtout une origine animale, les éléments riches en protéines pourraient être également riches en gras.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Analyser le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ratio protéines/gras</a:t>
            </a:r>
          </a:p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La tendance est celle attendue!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B78EB-3FF5-72BD-C3E2-C0FF2505F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7" y="3757758"/>
            <a:ext cx="4115878" cy="2865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B5C190-AEED-652A-1D25-E5A830D5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44" y="1097280"/>
            <a:ext cx="3673881" cy="23317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FE388A-3963-CD5F-D4D8-D7024807E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27" y="1097280"/>
            <a:ext cx="3477913" cy="2331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96540-5AF6-B8FC-F573-474820CF4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65" y="1079360"/>
            <a:ext cx="3675958" cy="23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en Composantes Principales (ACP)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4762" y="405592"/>
            <a:ext cx="8552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Variables utilisées: information nutritionnelles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45C3B7-ABFD-76B5-E097-46F8D5D7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8" y="988725"/>
            <a:ext cx="3935620" cy="347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954D6-E35B-CC90-70A7-E6D8D1EF7B7E}"/>
              </a:ext>
            </a:extLst>
          </p:cNvPr>
          <p:cNvSpPr txBox="1"/>
          <p:nvPr/>
        </p:nvSpPr>
        <p:spPr>
          <a:xfrm>
            <a:off x="57360" y="3049655"/>
            <a:ext cx="5429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</a:rPr>
              <a:t>Les </a:t>
            </a:r>
            <a:r>
              <a:rPr lang="en-US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2 premieres </a:t>
            </a:r>
            <a:r>
              <a:rPr lang="en-US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composantes</a:t>
            </a:r>
            <a:r>
              <a:rPr lang="en-US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expliquent</a:t>
            </a:r>
            <a:r>
              <a:rPr lang="en-US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 50% </a:t>
            </a:r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</a:rPr>
              <a:t>de la variance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63E2-DB45-CD0E-4FA0-E3EB2178B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80" y="1205677"/>
            <a:ext cx="2568161" cy="1843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9DC45-16D2-61E8-8CC9-74C3AF834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1" y="3995294"/>
            <a:ext cx="3718998" cy="28627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EC83AB-FDFD-0A45-7E98-656A2ABF1D12}"/>
              </a:ext>
            </a:extLst>
          </p:cNvPr>
          <p:cNvSpPr txBox="1"/>
          <p:nvPr/>
        </p:nvSpPr>
        <p:spPr>
          <a:xfrm>
            <a:off x="6351945" y="4419608"/>
            <a:ext cx="3918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Composantes difficilement interprétables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AE0F3-F5E1-A7EE-6695-3C3993538EE3}"/>
              </a:ext>
            </a:extLst>
          </p:cNvPr>
          <p:cNvSpPr txBox="1"/>
          <p:nvPr/>
        </p:nvSpPr>
        <p:spPr>
          <a:xfrm>
            <a:off x="6096000" y="5407610"/>
            <a:ext cx="43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Variables peu corrélées,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comme confirmé par la matrice de corrélation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25C92-7986-D9EF-47E1-A226E42C0F37}"/>
              </a:ext>
            </a:extLst>
          </p:cNvPr>
          <p:cNvSpPr txBox="1"/>
          <p:nvPr/>
        </p:nvSpPr>
        <p:spPr>
          <a:xfrm>
            <a:off x="1653701" y="3654264"/>
            <a:ext cx="613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Matrice de corrélations</a:t>
            </a:r>
            <a:endParaRPr lang="fr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D67BD-0E21-05A5-8A4C-CBB3AA3E3B03}"/>
              </a:ext>
            </a:extLst>
          </p:cNvPr>
          <p:cNvSpPr txBox="1"/>
          <p:nvPr/>
        </p:nvSpPr>
        <p:spPr>
          <a:xfrm>
            <a:off x="1356903" y="701909"/>
            <a:ext cx="3021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Eboulis des valeurs propres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E98D2-CADD-82D9-721C-C8BD5185D134}"/>
              </a:ext>
            </a:extLst>
          </p:cNvPr>
          <p:cNvSpPr txBox="1"/>
          <p:nvPr/>
        </p:nvSpPr>
        <p:spPr>
          <a:xfrm>
            <a:off x="7102615" y="671131"/>
            <a:ext cx="257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Cercle des corrélations</a:t>
            </a:r>
          </a:p>
        </p:txBody>
      </p:sp>
    </p:spTree>
    <p:extLst>
      <p:ext uri="{BB962C8B-B14F-4D97-AF65-F5344CB8AC3E}">
        <p14:creationId xmlns:p14="http://schemas.microsoft.com/office/powerpoint/2010/main" val="2452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682632" y="3167390"/>
            <a:ext cx="304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4. </a:t>
            </a:r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3253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EA757-7443-AAA7-ABF0-3A2D2DDA8550}"/>
              </a:ext>
            </a:extLst>
          </p:cNvPr>
          <p:cNvSpPr txBox="1"/>
          <p:nvPr/>
        </p:nvSpPr>
        <p:spPr>
          <a:xfrm>
            <a:off x="145973" y="435811"/>
            <a:ext cx="5735524" cy="151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Tr</a:t>
            </a: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aitement des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Identification des variables pertinentes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Suppression des valeurs aberrantes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Traitement des valeurs manquantes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E406C-CFDC-F65F-1420-AC23DD56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Conclusions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FEFB208-92DE-A3B5-3802-0F1A3426BE75}"/>
              </a:ext>
            </a:extLst>
          </p:cNvPr>
          <p:cNvSpPr/>
          <p:nvPr/>
        </p:nvSpPr>
        <p:spPr>
          <a:xfrm rot="16200000">
            <a:off x="5975148" y="909401"/>
            <a:ext cx="241705" cy="56599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A767C-405F-6670-EB41-15BB2C56F794}"/>
              </a:ext>
            </a:extLst>
          </p:cNvPr>
          <p:cNvSpPr txBox="1"/>
          <p:nvPr/>
        </p:nvSpPr>
        <p:spPr>
          <a:xfrm>
            <a:off x="6572153" y="900010"/>
            <a:ext cx="6152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Jeu de donnés nettoyé exploitable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15 variables x 229513 produits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564D-DFFD-31FF-03E5-793E2E2A5065}"/>
              </a:ext>
            </a:extLst>
          </p:cNvPr>
          <p:cNvSpPr txBox="1"/>
          <p:nvPr/>
        </p:nvSpPr>
        <p:spPr>
          <a:xfrm>
            <a:off x="145973" y="2048504"/>
            <a:ext cx="5353490" cy="200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Analyse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Analyses univariées: distributions des informations  nutritionnelles regroupées par Nutri-score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 bivariées: information nutritionnelles en fonction du score nutritionnel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ACP sur les information nutritionnelles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0EAB-2CCC-9E6D-76EA-61A93BEEE73F}"/>
              </a:ext>
            </a:extLst>
          </p:cNvPr>
          <p:cNvSpPr txBox="1"/>
          <p:nvPr/>
        </p:nvSpPr>
        <p:spPr>
          <a:xfrm>
            <a:off x="6572153" y="2771967"/>
            <a:ext cx="6152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Cohérence des données, relations attendues entre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Pas des corrélation entre les informations nutritionnelles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7F35E2-6449-3C74-EF3F-C22119CD7097}"/>
              </a:ext>
            </a:extLst>
          </p:cNvPr>
          <p:cNvSpPr/>
          <p:nvPr/>
        </p:nvSpPr>
        <p:spPr>
          <a:xfrm rot="16200000">
            <a:off x="5975148" y="2807482"/>
            <a:ext cx="241705" cy="5659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013B585-8EB1-24CF-6324-332829AE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0" y="4771975"/>
            <a:ext cx="2598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Produit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Mozzarella Cheese 1197.0 kJ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A6A82-24A7-218E-1C4E-9B188C6AF209}"/>
              </a:ext>
            </a:extLst>
          </p:cNvPr>
          <p:cNvSpPr txBox="1"/>
          <p:nvPr/>
        </p:nvSpPr>
        <p:spPr>
          <a:xfrm>
            <a:off x="145973" y="4142872"/>
            <a:ext cx="63942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Simulation application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9EBDC-D7DC-D526-481E-D2F88B31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7" y="4015234"/>
            <a:ext cx="4423464" cy="25405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CCD701-36FF-3FF3-B678-883266AB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252295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3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2409562"/>
            <a:ext cx="614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Merci de votre attention</a:t>
            </a:r>
          </a:p>
          <a:p>
            <a:pPr algn="ctr"/>
            <a:endParaRPr lang="fr-F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/>
            <a:r>
              <a:rPr lang="fr-FR" sz="2400" dirty="0">
                <a:solidFill>
                  <a:srgbClr val="002060"/>
                </a:solidFill>
                <a:latin typeface="Candara" panose="020E0502030303020204" pitchFamily="34" charset="0"/>
              </a:rPr>
              <a:t>Il y a des questions?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342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12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Outline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193347" y="88678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L’appel à projets et l’idée d’application</a:t>
            </a:r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E2FB12-BED7-483C-0AEC-B78C6F928E8D}"/>
              </a:ext>
            </a:extLst>
          </p:cNvPr>
          <p:cNvSpPr txBox="1"/>
          <p:nvPr/>
        </p:nvSpPr>
        <p:spPr>
          <a:xfrm>
            <a:off x="193347" y="3644282"/>
            <a:ext cx="5665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Analyse des 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Analyses univariées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Analyses bivariées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ACP (Analyse en Composantes Principales)</a:t>
            </a:r>
          </a:p>
          <a:p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  <a:p>
            <a:pPr marL="342900" indent="-342900"/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6522EB5F-5F02-6EBD-F8CB-4CF04443F54A}"/>
              </a:ext>
            </a:extLst>
          </p:cNvPr>
          <p:cNvSpPr txBox="1"/>
          <p:nvPr/>
        </p:nvSpPr>
        <p:spPr>
          <a:xfrm>
            <a:off x="193347" y="1651577"/>
            <a:ext cx="495039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2.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La préparation des 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Le jeu des données Open Food </a:t>
            </a:r>
            <a:r>
              <a:rPr lang="fr-FR" sz="2000" b="1" dirty="0" err="1">
                <a:solidFill>
                  <a:srgbClr val="002060"/>
                </a:solidFill>
                <a:latin typeface="Candara" pitchFamily="34" charset="0"/>
              </a:rPr>
              <a:t>Facts</a:t>
            </a:r>
            <a:endParaRPr lang="fr-FR" sz="2000" b="1" dirty="0">
              <a:solidFill>
                <a:srgbClr val="002060"/>
              </a:solidFill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Sélection des variables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Analyses préliminaires des variables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Traitement des valeurs manquantes</a:t>
            </a:r>
          </a:p>
        </p:txBody>
      </p:sp>
      <p:sp>
        <p:nvSpPr>
          <p:cNvPr id="12" name="CasellaDiTesto 14">
            <a:extLst>
              <a:ext uri="{FF2B5EF4-FFF2-40B4-BE49-F238E27FC236}">
                <a16:creationId xmlns:a16="http://schemas.microsoft.com/office/drawing/2014/main" id="{7A17E2A0-30CE-39FE-47CC-CCB16B6A316D}"/>
              </a:ext>
            </a:extLst>
          </p:cNvPr>
          <p:cNvSpPr txBox="1"/>
          <p:nvPr/>
        </p:nvSpPr>
        <p:spPr>
          <a:xfrm>
            <a:off x="193347" y="5270847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4. 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Conclusions</a:t>
            </a:r>
          </a:p>
          <a:p>
            <a:pPr marL="342900" indent="-342900"/>
            <a:endParaRPr lang="fr-FR" sz="2400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6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3198168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ANNEXES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4820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B1D9A-1934-F83F-AC1B-77CFFB1D4F52}"/>
              </a:ext>
            </a:extLst>
          </p:cNvPr>
          <p:cNvSpPr txBox="1"/>
          <p:nvPr/>
        </p:nvSpPr>
        <p:spPr>
          <a:xfrm>
            <a:off x="775245" y="4392701"/>
            <a:ext cx="10641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Considérant que le taux de valeur manquantes pour les glucides et sucres et de 6.8% et 5.6% respectivement et que pour la plupart des produits avec glucides manquantes, la teneur en sucres est petite (et vice-versa), je peux utiliser le glucides pour remplacer les sucres (et vice-versa) sans risque des trop altérer la réalité.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E4D5A-6E5D-0129-1F15-32642EAE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4" y="878950"/>
            <a:ext cx="5225178" cy="2993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86F78-74AD-6BB0-6017-C23D62A83FE3}"/>
              </a:ext>
            </a:extLst>
          </p:cNvPr>
          <p:cNvSpPr txBox="1"/>
          <p:nvPr/>
        </p:nvSpPr>
        <p:spPr>
          <a:xfrm>
            <a:off x="1500641" y="39984"/>
            <a:ext cx="9190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Justification du remplacement  des sucres avec glucide et vice-versa</a:t>
            </a:r>
            <a:endParaRPr lang="fr-FR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1A6362-3C45-2C3A-265B-26F27383C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3" y="878950"/>
            <a:ext cx="5225178" cy="29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5B0CE-7174-9F79-FA30-A52038FA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A0388-3806-5DB9-85E9-2AA88B9F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6" y="609184"/>
            <a:ext cx="5171747" cy="265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D3759-9351-4DDC-8121-0DE3CF7D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609184"/>
            <a:ext cx="5171746" cy="2884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FE95C-2FCF-52DC-63EE-AA1D54D25E96}"/>
              </a:ext>
            </a:extLst>
          </p:cNvPr>
          <p:cNvSpPr txBox="1"/>
          <p:nvPr/>
        </p:nvSpPr>
        <p:spPr>
          <a:xfrm>
            <a:off x="873710" y="4667140"/>
            <a:ext cx="10072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Considérant que le taux de valeur manquantes pour les gras et acides gras saturés est de 6.7% et 11% respectivement et que pour la plupart des produits avec gras manquantes, la teneur en gras saturés est petite (et vice-versa), je peux utiliser le gras pour remplacer les gras saturés (et vice-versa) sans risque des trop altérer la réalité.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CCD78-23CD-1DAA-6F0D-85FCDF9FC8FD}"/>
              </a:ext>
            </a:extLst>
          </p:cNvPr>
          <p:cNvSpPr txBox="1"/>
          <p:nvPr/>
        </p:nvSpPr>
        <p:spPr>
          <a:xfrm>
            <a:off x="789288" y="39984"/>
            <a:ext cx="10613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Justification du remplacement des gras avec acides gras saturés et vice-versa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7677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69475" y="596649"/>
            <a:ext cx="5906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</a:rPr>
              <a:t>Apport énergétique: 0.16%  </a:t>
            </a:r>
            <a:r>
              <a:rPr lang="fr-FR" dirty="0">
                <a:solidFill>
                  <a:srgbClr val="002060"/>
                </a:solidFill>
              </a:rPr>
              <a:t>de valeurs manquantes</a:t>
            </a:r>
          </a:p>
          <a:p>
            <a:r>
              <a:rPr lang="fr-FR" b="1" dirty="0">
                <a:solidFill>
                  <a:srgbClr val="002060"/>
                </a:solidFill>
              </a:rPr>
              <a:t>Remplacement des valeurs manquantes avec l'apport énergétique calculé:</a:t>
            </a:r>
          </a:p>
          <a:p>
            <a:pPr algn="just"/>
            <a:r>
              <a:rPr lang="fr-FR" dirty="0">
                <a:solidFill>
                  <a:srgbClr val="002060"/>
                </a:solidFill>
              </a:rPr>
              <a:t>apport énergétique (kJ) = (protéines*4kcal+ glucides*4kcal + gras*9kcal)*4.1868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9A8B0-128B-7A78-9EDE-5F456EE5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5" y="3007447"/>
            <a:ext cx="4016611" cy="2904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92938D-9DDF-7C33-B3CA-2484ED592B30}"/>
              </a:ext>
            </a:extLst>
          </p:cNvPr>
          <p:cNvSpPr txBox="1"/>
          <p:nvPr/>
        </p:nvSpPr>
        <p:spPr>
          <a:xfrm>
            <a:off x="7202133" y="596649"/>
            <a:ext cx="4310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Teneur en sel : 2% </a:t>
            </a:r>
            <a:r>
              <a:rPr lang="fr-FR" dirty="0">
                <a:solidFill>
                  <a:srgbClr val="002060"/>
                </a:solidFill>
              </a:rPr>
              <a:t>de valeurs manquantes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5DB4E-D2C9-5D00-8AD0-50BF5EB2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74" y="1051956"/>
            <a:ext cx="3527749" cy="2389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E8B031-D00C-69C5-A2C6-7458D884FA19}"/>
              </a:ext>
            </a:extLst>
          </p:cNvPr>
          <p:cNvSpPr txBox="1"/>
          <p:nvPr/>
        </p:nvSpPr>
        <p:spPr>
          <a:xfrm>
            <a:off x="6548460" y="3443392"/>
            <a:ext cx="5618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Remplacement des valeurs manquantes avec la médiane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94B9F-7CBB-5BA6-C2A0-548A7F4133FF}"/>
              </a:ext>
            </a:extLst>
          </p:cNvPr>
          <p:cNvSpPr txBox="1"/>
          <p:nvPr/>
        </p:nvSpPr>
        <p:spPr>
          <a:xfrm>
            <a:off x="69476" y="2213425"/>
            <a:ext cx="5403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Comparaison de l’apport énergétique calculé avec l’apport du jeu des données: 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EB3E46-055D-57E4-DB58-F3545605B755}"/>
              </a:ext>
            </a:extLst>
          </p:cNvPr>
          <p:cNvCxnSpPr>
            <a:cxnSpLocks/>
          </p:cNvCxnSpPr>
          <p:nvPr/>
        </p:nvCxnSpPr>
        <p:spPr>
          <a:xfrm>
            <a:off x="6096000" y="91440"/>
            <a:ext cx="0" cy="676656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ADCC74-98D9-D5EC-40DB-137E572A93F6}"/>
              </a:ext>
            </a:extLst>
          </p:cNvPr>
          <p:cNvSpPr txBox="1"/>
          <p:nvPr/>
        </p:nvSpPr>
        <p:spPr>
          <a:xfrm>
            <a:off x="1092401" y="5917475"/>
            <a:ext cx="3897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Les distributions sont similaires =&gt; justification du remplacement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B148B-3DE8-D5AA-FA57-56D319D03F9A}"/>
              </a:ext>
            </a:extLst>
          </p:cNvPr>
          <p:cNvSpPr txBox="1"/>
          <p:nvPr/>
        </p:nvSpPr>
        <p:spPr>
          <a:xfrm>
            <a:off x="166552" y="63413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Traitement des valeurs manquantes: apport énergétique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5509D-C4D3-267E-846A-A1434D6742D9}"/>
              </a:ext>
            </a:extLst>
          </p:cNvPr>
          <p:cNvSpPr txBox="1"/>
          <p:nvPr/>
        </p:nvSpPr>
        <p:spPr>
          <a:xfrm>
            <a:off x="7093495" y="67802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Traitement des valeurs manquantes: sel</a:t>
            </a:r>
          </a:p>
        </p:txBody>
      </p:sp>
    </p:spTree>
    <p:extLst>
      <p:ext uri="{BB962C8B-B14F-4D97-AF65-F5344CB8AC3E}">
        <p14:creationId xmlns:p14="http://schemas.microsoft.com/office/powerpoint/2010/main" val="338072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21AE7-54F0-5E0A-871F-A47EB5D8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24</a:t>
            </a:fld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10914-FB25-635C-5EBA-9E21579A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09" y="2230515"/>
            <a:ext cx="6497491" cy="4188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467C4-3A19-7AF7-4F59-8D16FC73A739}"/>
              </a:ext>
            </a:extLst>
          </p:cNvPr>
          <p:cNvSpPr txBox="1"/>
          <p:nvPr/>
        </p:nvSpPr>
        <p:spPr>
          <a:xfrm>
            <a:off x="3154161" y="777312"/>
            <a:ext cx="5693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Teneur en fibres: 22% </a:t>
            </a:r>
            <a:r>
              <a:rPr lang="fr-FR" dirty="0">
                <a:solidFill>
                  <a:srgbClr val="002060"/>
                </a:solidFill>
              </a:rPr>
              <a:t>de valeurs manquantes</a:t>
            </a:r>
            <a:endParaRPr lang="fr-FR" b="1" dirty="0">
              <a:solidFill>
                <a:srgbClr val="002060"/>
              </a:solidFill>
            </a:endParaRP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si le produits sont similaires, aussi la teneur en fibres pourrait être similaire </a:t>
            </a:r>
            <a:r>
              <a:rPr lang="fr-FR" b="1" dirty="0">
                <a:solidFill>
                  <a:srgbClr val="002060"/>
                </a:solidFill>
              </a:rPr>
              <a:t>=&gt; Remplacement KNN Imputer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2987A-7630-5B73-834C-21BEC8A364CA}"/>
              </a:ext>
            </a:extLst>
          </p:cNvPr>
          <p:cNvSpPr txBox="1"/>
          <p:nvPr/>
        </p:nvSpPr>
        <p:spPr>
          <a:xfrm>
            <a:off x="3154161" y="84652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Traitement des valeurs manquantes: fibres</a:t>
            </a:r>
          </a:p>
        </p:txBody>
      </p:sp>
    </p:spTree>
    <p:extLst>
      <p:ext uri="{BB962C8B-B14F-4D97-AF65-F5344CB8AC3E}">
        <p14:creationId xmlns:p14="http://schemas.microsoft.com/office/powerpoint/2010/main" val="40004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706838" y="3167390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1. La mission</a:t>
            </a:r>
          </a:p>
        </p:txBody>
      </p:sp>
    </p:spTree>
    <p:extLst>
      <p:ext uri="{BB962C8B-B14F-4D97-AF65-F5344CB8AC3E}">
        <p14:creationId xmlns:p14="http://schemas.microsoft.com/office/powerpoint/2010/main" val="18383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76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La mission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146772" y="648984"/>
            <a:ext cx="111103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Le contexte: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itchFamily="34" charset="0"/>
              </a:rPr>
              <a:t>L'agence "Santé publique France" a lancé un appel à projets pour trouver </a:t>
            </a:r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des idées innovantes d’applications en lien avec l'alimentation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itchFamily="34" charset="0"/>
              </a:rPr>
              <a:t>Jeu de données </a:t>
            </a:r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Open Food </a:t>
            </a: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Facts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FBFDC-A329-A0C4-137B-1EFCACD98693}"/>
              </a:ext>
            </a:extLst>
          </p:cNvPr>
          <p:cNvSpPr txBox="1"/>
          <p:nvPr/>
        </p:nvSpPr>
        <p:spPr>
          <a:xfrm>
            <a:off x="146772" y="2221858"/>
            <a:ext cx="111103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Mon idée d’application:</a:t>
            </a:r>
          </a:p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Proposition des produits similaires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à un produit choisi par l’utilisateur: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Même catégorie de produit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Teneur en macronutriments similaire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Même Nutri-score* ou meilleur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Moins de calories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8C203-DE90-9F87-4020-61474DA9B7E5}"/>
              </a:ext>
            </a:extLst>
          </p:cNvPr>
          <p:cNvSpPr txBox="1"/>
          <p:nvPr/>
        </p:nvSpPr>
        <p:spPr>
          <a:xfrm>
            <a:off x="-232051" y="4487981"/>
            <a:ext cx="111099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/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L’objectif: </a:t>
            </a:r>
          </a:p>
          <a:p>
            <a:pPr marL="365760" algn="just"/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Justifier la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faisabilité  (ou non) de l’application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à partir des données Open Food </a:t>
            </a:r>
            <a:r>
              <a:rPr lang="fr-FR" dirty="0" err="1">
                <a:solidFill>
                  <a:srgbClr val="C00000"/>
                </a:solidFill>
                <a:latin typeface="Candara" pitchFamily="34" charset="0"/>
              </a:rPr>
              <a:t>Facts</a:t>
            </a:r>
            <a:endParaRPr lang="fr-FR" dirty="0">
              <a:solidFill>
                <a:srgbClr val="C00000"/>
              </a:solidFill>
              <a:latin typeface="Candara" pitchFamily="34" charset="0"/>
            </a:endParaRPr>
          </a:p>
          <a:p>
            <a:pPr marL="70866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Candara" pitchFamily="34" charset="0"/>
              </a:rPr>
              <a:t>Nettoyage de la base de données</a:t>
            </a:r>
          </a:p>
          <a:p>
            <a:pPr marL="70866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Candara" pitchFamily="34" charset="0"/>
              </a:rPr>
              <a:t>Analyse des données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	</a:t>
            </a:r>
            <a:endParaRPr lang="fr-FR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547B3-5C1B-EEA6-B292-25E3295FBEE9}"/>
              </a:ext>
            </a:extLst>
          </p:cNvPr>
          <p:cNvSpPr txBox="1"/>
          <p:nvPr/>
        </p:nvSpPr>
        <p:spPr>
          <a:xfrm>
            <a:off x="75561" y="6090776"/>
            <a:ext cx="11747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*Le Nutri-score est un système d'étiquetage nutritionnel à cinq niveaux, allant de A à E et du vert au rouge, établi en fonction de la valeur nutritionnelle d'un produit alimentaire</a:t>
            </a:r>
          </a:p>
        </p:txBody>
      </p:sp>
    </p:spTree>
    <p:extLst>
      <p:ext uri="{BB962C8B-B14F-4D97-AF65-F5344CB8AC3E}">
        <p14:creationId xmlns:p14="http://schemas.microsoft.com/office/powerpoint/2010/main" val="79409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3032822" y="3167390"/>
            <a:ext cx="612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2. La </a:t>
            </a:r>
            <a:r>
              <a:rPr lang="en-US" sz="2800" b="1" dirty="0" err="1">
                <a:solidFill>
                  <a:srgbClr val="002060"/>
                </a:solidFill>
                <a:latin typeface="Arial Black" pitchFamily="34" charset="0"/>
              </a:rPr>
              <a:t>préparation</a:t>
            </a: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 des </a:t>
            </a:r>
            <a:r>
              <a:rPr lang="fr-FR" sz="2800" b="1" dirty="0">
                <a:solidFill>
                  <a:srgbClr val="002060"/>
                </a:solidFill>
                <a:latin typeface="Arial Black" pitchFamily="34" charset="0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41535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01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Les données source et les variables d'intérêt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245465" y="432689"/>
            <a:ext cx="855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Le jeu de données Open Food </a:t>
            </a:r>
            <a:r>
              <a:rPr lang="fr-FR" sz="20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Facts</a:t>
            </a:r>
            <a:endParaRPr lang="fr-FR" sz="20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0F639-A5A5-D241-9FBB-7B090F0C14F3}"/>
              </a:ext>
            </a:extLst>
          </p:cNvPr>
          <p:cNvSpPr txBox="1"/>
          <p:nvPr/>
        </p:nvSpPr>
        <p:spPr>
          <a:xfrm>
            <a:off x="69502" y="1072830"/>
            <a:ext cx="613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320772 lignes (produits) x 162 </a:t>
            </a:r>
            <a:r>
              <a:rPr lang="fr-FR" sz="1800" dirty="0">
                <a:solidFill>
                  <a:srgbClr val="002060"/>
                </a:solidFill>
                <a:latin typeface="Candara" panose="020E0502030303020204" pitchFamily="34" charset="0"/>
              </a:rPr>
              <a:t>variables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73D84-21E2-6702-6565-76929B3CF2E8}"/>
              </a:ext>
            </a:extLst>
          </p:cNvPr>
          <p:cNvSpPr txBox="1"/>
          <p:nvPr/>
        </p:nvSpPr>
        <p:spPr>
          <a:xfrm>
            <a:off x="69502" y="1417352"/>
            <a:ext cx="47071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Variables: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Informations générales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sur la fiche du produit : nom, date de modification, etc.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Ensemble de tags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: catégorie du produit, localisation, origine, etc.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Ingrédients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composant les produits et leurs additifs éventuels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Informations nutritionnelles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: quantité en grammes d’un nutriment pour 100 grammes du produit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E46D0-F489-FC89-ADAD-830768EEEF05}"/>
              </a:ext>
            </a:extLst>
          </p:cNvPr>
          <p:cNvSpPr txBox="1"/>
          <p:nvPr/>
        </p:nvSpPr>
        <p:spPr>
          <a:xfrm>
            <a:off x="5811714" y="375599"/>
            <a:ext cx="6611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Sélection des variables intéressantes pour l’application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B2D2A-279E-D2B5-2732-382BE8FF70E8}"/>
              </a:ext>
            </a:extLst>
          </p:cNvPr>
          <p:cNvSpPr txBox="1"/>
          <p:nvPr/>
        </p:nvSpPr>
        <p:spPr>
          <a:xfrm>
            <a:off x="5966486" y="1008138"/>
            <a:ext cx="54263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5 groupes de variables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Information générales: nom, code, url du produit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Informations nutritionnelles 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Teneur en macronutriments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(glucides, protéines et gras)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Apport énergétique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Variables utiles au calcul du Nutri-score: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teneur en acides gras saturés, sucres , fibres et sel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Vitamines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Catégories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du produit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Nutri-score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6C086-FF08-AF21-0DF4-24A50101429A}"/>
              </a:ext>
            </a:extLst>
          </p:cNvPr>
          <p:cNvSpPr txBox="1"/>
          <p:nvPr/>
        </p:nvSpPr>
        <p:spPr>
          <a:xfrm>
            <a:off x="6121234" y="4397547"/>
            <a:ext cx="511683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 variables sélectionnées</a:t>
            </a:r>
            <a:endParaRPr lang="en-US" sz="2000" b="1" dirty="0">
              <a:solidFill>
                <a:srgbClr val="C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01C7D5C-AD6E-682C-97E5-656B3EC30D2D}"/>
              </a:ext>
            </a:extLst>
          </p:cNvPr>
          <p:cNvSpPr/>
          <p:nvPr/>
        </p:nvSpPr>
        <p:spPr>
          <a:xfrm>
            <a:off x="8627974" y="4804582"/>
            <a:ext cx="103350" cy="40155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FAF62-7D10-422F-4E25-A3130D9D0C4F}"/>
              </a:ext>
            </a:extLst>
          </p:cNvPr>
          <p:cNvSpPr txBox="1"/>
          <p:nvPr/>
        </p:nvSpPr>
        <p:spPr>
          <a:xfrm>
            <a:off x="5509690" y="5182895"/>
            <a:ext cx="613301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b="1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Premier ana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lyse pour mieux comprendre les données,</a:t>
            </a:r>
          </a:p>
          <a:p>
            <a:pPr algn="ctr">
              <a:lnSpc>
                <a:spcPct val="107000"/>
              </a:lnSpc>
            </a:pPr>
            <a:r>
              <a:rPr lang="fr-FR" sz="1800" b="1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éventuellement supprimer les valeurs aberrantes et filtrer ultérieurement les variables</a:t>
            </a:r>
            <a:endParaRPr lang="en-US" sz="1800" b="1" dirty="0">
              <a:solidFill>
                <a:srgbClr val="C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90975-A475-B894-61F7-9AA742208AC6}"/>
              </a:ext>
            </a:extLst>
          </p:cNvPr>
          <p:cNvSpPr txBox="1"/>
          <p:nvPr/>
        </p:nvSpPr>
        <p:spPr>
          <a:xfrm>
            <a:off x="69502" y="4716719"/>
            <a:ext cx="613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Pas de doublons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76% de valeurs manquantes</a:t>
            </a:r>
            <a:endParaRPr lang="fr-FR" dirty="0">
              <a:latin typeface="Candara" panose="020E0502030303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5E6C6-C83A-03AF-CCC6-D833A0EC8161}"/>
              </a:ext>
            </a:extLst>
          </p:cNvPr>
          <p:cNvCxnSpPr>
            <a:cxnSpLocks/>
          </p:cNvCxnSpPr>
          <p:nvPr/>
        </p:nvCxnSpPr>
        <p:spPr>
          <a:xfrm>
            <a:off x="5207725" y="339634"/>
            <a:ext cx="0" cy="649936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préliminaire des nutriments et vitamines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185272" y="532066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Nutriments: statistiques de 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0B153-40AA-B51F-342E-CB420EFA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2" y="912885"/>
            <a:ext cx="6078186" cy="2026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0ED85-777A-5B3A-2002-7146BE0000E6}"/>
              </a:ext>
            </a:extLst>
          </p:cNvPr>
          <p:cNvSpPr txBox="1"/>
          <p:nvPr/>
        </p:nvSpPr>
        <p:spPr>
          <a:xfrm>
            <a:off x="7372788" y="1577156"/>
            <a:ext cx="4209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C3300"/>
                </a:solidFill>
                <a:latin typeface="Candara" panose="020E0502030303020204" pitchFamily="34" charset="0"/>
              </a:rPr>
              <a:t>Suppression des valeur aberrantes: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C3300"/>
                </a:solidFill>
                <a:latin typeface="Candara" panose="020E0502030303020204" pitchFamily="34" charset="0"/>
              </a:rPr>
              <a:t>Teneur &lt; 0g et &gt; 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C3300"/>
                </a:solidFill>
                <a:latin typeface="Candara" panose="020E0502030303020204" pitchFamily="34" charset="0"/>
              </a:rPr>
              <a:t>Sel: teneur &gt; 10g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C3300"/>
                </a:solidFill>
                <a:latin typeface="Candara" panose="020E0502030303020204" pitchFamily="34" charset="0"/>
              </a:rPr>
              <a:t>Fibres: teneur &gt; 60g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C3300"/>
                </a:solidFill>
                <a:latin typeface="Candara" panose="020E0502030303020204" pitchFamily="34" charset="0"/>
              </a:rPr>
              <a:t>Vitamines: teneur &gt;  1g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797F9-92D9-D989-9BCD-BA717AA7B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2" y="3802608"/>
            <a:ext cx="8290560" cy="1912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4DF11-71A0-FE39-53DC-DE9DB09C03A6}"/>
              </a:ext>
            </a:extLst>
          </p:cNvPr>
          <p:cNvSpPr txBox="1"/>
          <p:nvPr/>
        </p:nvSpPr>
        <p:spPr>
          <a:xfrm>
            <a:off x="185272" y="5769334"/>
            <a:ext cx="1010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Vitamines: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remplacement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des variables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avec la variable vitamines_100g, total des vitamines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5C83D-23A4-D4C9-5A66-BB7F4890D998}"/>
              </a:ext>
            </a:extLst>
          </p:cNvPr>
          <p:cNvSpPr txBox="1"/>
          <p:nvPr/>
        </p:nvSpPr>
        <p:spPr>
          <a:xfrm>
            <a:off x="185272" y="3378898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Vitamines: statistiques de 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1F00A-C793-26D8-60CD-6CBC1CFADB60}"/>
              </a:ext>
            </a:extLst>
          </p:cNvPr>
          <p:cNvSpPr/>
          <p:nvPr/>
        </p:nvSpPr>
        <p:spPr>
          <a:xfrm>
            <a:off x="3461657" y="1814346"/>
            <a:ext cx="201168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5ECE2-EF90-A65E-DE79-7B10872B0391}"/>
              </a:ext>
            </a:extLst>
          </p:cNvPr>
          <p:cNvSpPr/>
          <p:nvPr/>
        </p:nvSpPr>
        <p:spPr>
          <a:xfrm>
            <a:off x="609600" y="2707738"/>
            <a:ext cx="557784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525B3-E346-60F8-EA32-F168D9EFC05C}"/>
              </a:ext>
            </a:extLst>
          </p:cNvPr>
          <p:cNvSpPr/>
          <p:nvPr/>
        </p:nvSpPr>
        <p:spPr>
          <a:xfrm>
            <a:off x="3801291" y="4715690"/>
            <a:ext cx="679269" cy="13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38374-ABEA-4D1B-EF43-72D7E38F63FB}"/>
              </a:ext>
            </a:extLst>
          </p:cNvPr>
          <p:cNvSpPr/>
          <p:nvPr/>
        </p:nvSpPr>
        <p:spPr>
          <a:xfrm>
            <a:off x="3862250" y="5466204"/>
            <a:ext cx="128016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5F68FA-29B6-6E75-C7B1-AFA3B0485054}"/>
              </a:ext>
            </a:extLst>
          </p:cNvPr>
          <p:cNvSpPr/>
          <p:nvPr/>
        </p:nvSpPr>
        <p:spPr>
          <a:xfrm>
            <a:off x="6884126" y="1476508"/>
            <a:ext cx="4389120" cy="16786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>
                <a:latin typeface="Candara" panose="020E0502030303020204" pitchFamily="34" charset="0"/>
              </a:rPr>
              <a:pPr/>
              <a:t>8</a:t>
            </a:fld>
            <a:endParaRPr lang="it-IT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préliminaire des catégories et du Nutri-score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185272" y="426340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Catégories: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6 variables avec des informations similaires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66A7-EF42-6536-8BDD-8AFFD82D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2" y="833098"/>
            <a:ext cx="9200605" cy="1916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D3618-63E1-F7BB-3575-32EC6C473A24}"/>
              </a:ext>
            </a:extLst>
          </p:cNvPr>
          <p:cNvSpPr txBox="1"/>
          <p:nvPr/>
        </p:nvSpPr>
        <p:spPr>
          <a:xfrm>
            <a:off x="185272" y="2914320"/>
            <a:ext cx="80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Variable retenue: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pnns_groups_1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(9 valeurs uniques)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81090-2CD8-D85A-D27A-9C0819FB845D}"/>
              </a:ext>
            </a:extLst>
          </p:cNvPr>
          <p:cNvSpPr txBox="1"/>
          <p:nvPr/>
        </p:nvSpPr>
        <p:spPr>
          <a:xfrm>
            <a:off x="185272" y="3589441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Nutri-score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08A06-E595-13D8-CFBF-83CCF06BA371}"/>
              </a:ext>
            </a:extLst>
          </p:cNvPr>
          <p:cNvSpPr txBox="1"/>
          <p:nvPr/>
        </p:nvSpPr>
        <p:spPr>
          <a:xfrm>
            <a:off x="4461436" y="3976967"/>
            <a:ext cx="62092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Nutrition score:  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score nutritionnel compris entre -15 et 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Nutrition grade: le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Nutri-score associé (A, B, C, D, E)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Fonction pour supprimer les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valeurs aberrantes si correspondance entre score et grade n’est pas bonne</a:t>
            </a:r>
          </a:p>
          <a:p>
            <a:pPr algn="just"/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endParaRPr lang="fr-FR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14A8B-6062-8633-FE2D-C1FB05FA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2" y="4021120"/>
            <a:ext cx="3829584" cy="20386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4FD34-E0B9-FC85-7A82-440FAAFC4F30}"/>
              </a:ext>
            </a:extLst>
          </p:cNvPr>
          <p:cNvCxnSpPr>
            <a:cxnSpLocks/>
          </p:cNvCxnSpPr>
          <p:nvPr/>
        </p:nvCxnSpPr>
        <p:spPr>
          <a:xfrm flipH="1">
            <a:off x="-30480" y="3429000"/>
            <a:ext cx="12252960" cy="0"/>
          </a:xfrm>
          <a:prstGeom prst="line">
            <a:avLst/>
          </a:prstGeom>
          <a:ln w="952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5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Variables retenues et taux de valeurs manquantes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2701132" y="576117"/>
            <a:ext cx="678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Jeu des donnés: 314728 produits x (12 variables + nom, code et url)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09AFC92-C304-BB72-5758-F4856B99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8195"/>
              </p:ext>
            </p:extLst>
          </p:nvPr>
        </p:nvGraphicFramePr>
        <p:xfrm>
          <a:off x="1426028" y="1040547"/>
          <a:ext cx="9339945" cy="5059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7495">
                  <a:extLst>
                    <a:ext uri="{9D8B030D-6E8A-4147-A177-3AD203B41FA5}">
                      <a16:colId xmlns:a16="http://schemas.microsoft.com/office/drawing/2014/main" val="2759893918"/>
                    </a:ext>
                  </a:extLst>
                </a:gridCol>
                <a:gridCol w="2992336">
                  <a:extLst>
                    <a:ext uri="{9D8B030D-6E8A-4147-A177-3AD203B41FA5}">
                      <a16:colId xmlns:a16="http://schemas.microsoft.com/office/drawing/2014/main" val="3042925429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415247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>
                          <a:solidFill>
                            <a:srgbClr val="002060"/>
                          </a:solidFill>
                        </a:rPr>
                        <a:t>Variable</a:t>
                      </a:r>
                      <a:endParaRPr lang="fr-FR" sz="1600" noProof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</a:rPr>
                        <a:t>Taux de valeurs manquantes (%)</a:t>
                      </a:r>
                      <a:endParaRPr lang="fr-FR" sz="1600" noProof="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noProof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Traitement des valeurs manquantes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78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vitamins_100g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087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energy_100g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18.9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Calcul à partir des macronutriments (Annexe)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834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proteins_100g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19.3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Slide 10</a:t>
                      </a:r>
                    </a:p>
                    <a:p>
                      <a:pPr algn="l" fontAlgn="b"/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11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salt_100g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20.7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Remplacement avec médiane (Annexe)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61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sugars_100g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23.5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Slide 10</a:t>
                      </a:r>
                    </a:p>
                    <a:p>
                      <a:pPr algn="l" fontAlgn="b"/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397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fat_100g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24.3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Slide 10</a:t>
                      </a:r>
                    </a:p>
                    <a:p>
                      <a:pPr algn="l" fontAlgn="b"/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67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carbohydrates_100g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24.4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Slide 10</a:t>
                      </a:r>
                    </a:p>
                    <a:p>
                      <a:pPr algn="l" fontAlgn="b"/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21366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saturated-fat_100g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28.2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Slide 10</a:t>
                      </a:r>
                    </a:p>
                    <a:p>
                      <a:pPr algn="l" fontAlgn="b"/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699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nutrition-score-fr_100g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30.8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KNN Imputer (Slide 11)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353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nutrition_grade_fr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30.8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Calcul à partir du score nutritionnel (Annexe)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224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fiber_100g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37.2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KNN Imputer (Annexe)</a:t>
                      </a:r>
                    </a:p>
                    <a:p>
                      <a:pPr algn="l" fontAlgn="b"/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530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noProof="0">
                          <a:solidFill>
                            <a:srgbClr val="002060"/>
                          </a:solidFill>
                          <a:effectLst/>
                        </a:rPr>
                        <a:t>pnns_groups_1</a:t>
                      </a:r>
                      <a:endParaRPr lang="fr-FR" sz="1600" b="0" i="0" u="none" strike="noStrike" noProof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KNN Imputer (Slide 11)</a:t>
                      </a:r>
                    </a:p>
                    <a:p>
                      <a:pPr algn="l" fontAlgn="b"/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03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8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1582</Words>
  <Application>Microsoft Office PowerPoint</Application>
  <PresentationFormat>Widescreen</PresentationFormat>
  <Paragraphs>256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Black</vt:lpstr>
      <vt:lpstr>Arial Unicode MS</vt:lpstr>
      <vt:lpstr>Calibri</vt:lpstr>
      <vt:lpstr>Calibri Light</vt:lpstr>
      <vt:lpstr>Candara</vt:lpstr>
      <vt:lpstr>Gill Sans MT</vt:lpstr>
      <vt:lpstr>Symbol</vt:lpstr>
      <vt:lpstr>Times New Roman</vt:lpstr>
      <vt:lpstr>Wingdings</vt:lpstr>
      <vt:lpstr>Office Theme</vt:lpstr>
      <vt:lpstr>Tema di Office</vt:lpstr>
      <vt:lpstr>  Projet 3:  Concevez une application au service de la santé publique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</dc:title>
  <dc:creator>elena nardi</dc:creator>
  <cp:lastModifiedBy>elena nardi</cp:lastModifiedBy>
  <cp:revision>250</cp:revision>
  <dcterms:created xsi:type="dcterms:W3CDTF">2022-09-22T07:09:27Z</dcterms:created>
  <dcterms:modified xsi:type="dcterms:W3CDTF">2022-11-08T10:22:05Z</dcterms:modified>
</cp:coreProperties>
</file>