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7" r:id="rId3"/>
    <p:sldId id="354" r:id="rId4"/>
    <p:sldId id="362" r:id="rId5"/>
    <p:sldId id="361" r:id="rId6"/>
    <p:sldId id="364" r:id="rId7"/>
    <p:sldId id="365" r:id="rId8"/>
    <p:sldId id="395" r:id="rId9"/>
    <p:sldId id="389" r:id="rId10"/>
    <p:sldId id="375" r:id="rId11"/>
    <p:sldId id="382" r:id="rId12"/>
    <p:sldId id="399" r:id="rId13"/>
    <p:sldId id="404" r:id="rId14"/>
    <p:sldId id="406" r:id="rId15"/>
    <p:sldId id="411" r:id="rId16"/>
    <p:sldId id="412" r:id="rId17"/>
    <p:sldId id="410" r:id="rId18"/>
    <p:sldId id="408" r:id="rId19"/>
    <p:sldId id="409" r:id="rId20"/>
    <p:sldId id="400" r:id="rId21"/>
    <p:sldId id="3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FF99"/>
    <a:srgbClr val="FF6600"/>
    <a:srgbClr val="FFFFE7"/>
    <a:srgbClr val="FFFFCC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674C-A7FB-44B5-9944-EF4082D865F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D922A-FD64-4D5E-B87B-8215F8396C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69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23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93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06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72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7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18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50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51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771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08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6197-128C-786E-846C-7BC1A6BE6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8C378-13BC-841A-EFDB-B8E8FBE5A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331A-7D08-6231-4313-E2869FA5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264D-FADC-167B-E230-2CD71D41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32F00-9CB8-9D6D-A667-3F1E3F77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5B39-A4C7-0E85-91C8-2CA9E41D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9DE19-EB38-710C-F4DB-3F44E098D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A896-6C40-88E3-C78C-956F11F4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7E88-6FE0-9013-218B-4D9A881C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22AE-01C3-544A-DB76-80168C25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CB53F-5F1F-1857-3D1D-60D9CC327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E0A61-2C7A-09F3-59A7-D795CABA5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BFE9-BC38-9369-6587-50B42D40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A52AA-9B14-0825-80FA-DD520C6B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0870-BCE6-5AC2-3CFB-282F17D6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A85-9128-4A10-B6B4-29C831E9314E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40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41D7-CD12-4231-BD72-74EB2C5C15A6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75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F895-B067-447B-85A6-89FD4BB8D98E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42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60-F5CF-41F9-AF97-090C308678DC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640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305B-CC2B-4711-8861-C45A647BB6C9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590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9588-9721-4F22-B7D6-45BD9A45FB09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593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698B-A2E6-4709-8D31-5BA44EF5B4EC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877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74E1-84F6-4209-BE75-AC54773B8894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3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A997-54F5-EB6D-2D88-A57C2CC1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0C0B-85CB-AAA3-8F90-96C0502D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EAFA-FB7C-536E-9CC3-682CBE91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ECA9-C755-9755-DE15-D056D248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B6EE-B477-831F-49DA-3C870F31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1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B0D0-F1C8-4F63-A3E6-A648D28F6DCD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534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727-BB68-42B9-9F14-1CF622D04EB9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501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FB6-A2EF-42B4-9BCD-80B2E26042BA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62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F6E5-C972-011E-9CBD-403A3767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1D369-E3CF-B0A7-26EC-9F6AAFADF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42ED-9EE5-B430-AE64-C7777888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1363-9942-9EAC-8036-1C1653B4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BF81-33C9-DA46-E6F6-534DBB57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E19A-9834-BD93-1C5C-A9792CB0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21A7-33E2-A856-BBEB-4ED522F36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07FCA-C00C-6C4C-E7C2-A1B15191F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9C524-4D82-35E5-2421-59F23AAD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E0C7-79B0-546E-10B3-CA67FC47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10007-1B25-735A-CD2D-F0508CCE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8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170C-EF9C-495D-427F-336ABA2C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6A583-BA86-DCA1-BD2C-C005CBDD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DE540-500C-A03B-CAFE-72682824C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8F750-FC1E-0614-3667-A2D30F0D7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6FEC0-76C4-2E29-C05C-9D3711D3A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8E7DD-24B0-540D-0F90-21763C10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67A4F-9B67-4DE8-96B1-9D97F7DF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B8469-660B-9ACE-BB55-9D4548EC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6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566D-C0DD-4EDE-9AC8-84040A38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CD13-D2B1-0995-50A2-F0AB4BD6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DF0E3-5E65-F0D7-549A-CAECEB0D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97C62-914C-A193-FB25-7544D0E4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0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1A2B5-E3E8-31FF-A70E-1B5CF2E9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99896-F250-4687-3A6D-75608D6A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0038-9F65-8836-16A0-524C202F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86B-9643-06A6-48AD-D8DDC5B0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EF63-1F65-C5E3-A2C9-7B65E844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B08D8-B465-D3D9-ECF0-C3B597CAA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4EFBC-26E7-9D55-6F6D-8BAF11F1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A40E4-5598-DDF3-0069-84965323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69B7-7C1F-DD11-D15E-78EF5C76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62B7-D571-9A30-E86F-52A5258B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2E976-6D24-9C0E-8782-747DE8FF2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010-2359-0DFA-189A-76CE29E37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6FE7A-3121-B95A-64A9-04204740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83B86-8585-DAFF-4840-EE1376BF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367E0-4F2C-8206-35CE-8A513305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9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CC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09510-57CE-86A0-37E5-73D5EB97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BC41-BA2C-AE4C-C8CB-56E8ED8F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C2BC-0326-6333-CACF-CF690726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4DD4A-2A7E-4B6E-9181-7B2FE8D81F6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2252C-849F-9603-1CA7-CDF13A775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45A3-ED34-EF45-1791-7124279AE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CC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23537-1CFE-492A-888E-ACE70918EC1D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86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73515" y="-1294493"/>
            <a:ext cx="14297539" cy="1070768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249809" y="0"/>
            <a:ext cx="13270212" cy="710140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86485" y="1676400"/>
            <a:ext cx="5238098" cy="2154527"/>
          </a:xfrm>
          <a:prstGeom prst="roundRect">
            <a:avLst/>
          </a:prstGeom>
          <a:solidFill>
            <a:srgbClr val="FF9900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anchor="ctr" anchorCtr="1">
            <a:noAutofit/>
          </a:bodyPr>
          <a:lstStyle/>
          <a:p>
            <a:pPr eaLnBrk="1" hangingPunct="1"/>
            <a:br>
              <a:rPr lang="en-US" altLang="fr-FR" sz="2400" b="1" dirty="0">
                <a:solidFill>
                  <a:schemeClr val="bg1"/>
                </a:solidFill>
              </a:rPr>
            </a:br>
            <a:br>
              <a:rPr lang="fr-FR" altLang="fr-FR" sz="2400" b="1" dirty="0">
                <a:solidFill>
                  <a:schemeClr val="bg1"/>
                </a:solidFill>
              </a:rPr>
            </a:br>
            <a:r>
              <a:rPr lang="fr-FR" altLang="fr-FR" sz="2400" b="1" dirty="0">
                <a:solidFill>
                  <a:srgbClr val="002060"/>
                </a:solidFill>
                <a:latin typeface="Candara" pitchFamily="34" charset="0"/>
              </a:rPr>
              <a:t>Projet 4: </a:t>
            </a:r>
            <a:br>
              <a:rPr lang="fr-FR" altLang="fr-FR" sz="2400" b="1" dirty="0">
                <a:solidFill>
                  <a:srgbClr val="002060"/>
                </a:solidFill>
                <a:latin typeface="Candara" pitchFamily="34" charset="0"/>
              </a:rPr>
            </a:br>
            <a:r>
              <a:rPr lang="fr-FR" altLang="fr-FR" sz="2400" b="1" dirty="0">
                <a:solidFill>
                  <a:srgbClr val="002060"/>
                </a:solidFill>
                <a:latin typeface="Candara" pitchFamily="34" charset="0"/>
              </a:rPr>
              <a:t>Anticipez les besoins en consommation de bâtiments</a:t>
            </a:r>
            <a:br>
              <a:rPr lang="fr-FR" altLang="fr-FR" sz="2400" b="1" dirty="0">
                <a:solidFill>
                  <a:srgbClr val="002060"/>
                </a:solidFill>
                <a:latin typeface="Candara" pitchFamily="34" charset="0"/>
              </a:rPr>
            </a:br>
            <a:br>
              <a:rPr lang="en-US" altLang="fr-FR" sz="2400" b="1" dirty="0">
                <a:solidFill>
                  <a:srgbClr val="002060"/>
                </a:solidFill>
                <a:latin typeface="Candara" pitchFamily="34" charset="0"/>
              </a:rPr>
            </a:br>
            <a:endParaRPr lang="fr-FR" altLang="fr-FR" sz="2400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4907087" y="4607916"/>
            <a:ext cx="239689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altLang="fr-FR" sz="2200" b="1" dirty="0">
                <a:solidFill>
                  <a:srgbClr val="002060"/>
                </a:solidFill>
                <a:latin typeface="Candara" pitchFamily="34" charset="0"/>
              </a:rPr>
              <a:t>ELENA NARDI</a:t>
            </a:r>
          </a:p>
          <a:p>
            <a:pPr algn="ctr"/>
            <a:endParaRPr lang="it-IT" altLang="fr-FR" sz="2200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2053" name="Text Box 12"/>
          <p:cNvSpPr txBox="1">
            <a:spLocks noChangeArrowheads="1"/>
          </p:cNvSpPr>
          <p:nvPr/>
        </p:nvSpPr>
        <p:spPr bwMode="auto">
          <a:xfrm>
            <a:off x="4888483" y="3692635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fr-FR" dirty="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999599" y="5961856"/>
            <a:ext cx="21291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andara" pitchFamily="34" charset="0"/>
              </a:rPr>
              <a:t>Chiampo</a:t>
            </a:r>
            <a:r>
              <a:rPr lang="en-US" sz="2000" b="1" dirty="0">
                <a:solidFill>
                  <a:srgbClr val="002060"/>
                </a:solidFill>
                <a:latin typeface="Candara" pitchFamily="34" charset="0"/>
              </a:rPr>
              <a:t>, </a:t>
            </a: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30</a:t>
            </a:r>
            <a:r>
              <a:rPr lang="en-US" sz="2000" b="1" dirty="0">
                <a:solidFill>
                  <a:srgbClr val="002060"/>
                </a:solidFill>
                <a:latin typeface="Candara" pitchFamily="34" charset="0"/>
              </a:rPr>
              <a:t>/12/22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431311" y="12899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itchFamily="34" charset="0"/>
              </a:rPr>
              <a:t>Soutenance</a:t>
            </a: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323910" y="416309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itchFamily="34" charset="0"/>
              </a:rPr>
              <a:t>Présentée par</a:t>
            </a: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4745225" y="319917"/>
            <a:ext cx="2720617" cy="70788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rgbClr val="002060"/>
                </a:solidFill>
                <a:latin typeface="Candara" panose="020E0502030303020204" pitchFamily="34" charset="0"/>
                <a:ea typeface="Verdana" pitchFamily="34" charset="0"/>
                <a:cs typeface="Verdana" pitchFamily="34" charset="0"/>
              </a:rPr>
              <a:t>OpenClassrooms</a:t>
            </a:r>
            <a:r>
              <a:rPr lang="fr-FR" sz="2000" b="1" dirty="0">
                <a:solidFill>
                  <a:srgbClr val="002060"/>
                </a:solidFill>
                <a:latin typeface="Candara" panose="020E0502030303020204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/>
            <a:r>
              <a:rPr lang="fr-FR" sz="2000" b="1" dirty="0">
                <a:solidFill>
                  <a:srgbClr val="002060"/>
                </a:solidFill>
                <a:latin typeface="Candara" panose="020E0502030303020204" pitchFamily="34" charset="0"/>
                <a:ea typeface="Verdana" pitchFamily="34" charset="0"/>
                <a:cs typeface="Verdana" pitchFamily="34" charset="0"/>
              </a:rPr>
              <a:t>Parcours Data </a:t>
            </a:r>
            <a:r>
              <a:rPr lang="fr-FR" sz="2000" b="1" dirty="0" err="1">
                <a:solidFill>
                  <a:srgbClr val="002060"/>
                </a:solidFill>
                <a:latin typeface="Candara" panose="020E0502030303020204" pitchFamily="34" charset="0"/>
                <a:ea typeface="Verdana" pitchFamily="34" charset="0"/>
                <a:cs typeface="Verdana" pitchFamily="34" charset="0"/>
              </a:rPr>
              <a:t>Scientist</a:t>
            </a:r>
            <a:endParaRPr lang="fr-FR" sz="2000" b="1" dirty="0">
              <a:solidFill>
                <a:srgbClr val="002060"/>
              </a:solidFill>
              <a:latin typeface="Candara" panose="020E0502030303020204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19300-A814-9AD9-8807-DDFE9918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5354"/>
            <a:ext cx="2667372" cy="1286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3C9DCB-D2CF-DF68-8EF4-F786F644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6289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Approche méthodologique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D35AC-375A-6A6E-26E6-A67626DC0ECE}"/>
              </a:ext>
            </a:extLst>
          </p:cNvPr>
          <p:cNvSpPr txBox="1"/>
          <p:nvPr/>
        </p:nvSpPr>
        <p:spPr>
          <a:xfrm>
            <a:off x="5744395" y="1089153"/>
            <a:ext cx="613301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(Entrainement sur train set complet et calcul des scores R2, MAE et RMSE sur le test set)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Modèle de base sans aucune transformation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Transformation log de la variable cible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2060"/>
                </a:solidFill>
                <a:latin typeface="Candara" panose="020E0502030303020204" pitchFamily="34" charset="0"/>
              </a:rPr>
              <a:t>Scaling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des données (pour régressions linéaires et SVR)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Transformations des variables  - log, racine, quantile, etc. – pour régressions linéaires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Effet de l’ajout des inverses des variables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Effet de l’ajout des variables polynomiales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Choix du meilleur modèle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E404A-7EA4-37A8-EBCF-CCF451DD851B}"/>
              </a:ext>
            </a:extLst>
          </p:cNvPr>
          <p:cNvSpPr txBox="1"/>
          <p:nvPr/>
        </p:nvSpPr>
        <p:spPr>
          <a:xfrm>
            <a:off x="244930" y="2652437"/>
            <a:ext cx="61330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2060"/>
                </a:solidFill>
                <a:latin typeface="Candara" panose="020E0502030303020204" pitchFamily="34" charset="0"/>
              </a:rPr>
              <a:t>Dummy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Régression linéaire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Régression Lasso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Régression Ridge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Support </a:t>
            </a:r>
            <a:r>
              <a:rPr lang="fr-FR" dirty="0" err="1">
                <a:solidFill>
                  <a:srgbClr val="002060"/>
                </a:solidFill>
                <a:latin typeface="Candara" panose="020E0502030303020204" pitchFamily="34" charset="0"/>
              </a:rPr>
              <a:t>Vector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andara" panose="020E0502030303020204" pitchFamily="34" charset="0"/>
              </a:rPr>
              <a:t>Regression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(SVR)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2060"/>
                </a:solidFill>
                <a:latin typeface="Candara" panose="020E0502030303020204" pitchFamily="34" charset="0"/>
              </a:rPr>
              <a:t>RandomForest</a:t>
            </a:r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2060"/>
                </a:solidFill>
                <a:latin typeface="Candara" panose="020E0502030303020204" pitchFamily="34" charset="0"/>
              </a:rPr>
              <a:t>XGBoost</a:t>
            </a:r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2C1C7-E8D9-C594-1819-548C50D2263A}"/>
              </a:ext>
            </a:extLst>
          </p:cNvPr>
          <p:cNvSpPr txBox="1"/>
          <p:nvPr/>
        </p:nvSpPr>
        <p:spPr>
          <a:xfrm>
            <a:off x="244930" y="2290377"/>
            <a:ext cx="457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b="1" dirty="0">
                <a:solidFill>
                  <a:srgbClr val="002060"/>
                </a:solidFill>
                <a:latin typeface="Candara" panose="020E0502030303020204" pitchFamily="34" charset="0"/>
              </a:rPr>
              <a:t>2. Tests de plusieurs types de régressions</a:t>
            </a:r>
            <a:endParaRPr lang="fr-FR" sz="18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E19DC-1D6C-FF28-BAE6-19C99B886DEC}"/>
              </a:ext>
            </a:extLst>
          </p:cNvPr>
          <p:cNvSpPr txBox="1"/>
          <p:nvPr/>
        </p:nvSpPr>
        <p:spPr>
          <a:xfrm>
            <a:off x="5744395" y="726376"/>
            <a:ext cx="6133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b="1" dirty="0">
                <a:solidFill>
                  <a:srgbClr val="002060"/>
                </a:solidFill>
                <a:latin typeface="Candara" panose="020E0502030303020204" pitchFamily="34" charset="0"/>
              </a:rPr>
              <a:t>3. Plusieurs tests pour chaque type de régression:</a:t>
            </a:r>
            <a:endParaRPr lang="fr-FR" sz="18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A5819-C048-289F-DE4D-A756A75B63C4}"/>
              </a:ext>
            </a:extLst>
          </p:cNvPr>
          <p:cNvSpPr txBox="1"/>
          <p:nvPr/>
        </p:nvSpPr>
        <p:spPr>
          <a:xfrm>
            <a:off x="5744395" y="4758731"/>
            <a:ext cx="6133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Optimisation des hyperparamètres </a:t>
            </a:r>
            <a:r>
              <a:rPr lang="fr-FR" dirty="0" err="1">
                <a:solidFill>
                  <a:srgbClr val="002060"/>
                </a:solidFill>
                <a:latin typeface="Candara" panose="020E0502030303020204" pitchFamily="34" charset="0"/>
              </a:rPr>
              <a:t>GridSearchCV</a:t>
            </a:r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Calcul du score et runtime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Plot résidus et  prédictions vs données réelles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Importance des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ABECB-1DAE-DFF1-B6A4-65B1D3F16C63}"/>
              </a:ext>
            </a:extLst>
          </p:cNvPr>
          <p:cNvSpPr txBox="1"/>
          <p:nvPr/>
        </p:nvSpPr>
        <p:spPr>
          <a:xfrm>
            <a:off x="244930" y="1179513"/>
            <a:ext cx="4575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b="1" dirty="0">
                <a:solidFill>
                  <a:srgbClr val="002060"/>
                </a:solidFill>
                <a:latin typeface="Candara" panose="020E0502030303020204" pitchFamily="34" charset="0"/>
              </a:rPr>
              <a:t>1. Encodage des variables catégorielles</a:t>
            </a:r>
          </a:p>
          <a:p>
            <a:pPr algn="just"/>
            <a:r>
              <a:rPr lang="fr-FR" sz="1800" dirty="0">
                <a:solidFill>
                  <a:srgbClr val="002060"/>
                </a:solidFill>
                <a:latin typeface="Candara" panose="020E0502030303020204" pitchFamily="34" charset="0"/>
              </a:rPr>
              <a:t>Target </a:t>
            </a:r>
            <a:r>
              <a:rPr lang="fr-FR" sz="1800" dirty="0" err="1">
                <a:solidFill>
                  <a:srgbClr val="002060"/>
                </a:solidFill>
                <a:latin typeface="Candara" panose="020E0502030303020204" pitchFamily="34" charset="0"/>
              </a:rPr>
              <a:t>Encoding</a:t>
            </a:r>
            <a:endParaRPr lang="fr-FR" sz="18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5785E-B84A-EF05-3119-62B9671FD9A2}"/>
              </a:ext>
            </a:extLst>
          </p:cNvPr>
          <p:cNvSpPr txBox="1"/>
          <p:nvPr/>
        </p:nvSpPr>
        <p:spPr>
          <a:xfrm>
            <a:off x="5744395" y="4112400"/>
            <a:ext cx="6198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b="1" dirty="0">
                <a:solidFill>
                  <a:srgbClr val="002060"/>
                </a:solidFill>
                <a:latin typeface="Candara" panose="020E0502030303020204" pitchFamily="34" charset="0"/>
              </a:rPr>
              <a:t>4. Optimisation et analyse du meilleur modèle pour chaque type de régression</a:t>
            </a:r>
            <a:endParaRPr lang="fr-FR" sz="18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9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Effet de la transformation log des variables cible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02988-3665-ACCF-1815-FF9742794869}"/>
              </a:ext>
            </a:extLst>
          </p:cNvPr>
          <p:cNvSpPr txBox="1"/>
          <p:nvPr/>
        </p:nvSpPr>
        <p:spPr>
          <a:xfrm>
            <a:off x="1244782" y="1430676"/>
            <a:ext cx="1657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Emissions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9E7D4A-7331-1F84-D7C3-CD20BB11D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864" y="611260"/>
            <a:ext cx="5923310" cy="219456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F61EF0-E53F-6260-327C-D5C9E38B6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865" y="3232764"/>
            <a:ext cx="5923309" cy="219456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3C1C8A-96B9-B346-47A8-68A4B84742EA}"/>
              </a:ext>
            </a:extLst>
          </p:cNvPr>
          <p:cNvSpPr txBox="1"/>
          <p:nvPr/>
        </p:nvSpPr>
        <p:spPr>
          <a:xfrm>
            <a:off x="1244782" y="5882458"/>
            <a:ext cx="9702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2060"/>
                </a:solidFill>
                <a:latin typeface="Candara" panose="020E0502030303020204" pitchFamily="34" charset="0"/>
              </a:rPr>
              <a:t>Distribution plus similaires à une gaussienne, réduction de l’effet des valeurs aberrantes </a:t>
            </a:r>
          </a:p>
          <a:p>
            <a:pPr algn="ctr"/>
            <a:r>
              <a:rPr lang="fr-FR" sz="1800" b="1" dirty="0">
                <a:solidFill>
                  <a:srgbClr val="002060"/>
                </a:solidFill>
                <a:latin typeface="Candara" panose="020E0502030303020204" pitchFamily="34" charset="0"/>
              </a:rPr>
              <a:t>=&gt; meilleurs scores</a:t>
            </a:r>
            <a:endParaRPr lang="fr-FR" sz="18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D7595-BB16-B5BE-9EBD-D4ECAC7BC585}"/>
              </a:ext>
            </a:extLst>
          </p:cNvPr>
          <p:cNvSpPr txBox="1"/>
          <p:nvPr/>
        </p:nvSpPr>
        <p:spPr>
          <a:xfrm>
            <a:off x="1244782" y="4054215"/>
            <a:ext cx="245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Consommations </a:t>
            </a:r>
          </a:p>
        </p:txBody>
      </p:sp>
    </p:spTree>
    <p:extLst>
      <p:ext uri="{BB962C8B-B14F-4D97-AF65-F5344CB8AC3E}">
        <p14:creationId xmlns:p14="http://schemas.microsoft.com/office/powerpoint/2010/main" val="2452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A2FDB4-1E6C-0763-5EB7-84216F3F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47C27-85B3-6B42-D0E8-BDA4D357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6289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Résultats des modélisations – émissions de CO</a:t>
            </a:r>
            <a:r>
              <a:rPr lang="fr-FR" altLang="fr-FR" sz="2000" b="1" i="1" baseline="-25000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 :  récapitulatif</a:t>
            </a:r>
            <a:b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</a:b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EE6EC90-CA0A-DD3C-A982-629F26E1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79315"/>
              </p:ext>
            </p:extLst>
          </p:nvPr>
        </p:nvGraphicFramePr>
        <p:xfrm>
          <a:off x="97157" y="1526260"/>
          <a:ext cx="3291840" cy="4389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76897">
                  <a:extLst>
                    <a:ext uri="{9D8B030D-6E8A-4147-A177-3AD203B41FA5}">
                      <a16:colId xmlns:a16="http://schemas.microsoft.com/office/drawing/2014/main" val="3176278167"/>
                    </a:ext>
                  </a:extLst>
                </a:gridCol>
                <a:gridCol w="1614943">
                  <a:extLst>
                    <a:ext uri="{9D8B030D-6E8A-4147-A177-3AD203B41FA5}">
                      <a16:colId xmlns:a16="http://schemas.microsoft.com/office/drawing/2014/main" val="45096777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Variable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Transformation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66188973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PrimaryPropertyType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5232473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ZipCode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4865608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Neighborhood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3523498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NumberofBuildings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log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41044839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NumberofFloors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sqrt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41561586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ENERGYSTARScore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QuantileTransformer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1065298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Age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78941604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Electricity_proportion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QuantileTransformer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24376441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Steam_proportion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73267674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NaturalGas_proportion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log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8520105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Parking_proportion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log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45270293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Building_proportion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sqrt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70700524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Side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98369311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LargestUSEpct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6683017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197EAA4-1298-D3CF-2088-AD6AB6483CCE}"/>
              </a:ext>
            </a:extLst>
          </p:cNvPr>
          <p:cNvSpPr txBox="1"/>
          <p:nvPr/>
        </p:nvSpPr>
        <p:spPr>
          <a:xfrm>
            <a:off x="5169625" y="5061850"/>
            <a:ext cx="69252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C00000"/>
                </a:solidFill>
                <a:latin typeface="Candara" panose="020E0502030303020204" pitchFamily="34" charset="0"/>
              </a:rPr>
              <a:t>Modèles d’arbres ont les meilleurs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XGBoost</a:t>
            </a:r>
            <a:r>
              <a:rPr lang="fr-FR" sz="1600" dirty="0">
                <a:solidFill>
                  <a:srgbClr val="C00000"/>
                </a:solidFill>
                <a:latin typeface="Candara" panose="020E0502030303020204" pitchFamily="34" charset="0"/>
              </a:rPr>
              <a:t> retenu comme </a:t>
            </a:r>
            <a:r>
              <a:rPr lang="fr-F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meilleur modèle </a:t>
            </a:r>
            <a:r>
              <a:rPr lang="fr-FR" sz="1600" dirty="0">
                <a:solidFill>
                  <a:srgbClr val="C00000"/>
                </a:solidFill>
                <a:latin typeface="Candara" panose="020E0502030303020204" pitchFamily="34" charset="0"/>
              </a:rPr>
              <a:t>(runtime inferieur au runtime du </a:t>
            </a:r>
            <a:r>
              <a:rPr lang="fr-FR" sz="1600" dirty="0" err="1">
                <a:solidFill>
                  <a:srgbClr val="C00000"/>
                </a:solidFill>
                <a:latin typeface="Candara" panose="020E0502030303020204" pitchFamily="34" charset="0"/>
              </a:rPr>
              <a:t>Random</a:t>
            </a:r>
            <a:r>
              <a:rPr lang="fr-FR" sz="1600" dirty="0">
                <a:solidFill>
                  <a:srgbClr val="C00000"/>
                </a:solidFill>
                <a:latin typeface="Candara" panose="020E0502030303020204" pitchFamily="34" charset="0"/>
              </a:rPr>
              <a:t> Forest)</a:t>
            </a:r>
            <a:b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</a:br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4CE5A-9390-C518-29C1-9A32F177A3AE}"/>
              </a:ext>
            </a:extLst>
          </p:cNvPr>
          <p:cNvSpPr txBox="1"/>
          <p:nvPr/>
        </p:nvSpPr>
        <p:spPr>
          <a:xfrm>
            <a:off x="-319071" y="655263"/>
            <a:ext cx="4184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Transformations pour </a:t>
            </a:r>
          </a:p>
          <a:p>
            <a:pPr algn="ctr"/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les régressions linéaires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44205-606F-6FC6-DB67-387EDE52034B}"/>
              </a:ext>
            </a:extLst>
          </p:cNvPr>
          <p:cNvSpPr txBox="1"/>
          <p:nvPr/>
        </p:nvSpPr>
        <p:spPr>
          <a:xfrm>
            <a:off x="6116209" y="901484"/>
            <a:ext cx="4582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Récapitulatif des meilleurs modèles</a:t>
            </a:r>
          </a:p>
          <a:p>
            <a:pPr algn="ctr"/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(comparaison avec les cross-validation scores)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1C8CC06-7EBA-81A6-77B1-3A8037DB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08966"/>
              </p:ext>
            </p:extLst>
          </p:nvPr>
        </p:nvGraphicFramePr>
        <p:xfrm>
          <a:off x="4322441" y="1526260"/>
          <a:ext cx="7772401" cy="30419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63987">
                  <a:extLst>
                    <a:ext uri="{9D8B030D-6E8A-4147-A177-3AD203B41FA5}">
                      <a16:colId xmlns:a16="http://schemas.microsoft.com/office/drawing/2014/main" val="2380325536"/>
                    </a:ext>
                  </a:extLst>
                </a:gridCol>
                <a:gridCol w="1310761">
                  <a:extLst>
                    <a:ext uri="{9D8B030D-6E8A-4147-A177-3AD203B41FA5}">
                      <a16:colId xmlns:a16="http://schemas.microsoft.com/office/drawing/2014/main" val="4091297485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92193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450167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77068593"/>
                    </a:ext>
                  </a:extLst>
                </a:gridCol>
                <a:gridCol w="699459">
                  <a:extLst>
                    <a:ext uri="{9D8B030D-6E8A-4147-A177-3AD203B41FA5}">
                      <a16:colId xmlns:a16="http://schemas.microsoft.com/office/drawing/2014/main" val="1159242600"/>
                    </a:ext>
                  </a:extLst>
                </a:gridCol>
                <a:gridCol w="712003">
                  <a:extLst>
                    <a:ext uri="{9D8B030D-6E8A-4147-A177-3AD203B41FA5}">
                      <a16:colId xmlns:a16="http://schemas.microsoft.com/office/drawing/2014/main" val="4010513339"/>
                    </a:ext>
                  </a:extLst>
                </a:gridCol>
                <a:gridCol w="977677">
                  <a:extLst>
                    <a:ext uri="{9D8B030D-6E8A-4147-A177-3AD203B41FA5}">
                      <a16:colId xmlns:a16="http://schemas.microsoft.com/office/drawing/2014/main" val="4286030983"/>
                    </a:ext>
                  </a:extLst>
                </a:gridCol>
              </a:tblGrid>
              <a:tr h="3920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Modèle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Polynomial(degree=2)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Inverses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Hyperparamètres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R2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MAE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RMSE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Runtime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moyen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 (s)</a:t>
                      </a:r>
                    </a:p>
                  </a:txBody>
                  <a:tcPr marL="58779" marR="58779" marT="29389" marB="29389" anchor="ctr"/>
                </a:tc>
                <a:extLst>
                  <a:ext uri="{0D108BD9-81ED-4DB2-BD59-A6C34878D82A}">
                    <a16:rowId xmlns:a16="http://schemas.microsoft.com/office/drawing/2014/main" val="3801833564"/>
                  </a:ext>
                </a:extLst>
              </a:tr>
              <a:tr h="2252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Baseline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-0.0046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1.4144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2.3862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0.002</a:t>
                      </a:r>
                    </a:p>
                  </a:txBody>
                  <a:tcPr marL="58779" marR="58779" marT="29389" marB="29389" anchor="ctr"/>
                </a:tc>
                <a:extLst>
                  <a:ext uri="{0D108BD9-81ED-4DB2-BD59-A6C34878D82A}">
                    <a16:rowId xmlns:a16="http://schemas.microsoft.com/office/drawing/2014/main" val="3191004890"/>
                  </a:ext>
                </a:extLst>
              </a:tr>
              <a:tr h="26170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Linear Regression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0.6567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0.2321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0.3342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0.016</a:t>
                      </a:r>
                    </a:p>
                  </a:txBody>
                  <a:tcPr marL="58779" marR="58779" marT="29389" marB="29389" anchor="ctr"/>
                </a:tc>
                <a:extLst>
                  <a:ext uri="{0D108BD9-81ED-4DB2-BD59-A6C34878D82A}">
                    <a16:rowId xmlns:a16="http://schemas.microsoft.com/office/drawing/2014/main" val="4003933213"/>
                  </a:ext>
                </a:extLst>
              </a:tr>
              <a:tr h="439265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Lasso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✔ (interaction_only = True)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alpha = 0.001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0.6704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0.2206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0.3273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0.103</a:t>
                      </a:r>
                    </a:p>
                  </a:txBody>
                  <a:tcPr marL="58779" marR="58779" marT="29389" marB="29389" anchor="ctr"/>
                </a:tc>
                <a:extLst>
                  <a:ext uri="{0D108BD9-81ED-4DB2-BD59-A6C34878D82A}">
                    <a16:rowId xmlns:a16="http://schemas.microsoft.com/office/drawing/2014/main" val="793841980"/>
                  </a:ext>
                </a:extLst>
              </a:tr>
              <a:tr h="48441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Ridge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✔ (interaction_only = True)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alpha = 10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0.6715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0.2204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0.3267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0.064</a:t>
                      </a:r>
                    </a:p>
                  </a:txBody>
                  <a:tcPr marL="58779" marR="58779" marT="29389" marB="29389" anchor="ctr"/>
                </a:tc>
                <a:extLst>
                  <a:ext uri="{0D108BD9-81ED-4DB2-BD59-A6C34878D82A}">
                    <a16:rowId xmlns:a16="http://schemas.microsoft.com/office/drawing/2014/main" val="2080112169"/>
                  </a:ext>
                </a:extLst>
              </a:tr>
              <a:tr h="26170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SVR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✔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C=100, epsilon=0.1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0.6508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0.2276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0.3370</a:t>
                      </a:r>
                    </a:p>
                  </a:txBody>
                  <a:tcPr marL="58779" marR="58779" marT="29389" marB="293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0.186</a:t>
                      </a:r>
                    </a:p>
                  </a:txBody>
                  <a:tcPr marL="58779" marR="58779" marT="29389" marB="29389" anchor="ctr"/>
                </a:tc>
                <a:extLst>
                  <a:ext uri="{0D108BD9-81ED-4DB2-BD59-A6C34878D82A}">
                    <a16:rowId xmlns:a16="http://schemas.microsoft.com/office/drawing/2014/main" val="4006749151"/>
                  </a:ext>
                </a:extLst>
              </a:tr>
              <a:tr h="48717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Random Forest</a:t>
                      </a:r>
                    </a:p>
                  </a:txBody>
                  <a:tcPr marL="58779" marR="58779" marT="29389" marB="2938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58779" marR="58779" marT="29389" marB="2938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58779" marR="58779" marT="29389" marB="2938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max_features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 = 10 estimators = 200</a:t>
                      </a:r>
                    </a:p>
                  </a:txBody>
                  <a:tcPr marL="58779" marR="58779" marT="29389" marB="2938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0.6923</a:t>
                      </a:r>
                    </a:p>
                  </a:txBody>
                  <a:tcPr marL="58779" marR="58779" marT="29389" marB="2938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0.2120</a:t>
                      </a:r>
                    </a:p>
                  </a:txBody>
                  <a:tcPr marL="58779" marR="58779" marT="29389" marB="2938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0.3159</a:t>
                      </a:r>
                    </a:p>
                  </a:txBody>
                  <a:tcPr marL="58779" marR="58779" marT="29389" marB="2938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1. 593</a:t>
                      </a:r>
                    </a:p>
                  </a:txBody>
                  <a:tcPr marL="58779" marR="58779" marT="29389" marB="2938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864918"/>
                  </a:ext>
                </a:extLst>
              </a:tr>
              <a:tr h="48717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XGBoost</a:t>
                      </a:r>
                      <a:endParaRPr lang="en-US" sz="1100" b="1" dirty="0">
                        <a:solidFill>
                          <a:srgbClr val="C0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max_depth = 5, n_estimators = 50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0.6811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0.2135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0.3218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0.138</a:t>
                      </a:r>
                    </a:p>
                  </a:txBody>
                  <a:tcPr marL="58779" marR="58779" marT="29389" marB="2938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32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6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52B72-1FE4-97D8-3CF0-BB37A249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28771-6475-9345-6B0B-66B46BF7F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6289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Emissions de CO</a:t>
            </a:r>
            <a:r>
              <a:rPr lang="fr-FR" altLang="fr-FR" sz="2000" b="1" i="1" baseline="-25000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 : analyse du meilleur modèle 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B0929-CE01-9131-0E8E-58FD266AED13}"/>
              </a:ext>
            </a:extLst>
          </p:cNvPr>
          <p:cNvSpPr txBox="1"/>
          <p:nvPr/>
        </p:nvSpPr>
        <p:spPr>
          <a:xfrm>
            <a:off x="4500840" y="3950705"/>
            <a:ext cx="69340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 err="1">
                <a:solidFill>
                  <a:srgbClr val="002060"/>
                </a:solidFill>
                <a:latin typeface="Candara" panose="020E0502030303020204" pitchFamily="34" charset="0"/>
              </a:rPr>
              <a:t>Electricity_proportion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: à</a:t>
            </a:r>
            <a:r>
              <a:rPr lang="fr-FR" sz="1800" dirty="0">
                <a:solidFill>
                  <a:srgbClr val="002060"/>
                </a:solidFill>
                <a:latin typeface="Candara" panose="020E0502030303020204" pitchFamily="34" charset="0"/>
              </a:rPr>
              <a:t> Seattle, l’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 é</a:t>
            </a:r>
            <a:r>
              <a:rPr lang="fr-FR" sz="1800" dirty="0">
                <a:solidFill>
                  <a:srgbClr val="002060"/>
                </a:solidFill>
                <a:latin typeface="Candara" panose="020E0502030303020204" pitchFamily="34" charset="0"/>
              </a:rPr>
              <a:t>lectricité provient des centrales hydroélectriques, source à faible émissions =&gt; </a:t>
            </a:r>
            <a:r>
              <a:rPr lang="fr-FR" sz="1800" b="1" dirty="0">
                <a:solidFill>
                  <a:srgbClr val="002060"/>
                </a:solidFill>
                <a:latin typeface="Candara" panose="020E0502030303020204" pitchFamily="34" charset="0"/>
              </a:rPr>
              <a:t>privilégier l’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é</a:t>
            </a:r>
            <a:r>
              <a:rPr lang="fr-FR" sz="1800" b="1" dirty="0">
                <a:solidFill>
                  <a:srgbClr val="002060"/>
                </a:solidFill>
                <a:latin typeface="Candara" panose="020E0502030303020204" pitchFamily="34" charset="0"/>
              </a:rPr>
              <a:t>lectricité par rapport aux autres sources pour réduire les émissions</a:t>
            </a:r>
          </a:p>
          <a:p>
            <a:pPr algn="just"/>
            <a:endParaRPr lang="fr-FR" sz="18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just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Scores bons, explications logiques =&gt;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je peux utiliser le modèle pour le prédictions</a:t>
            </a:r>
            <a:endParaRPr lang="fr-FR" sz="18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1F054-A08E-67B8-4D1B-478C9FB6A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96" y="959368"/>
            <a:ext cx="3749040" cy="249079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EF574-7D4F-78D5-7B43-143BA204B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08" y="952826"/>
            <a:ext cx="3525153" cy="246888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5CF2A1-7BBF-96CF-8C4F-9AFD338D007D}"/>
              </a:ext>
            </a:extLst>
          </p:cNvPr>
          <p:cNvSpPr txBox="1"/>
          <p:nvPr/>
        </p:nvSpPr>
        <p:spPr>
          <a:xfrm>
            <a:off x="-185960" y="2931553"/>
            <a:ext cx="4117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Colinéarité entre </a:t>
            </a:r>
          </a:p>
          <a:p>
            <a:pPr algn="ctr"/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émissions prédites et réelles</a:t>
            </a:r>
            <a:endParaRPr lang="fr-F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25D7DB-DFDD-6513-E21D-E678BFCFC621}"/>
              </a:ext>
            </a:extLst>
          </p:cNvPr>
          <p:cNvSpPr txBox="1"/>
          <p:nvPr/>
        </p:nvSpPr>
        <p:spPr>
          <a:xfrm>
            <a:off x="-217749" y="6019794"/>
            <a:ext cx="4293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La représentation des résidus ne présente aucune structure particulière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05329-042B-E61B-68CC-5DC4CFA9B0DB}"/>
              </a:ext>
            </a:extLst>
          </p:cNvPr>
          <p:cNvSpPr txBox="1"/>
          <p:nvPr/>
        </p:nvSpPr>
        <p:spPr>
          <a:xfrm>
            <a:off x="4500840" y="462102"/>
            <a:ext cx="723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2060"/>
                </a:solidFill>
                <a:latin typeface="Candara" panose="020E0502030303020204" pitchFamily="34" charset="0"/>
              </a:rPr>
              <a:t>Impact des variables sur les prédictions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en utilisant les valeurs de </a:t>
            </a:r>
            <a:r>
              <a:rPr lang="fr-FR" b="1" dirty="0" err="1">
                <a:solidFill>
                  <a:srgbClr val="002060"/>
                </a:solidFill>
                <a:latin typeface="Candara" panose="020E0502030303020204" pitchFamily="34" charset="0"/>
              </a:rPr>
              <a:t>Shap</a:t>
            </a:r>
            <a:endParaRPr lang="fr-FR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4DEE4-6427-C3FE-7868-4E5F3B710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5" y="3660430"/>
            <a:ext cx="2377440" cy="233487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34D961-1C9C-3C30-2D73-9157C6DCD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6" y="566961"/>
            <a:ext cx="2377440" cy="2383647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C7602B-D13A-3A15-1CFB-A3DD40CEC78D}"/>
              </a:ext>
            </a:extLst>
          </p:cNvPr>
          <p:cNvCxnSpPr>
            <a:cxnSpLocks/>
          </p:cNvCxnSpPr>
          <p:nvPr/>
        </p:nvCxnSpPr>
        <p:spPr>
          <a:xfrm>
            <a:off x="3918380" y="339634"/>
            <a:ext cx="0" cy="65431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4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A2FDB4-1E6C-0763-5EB7-84216F3F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47C27-85B3-6B42-D0E8-BDA4D357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6289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Résultats des modélisations – consommation </a:t>
            </a:r>
            <a:r>
              <a:rPr lang="fr-FR" altLang="fr-FR" sz="2000" b="1" i="1" dirty="0" err="1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énergètiques</a:t>
            </a: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:  récapitulatif</a:t>
            </a:r>
            <a:b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</a:b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EE6EC90-CA0A-DD3C-A982-629F26E1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08715"/>
              </p:ext>
            </p:extLst>
          </p:nvPr>
        </p:nvGraphicFramePr>
        <p:xfrm>
          <a:off x="122024" y="1474002"/>
          <a:ext cx="3383280" cy="429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23477">
                  <a:extLst>
                    <a:ext uri="{9D8B030D-6E8A-4147-A177-3AD203B41FA5}">
                      <a16:colId xmlns:a16="http://schemas.microsoft.com/office/drawing/2014/main" val="3176278167"/>
                    </a:ext>
                  </a:extLst>
                </a:gridCol>
                <a:gridCol w="1659803">
                  <a:extLst>
                    <a:ext uri="{9D8B030D-6E8A-4147-A177-3AD203B41FA5}">
                      <a16:colId xmlns:a16="http://schemas.microsoft.com/office/drawing/2014/main" val="450967772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Variable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Transformation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661889735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PrimaryPropertyType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PowerTransformer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52324738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ZipCode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QuantileTransformer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486560812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Neighborhood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QuantileTransformer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352349809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NumberofBuildings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sqrt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410448392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NumberofFloors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log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415615861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ENERGYSTARScore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QuantileTransformer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106529808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Age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log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789416043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Electricity_proportion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QuantileTransformer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243764418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Steam_proportion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732676742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NaturalGas_proportion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QuantileTransformer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85201053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Parking_proportion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452702937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Building_proportion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log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707005242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Side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QuantileTransformer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983693113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LargestUSEpct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PowerTransformer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6683017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197EAA4-1298-D3CF-2088-AD6AB6483CCE}"/>
              </a:ext>
            </a:extLst>
          </p:cNvPr>
          <p:cNvSpPr txBox="1"/>
          <p:nvPr/>
        </p:nvSpPr>
        <p:spPr>
          <a:xfrm>
            <a:off x="4574194" y="4726822"/>
            <a:ext cx="69252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C00000"/>
                </a:solidFill>
                <a:latin typeface="Candara" panose="020E0502030303020204" pitchFamily="34" charset="0"/>
              </a:rPr>
              <a:t>Modèles d’arbres ont les meilleurs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XGBoost</a:t>
            </a:r>
            <a:r>
              <a:rPr lang="fr-FR" sz="1600" dirty="0">
                <a:solidFill>
                  <a:srgbClr val="C00000"/>
                </a:solidFill>
                <a:latin typeface="Candara" panose="020E0502030303020204" pitchFamily="34" charset="0"/>
              </a:rPr>
              <a:t> retenu comme </a:t>
            </a:r>
            <a:r>
              <a:rPr lang="fr-F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meilleur modèle </a:t>
            </a:r>
            <a:r>
              <a:rPr lang="fr-FR" sz="1600" dirty="0">
                <a:solidFill>
                  <a:srgbClr val="C00000"/>
                </a:solidFill>
                <a:latin typeface="Candara" panose="020E0502030303020204" pitchFamily="34" charset="0"/>
              </a:rPr>
              <a:t>(runtime inferieur au runtime du </a:t>
            </a:r>
            <a:r>
              <a:rPr lang="fr-FR" sz="1600" dirty="0" err="1">
                <a:solidFill>
                  <a:srgbClr val="C00000"/>
                </a:solidFill>
                <a:latin typeface="Candara" panose="020E0502030303020204" pitchFamily="34" charset="0"/>
              </a:rPr>
              <a:t>Random</a:t>
            </a:r>
            <a:r>
              <a:rPr lang="fr-FR" sz="1600" dirty="0">
                <a:solidFill>
                  <a:srgbClr val="C00000"/>
                </a:solidFill>
                <a:latin typeface="Candara" panose="020E0502030303020204" pitchFamily="34" charset="0"/>
              </a:rPr>
              <a:t> Forest)</a:t>
            </a:r>
            <a:b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</a:br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4CE5A-9390-C518-29C1-9A32F177A3AE}"/>
              </a:ext>
            </a:extLst>
          </p:cNvPr>
          <p:cNvSpPr txBox="1"/>
          <p:nvPr/>
        </p:nvSpPr>
        <p:spPr>
          <a:xfrm>
            <a:off x="-278767" y="795637"/>
            <a:ext cx="4184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Transformations pour </a:t>
            </a:r>
          </a:p>
          <a:p>
            <a:pPr algn="ctr"/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les régressions linéaires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1C8CC06-7EBA-81A6-77B1-3A8037DB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95314"/>
              </p:ext>
            </p:extLst>
          </p:nvPr>
        </p:nvGraphicFramePr>
        <p:xfrm>
          <a:off x="4044074" y="1474002"/>
          <a:ext cx="7985456" cy="306663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98635">
                  <a:extLst>
                    <a:ext uri="{9D8B030D-6E8A-4147-A177-3AD203B41FA5}">
                      <a16:colId xmlns:a16="http://schemas.microsoft.com/office/drawing/2014/main" val="238032553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91297485"/>
                    </a:ext>
                  </a:extLst>
                </a:gridCol>
                <a:gridCol w="692332">
                  <a:extLst>
                    <a:ext uri="{9D8B030D-6E8A-4147-A177-3AD203B41FA5}">
                      <a16:colId xmlns:a16="http://schemas.microsoft.com/office/drawing/2014/main" val="921936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545016784"/>
                    </a:ext>
                  </a:extLst>
                </a:gridCol>
                <a:gridCol w="744582">
                  <a:extLst>
                    <a:ext uri="{9D8B030D-6E8A-4147-A177-3AD203B41FA5}">
                      <a16:colId xmlns:a16="http://schemas.microsoft.com/office/drawing/2014/main" val="1877068593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59242600"/>
                    </a:ext>
                  </a:extLst>
                </a:gridCol>
                <a:gridCol w="692333">
                  <a:extLst>
                    <a:ext uri="{9D8B030D-6E8A-4147-A177-3AD203B41FA5}">
                      <a16:colId xmlns:a16="http://schemas.microsoft.com/office/drawing/2014/main" val="4010513339"/>
                    </a:ext>
                  </a:extLst>
                </a:gridCol>
                <a:gridCol w="1004477">
                  <a:extLst>
                    <a:ext uri="{9D8B030D-6E8A-4147-A177-3AD203B41FA5}">
                      <a16:colId xmlns:a16="http://schemas.microsoft.com/office/drawing/2014/main" val="4286030983"/>
                    </a:ext>
                  </a:extLst>
                </a:gridCol>
              </a:tblGrid>
              <a:tr h="31792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Modele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Polynomial(degree=2)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Inverses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Hyperparamètres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R2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MAE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RMSE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RUNTIME (s)</a:t>
                      </a:r>
                    </a:p>
                  </a:txBody>
                  <a:tcPr marL="66558" marR="66558" marT="33279" marB="33279" anchor="ctr"/>
                </a:tc>
                <a:extLst>
                  <a:ext uri="{0D108BD9-81ED-4DB2-BD59-A6C34878D82A}">
                    <a16:rowId xmlns:a16="http://schemas.microsoft.com/office/drawing/2014/main" val="3801833564"/>
                  </a:ext>
                </a:extLst>
              </a:tr>
              <a:tr h="15825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Baseline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-0.000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46.4482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75.9627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0.002</a:t>
                      </a:r>
                    </a:p>
                  </a:txBody>
                  <a:tcPr marL="66558" marR="66558" marT="33279" marB="33279" anchor="ctr"/>
                </a:tc>
                <a:extLst>
                  <a:ext uri="{0D108BD9-81ED-4DB2-BD59-A6C34878D82A}">
                    <a16:rowId xmlns:a16="http://schemas.microsoft.com/office/drawing/2014/main" val="3191004890"/>
                  </a:ext>
                </a:extLst>
              </a:tr>
              <a:tr h="27800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Linear Regression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✔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0.5007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0.4183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0.5954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0.024</a:t>
                      </a:r>
                    </a:p>
                  </a:txBody>
                  <a:tcPr marL="66558" marR="66558" marT="33279" marB="33279" anchor="ctr"/>
                </a:tc>
                <a:extLst>
                  <a:ext uri="{0D108BD9-81ED-4DB2-BD59-A6C34878D82A}">
                    <a16:rowId xmlns:a16="http://schemas.microsoft.com/office/drawing/2014/main" val="4003933213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Lasso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✔(interaction_only = True)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alpha = 0.01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0.5096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0.4125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0.5896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0.063</a:t>
                      </a:r>
                    </a:p>
                  </a:txBody>
                  <a:tcPr marL="66558" marR="66558" marT="33279" marB="33279" anchor="ctr"/>
                </a:tc>
                <a:extLst>
                  <a:ext uri="{0D108BD9-81ED-4DB2-BD59-A6C34878D82A}">
                    <a16:rowId xmlns:a16="http://schemas.microsoft.com/office/drawing/2014/main" val="793841980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Ridge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✔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alpha = 10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0.5062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0.4215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0.5917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0.048</a:t>
                      </a:r>
                    </a:p>
                  </a:txBody>
                  <a:tcPr marL="66558" marR="66558" marT="33279" marB="33279" anchor="ctr"/>
                </a:tc>
                <a:extLst>
                  <a:ext uri="{0D108BD9-81ED-4DB2-BD59-A6C34878D82A}">
                    <a16:rowId xmlns:a16="http://schemas.microsoft.com/office/drawing/2014/main" val="2080112169"/>
                  </a:ext>
                </a:extLst>
              </a:tr>
              <a:tr h="27800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SVR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✔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C=10, epsilon=0.0001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0.5051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0.3921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0.5922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0.157</a:t>
                      </a:r>
                    </a:p>
                  </a:txBody>
                  <a:tcPr marL="66558" marR="66558" marT="33279" marB="33279" anchor="ctr"/>
                </a:tc>
                <a:extLst>
                  <a:ext uri="{0D108BD9-81ED-4DB2-BD59-A6C34878D82A}">
                    <a16:rowId xmlns:a16="http://schemas.microsoft.com/office/drawing/2014/main" val="4006749151"/>
                  </a:ext>
                </a:extLst>
              </a:tr>
              <a:tr h="51752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Random Forest</a:t>
                      </a:r>
                    </a:p>
                  </a:txBody>
                  <a:tcPr marL="66558" marR="66558" marT="33279" marB="3327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✔</a:t>
                      </a:r>
                    </a:p>
                  </a:txBody>
                  <a:tcPr marL="66558" marR="66558" marT="33279" marB="3327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66558" marR="66558" marT="33279" marB="3327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max_features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 = 20,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n_estimators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 = 500</a:t>
                      </a:r>
                    </a:p>
                  </a:txBody>
                  <a:tcPr marL="66558" marR="66558" marT="33279" marB="3327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0.5636</a:t>
                      </a:r>
                    </a:p>
                  </a:txBody>
                  <a:tcPr marL="66558" marR="66558" marT="33279" marB="3327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0.3745</a:t>
                      </a:r>
                    </a:p>
                  </a:txBody>
                  <a:tcPr marL="66558" marR="66558" marT="33279" marB="3327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0.5562</a:t>
                      </a:r>
                    </a:p>
                  </a:txBody>
                  <a:tcPr marL="66558" marR="66558" marT="33279" marB="3327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4.968</a:t>
                      </a:r>
                    </a:p>
                  </a:txBody>
                  <a:tcPr marL="66558" marR="66558" marT="33279" marB="33279" anchor="ctr"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864918"/>
                  </a:ext>
                </a:extLst>
              </a:tr>
              <a:tr h="51752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XGBoost</a:t>
                      </a:r>
                      <a:endParaRPr lang="en-US" sz="1100" b="1" dirty="0">
                        <a:solidFill>
                          <a:srgbClr val="C0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✔(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interaction_only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 = True),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X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max_depth = 5, n_estimators = 20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0.5463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0.3959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0.5677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0.172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325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3B0AB4-69E5-1E77-0EB5-6420A620027B}"/>
              </a:ext>
            </a:extLst>
          </p:cNvPr>
          <p:cNvSpPr txBox="1"/>
          <p:nvPr/>
        </p:nvSpPr>
        <p:spPr>
          <a:xfrm>
            <a:off x="6116209" y="901484"/>
            <a:ext cx="4582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Récapitulatif des meilleurs modèles</a:t>
            </a:r>
          </a:p>
          <a:p>
            <a:pPr algn="ctr"/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(comparaison avec les cross-validation scores)</a:t>
            </a:r>
          </a:p>
        </p:txBody>
      </p:sp>
    </p:spTree>
    <p:extLst>
      <p:ext uri="{BB962C8B-B14F-4D97-AF65-F5344CB8AC3E}">
        <p14:creationId xmlns:p14="http://schemas.microsoft.com/office/powerpoint/2010/main" val="101434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52B72-1FE4-97D8-3CF0-BB37A249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28771-6475-9345-6B0B-66B46BF7F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6289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Consommation </a:t>
            </a:r>
            <a:r>
              <a:rPr lang="fr-FR" altLang="fr-FR" sz="2000" b="1" i="1" dirty="0" err="1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énergètiques</a:t>
            </a: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: analyse du meilleur modèle 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B0929-CE01-9131-0E8E-58FD266AED13}"/>
              </a:ext>
            </a:extLst>
          </p:cNvPr>
          <p:cNvSpPr txBox="1"/>
          <p:nvPr/>
        </p:nvSpPr>
        <p:spPr>
          <a:xfrm>
            <a:off x="4500840" y="3950705"/>
            <a:ext cx="69340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ENERGY STAR Score élevé </a:t>
            </a:r>
            <a:r>
              <a:rPr lang="fr-FR" sz="1800" dirty="0">
                <a:solidFill>
                  <a:srgbClr val="002060"/>
                </a:solidFill>
                <a:latin typeface="Candara" panose="020E0502030303020204" pitchFamily="34" charset="0"/>
              </a:rPr>
              <a:t>=&gt; bâtiment performant</a:t>
            </a:r>
          </a:p>
          <a:p>
            <a:pPr algn="just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En moyenne, les bâtiments 100% électriques consomment moins</a:t>
            </a:r>
            <a:endParaRPr lang="fr-FR" sz="18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just"/>
            <a:endParaRPr lang="fr-FR" sz="18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just"/>
            <a:endParaRPr lang="fr-FR" sz="18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just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Scores bons, explications logiques =&gt;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je peux utiliser le modèle pour le prédictions</a:t>
            </a:r>
            <a:endParaRPr lang="fr-FR" sz="18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CF2A1-7BBF-96CF-8C4F-9AFD338D007D}"/>
              </a:ext>
            </a:extLst>
          </p:cNvPr>
          <p:cNvSpPr txBox="1"/>
          <p:nvPr/>
        </p:nvSpPr>
        <p:spPr>
          <a:xfrm>
            <a:off x="-185960" y="2931553"/>
            <a:ext cx="4117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Colinéarité entre </a:t>
            </a:r>
          </a:p>
          <a:p>
            <a:pPr algn="ctr"/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émissions prédites et réelles</a:t>
            </a:r>
            <a:endParaRPr lang="fr-F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25D7DB-DFDD-6513-E21D-E678BFCFC621}"/>
              </a:ext>
            </a:extLst>
          </p:cNvPr>
          <p:cNvSpPr txBox="1"/>
          <p:nvPr/>
        </p:nvSpPr>
        <p:spPr>
          <a:xfrm>
            <a:off x="-217749" y="6019794"/>
            <a:ext cx="4293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La représentation des résidus ne présente aucune structure particulière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05329-042B-E61B-68CC-5DC4CFA9B0DB}"/>
              </a:ext>
            </a:extLst>
          </p:cNvPr>
          <p:cNvSpPr txBox="1"/>
          <p:nvPr/>
        </p:nvSpPr>
        <p:spPr>
          <a:xfrm>
            <a:off x="4500840" y="462102"/>
            <a:ext cx="723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2060"/>
                </a:solidFill>
                <a:latin typeface="Candara" panose="020E0502030303020204" pitchFamily="34" charset="0"/>
              </a:rPr>
              <a:t>Impact des variables sur les prédictions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en utilisant les valeurs de </a:t>
            </a:r>
            <a:r>
              <a:rPr lang="fr-FR" b="1" dirty="0" err="1">
                <a:solidFill>
                  <a:srgbClr val="002060"/>
                </a:solidFill>
                <a:latin typeface="Candara" panose="020E0502030303020204" pitchFamily="34" charset="0"/>
              </a:rPr>
              <a:t>Shap</a:t>
            </a:r>
            <a:endParaRPr lang="fr-FR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C7602B-D13A-3A15-1CFB-A3DD40CEC78D}"/>
              </a:ext>
            </a:extLst>
          </p:cNvPr>
          <p:cNvCxnSpPr>
            <a:cxnSpLocks/>
          </p:cNvCxnSpPr>
          <p:nvPr/>
        </p:nvCxnSpPr>
        <p:spPr>
          <a:xfrm>
            <a:off x="3918380" y="339634"/>
            <a:ext cx="0" cy="65431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AA00B4C-074F-02CD-60CD-4FFA3D9AF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8" y="550768"/>
            <a:ext cx="2804636" cy="237744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634BF8-27A6-9953-4F61-A98D9C6BC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37" y="3639148"/>
            <a:ext cx="2420779" cy="237744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E45986-065E-2193-FC5A-9D94A116D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90" y="957247"/>
            <a:ext cx="3639689" cy="246888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EE6DF6-5E76-C088-5C2C-7BE8FE0C3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50" y="962064"/>
            <a:ext cx="4072379" cy="246888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9500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790-A190-D503-1353-699E250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5F3EBFBB-6A51-FB55-0699-007D8C2877AF}"/>
              </a:ext>
            </a:extLst>
          </p:cNvPr>
          <p:cNvSpPr txBox="1"/>
          <p:nvPr/>
        </p:nvSpPr>
        <p:spPr>
          <a:xfrm>
            <a:off x="2462473" y="3167390"/>
            <a:ext cx="7267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0066"/>
                </a:solidFill>
                <a:latin typeface="Arial Black" pitchFamily="34" charset="0"/>
              </a:rPr>
              <a:t>4. Analyse de l’ENERGY STAR Score</a:t>
            </a:r>
          </a:p>
        </p:txBody>
      </p:sp>
    </p:spTree>
    <p:extLst>
      <p:ext uri="{BB962C8B-B14F-4D97-AF65-F5344CB8AC3E}">
        <p14:creationId xmlns:p14="http://schemas.microsoft.com/office/powerpoint/2010/main" val="316269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A2FDB4-1E6C-0763-5EB7-84216F3F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47C27-85B3-6B42-D0E8-BDA4D357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6289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Analyse de l’intérêt de l’ENERGY STAR Score pour les prédictions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79712-5D0A-A1CE-44AD-FEC07F471101}"/>
              </a:ext>
            </a:extLst>
          </p:cNvPr>
          <p:cNvSpPr txBox="1"/>
          <p:nvPr/>
        </p:nvSpPr>
        <p:spPr>
          <a:xfrm>
            <a:off x="140426" y="727997"/>
            <a:ext cx="95783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Jeu des données complet, sans et avec ENERGY STAR score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Jeu de données partiel des bâtiments avec </a:t>
            </a:r>
            <a:r>
              <a:rPr lang="fr-FR" altLang="fr-FR" sz="1600" dirty="0">
                <a:solidFill>
                  <a:srgbClr val="002060"/>
                </a:solidFill>
                <a:latin typeface="Candara" panose="020E0502030303020204" pitchFamily="34" charset="0"/>
                <a:ea typeface="Arial Unicode MS" pitchFamily="34" charset="-128"/>
                <a:cs typeface="Arial Unicode MS" pitchFamily="34" charset="-128"/>
              </a:rPr>
              <a:t>ENERGY STAR Score </a:t>
            </a:r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Jeu de données partiel des bâtiments sans ENERGY STAR Score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AE8EB7-CA55-0C6A-DA9D-8A6B4C5B7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91128"/>
              </p:ext>
            </p:extLst>
          </p:nvPr>
        </p:nvGraphicFramePr>
        <p:xfrm>
          <a:off x="3429366" y="2151621"/>
          <a:ext cx="4060009" cy="152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56293">
                  <a:extLst>
                    <a:ext uri="{9D8B030D-6E8A-4147-A177-3AD203B41FA5}">
                      <a16:colId xmlns:a16="http://schemas.microsoft.com/office/drawing/2014/main" val="3754604679"/>
                    </a:ext>
                  </a:extLst>
                </a:gridCol>
                <a:gridCol w="757645">
                  <a:extLst>
                    <a:ext uri="{9D8B030D-6E8A-4147-A177-3AD203B41FA5}">
                      <a16:colId xmlns:a16="http://schemas.microsoft.com/office/drawing/2014/main" val="3769646449"/>
                    </a:ext>
                  </a:extLst>
                </a:gridCol>
                <a:gridCol w="809898">
                  <a:extLst>
                    <a:ext uri="{9D8B030D-6E8A-4147-A177-3AD203B41FA5}">
                      <a16:colId xmlns:a16="http://schemas.microsoft.com/office/drawing/2014/main" val="3442597611"/>
                    </a:ext>
                  </a:extLst>
                </a:gridCol>
                <a:gridCol w="936173">
                  <a:extLst>
                    <a:ext uri="{9D8B030D-6E8A-4147-A177-3AD203B41FA5}">
                      <a16:colId xmlns:a16="http://schemas.microsoft.com/office/drawing/2014/main" val="143344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3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Imputé avec ESS</a:t>
                      </a:r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0.6811</a:t>
                      </a:r>
                    </a:p>
                  </a:txBody>
                  <a:tcPr marL="58779" marR="58779" marT="29389" marB="29389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0.2135</a:t>
                      </a:r>
                    </a:p>
                  </a:txBody>
                  <a:tcPr marL="58779" marR="58779" marT="29389" marB="29389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0.3218</a:t>
                      </a:r>
                    </a:p>
                  </a:txBody>
                  <a:tcPr marL="58779" marR="58779" marT="29389" marB="29389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06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Imputé sans ESS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0.6349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0.2443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0.3441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8650"/>
                  </a:ext>
                </a:extLst>
              </a:tr>
              <a:tr h="141134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Partiel avec ESS</a:t>
                      </a:r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0.7653</a:t>
                      </a:r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0.1514</a:t>
                      </a:r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0.2469</a:t>
                      </a:r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97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Partiel sans ESS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0.4821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0.3381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0.4536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805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80E1C6-9873-B2EF-3CFD-BDC78B7001DC}"/>
              </a:ext>
            </a:extLst>
          </p:cNvPr>
          <p:cNvSpPr txBox="1"/>
          <p:nvPr/>
        </p:nvSpPr>
        <p:spPr>
          <a:xfrm>
            <a:off x="0" y="437434"/>
            <a:ext cx="10450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Pour les meilleur modèle, réentrainement et calcul des scores (cross-validation scores) pour: </a:t>
            </a:r>
            <a:endParaRPr lang="fr-F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F4CDC-C516-4D3A-15BD-39E72EB21132}"/>
              </a:ext>
            </a:extLst>
          </p:cNvPr>
          <p:cNvSpPr txBox="1"/>
          <p:nvPr/>
        </p:nvSpPr>
        <p:spPr>
          <a:xfrm>
            <a:off x="3303089" y="1664891"/>
            <a:ext cx="812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Scores - prédiction des émissions : </a:t>
            </a:r>
            <a:endParaRPr lang="fr-FR" dirty="0"/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7BA338B6-2032-EE02-F8E0-31BD1916D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91971"/>
              </p:ext>
            </p:extLst>
          </p:nvPr>
        </p:nvGraphicFramePr>
        <p:xfrm>
          <a:off x="3429366" y="4211976"/>
          <a:ext cx="4060009" cy="152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56293">
                  <a:extLst>
                    <a:ext uri="{9D8B030D-6E8A-4147-A177-3AD203B41FA5}">
                      <a16:colId xmlns:a16="http://schemas.microsoft.com/office/drawing/2014/main" val="3754604679"/>
                    </a:ext>
                  </a:extLst>
                </a:gridCol>
                <a:gridCol w="757645">
                  <a:extLst>
                    <a:ext uri="{9D8B030D-6E8A-4147-A177-3AD203B41FA5}">
                      <a16:colId xmlns:a16="http://schemas.microsoft.com/office/drawing/2014/main" val="3769646449"/>
                    </a:ext>
                  </a:extLst>
                </a:gridCol>
                <a:gridCol w="809898">
                  <a:extLst>
                    <a:ext uri="{9D8B030D-6E8A-4147-A177-3AD203B41FA5}">
                      <a16:colId xmlns:a16="http://schemas.microsoft.com/office/drawing/2014/main" val="3442597611"/>
                    </a:ext>
                  </a:extLst>
                </a:gridCol>
                <a:gridCol w="936173">
                  <a:extLst>
                    <a:ext uri="{9D8B030D-6E8A-4147-A177-3AD203B41FA5}">
                      <a16:colId xmlns:a16="http://schemas.microsoft.com/office/drawing/2014/main" val="1433442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3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Imputé avec ESS</a:t>
                      </a:r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0.5463</a:t>
                      </a:r>
                    </a:p>
                  </a:txBody>
                  <a:tcPr marL="58779" marR="58779" marT="29389" marB="29389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0.3959</a:t>
                      </a:r>
                    </a:p>
                  </a:txBody>
                  <a:tcPr marL="58779" marR="58779" marT="29389" marB="29389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0.5677</a:t>
                      </a:r>
                    </a:p>
                  </a:txBody>
                  <a:tcPr marL="58779" marR="58779" marT="29389" marB="29389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06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Imputé sans ESS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0.3746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0.4758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0.6644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8650"/>
                  </a:ext>
                </a:extLst>
              </a:tr>
              <a:tr h="141134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Partiel avec ESS</a:t>
                      </a:r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0.7315</a:t>
                      </a:r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0.2649</a:t>
                      </a:r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0.3909</a:t>
                      </a:r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97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Partiel sans ESS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0.2601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0.6281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0.8198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805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B1D1D9A-F8F7-0097-DE73-1A54A3232572}"/>
              </a:ext>
            </a:extLst>
          </p:cNvPr>
          <p:cNvSpPr txBox="1"/>
          <p:nvPr/>
        </p:nvSpPr>
        <p:spPr>
          <a:xfrm>
            <a:off x="3303089" y="3842644"/>
            <a:ext cx="812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Scores - prédiction des consommations : 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27A46E-3EE2-56D1-6E3E-00C8D9045E02}"/>
              </a:ext>
            </a:extLst>
          </p:cNvPr>
          <p:cNvSpPr txBox="1"/>
          <p:nvPr/>
        </p:nvSpPr>
        <p:spPr>
          <a:xfrm>
            <a:off x="2858952" y="6069251"/>
            <a:ext cx="8124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Les scores empirent nettement sans ENERGY STAR Score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074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790-A190-D503-1353-699E250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5F3EBFBB-6A51-FB55-0699-007D8C2877AF}"/>
              </a:ext>
            </a:extLst>
          </p:cNvPr>
          <p:cNvSpPr txBox="1"/>
          <p:nvPr/>
        </p:nvSpPr>
        <p:spPr>
          <a:xfrm>
            <a:off x="4572827" y="3167390"/>
            <a:ext cx="304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0066"/>
                </a:solidFill>
                <a:latin typeface="Arial Black" pitchFamily="34" charset="0"/>
              </a:rPr>
              <a:t>5. Conclusions</a:t>
            </a:r>
          </a:p>
        </p:txBody>
      </p:sp>
    </p:spTree>
    <p:extLst>
      <p:ext uri="{BB962C8B-B14F-4D97-AF65-F5344CB8AC3E}">
        <p14:creationId xmlns:p14="http://schemas.microsoft.com/office/powerpoint/2010/main" val="3845784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E406C-CFDC-F65F-1420-AC23DD56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C9DCB-D2CF-DF68-8EF4-F786F644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621"/>
            <a:ext cx="12192000" cy="336289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Conclusions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DDE13-7C1C-603F-E6FB-59E3E6504309}"/>
              </a:ext>
            </a:extLst>
          </p:cNvPr>
          <p:cNvSpPr txBox="1"/>
          <p:nvPr/>
        </p:nvSpPr>
        <p:spPr>
          <a:xfrm>
            <a:off x="26159" y="435811"/>
            <a:ext cx="5397106" cy="2187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Pré-traitement</a:t>
            </a:r>
            <a:r>
              <a:rPr lang="fr-FR" sz="16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 des données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Sélection bâtiments non résidentiels et identification des variables pertinentes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Création des jeux des données sans et avec ENERGY STAR Score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Nettoyage des données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002060"/>
                </a:solidFill>
                <a:latin typeface="Candara" panose="020E0502030303020204" pitchFamily="34" charset="0"/>
              </a:rPr>
              <a:t>Feature</a:t>
            </a: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 engineering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600" b="1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413EE56-F747-2F72-544C-7DB35371D809}"/>
              </a:ext>
            </a:extLst>
          </p:cNvPr>
          <p:cNvSpPr/>
          <p:nvPr/>
        </p:nvSpPr>
        <p:spPr>
          <a:xfrm rot="16200000">
            <a:off x="5807482" y="1210982"/>
            <a:ext cx="182880" cy="457200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AE748-E616-E226-D38B-97729D4917C1}"/>
              </a:ext>
            </a:extLst>
          </p:cNvPr>
          <p:cNvSpPr txBox="1"/>
          <p:nvPr/>
        </p:nvSpPr>
        <p:spPr>
          <a:xfrm>
            <a:off x="6542031" y="1173147"/>
            <a:ext cx="6311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Jeux de donnés nettoyé exploitable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Variables potentiellement utiles pour la modélisations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D655B-86FA-C57F-6DAD-69BF1E6D7993}"/>
              </a:ext>
            </a:extLst>
          </p:cNvPr>
          <p:cNvSpPr txBox="1"/>
          <p:nvPr/>
        </p:nvSpPr>
        <p:spPr>
          <a:xfrm>
            <a:off x="26158" y="2409377"/>
            <a:ext cx="5353490" cy="144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Analyse des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Analyses univariées: distributions des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Analyse bivariées: relations entre variables </a:t>
            </a:r>
            <a:r>
              <a:rPr lang="fr-FR" sz="1600" dirty="0" err="1">
                <a:solidFill>
                  <a:srgbClr val="002060"/>
                </a:solidFill>
                <a:latin typeface="Candara" panose="020E0502030303020204" pitchFamily="34" charset="0"/>
              </a:rPr>
              <a:t>independantes</a:t>
            </a: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 et variables cible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b="1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D056B-254A-5876-2F23-7DC082DB2989}"/>
              </a:ext>
            </a:extLst>
          </p:cNvPr>
          <p:cNvSpPr txBox="1"/>
          <p:nvPr/>
        </p:nvSpPr>
        <p:spPr>
          <a:xfrm>
            <a:off x="6542031" y="2759270"/>
            <a:ext cx="4922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Transformations des variables nécessaires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Différences de consommation/émission selon l’usage et quartier =&gt; justification Target </a:t>
            </a:r>
            <a:r>
              <a:rPr lang="fr-FR" sz="1600" dirty="0" err="1">
                <a:solidFill>
                  <a:srgbClr val="002060"/>
                </a:solidFill>
                <a:latin typeface="Candara" panose="020E0502030303020204" pitchFamily="34" charset="0"/>
              </a:rPr>
              <a:t>Encoding</a:t>
            </a:r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65A2D-1009-D9E3-2CC3-75F38DC05550}"/>
              </a:ext>
            </a:extLst>
          </p:cNvPr>
          <p:cNvSpPr txBox="1"/>
          <p:nvPr/>
        </p:nvSpPr>
        <p:spPr>
          <a:xfrm>
            <a:off x="26158" y="3747099"/>
            <a:ext cx="5353490" cy="1513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 err="1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Modelisations</a:t>
            </a:r>
            <a:endParaRPr lang="fr-FR" sz="1600" b="1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Plusieurs régressions et transformations testées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Sélection du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Analyse des importance des variables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52E3E-D84B-8C6B-7422-7DA1F4DDDB8E}"/>
              </a:ext>
            </a:extLst>
          </p:cNvPr>
          <p:cNvSpPr txBox="1"/>
          <p:nvPr/>
        </p:nvSpPr>
        <p:spPr>
          <a:xfrm>
            <a:off x="6542031" y="4167792"/>
            <a:ext cx="55475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XGBoost</a:t>
            </a:r>
            <a:r>
              <a:rPr lang="fr-F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 est le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Pour limiter les émissions: privilégier électricité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Pour limiter le consommations: optimiser la performance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BA93D56-5AFF-00A7-13AE-862C77DDB117}"/>
              </a:ext>
            </a:extLst>
          </p:cNvPr>
          <p:cNvSpPr/>
          <p:nvPr/>
        </p:nvSpPr>
        <p:spPr>
          <a:xfrm rot="16200000">
            <a:off x="5807482" y="4323807"/>
            <a:ext cx="182880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545B41-A64F-FD03-2E59-78050B7F13A0}"/>
              </a:ext>
            </a:extLst>
          </p:cNvPr>
          <p:cNvSpPr txBox="1"/>
          <p:nvPr/>
        </p:nvSpPr>
        <p:spPr>
          <a:xfrm>
            <a:off x="38112" y="5112967"/>
            <a:ext cx="327985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Analyse de l’ENERGY STAR SCORE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5719C23-C0A8-0181-69B1-FE1A4CACEC4B}"/>
              </a:ext>
            </a:extLst>
          </p:cNvPr>
          <p:cNvSpPr/>
          <p:nvPr/>
        </p:nvSpPr>
        <p:spPr>
          <a:xfrm rot="16200000">
            <a:off x="5806470" y="5093375"/>
            <a:ext cx="182880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C88CDC-2078-10EF-C5A5-10F524FB6E37}"/>
              </a:ext>
            </a:extLst>
          </p:cNvPr>
          <p:cNvSpPr txBox="1"/>
          <p:nvPr/>
        </p:nvSpPr>
        <p:spPr>
          <a:xfrm>
            <a:off x="6552661" y="5152156"/>
            <a:ext cx="6159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Nécessaire pour des bonnes modélisations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1C4C6E-C8A2-7424-980B-61F4402F41BF}"/>
              </a:ext>
            </a:extLst>
          </p:cNvPr>
          <p:cNvSpPr txBox="1"/>
          <p:nvPr/>
        </p:nvSpPr>
        <p:spPr>
          <a:xfrm>
            <a:off x="73069" y="5899841"/>
            <a:ext cx="11391765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Pistes d’améliorations: utiliser des variables comme le  nombre d’occupants/travailleurs, nombre d’équipements de chauffage/réfrigération, etc.  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0DE448C-8FAF-3E20-8B58-B13DD3ABB7DA}"/>
              </a:ext>
            </a:extLst>
          </p:cNvPr>
          <p:cNvSpPr/>
          <p:nvPr/>
        </p:nvSpPr>
        <p:spPr>
          <a:xfrm rot="16200000">
            <a:off x="5807482" y="2946169"/>
            <a:ext cx="182880" cy="457200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13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65125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 err="1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Outline</a:t>
            </a:r>
            <a:endParaRPr lang="en-US" altLang="fr-FR" sz="12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5D865E37-F9CC-CB36-B915-544B7E7C1D05}"/>
              </a:ext>
            </a:extLst>
          </p:cNvPr>
          <p:cNvSpPr txBox="1"/>
          <p:nvPr/>
        </p:nvSpPr>
        <p:spPr>
          <a:xfrm>
            <a:off x="209008" y="5994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400" b="1" u="sng" dirty="0">
                <a:solidFill>
                  <a:srgbClr val="002060"/>
                </a:solidFill>
                <a:latin typeface="Candara" pitchFamily="34" charset="0"/>
              </a:rPr>
              <a:t>La mission</a:t>
            </a:r>
            <a:r>
              <a:rPr lang="fr-FR" sz="2400" b="1" dirty="0">
                <a:solidFill>
                  <a:srgbClr val="002060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E2FB12-BED7-483C-0AEC-B78C6F928E8D}"/>
              </a:ext>
            </a:extLst>
          </p:cNvPr>
          <p:cNvSpPr txBox="1"/>
          <p:nvPr/>
        </p:nvSpPr>
        <p:spPr>
          <a:xfrm>
            <a:off x="209008" y="2940324"/>
            <a:ext cx="618310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fr-FR" sz="2400" b="1" u="sng" dirty="0">
                <a:solidFill>
                  <a:srgbClr val="002060"/>
                </a:solidFill>
                <a:latin typeface="Candara" pitchFamily="34" charset="0"/>
              </a:rPr>
              <a:t>Modélisations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Approche méthodologique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Modélisations des émissions CO</a:t>
            </a:r>
            <a:r>
              <a:rPr lang="fr-FR" sz="2000" b="1" baseline="-25000" dirty="0">
                <a:solidFill>
                  <a:srgbClr val="002060"/>
                </a:solidFill>
                <a:latin typeface="Candara" pitchFamily="34" charset="0"/>
              </a:rPr>
              <a:t>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Modélisation des consommations énergétiques</a:t>
            </a:r>
            <a:endParaRPr lang="fr-FR" b="1" u="sng" dirty="0">
              <a:solidFill>
                <a:srgbClr val="002060"/>
              </a:solidFill>
              <a:latin typeface="Candara" pitchFamily="34" charset="0"/>
            </a:endParaRPr>
          </a:p>
          <a:p>
            <a:pPr marL="342900" indent="-342900"/>
            <a:endParaRPr lang="fr-FR" b="1" u="sng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6522EB5F-5F02-6EBD-F8CB-4CF04443F54A}"/>
              </a:ext>
            </a:extLst>
          </p:cNvPr>
          <p:cNvSpPr txBox="1"/>
          <p:nvPr/>
        </p:nvSpPr>
        <p:spPr>
          <a:xfrm>
            <a:off x="209008" y="1308197"/>
            <a:ext cx="52822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fr-FR" sz="2400" b="1" dirty="0">
                <a:solidFill>
                  <a:srgbClr val="002060"/>
                </a:solidFill>
                <a:latin typeface="Candara" pitchFamily="34" charset="0"/>
              </a:rPr>
              <a:t>2.	</a:t>
            </a:r>
            <a:r>
              <a:rPr lang="fr-FR" sz="2400" b="1" u="sng" dirty="0">
                <a:solidFill>
                  <a:srgbClr val="002060"/>
                </a:solidFill>
                <a:latin typeface="Candara" pitchFamily="34" charset="0"/>
              </a:rPr>
              <a:t>Préparation et analyse des données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Le jeu des données et le pré-traitement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 err="1">
                <a:solidFill>
                  <a:srgbClr val="002060"/>
                </a:solidFill>
                <a:latin typeface="Candara" pitchFamily="34" charset="0"/>
              </a:rPr>
              <a:t>Feature</a:t>
            </a: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 engineering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Analyse exploratoire des données</a:t>
            </a:r>
          </a:p>
        </p:txBody>
      </p:sp>
      <p:sp>
        <p:nvSpPr>
          <p:cNvPr id="4" name="CasellaDiTesto 14">
            <a:extLst>
              <a:ext uri="{FF2B5EF4-FFF2-40B4-BE49-F238E27FC236}">
                <a16:creationId xmlns:a16="http://schemas.microsoft.com/office/drawing/2014/main" id="{1252B6CF-F5F7-DA58-9CFD-47BD205BC971}"/>
              </a:ext>
            </a:extLst>
          </p:cNvPr>
          <p:cNvSpPr txBox="1"/>
          <p:nvPr/>
        </p:nvSpPr>
        <p:spPr>
          <a:xfrm>
            <a:off x="209008" y="5558247"/>
            <a:ext cx="2105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fr-FR" sz="2400" b="1" dirty="0">
                <a:solidFill>
                  <a:srgbClr val="002060"/>
                </a:solidFill>
                <a:latin typeface="Candara" pitchFamily="34" charset="0"/>
              </a:rPr>
              <a:t>5. 	</a:t>
            </a:r>
            <a:r>
              <a:rPr lang="fr-FR" sz="2400" b="1" u="sng" dirty="0">
                <a:solidFill>
                  <a:srgbClr val="002060"/>
                </a:solidFill>
                <a:latin typeface="Candara" pitchFamily="34" charset="0"/>
              </a:rPr>
              <a:t>Conclusions</a:t>
            </a:r>
          </a:p>
          <a:p>
            <a:pPr marL="342900" indent="-342900"/>
            <a:endParaRPr lang="fr-FR" sz="2400" b="1" u="sng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5" name="CasellaDiTesto 5">
            <a:extLst>
              <a:ext uri="{FF2B5EF4-FFF2-40B4-BE49-F238E27FC236}">
                <a16:creationId xmlns:a16="http://schemas.microsoft.com/office/drawing/2014/main" id="{D95A589D-FC45-3B68-E2DF-94BC74AE7E74}"/>
              </a:ext>
            </a:extLst>
          </p:cNvPr>
          <p:cNvSpPr txBox="1"/>
          <p:nvPr/>
        </p:nvSpPr>
        <p:spPr>
          <a:xfrm>
            <a:off x="209008" y="4731882"/>
            <a:ext cx="479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andara" pitchFamily="34" charset="0"/>
              </a:rPr>
              <a:t>4. </a:t>
            </a:r>
            <a:r>
              <a:rPr lang="fr-FR" sz="2400" b="1" u="sng" dirty="0">
                <a:solidFill>
                  <a:srgbClr val="002060"/>
                </a:solidFill>
                <a:latin typeface="Candara" pitchFamily="34" charset="0"/>
              </a:rPr>
              <a:t>Analyse de l’ENERGY STAR Score</a:t>
            </a:r>
            <a:endParaRPr lang="fr-FR" sz="2400" b="1" dirty="0">
              <a:solidFill>
                <a:srgbClr val="00206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6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10706-7CBB-9202-385C-069AE3BE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8552-6CFA-9D28-9DA7-543F680BD52C}"/>
              </a:ext>
            </a:extLst>
          </p:cNvPr>
          <p:cNvSpPr txBox="1"/>
          <p:nvPr/>
        </p:nvSpPr>
        <p:spPr>
          <a:xfrm>
            <a:off x="3022600" y="2409562"/>
            <a:ext cx="6146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Merci de votre attention</a:t>
            </a:r>
          </a:p>
          <a:p>
            <a:pPr algn="ctr"/>
            <a:endParaRPr lang="fr-F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/>
            <a:r>
              <a:rPr lang="fr-FR" sz="2400" dirty="0">
                <a:solidFill>
                  <a:srgbClr val="002060"/>
                </a:solidFill>
                <a:latin typeface="Candara" panose="020E0502030303020204" pitchFamily="34" charset="0"/>
              </a:rPr>
              <a:t>Il y a des questions?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3420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790-A190-D503-1353-699E250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5F3EBFBB-6A51-FB55-0699-007D8C2877AF}"/>
              </a:ext>
            </a:extLst>
          </p:cNvPr>
          <p:cNvSpPr txBox="1"/>
          <p:nvPr/>
        </p:nvSpPr>
        <p:spPr>
          <a:xfrm>
            <a:off x="4706838" y="3167390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66"/>
                </a:solidFill>
                <a:latin typeface="Arial Black" pitchFamily="34" charset="0"/>
              </a:rPr>
              <a:t>1. La mission</a:t>
            </a:r>
          </a:p>
        </p:txBody>
      </p:sp>
    </p:spTree>
    <p:extLst>
      <p:ext uri="{BB962C8B-B14F-4D97-AF65-F5344CB8AC3E}">
        <p14:creationId xmlns:p14="http://schemas.microsoft.com/office/powerpoint/2010/main" val="183835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65760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La mission</a:t>
            </a:r>
            <a:endParaRPr lang="en-US" altLang="fr-FR" sz="12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5D865E37-F9CC-CB36-B915-544B7E7C1D05}"/>
              </a:ext>
            </a:extLst>
          </p:cNvPr>
          <p:cNvSpPr txBox="1"/>
          <p:nvPr/>
        </p:nvSpPr>
        <p:spPr>
          <a:xfrm>
            <a:off x="0" y="708966"/>
            <a:ext cx="111103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Le contexte: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Mon équipe travaille pour la ville de Seattle. Pour atteindre l’objectif de ville neutre en émissions de carbone en 2050, mon équipe s’intéresse de près à la </a:t>
            </a:r>
            <a:r>
              <a:rPr lang="fr-FR" u="sng" dirty="0">
                <a:solidFill>
                  <a:srgbClr val="002060"/>
                </a:solidFill>
                <a:latin typeface="Candara" panose="020E0502030303020204" pitchFamily="34" charset="0"/>
              </a:rPr>
              <a:t>consommation et aux émissions des bâtiments non destinés à l’habitation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FBFDC-A329-A0C4-137B-1EFCACD98693}"/>
              </a:ext>
            </a:extLst>
          </p:cNvPr>
          <p:cNvSpPr txBox="1"/>
          <p:nvPr/>
        </p:nvSpPr>
        <p:spPr>
          <a:xfrm>
            <a:off x="0" y="2214274"/>
            <a:ext cx="111103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Les problématiques</a:t>
            </a:r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Les relevés des émission et consommations sont coûteux à obtenir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L’ENERGY STAR Score* est fastidieux à calculer</a:t>
            </a:r>
            <a:endParaRPr lang="fr-FR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75AC5-0D23-2FFD-81CD-1A4725E42080}"/>
              </a:ext>
            </a:extLst>
          </p:cNvPr>
          <p:cNvSpPr txBox="1"/>
          <p:nvPr/>
        </p:nvSpPr>
        <p:spPr>
          <a:xfrm>
            <a:off x="0" y="5987019"/>
            <a:ext cx="114356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2060"/>
                </a:solidFill>
              </a:rPr>
              <a:t>*The ENERGY STAR score provides a comprehensive </a:t>
            </a:r>
            <a:r>
              <a:rPr lang="en-US" sz="1400" dirty="0">
                <a:solidFill>
                  <a:srgbClr val="002060"/>
                </a:solidFill>
                <a:latin typeface="Candara" panose="020E0502030303020204" pitchFamily="34" charset="0"/>
              </a:rPr>
              <a:t>snapshot</a:t>
            </a:r>
            <a:r>
              <a:rPr lang="en-US" sz="1400" dirty="0">
                <a:solidFill>
                  <a:srgbClr val="002060"/>
                </a:solidFill>
              </a:rPr>
              <a:t> of your building’s energy performance, taking into account the building’s physical assets, operations, and occupant behavior. It is expressed on an easy-to-understand 1 to 100 scale, where the higher the score, the better the energy performance of the building.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6C595-9BA8-D2DD-2D23-8C310B327E81}"/>
              </a:ext>
            </a:extLst>
          </p:cNvPr>
          <p:cNvSpPr txBox="1"/>
          <p:nvPr/>
        </p:nvSpPr>
        <p:spPr>
          <a:xfrm>
            <a:off x="0" y="3442582"/>
            <a:ext cx="1111033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La mission: </a:t>
            </a:r>
          </a:p>
          <a:p>
            <a:pPr marL="742950" lvl="2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Réaliser une analyse exploratoire des données</a:t>
            </a:r>
          </a:p>
          <a:p>
            <a:pPr marL="742950" lvl="2" indent="-285750" algn="just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rgbClr val="002060"/>
                </a:solidFill>
                <a:latin typeface="Candara" panose="020E0502030303020204" pitchFamily="34" charset="0"/>
              </a:rPr>
              <a:t>Tester différents modèles de prédiction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afin de prédire les émissions de CO2 et la consommation totale d’énergie de bâtiments pour lesquels les relevés n’ont pas encore été mesurées</a:t>
            </a:r>
          </a:p>
          <a:p>
            <a:pPr marL="742950" lvl="2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Analyser l' </a:t>
            </a:r>
            <a:r>
              <a:rPr lang="fr-FR" u="sng" dirty="0">
                <a:solidFill>
                  <a:srgbClr val="002060"/>
                </a:solidFill>
                <a:latin typeface="Candara" panose="020E0502030303020204" pitchFamily="34" charset="0"/>
              </a:rPr>
              <a:t>intérêt de l'ENERGY STAR Score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pour </a:t>
            </a:r>
            <a:r>
              <a:rPr lang="it-IT" dirty="0" err="1">
                <a:solidFill>
                  <a:srgbClr val="002060"/>
                </a:solidFill>
              </a:rPr>
              <a:t>les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pr</a:t>
            </a:r>
            <a:r>
              <a:rPr lang="fr-FR" dirty="0">
                <a:solidFill>
                  <a:srgbClr val="002060"/>
                </a:solidFill>
              </a:rPr>
              <a:t>édictions</a:t>
            </a:r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9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790-A190-D503-1353-699E250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5F3EBFBB-6A51-FB55-0699-007D8C2877AF}"/>
              </a:ext>
            </a:extLst>
          </p:cNvPr>
          <p:cNvSpPr txBox="1"/>
          <p:nvPr/>
        </p:nvSpPr>
        <p:spPr>
          <a:xfrm>
            <a:off x="2244754" y="2951947"/>
            <a:ext cx="7702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Black" pitchFamily="34" charset="0"/>
              </a:rPr>
              <a:t>2. </a:t>
            </a:r>
            <a:r>
              <a:rPr lang="fr-FR" sz="2800" b="1" dirty="0">
                <a:solidFill>
                  <a:srgbClr val="002060"/>
                </a:solidFill>
                <a:latin typeface="Arial Black" pitchFamily="34" charset="0"/>
              </a:rPr>
              <a:t>Préparation et analyse des données</a:t>
            </a:r>
          </a:p>
          <a:p>
            <a:endParaRPr lang="fr-FR" sz="28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57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01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Les données source, les variables d'intérêt et les pré-traitements</a:t>
            </a:r>
            <a:b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</a:b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02988-3665-ACCF-1815-FF9742794869}"/>
              </a:ext>
            </a:extLst>
          </p:cNvPr>
          <p:cNvSpPr txBox="1"/>
          <p:nvPr/>
        </p:nvSpPr>
        <p:spPr>
          <a:xfrm>
            <a:off x="245465" y="432689"/>
            <a:ext cx="8552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Le jeu de données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3376 lignes (bâtiments) et 46 variables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Pas de doublons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Taux de remplissage: 87%</a:t>
            </a:r>
          </a:p>
          <a:p>
            <a:endParaRPr lang="fr-FR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6C086-FF08-AF21-0DF4-24A50101429A}"/>
              </a:ext>
            </a:extLst>
          </p:cNvPr>
          <p:cNvSpPr txBox="1"/>
          <p:nvPr/>
        </p:nvSpPr>
        <p:spPr>
          <a:xfrm>
            <a:off x="6705047" y="363182"/>
            <a:ext cx="511683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Analyses préliminaires et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pré-traitement des données</a:t>
            </a:r>
            <a:endParaRPr lang="en-US" b="1" dirty="0">
              <a:solidFill>
                <a:srgbClr val="00206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90975-A475-B894-61F7-9AA742208AC6}"/>
              </a:ext>
            </a:extLst>
          </p:cNvPr>
          <p:cNvSpPr txBox="1"/>
          <p:nvPr/>
        </p:nvSpPr>
        <p:spPr>
          <a:xfrm>
            <a:off x="245465" y="1767496"/>
            <a:ext cx="613301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Première sélection des données et variables:</a:t>
            </a:r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Suppression des bâtiments résidentiels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13 variables + 2 cibles sélectionnées</a:t>
            </a:r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1C76BD2A-2E83-51E8-3892-D96B78E3F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76878"/>
              </p:ext>
            </p:extLst>
          </p:nvPr>
        </p:nvGraphicFramePr>
        <p:xfrm>
          <a:off x="245465" y="2821051"/>
          <a:ext cx="2402269" cy="36042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02269">
                  <a:extLst>
                    <a:ext uri="{9D8B030D-6E8A-4147-A177-3AD203B41FA5}">
                      <a16:colId xmlns:a16="http://schemas.microsoft.com/office/drawing/2014/main" val="2759893918"/>
                    </a:ext>
                  </a:extLst>
                </a:gridCol>
              </a:tblGrid>
              <a:tr h="296854">
                <a:tc>
                  <a:txBody>
                    <a:bodyPr/>
                    <a:lstStyle/>
                    <a:p>
                      <a:pPr algn="l"/>
                      <a:r>
                        <a:rPr lang="fr-FR" sz="1600" b="1" noProof="0" dirty="0">
                          <a:solidFill>
                            <a:srgbClr val="002060"/>
                          </a:solidFill>
                        </a:rPr>
                        <a:t>Variables sélectionnées</a:t>
                      </a:r>
                      <a:endParaRPr lang="fr-FR" sz="1600" b="1" noProof="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078435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 dirty="0" err="1">
                          <a:solidFill>
                            <a:srgbClr val="002060"/>
                          </a:solidFill>
                          <a:effectLst/>
                        </a:rPr>
                        <a:t>PrimaryPropertyType</a:t>
                      </a:r>
                      <a:endParaRPr lang="fr-FR" sz="1600" b="0" u="none" strike="noStrike" noProof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0874531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 dirty="0" err="1">
                          <a:solidFill>
                            <a:srgbClr val="002060"/>
                          </a:solidFill>
                          <a:effectLst/>
                        </a:rPr>
                        <a:t>ZipCode</a:t>
                      </a:r>
                      <a:endParaRPr lang="fr-FR" sz="1600" b="0" i="0" u="none" strike="noStrike" noProof="0" dirty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8341479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 dirty="0" err="1">
                          <a:solidFill>
                            <a:srgbClr val="002060"/>
                          </a:solidFill>
                          <a:effectLst/>
                        </a:rPr>
                        <a:t>Neighborhood</a:t>
                      </a:r>
                      <a:endParaRPr lang="fr-FR" sz="1600" b="0" i="0" u="none" strike="noStrike" noProof="0" dirty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2117068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 dirty="0" err="1">
                          <a:solidFill>
                            <a:srgbClr val="002060"/>
                          </a:solidFill>
                          <a:effectLst/>
                        </a:rPr>
                        <a:t>YearBuilt</a:t>
                      </a:r>
                      <a:endParaRPr lang="fr-FR" sz="1600" b="0" i="0" u="none" strike="noStrike" noProof="0" dirty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0611439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i="0" u="none" strike="noStrike" noProof="0" dirty="0" err="1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NumberofBuildings</a:t>
                      </a:r>
                      <a:endParaRPr lang="fr-FR" sz="1600" b="0" i="0" u="none" strike="noStrike" noProof="0" dirty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6397293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 dirty="0" err="1">
                          <a:solidFill>
                            <a:srgbClr val="002060"/>
                          </a:solidFill>
                          <a:effectLst/>
                        </a:rPr>
                        <a:t>NumberofFloors</a:t>
                      </a:r>
                      <a:endParaRPr lang="fr-FR" sz="1600" b="0" i="0" u="none" strike="noStrike" noProof="0" dirty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5673288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 dirty="0" err="1">
                          <a:solidFill>
                            <a:srgbClr val="002060"/>
                          </a:solidFill>
                          <a:effectLst/>
                        </a:rPr>
                        <a:t>PropertyGFAParking</a:t>
                      </a:r>
                      <a:endParaRPr lang="fr-FR" sz="1600" b="0" u="none" strike="noStrike" noProof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1366508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 dirty="0" err="1">
                          <a:solidFill>
                            <a:srgbClr val="002060"/>
                          </a:solidFill>
                          <a:effectLst/>
                        </a:rPr>
                        <a:t>PropertyGFABuildings</a:t>
                      </a:r>
                      <a:r>
                        <a:rPr lang="fr-FR" sz="1600" b="0" u="none" strike="noStrike" noProof="0" dirty="0">
                          <a:solidFill>
                            <a:srgbClr val="002060"/>
                          </a:solidFill>
                          <a:effectLst/>
                        </a:rPr>
                        <a:t>(s)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6991857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 dirty="0" err="1">
                          <a:solidFill>
                            <a:srgbClr val="002060"/>
                          </a:solidFill>
                          <a:effectLst/>
                        </a:rPr>
                        <a:t>LargestPropertyUseTypeGFA</a:t>
                      </a:r>
                      <a:endParaRPr lang="fr-FR" sz="1600" b="0" u="none" strike="noStrike" noProof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3538975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i="0" u="none" strike="noStrike" noProof="0" dirty="0" err="1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ENERGYSTARScore</a:t>
                      </a:r>
                      <a:endParaRPr lang="fr-FR" sz="1600" b="0" i="0" u="none" strike="noStrike" noProof="0" dirty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2246968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u="none" strike="noStrike" noProof="0" dirty="0" err="1">
                          <a:solidFill>
                            <a:srgbClr val="002060"/>
                          </a:solidFill>
                          <a:effectLst/>
                        </a:rPr>
                        <a:t>Electricity</a:t>
                      </a:r>
                      <a:r>
                        <a:rPr lang="fr-FR" sz="1600" b="0" u="none" strike="noStrike" noProof="0" dirty="0">
                          <a:solidFill>
                            <a:srgbClr val="002060"/>
                          </a:solidFill>
                          <a:effectLst/>
                        </a:rPr>
                        <a:t>(</a:t>
                      </a:r>
                      <a:r>
                        <a:rPr lang="fr-FR" sz="1600" b="0" u="none" strike="noStrike" noProof="0" dirty="0" err="1">
                          <a:solidFill>
                            <a:srgbClr val="002060"/>
                          </a:solidFill>
                          <a:effectLst/>
                        </a:rPr>
                        <a:t>kBtu</a:t>
                      </a:r>
                      <a:r>
                        <a:rPr lang="fr-FR" sz="1600" b="0" u="none" strike="noStrike" noProof="0" dirty="0">
                          <a:solidFill>
                            <a:srgbClr val="002060"/>
                          </a:solidFill>
                          <a:effectLst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5309875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 dirty="0" err="1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SteamUse</a:t>
                      </a:r>
                      <a:r>
                        <a:rPr lang="fr-FR" sz="1600" b="0" i="0" u="none" strike="noStrike" noProof="0" dirty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(</a:t>
                      </a:r>
                      <a:r>
                        <a:rPr lang="fr-FR" sz="1600" b="0" i="0" u="none" strike="noStrike" noProof="0" dirty="0" err="1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kBtu</a:t>
                      </a:r>
                      <a:r>
                        <a:rPr lang="fr-FR" sz="1600" b="0" i="0" u="none" strike="noStrike" noProof="0" dirty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032830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noProof="0" dirty="0" err="1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NaturalGas</a:t>
                      </a:r>
                      <a:r>
                        <a:rPr lang="fr-FR" sz="1600" b="0" i="0" u="none" strike="noStrike" noProof="0" dirty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(</a:t>
                      </a:r>
                      <a:r>
                        <a:rPr lang="fr-FR" sz="1600" b="0" i="0" u="none" strike="noStrike" noProof="0" dirty="0" err="1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kBtu</a:t>
                      </a:r>
                      <a:r>
                        <a:rPr lang="fr-FR" sz="1600" b="0" i="0" u="none" strike="noStrike" noProof="0" dirty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98004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9DCF34-C5F1-CD38-C391-0D61407C67B7}"/>
              </a:ext>
            </a:extLst>
          </p:cNvPr>
          <p:cNvSpPr txBox="1"/>
          <p:nvPr/>
        </p:nvSpPr>
        <p:spPr>
          <a:xfrm>
            <a:off x="6711590" y="1286422"/>
            <a:ext cx="548258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Statistiques de 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Analyse des valeurs aberrante et suppression ou remplacement de ces valeurs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Création jeu des données des bâtiments avec et sans ENERGY STAR Score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5055E2-E260-1998-A51E-D6FCDB77E98E}"/>
              </a:ext>
            </a:extLst>
          </p:cNvPr>
          <p:cNvCxnSpPr>
            <a:cxnSpLocks/>
          </p:cNvCxnSpPr>
          <p:nvPr/>
        </p:nvCxnSpPr>
        <p:spPr>
          <a:xfrm>
            <a:off x="6587481" y="352697"/>
            <a:ext cx="0" cy="651836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E2603D-0D14-0324-3955-21DAB5728D60}"/>
              </a:ext>
            </a:extLst>
          </p:cNvPr>
          <p:cNvSpPr txBox="1"/>
          <p:nvPr/>
        </p:nvSpPr>
        <p:spPr>
          <a:xfrm>
            <a:off x="6711590" y="4365762"/>
            <a:ext cx="48817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Train/test split (0.2 test size)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Imputation des valeurs manquantes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ZIP code (</a:t>
            </a:r>
            <a:r>
              <a:rPr lang="fr-FR" sz="1600" dirty="0">
                <a:solidFill>
                  <a:srgbClr val="002060"/>
                </a:solidFill>
              </a:rPr>
              <a:t>16 valeurs manquantes): </a:t>
            </a: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Simple Imputer avec </a:t>
            </a:r>
            <a:r>
              <a:rPr lang="fr-FR" sz="1600" dirty="0" err="1">
                <a:solidFill>
                  <a:srgbClr val="002060"/>
                </a:solidFill>
                <a:latin typeface="Candara" panose="020E0502030303020204" pitchFamily="34" charset="0"/>
              </a:rPr>
              <a:t>most</a:t>
            </a: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fr-FR" sz="1600" dirty="0" err="1">
                <a:solidFill>
                  <a:srgbClr val="002060"/>
                </a:solidFill>
                <a:latin typeface="Candara" panose="020E0502030303020204" pitchFamily="34" charset="0"/>
              </a:rPr>
              <a:t>frequent</a:t>
            </a: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fr-FR" sz="1600" dirty="0" err="1">
                <a:solidFill>
                  <a:srgbClr val="002060"/>
                </a:solidFill>
                <a:latin typeface="Candara" panose="020E0502030303020204" pitchFamily="34" charset="0"/>
              </a:rPr>
              <a:t>strategy</a:t>
            </a:r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600" b="0" u="none" strike="noStrike" noProof="0" dirty="0" err="1">
                <a:solidFill>
                  <a:srgbClr val="002060"/>
                </a:solidFill>
                <a:effectLst/>
              </a:rPr>
              <a:t>LargestPropertyUseTypeGFA</a:t>
            </a:r>
            <a:r>
              <a:rPr lang="fr-FR" sz="1600" b="0" u="none" strike="noStrike" noProof="0" dirty="0">
                <a:solidFill>
                  <a:srgbClr val="002060"/>
                </a:solidFill>
                <a:effectLst/>
              </a:rPr>
              <a:t> (</a:t>
            </a:r>
            <a:r>
              <a:rPr lang="fr-FR" sz="1600" dirty="0">
                <a:solidFill>
                  <a:srgbClr val="002060"/>
                </a:solidFill>
              </a:rPr>
              <a:t>4 valeurs manquantes</a:t>
            </a:r>
            <a:r>
              <a:rPr lang="fr-FR" sz="1600" b="0" u="none" strike="noStrike" noProof="0" dirty="0">
                <a:solidFill>
                  <a:srgbClr val="002060"/>
                </a:solidFill>
                <a:effectLst/>
              </a:rPr>
              <a:t>): (surface totale) * médiane ratio </a:t>
            </a:r>
            <a:r>
              <a:rPr lang="fr-FR" sz="1600" b="0" u="none" strike="noStrike" noProof="0" dirty="0" err="1">
                <a:solidFill>
                  <a:srgbClr val="002060"/>
                </a:solidFill>
                <a:effectLst/>
              </a:rPr>
              <a:t>argestPropertyUseTypeGFA</a:t>
            </a:r>
            <a:r>
              <a:rPr lang="fr-FR" sz="1600" b="0" u="none" strike="noStrike" noProof="0" dirty="0">
                <a:solidFill>
                  <a:srgbClr val="002060"/>
                </a:solidFill>
                <a:effectLst/>
              </a:rPr>
              <a:t>/surface totale</a:t>
            </a:r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ENERGY STAR Score: KNN Imputer (pour le jeu des données complet)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7DD806-CF0B-B8FD-555E-720E1BBB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94608"/>
              </p:ext>
            </p:extLst>
          </p:nvPr>
        </p:nvGraphicFramePr>
        <p:xfrm>
          <a:off x="7703350" y="2825305"/>
          <a:ext cx="3752776" cy="11811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06856">
                  <a:extLst>
                    <a:ext uri="{9D8B030D-6E8A-4147-A177-3AD203B41FA5}">
                      <a16:colId xmlns:a16="http://schemas.microsoft.com/office/drawing/2014/main" val="152929191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72171096"/>
                    </a:ext>
                  </a:extLst>
                </a:gridCol>
              </a:tblGrid>
              <a:tr h="146064">
                <a:tc>
                  <a:txBody>
                    <a:bodyPr/>
                    <a:lstStyle/>
                    <a:p>
                      <a:pPr algn="l"/>
                      <a:r>
                        <a:rPr lang="fr-FR" sz="1400" noProof="0" dirty="0">
                          <a:solidFill>
                            <a:srgbClr val="002060"/>
                          </a:solidFill>
                        </a:rPr>
                        <a:t>Jeu des données</a:t>
                      </a:r>
                      <a:endParaRPr lang="fr-FR" sz="1400" noProof="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Nombre d’ observations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648474"/>
                  </a:ext>
                </a:extLst>
              </a:tr>
              <a:tr h="109548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0" u="none" strike="noStrike" noProof="0" dirty="0">
                          <a:solidFill>
                            <a:srgbClr val="002060"/>
                          </a:solidFill>
                          <a:effectLst/>
                        </a:rPr>
                        <a:t>Complet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0" u="none" strike="noStrike" noProof="0" dirty="0">
                          <a:solidFill>
                            <a:srgbClr val="002060"/>
                          </a:solidFill>
                          <a:effectLst/>
                        </a:rPr>
                        <a:t>1656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37897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0" u="none" strike="noStrike" noProof="0" dirty="0">
                          <a:solidFill>
                            <a:srgbClr val="002060"/>
                          </a:solidFill>
                          <a:effectLst/>
                        </a:rPr>
                        <a:t>Avec </a:t>
                      </a:r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ENERGY STAR Score</a:t>
                      </a:r>
                      <a:endParaRPr lang="fr-FR" sz="1400" b="0" i="0" u="none" strike="noStrike" noProof="0" dirty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0" i="0" u="none" strike="noStrike" noProof="0" dirty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566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5732778"/>
                  </a:ext>
                </a:extLst>
              </a:tr>
              <a:tr h="10954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strike="noStrike" noProof="0" dirty="0">
                          <a:solidFill>
                            <a:srgbClr val="002060"/>
                          </a:solidFill>
                          <a:effectLst/>
                        </a:rPr>
                        <a:t>Sans </a:t>
                      </a:r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ENERGY STAR Score</a:t>
                      </a:r>
                      <a:endParaRPr lang="fr-FR" sz="1400" b="0" i="0" u="none" strike="noStrike" noProof="0" dirty="0">
                        <a:solidFill>
                          <a:srgbClr val="00206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0" i="0" u="none" strike="noStrike" noProof="0" dirty="0">
                          <a:solidFill>
                            <a:srgbClr val="002060"/>
                          </a:solidFill>
                          <a:effectLst/>
                          <a:latin typeface="Candara" panose="020E0502030303020204" pitchFamily="34" charset="0"/>
                        </a:rPr>
                        <a:t>1090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71102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D82422-84AA-4CA2-F537-3BA8CE457B5C}"/>
              </a:ext>
            </a:extLst>
          </p:cNvPr>
          <p:cNvSpPr txBox="1"/>
          <p:nvPr/>
        </p:nvSpPr>
        <p:spPr>
          <a:xfrm>
            <a:off x="2816138" y="3490497"/>
            <a:ext cx="35923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2 variables cible: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SiteEUIWN</a:t>
            </a:r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(</a:t>
            </a:r>
            <a:r>
              <a:rPr lang="fr-FR" sz="16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kBtu</a:t>
            </a:r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/</a:t>
            </a:r>
            <a:r>
              <a:rPr lang="fr-FR" sz="16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sf</a:t>
            </a:r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): </a:t>
            </a: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Consommations normalisées par unité de surface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GHGEmissionIntensity</a:t>
            </a: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: Intensité d’émission par unité de surface</a:t>
            </a:r>
          </a:p>
        </p:txBody>
      </p:sp>
    </p:spTree>
    <p:extLst>
      <p:ext uri="{BB962C8B-B14F-4D97-AF65-F5344CB8AC3E}">
        <p14:creationId xmlns:p14="http://schemas.microsoft.com/office/powerpoint/2010/main" val="77093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 err="1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Feature</a:t>
            </a: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 engineering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66875-97D8-6E04-FBD5-AAEAA7ECDBC2}"/>
              </a:ext>
            </a:extLst>
          </p:cNvPr>
          <p:cNvSpPr txBox="1"/>
          <p:nvPr/>
        </p:nvSpPr>
        <p:spPr>
          <a:xfrm>
            <a:off x="166552" y="485263"/>
            <a:ext cx="6133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Création des variables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4788A29-2254-692A-3E3C-4D29ADF78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01578"/>
              </p:ext>
            </p:extLst>
          </p:nvPr>
        </p:nvGraphicFramePr>
        <p:xfrm>
          <a:off x="374469" y="854595"/>
          <a:ext cx="8229600" cy="374904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72788">
                  <a:extLst>
                    <a:ext uri="{9D8B030D-6E8A-4147-A177-3AD203B41FA5}">
                      <a16:colId xmlns:a16="http://schemas.microsoft.com/office/drawing/2014/main" val="2104871002"/>
                    </a:ext>
                  </a:extLst>
                </a:gridCol>
                <a:gridCol w="6056812">
                  <a:extLst>
                    <a:ext uri="{9D8B030D-6E8A-4147-A177-3AD203B41FA5}">
                      <a16:colId xmlns:a16="http://schemas.microsoft.com/office/drawing/2014/main" val="3101760579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r>
                        <a:rPr lang="fr-FR" sz="1600" noProof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40896"/>
                  </a:ext>
                </a:extLst>
              </a:tr>
              <a:tr h="390866">
                <a:tc>
                  <a:txBody>
                    <a:bodyPr/>
                    <a:lstStyle/>
                    <a:p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Age du bâtiment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805838"/>
                  </a:ext>
                </a:extLst>
              </a:tr>
              <a:tr h="390866"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Electricity_proportion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Pourcentage de consommation du à l'électricité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312032"/>
                  </a:ext>
                </a:extLst>
              </a:tr>
              <a:tr h="390866"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Steam_proportion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Pourcentage de consommation du à la vapeur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30975"/>
                  </a:ext>
                </a:extLst>
              </a:tr>
              <a:tr h="390866"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NaturalGas_proportion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Pourcentage de consommation du au gaz naturel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50796"/>
                  </a:ext>
                </a:extLst>
              </a:tr>
              <a:tr h="390866"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Parking_proportion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Pourcentage de la surface de parking par rapport à la surface totale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305332"/>
                  </a:ext>
                </a:extLst>
              </a:tr>
              <a:tr h="622113"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Building_proportion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Pourcentage de la surface occupée par les bâtiments par rapport à la surface totale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50321"/>
                  </a:ext>
                </a:extLst>
              </a:tr>
              <a:tr h="390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noProof="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LargestUSEpct</a:t>
                      </a:r>
                      <a:endParaRPr lang="fr-FR" sz="1600" noProof="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Pourcentage de la surface destinée à l'usage principal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87519"/>
                  </a:ext>
                </a:extLst>
              </a:tr>
              <a:tr h="390866"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Side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noProof="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Coté du bâtiment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65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8CD750-1B53-F5CF-1D85-437C25A27EF2}"/>
              </a:ext>
            </a:extLst>
          </p:cNvPr>
          <p:cNvSpPr txBox="1"/>
          <p:nvPr/>
        </p:nvSpPr>
        <p:spPr>
          <a:xfrm>
            <a:off x="166552" y="5362436"/>
            <a:ext cx="703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Création du jeu des données des variables avec leurs inverses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B750F4A-D3AD-AF04-F65C-F9A793EB4A56}"/>
              </a:ext>
            </a:extLst>
          </p:cNvPr>
          <p:cNvSpPr/>
          <p:nvPr/>
        </p:nvSpPr>
        <p:spPr>
          <a:xfrm>
            <a:off x="8646159" y="1645989"/>
            <a:ext cx="249646" cy="118872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46B103E-42FA-60E9-85D4-8C6D1892C006}"/>
              </a:ext>
            </a:extLst>
          </p:cNvPr>
          <p:cNvSpPr/>
          <p:nvPr/>
        </p:nvSpPr>
        <p:spPr>
          <a:xfrm>
            <a:off x="8617132" y="2827178"/>
            <a:ext cx="298267" cy="173736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FD8D1-1B33-BC42-5FFD-0E1B5094D86B}"/>
              </a:ext>
            </a:extLst>
          </p:cNvPr>
          <p:cNvSpPr txBox="1"/>
          <p:nvPr/>
        </p:nvSpPr>
        <p:spPr>
          <a:xfrm>
            <a:off x="8972731" y="1802745"/>
            <a:ext cx="284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002060"/>
                </a:solidFill>
              </a:rPr>
              <a:t>Variables dérivées des données de consommation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2D03B-E2C4-6103-221B-2003D92BD5EB}"/>
              </a:ext>
            </a:extLst>
          </p:cNvPr>
          <p:cNvSpPr txBox="1"/>
          <p:nvPr/>
        </p:nvSpPr>
        <p:spPr>
          <a:xfrm>
            <a:off x="8972731" y="3474971"/>
            <a:ext cx="284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002060"/>
                </a:solidFill>
              </a:rPr>
              <a:t>Variables dérivées des variables liées à la surface</a:t>
            </a:r>
          </a:p>
        </p:txBody>
      </p:sp>
    </p:spTree>
    <p:extLst>
      <p:ext uri="{BB962C8B-B14F-4D97-AF65-F5344CB8AC3E}">
        <p14:creationId xmlns:p14="http://schemas.microsoft.com/office/powerpoint/2010/main" val="391958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Analyse exploratoire des données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315E-A584-841E-01F5-F659F4FBC381}"/>
              </a:ext>
            </a:extLst>
          </p:cNvPr>
          <p:cNvSpPr txBox="1"/>
          <p:nvPr/>
        </p:nvSpPr>
        <p:spPr>
          <a:xfrm>
            <a:off x="1045027" y="414006"/>
            <a:ext cx="6133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Analyse des distributions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EE16C-DAF4-6387-29EC-C7508F1B3D6D}"/>
              </a:ext>
            </a:extLst>
          </p:cNvPr>
          <p:cNvSpPr txBox="1"/>
          <p:nvPr/>
        </p:nvSpPr>
        <p:spPr>
          <a:xfrm>
            <a:off x="5016505" y="414006"/>
            <a:ext cx="7175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Analyse des relations entre variables indépendantes et variables cible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D551A-E0CA-11BE-8396-C93362DC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6" y="835699"/>
            <a:ext cx="3288333" cy="192024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5D4E6-BD31-C6EF-F1C7-630840E9D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2" y="3165258"/>
            <a:ext cx="3291840" cy="185051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C9A252-29B1-77E8-191A-C0F1712C903D}"/>
              </a:ext>
            </a:extLst>
          </p:cNvPr>
          <p:cNvSpPr txBox="1"/>
          <p:nvPr/>
        </p:nvSpPr>
        <p:spPr>
          <a:xfrm>
            <a:off x="65314" y="5454718"/>
            <a:ext cx="45763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Distributions pas gaussiennes </a:t>
            </a:r>
          </a:p>
          <a:p>
            <a:pPr algn="ctr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=&gt; </a:t>
            </a:r>
            <a:r>
              <a:rPr lang="fr-FR" u="sng" dirty="0">
                <a:solidFill>
                  <a:srgbClr val="002060"/>
                </a:solidFill>
                <a:latin typeface="Candara" panose="020E0502030303020204" pitchFamily="34" charset="0"/>
              </a:rPr>
              <a:t>variables à transformer avant modélisations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313278-DE64-F7B4-3803-C37E319A15E7}"/>
              </a:ext>
            </a:extLst>
          </p:cNvPr>
          <p:cNvCxnSpPr>
            <a:cxnSpLocks/>
          </p:cNvCxnSpPr>
          <p:nvPr/>
        </p:nvCxnSpPr>
        <p:spPr>
          <a:xfrm>
            <a:off x="4754881" y="339634"/>
            <a:ext cx="0" cy="65431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24E7C20-719A-2898-D275-19B8810A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0768" y="820026"/>
            <a:ext cx="3464335" cy="197034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513FA5-D0D2-3F5B-C58A-62DF3BCB4D35}"/>
              </a:ext>
            </a:extLst>
          </p:cNvPr>
          <p:cNvSpPr txBox="1"/>
          <p:nvPr/>
        </p:nvSpPr>
        <p:spPr>
          <a:xfrm>
            <a:off x="4944165" y="1219380"/>
            <a:ext cx="3059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Variables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numériques: </a:t>
            </a:r>
          </a:p>
          <a:p>
            <a:pPr algn="just"/>
            <a:r>
              <a:rPr lang="fr-FR" u="sng" dirty="0">
                <a:solidFill>
                  <a:srgbClr val="002060"/>
                </a:solidFill>
                <a:latin typeface="Candara" panose="020E0502030303020204" pitchFamily="34" charset="0"/>
              </a:rPr>
              <a:t>pas de relation linéaire évidente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avec les variables cibles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8E93C-98EC-AA65-89AF-99DCCB5BAA8E}"/>
              </a:ext>
            </a:extLst>
          </p:cNvPr>
          <p:cNvSpPr txBox="1"/>
          <p:nvPr/>
        </p:nvSpPr>
        <p:spPr>
          <a:xfrm>
            <a:off x="4944165" y="4189074"/>
            <a:ext cx="34643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Variables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catégorielles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(usage et quartier): </a:t>
            </a:r>
            <a:r>
              <a:rPr lang="fr-FR" u="sng" dirty="0">
                <a:solidFill>
                  <a:srgbClr val="002060"/>
                </a:solidFill>
                <a:latin typeface="Candara" panose="020E0502030303020204" pitchFamily="34" charset="0"/>
              </a:rPr>
              <a:t>différences évidentes selon l’usage/quartier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00AE9-FA25-E301-6944-31EF775D3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736" y="3174000"/>
            <a:ext cx="3143790" cy="313794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0991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790-A190-D503-1353-699E250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5F3EBFBB-6A51-FB55-0699-007D8C2877AF}"/>
              </a:ext>
            </a:extLst>
          </p:cNvPr>
          <p:cNvSpPr txBox="1"/>
          <p:nvPr/>
        </p:nvSpPr>
        <p:spPr>
          <a:xfrm>
            <a:off x="4402139" y="3167390"/>
            <a:ext cx="3387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0066"/>
                </a:solidFill>
                <a:latin typeface="Arial Black" pitchFamily="34" charset="0"/>
              </a:rPr>
              <a:t>3. Modélisations</a:t>
            </a:r>
          </a:p>
        </p:txBody>
      </p:sp>
    </p:spTree>
    <p:extLst>
      <p:ext uri="{BB962C8B-B14F-4D97-AF65-F5344CB8AC3E}">
        <p14:creationId xmlns:p14="http://schemas.microsoft.com/office/powerpoint/2010/main" val="411380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13293</TotalTime>
  <Words>1678</Words>
  <Application>Microsoft Office PowerPoint</Application>
  <PresentationFormat>Widescreen</PresentationFormat>
  <Paragraphs>458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Candara</vt:lpstr>
      <vt:lpstr>Gill Sans MT</vt:lpstr>
      <vt:lpstr>Times New Roman</vt:lpstr>
      <vt:lpstr>Wingdings</vt:lpstr>
      <vt:lpstr>Office Theme</vt:lpstr>
      <vt:lpstr>Tema di Office</vt:lpstr>
      <vt:lpstr>  Projet 4:  Anticipez les besoins en consommation de bâtiments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1:</dc:title>
  <dc:creator>elena nardi</dc:creator>
  <cp:lastModifiedBy>elena nardi</cp:lastModifiedBy>
  <cp:revision>392</cp:revision>
  <dcterms:created xsi:type="dcterms:W3CDTF">2022-09-22T07:09:27Z</dcterms:created>
  <dcterms:modified xsi:type="dcterms:W3CDTF">2022-12-31T13:07:24Z</dcterms:modified>
</cp:coreProperties>
</file>