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7" r:id="rId3"/>
    <p:sldId id="354" r:id="rId4"/>
    <p:sldId id="362" r:id="rId5"/>
    <p:sldId id="361" r:id="rId6"/>
    <p:sldId id="364" r:id="rId7"/>
    <p:sldId id="365" r:id="rId8"/>
    <p:sldId id="415" r:id="rId9"/>
    <p:sldId id="389" r:id="rId10"/>
    <p:sldId id="375" r:id="rId11"/>
    <p:sldId id="382" r:id="rId12"/>
    <p:sldId id="416" r:id="rId13"/>
    <p:sldId id="404" r:id="rId14"/>
    <p:sldId id="406" r:id="rId15"/>
    <p:sldId id="412" r:id="rId16"/>
    <p:sldId id="410" r:id="rId17"/>
    <p:sldId id="408" r:id="rId18"/>
    <p:sldId id="409" r:id="rId19"/>
    <p:sldId id="400" r:id="rId20"/>
    <p:sldId id="360" r:id="rId21"/>
    <p:sldId id="417" r:id="rId22"/>
    <p:sldId id="418" r:id="rId23"/>
    <p:sldId id="419" r:id="rId24"/>
    <p:sldId id="42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6600"/>
    <a:srgbClr val="FF9900"/>
    <a:srgbClr val="FFFFAF"/>
    <a:srgbClr val="FFFF99"/>
    <a:srgbClr val="FFFFFF"/>
    <a:srgbClr val="CCCCFF"/>
    <a:srgbClr val="CCFFFF"/>
    <a:srgbClr val="99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1" autoAdjust="0"/>
    <p:restoredTop sz="94660"/>
  </p:normalViewPr>
  <p:slideViewPr>
    <p:cSldViewPr snapToGrid="0">
      <p:cViewPr varScale="1">
        <p:scale>
          <a:sx n="63" d="100"/>
          <a:sy n="63" d="100"/>
        </p:scale>
        <p:origin x="782" y="67"/>
      </p:cViewPr>
      <p:guideLst>
        <p:guide orient="horz" pos="2160"/>
        <p:guide pos="3840"/>
      </p:guideLst>
    </p:cSldViewPr>
  </p:slideViewPr>
  <p:notesTextViewPr>
    <p:cViewPr>
      <p:scale>
        <a:sx n="3" d="2"/>
        <a:sy n="3" d="2"/>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2674C-A7FB-44B5-9944-EF4082D865F3}" type="datetimeFigureOut">
              <a:rPr lang="fr-FR" smtClean="0"/>
              <a:t>07/02/2023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D922A-FD64-4D5E-B87B-8215F8396CEE}" type="slidenum">
              <a:rPr lang="fr-FR" smtClean="0"/>
              <a:t>‹#›</a:t>
            </a:fld>
            <a:endParaRPr lang="fr-FR"/>
          </a:p>
        </p:txBody>
      </p:sp>
    </p:spTree>
    <p:extLst>
      <p:ext uri="{BB962C8B-B14F-4D97-AF65-F5344CB8AC3E}">
        <p14:creationId xmlns:p14="http://schemas.microsoft.com/office/powerpoint/2010/main" val="86869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a:t>
            </a:fld>
            <a:endParaRPr lang="fr-FR"/>
          </a:p>
        </p:txBody>
      </p:sp>
    </p:spTree>
    <p:extLst>
      <p:ext uri="{BB962C8B-B14F-4D97-AF65-F5344CB8AC3E}">
        <p14:creationId xmlns:p14="http://schemas.microsoft.com/office/powerpoint/2010/main" val="205832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2</a:t>
            </a:fld>
            <a:endParaRPr lang="fr-FR"/>
          </a:p>
        </p:txBody>
      </p:sp>
    </p:spTree>
    <p:extLst>
      <p:ext uri="{BB962C8B-B14F-4D97-AF65-F5344CB8AC3E}">
        <p14:creationId xmlns:p14="http://schemas.microsoft.com/office/powerpoint/2010/main" val="310106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4</a:t>
            </a:fld>
            <a:endParaRPr lang="fr-FR"/>
          </a:p>
        </p:txBody>
      </p:sp>
    </p:spTree>
    <p:extLst>
      <p:ext uri="{BB962C8B-B14F-4D97-AF65-F5344CB8AC3E}">
        <p14:creationId xmlns:p14="http://schemas.microsoft.com/office/powerpoint/2010/main" val="418872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6</a:t>
            </a:fld>
            <a:endParaRPr lang="fr-FR" dirty="0"/>
          </a:p>
        </p:txBody>
      </p:sp>
    </p:spTree>
    <p:extLst>
      <p:ext uri="{BB962C8B-B14F-4D97-AF65-F5344CB8AC3E}">
        <p14:creationId xmlns:p14="http://schemas.microsoft.com/office/powerpoint/2010/main" val="110817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7</a:t>
            </a:fld>
            <a:endParaRPr lang="fr-FR" dirty="0"/>
          </a:p>
        </p:txBody>
      </p:sp>
    </p:spTree>
    <p:extLst>
      <p:ext uri="{BB962C8B-B14F-4D97-AF65-F5344CB8AC3E}">
        <p14:creationId xmlns:p14="http://schemas.microsoft.com/office/powerpoint/2010/main" val="369229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8</a:t>
            </a:fld>
            <a:endParaRPr lang="fr-FR" dirty="0"/>
          </a:p>
        </p:txBody>
      </p:sp>
    </p:spTree>
    <p:extLst>
      <p:ext uri="{BB962C8B-B14F-4D97-AF65-F5344CB8AC3E}">
        <p14:creationId xmlns:p14="http://schemas.microsoft.com/office/powerpoint/2010/main" val="425750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12</a:t>
            </a:fld>
            <a:endParaRPr lang="fr-FR"/>
          </a:p>
        </p:txBody>
      </p:sp>
    </p:spTree>
    <p:extLst>
      <p:ext uri="{BB962C8B-B14F-4D97-AF65-F5344CB8AC3E}">
        <p14:creationId xmlns:p14="http://schemas.microsoft.com/office/powerpoint/2010/main" val="311377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18</a:t>
            </a:fld>
            <a:endParaRPr lang="fr-FR"/>
          </a:p>
        </p:txBody>
      </p:sp>
    </p:spTree>
    <p:extLst>
      <p:ext uri="{BB962C8B-B14F-4D97-AF65-F5344CB8AC3E}">
        <p14:creationId xmlns:p14="http://schemas.microsoft.com/office/powerpoint/2010/main" val="94093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6197-128C-786E-846C-7BC1A6BE6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68C378-13BC-841A-EFDB-B8E8FBE5A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F1331A-7D08-6231-4313-E2869FA53AC8}"/>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5" name="Footer Placeholder 4">
            <a:extLst>
              <a:ext uri="{FF2B5EF4-FFF2-40B4-BE49-F238E27FC236}">
                <a16:creationId xmlns:a16="http://schemas.microsoft.com/office/drawing/2014/main" id="{488F264D-FADC-167B-E230-2CD71D41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32F00-9CB8-9D6D-A667-3F1E3F77E34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39588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B39-A4C7-0E85-91C8-2CA9E41D5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9DE19-EB38-710C-F4DB-3F44E098D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1A896-6C40-88E3-C78C-956F11F433BE}"/>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5" name="Footer Placeholder 4">
            <a:extLst>
              <a:ext uri="{FF2B5EF4-FFF2-40B4-BE49-F238E27FC236}">
                <a16:creationId xmlns:a16="http://schemas.microsoft.com/office/drawing/2014/main" id="{43467E88-6FE0-9013-218B-4D9A881C4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522AE-01C3-544A-DB76-80168C251D77}"/>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65158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CB53F-5F1F-1857-3D1D-60D9CC327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2E0A61-2C7A-09F3-59A7-D795CABA5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8BFE9-BC38-9369-6587-50B42D407397}"/>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5" name="Footer Placeholder 4">
            <a:extLst>
              <a:ext uri="{FF2B5EF4-FFF2-40B4-BE49-F238E27FC236}">
                <a16:creationId xmlns:a16="http://schemas.microsoft.com/office/drawing/2014/main" id="{B71A52AA-9B14-0825-80FA-DD520C6B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90870-BCE6-5AC2-3CFB-282F17D6FCB9}"/>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35889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E3B5A85-9128-4A10-B6B4-29C831E9314E}" type="datetime1">
              <a:rPr lang="it-IT" smtClean="0"/>
              <a:pPr/>
              <a:t>07/02/2023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11940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CDC941D7-CD12-4231-BD72-74EB2C5C15A6}" type="datetime1">
              <a:rPr lang="it-IT" smtClean="0"/>
              <a:pPr/>
              <a:t>07/02/2023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702750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5BFF895-B067-447B-85A6-89FD4BB8D98E}" type="datetime1">
              <a:rPr lang="it-IT" smtClean="0"/>
              <a:pPr/>
              <a:t>07/02/2023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73042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3744F60-F5CF-41F9-AF97-090C308678DC}" type="datetime1">
              <a:rPr lang="it-IT" smtClean="0"/>
              <a:pPr/>
              <a:t>07/02/2023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186640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C236305B-CC2B-4711-8861-C45A647BB6C9}" type="datetime1">
              <a:rPr lang="it-IT" smtClean="0"/>
              <a:pPr/>
              <a:t>07/02/2023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052590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C5AD9588-9721-4F22-B7D6-45BD9A45FB09}" type="datetime1">
              <a:rPr lang="it-IT" smtClean="0"/>
              <a:pPr/>
              <a:t>07/02/2023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694593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BD0698B-A2E6-4709-8D31-5BA44EF5B4EC}" type="datetime1">
              <a:rPr lang="it-IT" smtClean="0"/>
              <a:pPr/>
              <a:t>07/02/2023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97487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537C74E1-84F6-4209-BE75-AC54773B8894}" type="datetime1">
              <a:rPr lang="it-IT" smtClean="0"/>
              <a:pPr/>
              <a:t>07/02/2023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42383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A997-54F5-EB6D-2D88-A57C2CC1E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70C0B-85CB-AAA3-8F90-96C0502D6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EAFA-FB7C-536E-9CC3-682CBE91A9D7}"/>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5" name="Footer Placeholder 4">
            <a:extLst>
              <a:ext uri="{FF2B5EF4-FFF2-40B4-BE49-F238E27FC236}">
                <a16:creationId xmlns:a16="http://schemas.microsoft.com/office/drawing/2014/main" id="{58F8ECA9-C755-9755-DE15-D056D248A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3B6EE-B477-831F-49DA-3C870F31E661}"/>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609531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FC8B0D0-F1C8-4F63-A3E6-A648D28F6DCD}" type="datetime1">
              <a:rPr lang="it-IT" smtClean="0"/>
              <a:pPr/>
              <a:t>07/02/2023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544534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0289727-BB68-42B9-9F14-1CF622D04EB9}" type="datetime1">
              <a:rPr lang="it-IT" smtClean="0"/>
              <a:pPr/>
              <a:t>07/02/2023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3850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37B2FB6-A2EF-42B4-9BCD-80B2E26042BA}" type="datetime1">
              <a:rPr lang="it-IT" smtClean="0"/>
              <a:pPr/>
              <a:t>07/02/2023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696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F6E5-C972-011E-9CBD-403A37676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1D369-E3CF-B0A7-26EC-9F6AAFADF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B42ED-9EE5-B430-AE64-C77778886556}"/>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5" name="Footer Placeholder 4">
            <a:extLst>
              <a:ext uri="{FF2B5EF4-FFF2-40B4-BE49-F238E27FC236}">
                <a16:creationId xmlns:a16="http://schemas.microsoft.com/office/drawing/2014/main" id="{865B1363-9942-9EAC-8036-1C1653B4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DBF81-33C9-DA46-E6F6-534DBB57867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95714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E19A-9834-BD93-1C5C-A9792CB08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621A7-33E2-A856-BBEB-4ED522F36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E07FCA-C00C-6C4C-E7C2-A1B15191F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9C524-4D82-35E5-2421-59F23AADB3C0}"/>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6" name="Footer Placeholder 5">
            <a:extLst>
              <a:ext uri="{FF2B5EF4-FFF2-40B4-BE49-F238E27FC236}">
                <a16:creationId xmlns:a16="http://schemas.microsoft.com/office/drawing/2014/main" id="{A922E0C7-79B0-546E-10B3-CA67FC47F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10007-1B25-735A-CD2D-F0508CCE5FBF}"/>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1118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170C-EF9C-495D-427F-336ABA2CF3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6A583-BA86-DCA1-BD2C-C005CBDD3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DE540-500C-A03B-CAFE-72682824CE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8F750-FC1E-0614-3667-A2D30F0D7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6FEC0-76C4-2E29-C05C-9D3711D3A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8E7DD-24B0-540D-0F90-21763C10710D}"/>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8" name="Footer Placeholder 7">
            <a:extLst>
              <a:ext uri="{FF2B5EF4-FFF2-40B4-BE49-F238E27FC236}">
                <a16:creationId xmlns:a16="http://schemas.microsoft.com/office/drawing/2014/main" id="{4F367A4F-9B67-4DE8-96B1-9D97F7DFA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B8469-660B-9ACE-BB55-9D4548ECDBA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81116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566D-C0DD-4EDE-9AC8-84040A38FD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8CD13-D2B1-0995-50A2-F0AB4BD6684B}"/>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4" name="Footer Placeholder 3">
            <a:extLst>
              <a:ext uri="{FF2B5EF4-FFF2-40B4-BE49-F238E27FC236}">
                <a16:creationId xmlns:a16="http://schemas.microsoft.com/office/drawing/2014/main" id="{BD5DF0E3-5E65-F0D7-549A-CAECEB0D6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997C62-914C-A193-FB25-7544D0E405C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4940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A2B5-E3E8-31FF-A70E-1B5CF2E9C55A}"/>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3" name="Footer Placeholder 2">
            <a:extLst>
              <a:ext uri="{FF2B5EF4-FFF2-40B4-BE49-F238E27FC236}">
                <a16:creationId xmlns:a16="http://schemas.microsoft.com/office/drawing/2014/main" id="{B4499896-F250-4687-3A6D-75608D6A20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090038-9F65-8836-16A0-524C202F4A5C}"/>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77436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186B-9643-06A6-48AD-D8DDC5B06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A1EF63-1F65-C5E3-A2C9-7B65E8443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B08D8-B465-D3D9-ECF0-C3B597CAA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4EFBC-26E7-9D55-6F6D-8BAF11F1D643}"/>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6" name="Footer Placeholder 5">
            <a:extLst>
              <a:ext uri="{FF2B5EF4-FFF2-40B4-BE49-F238E27FC236}">
                <a16:creationId xmlns:a16="http://schemas.microsoft.com/office/drawing/2014/main" id="{24BA40E4-5598-DDF3-0069-849653231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869B7-7C1F-DD11-D15E-78EF5C76358A}"/>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250426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62B7-D571-9A30-E86F-52A5258B3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2E976-6D24-9C0E-8782-747DE8FF2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93D010-2359-0DFA-189A-76CE29E3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6FE7A-3121-B95A-64A9-04204740542A}"/>
              </a:ext>
            </a:extLst>
          </p:cNvPr>
          <p:cNvSpPr>
            <a:spLocks noGrp="1"/>
          </p:cNvSpPr>
          <p:nvPr>
            <p:ph type="dt" sz="half" idx="10"/>
          </p:nvPr>
        </p:nvSpPr>
        <p:spPr/>
        <p:txBody>
          <a:bodyPr/>
          <a:lstStyle/>
          <a:p>
            <a:fld id="{9214DD4A-2A7E-4B6E-9181-7B2FE8D81F61}" type="datetimeFigureOut">
              <a:rPr lang="en-US" smtClean="0"/>
              <a:t>2/7/2023</a:t>
            </a:fld>
            <a:endParaRPr lang="en-US"/>
          </a:p>
        </p:txBody>
      </p:sp>
      <p:sp>
        <p:nvSpPr>
          <p:cNvPr id="6" name="Footer Placeholder 5">
            <a:extLst>
              <a:ext uri="{FF2B5EF4-FFF2-40B4-BE49-F238E27FC236}">
                <a16:creationId xmlns:a16="http://schemas.microsoft.com/office/drawing/2014/main" id="{DF583B86-8585-DAFF-4840-EE1376BFC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367E0-4F2C-8206-35CE-8A51330542C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5249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FFCC"/>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09510-57CE-86A0-37E5-73D5EB97A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6BC41-BA2C-AE4C-C8CB-56E8ED8F8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C2BC-0326-6333-CACF-CF6907267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4DD4A-2A7E-4B6E-9181-7B2FE8D81F61}" type="datetimeFigureOut">
              <a:rPr lang="en-US" smtClean="0"/>
              <a:t>2/7/2023</a:t>
            </a:fld>
            <a:endParaRPr lang="en-US"/>
          </a:p>
        </p:txBody>
      </p:sp>
      <p:sp>
        <p:nvSpPr>
          <p:cNvPr id="5" name="Footer Placeholder 4">
            <a:extLst>
              <a:ext uri="{FF2B5EF4-FFF2-40B4-BE49-F238E27FC236}">
                <a16:creationId xmlns:a16="http://schemas.microsoft.com/office/drawing/2014/main" id="{C9D2252C-849F-9603-1CA7-CDF13A775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D45A3-ED34-EF45-1791-7124279AE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72F0C-2D91-40D6-AEAA-749F0445745C}" type="slidenum">
              <a:rPr lang="en-US" smtClean="0"/>
              <a:t>‹#›</a:t>
            </a:fld>
            <a:endParaRPr lang="en-US"/>
          </a:p>
        </p:txBody>
      </p:sp>
    </p:spTree>
    <p:extLst>
      <p:ext uri="{BB962C8B-B14F-4D97-AF65-F5344CB8AC3E}">
        <p14:creationId xmlns:p14="http://schemas.microsoft.com/office/powerpoint/2010/main" val="264999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FFCC"/>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23537-1CFE-492A-888E-ACE70918EC1D}" type="datetime1">
              <a:rPr lang="it-IT" smtClean="0"/>
              <a:pPr/>
              <a:t>07/02/2023</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A6FEC-79E8-4978-87CD-B32714801BA0}" type="slidenum">
              <a:rPr lang="it-IT" smtClean="0"/>
              <a:pPr/>
              <a:t>‹#›</a:t>
            </a:fld>
            <a:endParaRPr lang="it-IT"/>
          </a:p>
        </p:txBody>
      </p:sp>
    </p:spTree>
    <p:extLst>
      <p:ext uri="{BB962C8B-B14F-4D97-AF65-F5344CB8AC3E}">
        <p14:creationId xmlns:p14="http://schemas.microsoft.com/office/powerpoint/2010/main" val="2443860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cstate="print"/>
          <a:srcRect/>
          <a:stretch>
            <a:fillRect/>
          </a:stretch>
        </p:blipFill>
        <p:spPr bwMode="auto">
          <a:xfrm>
            <a:off x="-873515" y="-1294493"/>
            <a:ext cx="14297539" cy="10707680"/>
          </a:xfrm>
          <a:prstGeom prst="rect">
            <a:avLst/>
          </a:prstGeom>
          <a:solidFill>
            <a:srgbClr val="FF9900"/>
          </a:solidFill>
          <a:ln w="9525">
            <a:noFill/>
            <a:miter lim="800000"/>
            <a:headEnd/>
            <a:tailEnd/>
          </a:ln>
        </p:spPr>
      </p:pic>
      <p:sp>
        <p:nvSpPr>
          <p:cNvPr id="3" name="Rectangle 2"/>
          <p:cNvSpPr/>
          <p:nvPr/>
        </p:nvSpPr>
        <p:spPr>
          <a:xfrm>
            <a:off x="-249809" y="0"/>
            <a:ext cx="13270212" cy="7101408"/>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1" name="Rectangle 2"/>
          <p:cNvSpPr>
            <a:spLocks noGrp="1" noChangeArrowheads="1"/>
          </p:cNvSpPr>
          <p:nvPr>
            <p:ph type="ctrTitle"/>
          </p:nvPr>
        </p:nvSpPr>
        <p:spPr>
          <a:xfrm>
            <a:off x="3486485" y="1676400"/>
            <a:ext cx="5238098" cy="2154527"/>
          </a:xfrm>
          <a:prstGeom prst="roundRect">
            <a:avLst/>
          </a:prstGeom>
          <a:solidFill>
            <a:srgbClr val="FF9900"/>
          </a:solidFill>
          <a:ln>
            <a:solidFill>
              <a:schemeClr val="accent1">
                <a:lumMod val="50000"/>
              </a:schemeClr>
            </a:solidFill>
          </a:ln>
        </p:spPr>
        <p:txBody>
          <a:bodyPr anchor="ctr" anchorCtr="1">
            <a:noAutofit/>
          </a:bodyPr>
          <a:lstStyle/>
          <a:p>
            <a:pPr eaLnBrk="1" hangingPunct="1"/>
            <a:br>
              <a:rPr lang="en-US" altLang="fr-FR" sz="2400" b="1" dirty="0">
                <a:solidFill>
                  <a:schemeClr val="bg1"/>
                </a:solidFill>
              </a:rPr>
            </a:br>
            <a:br>
              <a:rPr lang="fr-FR" altLang="fr-FR" sz="2400" b="1" dirty="0">
                <a:solidFill>
                  <a:schemeClr val="bg1"/>
                </a:solidFill>
              </a:rPr>
            </a:br>
            <a:r>
              <a:rPr lang="fr-FR" altLang="fr-FR" sz="2400" b="1" dirty="0">
                <a:solidFill>
                  <a:srgbClr val="002060"/>
                </a:solidFill>
                <a:latin typeface="Candara" pitchFamily="34" charset="0"/>
              </a:rPr>
              <a:t>Projet 5: </a:t>
            </a:r>
            <a:br>
              <a:rPr lang="fr-FR" altLang="fr-FR" sz="2400" b="1" dirty="0">
                <a:solidFill>
                  <a:srgbClr val="002060"/>
                </a:solidFill>
                <a:latin typeface="Candara" pitchFamily="34" charset="0"/>
              </a:rPr>
            </a:br>
            <a:r>
              <a:rPr lang="fr-FR" altLang="fr-FR" sz="2400" b="1" dirty="0">
                <a:solidFill>
                  <a:srgbClr val="002060"/>
                </a:solidFill>
                <a:latin typeface="Candara" pitchFamily="34" charset="0"/>
              </a:rPr>
              <a:t>Segmentez des clients </a:t>
            </a:r>
            <a:br>
              <a:rPr lang="fr-FR" altLang="fr-FR" sz="2400" b="1" dirty="0">
                <a:solidFill>
                  <a:srgbClr val="002060"/>
                </a:solidFill>
                <a:latin typeface="Candara" pitchFamily="34" charset="0"/>
              </a:rPr>
            </a:br>
            <a:r>
              <a:rPr lang="fr-FR" altLang="fr-FR" sz="2400" b="1" dirty="0">
                <a:solidFill>
                  <a:srgbClr val="002060"/>
                </a:solidFill>
                <a:latin typeface="Candara" pitchFamily="34" charset="0"/>
              </a:rPr>
              <a:t>d'un site e-commerce</a:t>
            </a:r>
            <a:br>
              <a:rPr lang="fr-FR" altLang="fr-FR" sz="2400" b="1" dirty="0">
                <a:solidFill>
                  <a:srgbClr val="002060"/>
                </a:solidFill>
                <a:latin typeface="Candara" pitchFamily="34" charset="0"/>
              </a:rPr>
            </a:br>
            <a:br>
              <a:rPr lang="en-US" altLang="fr-FR" sz="2400" b="1" dirty="0">
                <a:solidFill>
                  <a:srgbClr val="002060"/>
                </a:solidFill>
                <a:latin typeface="Candara" pitchFamily="34" charset="0"/>
              </a:rPr>
            </a:br>
            <a:endParaRPr lang="fr-FR" altLang="fr-FR" sz="2400" b="1" dirty="0">
              <a:solidFill>
                <a:srgbClr val="002060"/>
              </a:solidFill>
              <a:latin typeface="Candara" pitchFamily="34" charset="0"/>
            </a:endParaRPr>
          </a:p>
        </p:txBody>
      </p:sp>
      <p:sp>
        <p:nvSpPr>
          <p:cNvPr id="2052" name="Text Box 10"/>
          <p:cNvSpPr txBox="1">
            <a:spLocks noChangeArrowheads="1"/>
          </p:cNvSpPr>
          <p:nvPr/>
        </p:nvSpPr>
        <p:spPr bwMode="auto">
          <a:xfrm>
            <a:off x="4907087" y="4607916"/>
            <a:ext cx="2396895" cy="769441"/>
          </a:xfrm>
          <a:prstGeom prst="rect">
            <a:avLst/>
          </a:prstGeom>
          <a:noFill/>
          <a:ln w="9525">
            <a:noFill/>
            <a:miter lim="800000"/>
            <a:headEnd/>
            <a:tailEnd/>
          </a:ln>
          <a:effectLst/>
        </p:spPr>
        <p:txBody>
          <a:bodyPr wrap="square">
            <a:spAutoFit/>
          </a:bodyPr>
          <a:lstStyle/>
          <a:p>
            <a:pPr algn="ctr"/>
            <a:r>
              <a:rPr lang="it-IT" altLang="fr-FR" sz="2200" b="1" dirty="0">
                <a:solidFill>
                  <a:srgbClr val="002060"/>
                </a:solidFill>
                <a:latin typeface="Candara" pitchFamily="34" charset="0"/>
              </a:rPr>
              <a:t>ELENA NARDI</a:t>
            </a:r>
          </a:p>
          <a:p>
            <a:pPr algn="ctr"/>
            <a:endParaRPr lang="it-IT" altLang="fr-FR" sz="2200" b="1" dirty="0">
              <a:solidFill>
                <a:srgbClr val="002060"/>
              </a:solidFill>
              <a:latin typeface="Candara" pitchFamily="34" charset="0"/>
            </a:endParaRPr>
          </a:p>
        </p:txBody>
      </p:sp>
      <p:sp>
        <p:nvSpPr>
          <p:cNvPr id="2053" name="Text Box 12"/>
          <p:cNvSpPr txBox="1">
            <a:spLocks noChangeArrowheads="1"/>
          </p:cNvSpPr>
          <p:nvPr/>
        </p:nvSpPr>
        <p:spPr bwMode="auto">
          <a:xfrm>
            <a:off x="4888483" y="3692635"/>
            <a:ext cx="184150" cy="366712"/>
          </a:xfrm>
          <a:prstGeom prst="rect">
            <a:avLst/>
          </a:prstGeom>
          <a:noFill/>
          <a:ln w="9525">
            <a:noFill/>
            <a:miter lim="800000"/>
            <a:headEnd/>
            <a:tailEnd/>
          </a:ln>
          <a:effectLst/>
        </p:spPr>
        <p:txBody>
          <a:bodyPr wrap="none">
            <a:spAutoFit/>
          </a:bodyPr>
          <a:lstStyle/>
          <a:p>
            <a:endParaRPr lang="en-US" altLang="fr-FR" dirty="0"/>
          </a:p>
        </p:txBody>
      </p:sp>
      <p:sp>
        <p:nvSpPr>
          <p:cNvPr id="2058" name="Text Box 10"/>
          <p:cNvSpPr txBox="1">
            <a:spLocks noChangeArrowheads="1"/>
          </p:cNvSpPr>
          <p:nvPr/>
        </p:nvSpPr>
        <p:spPr bwMode="auto">
          <a:xfrm>
            <a:off x="9999599" y="5961856"/>
            <a:ext cx="2154051" cy="400110"/>
          </a:xfrm>
          <a:prstGeom prst="rect">
            <a:avLst/>
          </a:prstGeom>
          <a:noFill/>
          <a:ln w="9525">
            <a:noFill/>
            <a:miter lim="800000"/>
            <a:headEnd/>
            <a:tailEnd/>
          </a:ln>
          <a:effectLst/>
        </p:spPr>
        <p:txBody>
          <a:bodyPr wrap="none">
            <a:spAutoFit/>
          </a:bodyPr>
          <a:lstStyle/>
          <a:p>
            <a:r>
              <a:rPr lang="en-US" sz="2000" b="1" dirty="0">
                <a:solidFill>
                  <a:srgbClr val="002060"/>
                </a:solidFill>
                <a:latin typeface="Candara" pitchFamily="34" charset="0"/>
              </a:rPr>
              <a:t>Malakoff, </a:t>
            </a:r>
            <a:r>
              <a:rPr lang="fr-FR" sz="2000" b="1" dirty="0">
                <a:solidFill>
                  <a:srgbClr val="002060"/>
                </a:solidFill>
                <a:latin typeface="Candara" pitchFamily="34" charset="0"/>
              </a:rPr>
              <a:t>10</a:t>
            </a:r>
            <a:r>
              <a:rPr lang="en-US" sz="2000" b="1" dirty="0">
                <a:solidFill>
                  <a:srgbClr val="002060"/>
                </a:solidFill>
                <a:latin typeface="Candara" pitchFamily="34" charset="0"/>
              </a:rPr>
              <a:t>/02/23</a:t>
            </a:r>
          </a:p>
        </p:txBody>
      </p:sp>
      <p:sp>
        <p:nvSpPr>
          <p:cNvPr id="2" name="ZoneTexte 1"/>
          <p:cNvSpPr txBox="1"/>
          <p:nvPr/>
        </p:nvSpPr>
        <p:spPr>
          <a:xfrm>
            <a:off x="5431311" y="1289968"/>
            <a:ext cx="1348446" cy="369332"/>
          </a:xfrm>
          <a:prstGeom prst="rect">
            <a:avLst/>
          </a:prstGeom>
          <a:noFill/>
        </p:spPr>
        <p:txBody>
          <a:bodyPr wrap="none" rtlCol="0">
            <a:spAutoFit/>
          </a:bodyPr>
          <a:lstStyle/>
          <a:p>
            <a:r>
              <a:rPr lang="fr-FR" b="1" dirty="0">
                <a:solidFill>
                  <a:srgbClr val="002060"/>
                </a:solidFill>
                <a:latin typeface="Candara" pitchFamily="34" charset="0"/>
              </a:rPr>
              <a:t>Soutenance</a:t>
            </a:r>
            <a:endParaRPr lang="en-US" b="1" dirty="0">
              <a:solidFill>
                <a:srgbClr val="002060"/>
              </a:solidFill>
              <a:latin typeface="Candara" pitchFamily="34" charset="0"/>
            </a:endParaRPr>
          </a:p>
        </p:txBody>
      </p:sp>
      <p:sp>
        <p:nvSpPr>
          <p:cNvPr id="12" name="ZoneTexte 11"/>
          <p:cNvSpPr txBox="1"/>
          <p:nvPr/>
        </p:nvSpPr>
        <p:spPr>
          <a:xfrm>
            <a:off x="5323910" y="4163092"/>
            <a:ext cx="1563248" cy="369332"/>
          </a:xfrm>
          <a:prstGeom prst="rect">
            <a:avLst/>
          </a:prstGeom>
          <a:noFill/>
        </p:spPr>
        <p:txBody>
          <a:bodyPr wrap="none" rtlCol="0">
            <a:spAutoFit/>
          </a:bodyPr>
          <a:lstStyle/>
          <a:p>
            <a:r>
              <a:rPr lang="fr-FR" b="1" dirty="0">
                <a:solidFill>
                  <a:srgbClr val="002060"/>
                </a:solidFill>
                <a:latin typeface="Candara" pitchFamily="34" charset="0"/>
              </a:rPr>
              <a:t>Présentée par</a:t>
            </a:r>
            <a:endParaRPr lang="en-US" b="1" dirty="0">
              <a:solidFill>
                <a:srgbClr val="002060"/>
              </a:solidFill>
              <a:latin typeface="Candara" pitchFamily="34" charset="0"/>
            </a:endParaRPr>
          </a:p>
        </p:txBody>
      </p:sp>
      <p:sp>
        <p:nvSpPr>
          <p:cNvPr id="19" name="CasellaDiTesto 18"/>
          <p:cNvSpPr txBox="1"/>
          <p:nvPr/>
        </p:nvSpPr>
        <p:spPr>
          <a:xfrm>
            <a:off x="4745225" y="319917"/>
            <a:ext cx="2720617" cy="707886"/>
          </a:xfrm>
          <a:prstGeom prst="rect">
            <a:avLst/>
          </a:prstGeom>
          <a:solidFill>
            <a:schemeClr val="bg1">
              <a:alpha val="60000"/>
            </a:schemeClr>
          </a:solidFill>
          <a:ln>
            <a:solidFill>
              <a:srgbClr val="0070C0"/>
            </a:solidFill>
          </a:ln>
        </p:spPr>
        <p:txBody>
          <a:bodyPr wrap="none" rtlCol="0">
            <a:spAutoFit/>
          </a:bodyPr>
          <a:lstStyle/>
          <a:p>
            <a:pPr algn="ctr"/>
            <a:r>
              <a:rPr lang="fr-FR" sz="2000" b="1" dirty="0" err="1">
                <a:solidFill>
                  <a:srgbClr val="002060"/>
                </a:solidFill>
                <a:latin typeface="Candara" panose="020E0502030303020204" pitchFamily="34" charset="0"/>
                <a:ea typeface="Verdana" pitchFamily="34" charset="0"/>
                <a:cs typeface="Verdana" pitchFamily="34" charset="0"/>
              </a:rPr>
              <a:t>OpenClassrooms</a:t>
            </a:r>
            <a:r>
              <a:rPr lang="fr-FR" sz="2000" b="1" dirty="0">
                <a:solidFill>
                  <a:srgbClr val="002060"/>
                </a:solidFill>
                <a:latin typeface="Candara" panose="020E0502030303020204" pitchFamily="34" charset="0"/>
                <a:ea typeface="Verdana" pitchFamily="34" charset="0"/>
                <a:cs typeface="Verdana" pitchFamily="34" charset="0"/>
              </a:rPr>
              <a:t> </a:t>
            </a:r>
          </a:p>
          <a:p>
            <a:pPr algn="ctr"/>
            <a:r>
              <a:rPr lang="fr-FR" sz="2000" b="1" dirty="0">
                <a:solidFill>
                  <a:srgbClr val="002060"/>
                </a:solidFill>
                <a:latin typeface="Candara" panose="020E0502030303020204" pitchFamily="34" charset="0"/>
                <a:ea typeface="Verdana" pitchFamily="34" charset="0"/>
                <a:cs typeface="Verdana" pitchFamily="34" charset="0"/>
              </a:rPr>
              <a:t>Parcours Data </a:t>
            </a:r>
            <a:r>
              <a:rPr lang="fr-FR" sz="2000" b="1" dirty="0" err="1">
                <a:solidFill>
                  <a:srgbClr val="002060"/>
                </a:solidFill>
                <a:latin typeface="Candara" panose="020E0502030303020204" pitchFamily="34" charset="0"/>
                <a:ea typeface="Verdana" pitchFamily="34" charset="0"/>
                <a:cs typeface="Verdana" pitchFamily="34" charset="0"/>
              </a:rPr>
              <a:t>Scientist</a:t>
            </a:r>
            <a:endParaRPr lang="fr-FR" sz="2000" b="1" dirty="0">
              <a:solidFill>
                <a:srgbClr val="002060"/>
              </a:solidFill>
              <a:latin typeface="Candara" panose="020E0502030303020204"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63019300-A814-9AD9-8807-DDFE99180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15354"/>
            <a:ext cx="2667372" cy="1286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AD35AC-375A-6A6E-26E6-A67626DC0ECE}"/>
              </a:ext>
            </a:extLst>
          </p:cNvPr>
          <p:cNvSpPr txBox="1"/>
          <p:nvPr/>
        </p:nvSpPr>
        <p:spPr>
          <a:xfrm>
            <a:off x="121920" y="3543805"/>
            <a:ext cx="6133010" cy="3416320"/>
          </a:xfrm>
          <a:prstGeom prst="rect">
            <a:avLst/>
          </a:prstGeom>
          <a:noFill/>
        </p:spPr>
        <p:txBody>
          <a:bodyPr wrap="square">
            <a:spAutoFit/>
          </a:bodyPr>
          <a:lstStyle/>
          <a:p>
            <a:pPr marL="285750" indent="-285750" algn="just">
              <a:buFont typeface="Arial" panose="020B0604020202020204" pitchFamily="34" charset="0"/>
              <a:buChar char="•"/>
            </a:pPr>
            <a:r>
              <a:rPr lang="fr-FR" dirty="0">
                <a:solidFill>
                  <a:srgbClr val="002060"/>
                </a:solidFill>
                <a:latin typeface="Candara" panose="020E0502030303020204" pitchFamily="34" charset="0"/>
              </a:rPr>
              <a:t>Segmentation RFM sans transformations (</a:t>
            </a:r>
            <a:r>
              <a:rPr lang="fr-FR" dirty="0" err="1">
                <a:solidFill>
                  <a:srgbClr val="002060"/>
                </a:solidFill>
                <a:latin typeface="Candara" panose="020E0502030303020204" pitchFamily="34" charset="0"/>
              </a:rPr>
              <a:t>dataset</a:t>
            </a:r>
            <a:r>
              <a:rPr lang="fr-FR" dirty="0">
                <a:solidFill>
                  <a:srgbClr val="002060"/>
                </a:solidFill>
                <a:latin typeface="Candara" panose="020E0502030303020204" pitchFamily="34" charset="0"/>
              </a:rPr>
              <a:t> réduit), k </a:t>
            </a:r>
            <a:r>
              <a:rPr lang="az-Cyrl-AZ" dirty="0">
                <a:solidFill>
                  <a:srgbClr val="002060"/>
                </a:solidFill>
                <a:latin typeface="Candara" panose="020E0502030303020204" pitchFamily="34" charset="0"/>
              </a:rPr>
              <a:t>Є</a:t>
            </a:r>
            <a:r>
              <a:rPr lang="fr-FR" dirty="0">
                <a:solidFill>
                  <a:srgbClr val="002060"/>
                </a:solidFill>
                <a:latin typeface="Candara" panose="020E0502030303020204" pitchFamily="34" charset="0"/>
              </a:rPr>
              <a:t> [2, 6]</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Segmentation RFM avec transformation des variables  (</a:t>
            </a:r>
            <a:r>
              <a:rPr lang="fr-FR" dirty="0" err="1">
                <a:solidFill>
                  <a:srgbClr val="002060"/>
                </a:solidFill>
                <a:latin typeface="Candara" panose="020E0502030303020204" pitchFamily="34" charset="0"/>
              </a:rPr>
              <a:t>dataset</a:t>
            </a:r>
            <a:r>
              <a:rPr lang="fr-FR" dirty="0">
                <a:solidFill>
                  <a:srgbClr val="002060"/>
                </a:solidFill>
                <a:latin typeface="Candara" panose="020E0502030303020204" pitchFamily="34" charset="0"/>
              </a:rPr>
              <a:t> réduit), k </a:t>
            </a:r>
            <a:r>
              <a:rPr lang="az-Cyrl-AZ" dirty="0">
                <a:solidFill>
                  <a:srgbClr val="002060"/>
                </a:solidFill>
                <a:latin typeface="Candara" panose="020E0502030303020204" pitchFamily="34" charset="0"/>
              </a:rPr>
              <a:t>Є</a:t>
            </a:r>
            <a:r>
              <a:rPr lang="fr-FR" dirty="0">
                <a:solidFill>
                  <a:srgbClr val="002060"/>
                </a:solidFill>
                <a:latin typeface="Candara" panose="020E0502030303020204" pitchFamily="34" charset="0"/>
              </a:rPr>
              <a:t> [2, 6]</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Segmentation RFM + autres variables et transformations (</a:t>
            </a:r>
            <a:r>
              <a:rPr lang="fr-FR" dirty="0" err="1">
                <a:solidFill>
                  <a:srgbClr val="002060"/>
                </a:solidFill>
                <a:latin typeface="Candara" panose="020E0502030303020204" pitchFamily="34" charset="0"/>
              </a:rPr>
              <a:t>dataset</a:t>
            </a:r>
            <a:r>
              <a:rPr lang="fr-FR" dirty="0">
                <a:solidFill>
                  <a:srgbClr val="002060"/>
                </a:solidFill>
                <a:latin typeface="Candara" panose="020E0502030303020204" pitchFamily="34" charset="0"/>
              </a:rPr>
              <a:t> réduit), k </a:t>
            </a:r>
            <a:r>
              <a:rPr lang="az-Cyrl-AZ" dirty="0">
                <a:solidFill>
                  <a:srgbClr val="002060"/>
                </a:solidFill>
                <a:latin typeface="Candara" panose="020E0502030303020204" pitchFamily="34" charset="0"/>
              </a:rPr>
              <a:t>Є</a:t>
            </a:r>
            <a:r>
              <a:rPr lang="fr-FR" dirty="0">
                <a:solidFill>
                  <a:srgbClr val="002060"/>
                </a:solidFill>
                <a:latin typeface="Candara" panose="020E0502030303020204" pitchFamily="34" charset="0"/>
              </a:rPr>
              <a:t> [4, 8]</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Comparaison des scores (coefficient de silhouette, indice de </a:t>
            </a:r>
            <a:r>
              <a:rPr lang="fr-FR" dirty="0" err="1">
                <a:solidFill>
                  <a:srgbClr val="002060"/>
                </a:solidFill>
                <a:latin typeface="Candara" panose="020E0502030303020204" pitchFamily="34" charset="0"/>
              </a:rPr>
              <a:t>Calinski-Harabasz</a:t>
            </a:r>
            <a:r>
              <a:rPr lang="fr-FR" dirty="0">
                <a:solidFill>
                  <a:srgbClr val="002060"/>
                </a:solidFill>
                <a:latin typeface="Candara" panose="020E0502030303020204" pitchFamily="34" charset="0"/>
              </a:rPr>
              <a:t> et indice de Davies </a:t>
            </a:r>
            <a:r>
              <a:rPr lang="fr-FR" dirty="0" err="1">
                <a:solidFill>
                  <a:srgbClr val="002060"/>
                </a:solidFill>
                <a:latin typeface="Candara" panose="020E0502030303020204" pitchFamily="34" charset="0"/>
              </a:rPr>
              <a:t>Bouldin</a:t>
            </a:r>
            <a:r>
              <a:rPr lang="fr-FR" dirty="0">
                <a:solidFill>
                  <a:srgbClr val="002060"/>
                </a:solidFill>
                <a:latin typeface="Candara" panose="020E0502030303020204" pitchFamily="34" charset="0"/>
              </a:rPr>
              <a:t>)</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Choix de la meilleure segmentation et entrainement sur le </a:t>
            </a:r>
            <a:r>
              <a:rPr lang="fr-FR" dirty="0" err="1">
                <a:solidFill>
                  <a:srgbClr val="002060"/>
                </a:solidFill>
                <a:latin typeface="Candara" panose="020E0502030303020204" pitchFamily="34" charset="0"/>
              </a:rPr>
              <a:t>dataset</a:t>
            </a:r>
            <a:r>
              <a:rPr lang="fr-FR" dirty="0">
                <a:solidFill>
                  <a:srgbClr val="002060"/>
                </a:solidFill>
                <a:latin typeface="Candara" panose="020E0502030303020204" pitchFamily="34" charset="0"/>
              </a:rPr>
              <a:t> complet</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Analyse préliminaire des clusters</a:t>
            </a:r>
          </a:p>
          <a:p>
            <a:pPr marL="285750" indent="-285750" algn="just">
              <a:buFont typeface="Arial" panose="020B0604020202020204" pitchFamily="34" charset="0"/>
              <a:buChar char="•"/>
            </a:pPr>
            <a:endParaRPr lang="fr-FR" dirty="0">
              <a:solidFill>
                <a:srgbClr val="002060"/>
              </a:solidFill>
              <a:latin typeface="Candara" panose="020E0502030303020204" pitchFamily="34" charset="0"/>
            </a:endParaRPr>
          </a:p>
        </p:txBody>
      </p:sp>
      <p:sp>
        <p:nvSpPr>
          <p:cNvPr id="8" name="TextBox 7">
            <a:extLst>
              <a:ext uri="{FF2B5EF4-FFF2-40B4-BE49-F238E27FC236}">
                <a16:creationId xmlns:a16="http://schemas.microsoft.com/office/drawing/2014/main" id="{667E404A-7EA4-37A8-EBCF-CCF451DD851B}"/>
              </a:ext>
            </a:extLst>
          </p:cNvPr>
          <p:cNvSpPr txBox="1"/>
          <p:nvPr/>
        </p:nvSpPr>
        <p:spPr>
          <a:xfrm>
            <a:off x="121920" y="1279363"/>
            <a:ext cx="6133010" cy="1200329"/>
          </a:xfrm>
          <a:prstGeom prst="rect">
            <a:avLst/>
          </a:prstGeom>
          <a:noFill/>
        </p:spPr>
        <p:txBody>
          <a:bodyPr wrap="square">
            <a:spAutoFit/>
          </a:bodyPr>
          <a:lstStyle/>
          <a:p>
            <a:pPr marL="285750" indent="-285750" algn="just">
              <a:buFont typeface="Arial" panose="020B0604020202020204" pitchFamily="34" charset="0"/>
              <a:buChar char="•"/>
            </a:pPr>
            <a:r>
              <a:rPr lang="fr-FR" dirty="0">
                <a:solidFill>
                  <a:srgbClr val="002060"/>
                </a:solidFill>
                <a:latin typeface="Candara" panose="020E0502030303020204" pitchFamily="34" charset="0"/>
              </a:rPr>
              <a:t>K-</a:t>
            </a:r>
            <a:r>
              <a:rPr lang="fr-FR" dirty="0" err="1">
                <a:solidFill>
                  <a:srgbClr val="002060"/>
                </a:solidFill>
                <a:latin typeface="Candara" panose="020E0502030303020204" pitchFamily="34" charset="0"/>
              </a:rPr>
              <a:t>Means</a:t>
            </a:r>
            <a:endParaRPr lang="fr-FR"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DBSCAN</a:t>
            </a:r>
          </a:p>
          <a:p>
            <a:pPr marL="285750" indent="-285750" algn="just">
              <a:buFont typeface="Arial" panose="020B0604020202020204" pitchFamily="34" charset="0"/>
              <a:buChar char="•"/>
            </a:pPr>
            <a:r>
              <a:rPr lang="fr-FR" dirty="0" err="1">
                <a:solidFill>
                  <a:srgbClr val="002060"/>
                </a:solidFill>
                <a:latin typeface="Candara" panose="020E0502030303020204" pitchFamily="34" charset="0"/>
              </a:rPr>
              <a:t>Birch</a:t>
            </a:r>
            <a:endParaRPr lang="fr-FR"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dirty="0" err="1">
                <a:solidFill>
                  <a:srgbClr val="002060"/>
                </a:solidFill>
                <a:latin typeface="Candara" panose="020E0502030303020204" pitchFamily="34" charset="0"/>
              </a:rPr>
              <a:t>Agglomerative</a:t>
            </a:r>
            <a:r>
              <a:rPr lang="fr-FR" dirty="0">
                <a:solidFill>
                  <a:srgbClr val="002060"/>
                </a:solidFill>
                <a:latin typeface="Candara" panose="020E0502030303020204" pitchFamily="34" charset="0"/>
              </a:rPr>
              <a:t> </a:t>
            </a:r>
            <a:r>
              <a:rPr lang="fr-FR" dirty="0" err="1">
                <a:solidFill>
                  <a:srgbClr val="002060"/>
                </a:solidFill>
                <a:latin typeface="Candara" panose="020E0502030303020204" pitchFamily="34" charset="0"/>
              </a:rPr>
              <a:t>Hierarchical</a:t>
            </a:r>
            <a:r>
              <a:rPr lang="fr-FR" dirty="0">
                <a:solidFill>
                  <a:srgbClr val="002060"/>
                </a:solidFill>
                <a:latin typeface="Candara" panose="020E0502030303020204" pitchFamily="34" charset="0"/>
              </a:rPr>
              <a:t> Clustering</a:t>
            </a:r>
          </a:p>
        </p:txBody>
      </p:sp>
      <p:sp>
        <p:nvSpPr>
          <p:cNvPr id="4" name="TextBox 3">
            <a:extLst>
              <a:ext uri="{FF2B5EF4-FFF2-40B4-BE49-F238E27FC236}">
                <a16:creationId xmlns:a16="http://schemas.microsoft.com/office/drawing/2014/main" id="{83B2C1C7-E8D9-C594-1819-548C50D2263A}"/>
              </a:ext>
            </a:extLst>
          </p:cNvPr>
          <p:cNvSpPr txBox="1"/>
          <p:nvPr/>
        </p:nvSpPr>
        <p:spPr>
          <a:xfrm>
            <a:off x="121920" y="620506"/>
            <a:ext cx="4575264" cy="646331"/>
          </a:xfrm>
          <a:prstGeom prst="rect">
            <a:avLst/>
          </a:prstGeom>
          <a:noFill/>
        </p:spPr>
        <p:txBody>
          <a:bodyPr wrap="square">
            <a:spAutoFit/>
          </a:bodyPr>
          <a:lstStyle/>
          <a:p>
            <a:pPr algn="just"/>
            <a:r>
              <a:rPr lang="fr-FR" sz="1800" b="1" dirty="0">
                <a:solidFill>
                  <a:srgbClr val="002060"/>
                </a:solidFill>
                <a:latin typeface="Candara" panose="020E0502030303020204" pitchFamily="34" charset="0"/>
              </a:rPr>
              <a:t>1. Tests de plusieurs types de modèles non supervisés</a:t>
            </a:r>
            <a:endParaRPr lang="fr-FR" sz="1800" dirty="0">
              <a:solidFill>
                <a:srgbClr val="002060"/>
              </a:solidFill>
              <a:latin typeface="Candara" panose="020E0502030303020204" pitchFamily="34" charset="0"/>
            </a:endParaRPr>
          </a:p>
        </p:txBody>
      </p:sp>
      <p:sp>
        <p:nvSpPr>
          <p:cNvPr id="7" name="TextBox 6">
            <a:extLst>
              <a:ext uri="{FF2B5EF4-FFF2-40B4-BE49-F238E27FC236}">
                <a16:creationId xmlns:a16="http://schemas.microsoft.com/office/drawing/2014/main" id="{7C6E19DC-1D6C-FF28-BAE6-19C99B886DEC}"/>
              </a:ext>
            </a:extLst>
          </p:cNvPr>
          <p:cNvSpPr txBox="1"/>
          <p:nvPr/>
        </p:nvSpPr>
        <p:spPr>
          <a:xfrm>
            <a:off x="121920" y="3195459"/>
            <a:ext cx="6133010" cy="369332"/>
          </a:xfrm>
          <a:prstGeom prst="rect">
            <a:avLst/>
          </a:prstGeom>
          <a:noFill/>
        </p:spPr>
        <p:txBody>
          <a:bodyPr wrap="square">
            <a:spAutoFit/>
          </a:bodyPr>
          <a:lstStyle/>
          <a:p>
            <a:pPr algn="just"/>
            <a:r>
              <a:rPr lang="fr-FR" b="1" dirty="0">
                <a:solidFill>
                  <a:srgbClr val="002060"/>
                </a:solidFill>
                <a:latin typeface="Candara" panose="020E0502030303020204" pitchFamily="34" charset="0"/>
              </a:rPr>
              <a:t>2</a:t>
            </a:r>
            <a:r>
              <a:rPr lang="fr-FR" sz="1800" b="1" dirty="0">
                <a:solidFill>
                  <a:srgbClr val="002060"/>
                </a:solidFill>
                <a:latin typeface="Candara" panose="020E0502030303020204" pitchFamily="34" charset="0"/>
              </a:rPr>
              <a:t>. Plusieurs tests pour chaque type de modèle non supervisé:</a:t>
            </a:r>
            <a:endParaRPr lang="fr-FR" sz="1800" dirty="0">
              <a:solidFill>
                <a:srgbClr val="002060"/>
              </a:solidFill>
              <a:latin typeface="Candara" panose="020E0502030303020204" pitchFamily="34" charset="0"/>
            </a:endParaRPr>
          </a:p>
        </p:txBody>
      </p:sp>
      <p:sp>
        <p:nvSpPr>
          <p:cNvPr id="10" name="TextBox 9">
            <a:extLst>
              <a:ext uri="{FF2B5EF4-FFF2-40B4-BE49-F238E27FC236}">
                <a16:creationId xmlns:a16="http://schemas.microsoft.com/office/drawing/2014/main" id="{F85A5819-C048-289F-DE4D-A756A75B63C4}"/>
              </a:ext>
            </a:extLst>
          </p:cNvPr>
          <p:cNvSpPr txBox="1"/>
          <p:nvPr/>
        </p:nvSpPr>
        <p:spPr>
          <a:xfrm>
            <a:off x="7472608" y="3543805"/>
            <a:ext cx="4282003" cy="1477328"/>
          </a:xfrm>
          <a:prstGeom prst="rect">
            <a:avLst/>
          </a:prstGeom>
          <a:noFill/>
        </p:spPr>
        <p:txBody>
          <a:bodyPr wrap="square">
            <a:spAutoFit/>
          </a:bodyPr>
          <a:lstStyle/>
          <a:p>
            <a:pPr marL="285750" indent="-285750" algn="just">
              <a:buFont typeface="Arial" panose="020B0604020202020204" pitchFamily="34" charset="0"/>
              <a:buChar char="•"/>
            </a:pPr>
            <a:r>
              <a:rPr lang="fr-FR" dirty="0">
                <a:solidFill>
                  <a:srgbClr val="002060"/>
                </a:solidFill>
                <a:latin typeface="Candara" panose="020E0502030303020204" pitchFamily="34" charset="0"/>
              </a:rPr>
              <a:t>Comparaison des meilleures segmentation obtenues avec les différentes types de modèles</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Choix de la meilleure</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Analyse détaillée de la meilleure</a:t>
            </a:r>
          </a:p>
        </p:txBody>
      </p:sp>
      <p:sp>
        <p:nvSpPr>
          <p:cNvPr id="14" name="TextBox 13">
            <a:extLst>
              <a:ext uri="{FF2B5EF4-FFF2-40B4-BE49-F238E27FC236}">
                <a16:creationId xmlns:a16="http://schemas.microsoft.com/office/drawing/2014/main" id="{84C5785E-B84A-EF05-3119-62B9671FD9A2}"/>
              </a:ext>
            </a:extLst>
          </p:cNvPr>
          <p:cNvSpPr txBox="1"/>
          <p:nvPr/>
        </p:nvSpPr>
        <p:spPr>
          <a:xfrm>
            <a:off x="7472608" y="3195459"/>
            <a:ext cx="3867041" cy="369332"/>
          </a:xfrm>
          <a:prstGeom prst="rect">
            <a:avLst/>
          </a:prstGeom>
          <a:noFill/>
        </p:spPr>
        <p:txBody>
          <a:bodyPr wrap="square">
            <a:spAutoFit/>
          </a:bodyPr>
          <a:lstStyle/>
          <a:p>
            <a:pPr algn="just"/>
            <a:r>
              <a:rPr lang="fr-FR" b="1" dirty="0">
                <a:solidFill>
                  <a:srgbClr val="002060"/>
                </a:solidFill>
                <a:latin typeface="Candara" panose="020E0502030303020204" pitchFamily="34" charset="0"/>
              </a:rPr>
              <a:t>3</a:t>
            </a:r>
            <a:r>
              <a:rPr lang="fr-FR" sz="1800" b="1" dirty="0">
                <a:solidFill>
                  <a:srgbClr val="002060"/>
                </a:solidFill>
                <a:latin typeface="Candara" panose="020E0502030303020204" pitchFamily="34" charset="0"/>
              </a:rPr>
              <a:t>. </a:t>
            </a:r>
            <a:r>
              <a:rPr lang="fr-FR" b="1" dirty="0">
                <a:solidFill>
                  <a:srgbClr val="002060"/>
                </a:solidFill>
                <a:latin typeface="Candara" panose="020E0502030303020204" pitchFamily="34" charset="0"/>
              </a:rPr>
              <a:t>Choix de la meilleure segmentation</a:t>
            </a:r>
            <a:endParaRPr lang="fr-FR" sz="1800" dirty="0">
              <a:solidFill>
                <a:srgbClr val="002060"/>
              </a:solidFill>
              <a:latin typeface="Candara" panose="020E0502030303020204" pitchFamily="34" charset="0"/>
            </a:endParaRPr>
          </a:p>
        </p:txBody>
      </p:sp>
      <p:sp>
        <p:nvSpPr>
          <p:cNvPr id="2" name="Rectangle 1">
            <a:extLst>
              <a:ext uri="{FF2B5EF4-FFF2-40B4-BE49-F238E27FC236}">
                <a16:creationId xmlns:a16="http://schemas.microsoft.com/office/drawing/2014/main" id="{6936AB07-ED04-CE82-3213-745BFA4C3987}"/>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Approche méthodologique</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11C6E01E-A077-D67A-5205-D40097A63B24}"/>
              </a:ext>
            </a:extLst>
          </p:cNvPr>
          <p:cNvSpPr txBox="1"/>
          <p:nvPr/>
        </p:nvSpPr>
        <p:spPr>
          <a:xfrm>
            <a:off x="6621857" y="620506"/>
            <a:ext cx="5471440" cy="2009061"/>
          </a:xfrm>
          <a:prstGeom prst="roundRect">
            <a:avLst/>
          </a:prstGeom>
          <a:solidFill>
            <a:srgbClr val="FFFFAF"/>
          </a:solidFill>
          <a:effectLst>
            <a:softEdge rad="0"/>
          </a:effectLst>
        </p:spPr>
        <p:style>
          <a:lnRef idx="2">
            <a:schemeClr val="dk1"/>
          </a:lnRef>
          <a:fillRef idx="1">
            <a:schemeClr val="lt1"/>
          </a:fillRef>
          <a:effectRef idx="0">
            <a:schemeClr val="dk1"/>
          </a:effectRef>
          <a:fontRef idx="minor">
            <a:schemeClr val="dk1"/>
          </a:fontRef>
        </p:style>
        <p:txBody>
          <a:bodyPr wrap="square">
            <a:spAutoFit/>
          </a:bodyPr>
          <a:lstStyle/>
          <a:p>
            <a:pPr algn="ctr"/>
            <a:r>
              <a:rPr lang="fr-FR" sz="1600" b="1" dirty="0">
                <a:solidFill>
                  <a:srgbClr val="002060"/>
                </a:solidFill>
                <a:latin typeface="Candara" panose="020E0502030303020204" pitchFamily="34" charset="0"/>
              </a:rPr>
              <a:t>Rappel</a:t>
            </a:r>
          </a:p>
          <a:p>
            <a:pPr algn="just"/>
            <a:r>
              <a:rPr lang="fr-FR" sz="1600" dirty="0">
                <a:solidFill>
                  <a:srgbClr val="002060"/>
                </a:solidFill>
                <a:latin typeface="Candara" panose="020E0502030303020204" pitchFamily="34" charset="0"/>
              </a:rPr>
              <a:t>L'</a:t>
            </a:r>
            <a:r>
              <a:rPr lang="fr-FR" sz="1600" b="1" dirty="0">
                <a:solidFill>
                  <a:srgbClr val="002060"/>
                </a:solidFill>
                <a:latin typeface="Candara" panose="020E0502030303020204" pitchFamily="34" charset="0"/>
              </a:rPr>
              <a:t>analyse RFM </a:t>
            </a:r>
            <a:r>
              <a:rPr lang="fr-FR" sz="1600" dirty="0">
                <a:solidFill>
                  <a:srgbClr val="002060"/>
                </a:solidFill>
                <a:latin typeface="Candara" panose="020E0502030303020204" pitchFamily="34" charset="0"/>
              </a:rPr>
              <a:t>(Recency, Frequency, Money) est une technique marketing utilisée pour classer et regrouper quantitativement les clients en fonction de la récence, de la fréquence et du total monétaire de leurs transactions récentes afin d'identifier les meilleurs clients et d'effectuer des campagnes marketing ciblées.</a:t>
            </a:r>
          </a:p>
        </p:txBody>
      </p:sp>
    </p:spTree>
    <p:extLst>
      <p:ext uri="{BB962C8B-B14F-4D97-AF65-F5344CB8AC3E}">
        <p14:creationId xmlns:p14="http://schemas.microsoft.com/office/powerpoint/2010/main" val="195939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AED6-E974-3215-2997-8C64B2FDE9AA}"/>
              </a:ext>
            </a:extLst>
          </p:cNvPr>
          <p:cNvSpPr>
            <a:spLocks noGrp="1"/>
          </p:cNvSpPr>
          <p:nvPr>
            <p:ph type="sldNum" sz="quarter" idx="12"/>
          </p:nvPr>
        </p:nvSpPr>
        <p:spPr/>
        <p:txBody>
          <a:bodyPr/>
          <a:lstStyle/>
          <a:p>
            <a:fld id="{6B6A6FEC-79E8-4978-87CD-B32714801BA0}" type="slidenum">
              <a:rPr lang="it-IT" smtClean="0"/>
              <a:pPr/>
              <a:t>11</a:t>
            </a:fld>
            <a:endParaRPr lang="it-IT" dirty="0"/>
          </a:p>
        </p:txBody>
      </p:sp>
      <p:sp>
        <p:nvSpPr>
          <p:cNvPr id="6" name="TextBox 5">
            <a:extLst>
              <a:ext uri="{FF2B5EF4-FFF2-40B4-BE49-F238E27FC236}">
                <a16:creationId xmlns:a16="http://schemas.microsoft.com/office/drawing/2014/main" id="{73C4EB48-E4F9-8CB2-FDF0-10C7F7793126}"/>
              </a:ext>
            </a:extLst>
          </p:cNvPr>
          <p:cNvSpPr txBox="1"/>
          <p:nvPr/>
        </p:nvSpPr>
        <p:spPr>
          <a:xfrm>
            <a:off x="145524" y="474345"/>
            <a:ext cx="9498348" cy="64633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2060"/>
                </a:solidFill>
                <a:latin typeface="Candara" panose="020E0502030303020204" pitchFamily="34" charset="0"/>
              </a:rPr>
              <a:t>Résultats similaires pour les différents types de modèles non supervisés</a:t>
            </a:r>
          </a:p>
          <a:p>
            <a:pPr marL="285750" indent="-285750">
              <a:buFont typeface="Arial" panose="020B0604020202020204" pitchFamily="34" charset="0"/>
              <a:buChar char="•"/>
            </a:pPr>
            <a:r>
              <a:rPr lang="fr-FR" dirty="0">
                <a:solidFill>
                  <a:srgbClr val="002060"/>
                </a:solidFill>
                <a:latin typeface="Candara" panose="020E0502030303020204" pitchFamily="34" charset="0"/>
              </a:rPr>
              <a:t>Meilleur résultats avec </a:t>
            </a:r>
            <a:r>
              <a:rPr lang="fr-FR" b="1" dirty="0">
                <a:solidFill>
                  <a:srgbClr val="002060"/>
                </a:solidFill>
                <a:latin typeface="Candara" panose="020E0502030303020204" pitchFamily="34" charset="0"/>
              </a:rPr>
              <a:t>quantile transformation des variables </a:t>
            </a:r>
            <a:r>
              <a:rPr lang="fr-FR" b="1" dirty="0" err="1">
                <a:solidFill>
                  <a:srgbClr val="002060"/>
                </a:solidFill>
                <a:latin typeface="Candara" panose="020E0502030303020204" pitchFamily="34" charset="0"/>
              </a:rPr>
              <a:t>recency</a:t>
            </a:r>
            <a:r>
              <a:rPr lang="fr-FR" b="1" dirty="0">
                <a:solidFill>
                  <a:srgbClr val="002060"/>
                </a:solidFill>
                <a:latin typeface="Candara" panose="020E0502030303020204" pitchFamily="34" charset="0"/>
              </a:rPr>
              <a:t> et </a:t>
            </a:r>
            <a:r>
              <a:rPr lang="fr-FR" b="1" dirty="0" err="1">
                <a:solidFill>
                  <a:srgbClr val="002060"/>
                </a:solidFill>
                <a:latin typeface="Candara" panose="020E0502030303020204" pitchFamily="34" charset="0"/>
              </a:rPr>
              <a:t>frequency</a:t>
            </a:r>
            <a:endParaRPr lang="fr-FR" b="1" dirty="0">
              <a:solidFill>
                <a:srgbClr val="002060"/>
              </a:solidFill>
              <a:latin typeface="Candara" panose="020E0502030303020204" pitchFamily="34" charset="0"/>
            </a:endParaRPr>
          </a:p>
        </p:txBody>
      </p:sp>
      <p:sp>
        <p:nvSpPr>
          <p:cNvPr id="7" name="Rectangle 6">
            <a:extLst>
              <a:ext uri="{FF2B5EF4-FFF2-40B4-BE49-F238E27FC236}">
                <a16:creationId xmlns:a16="http://schemas.microsoft.com/office/drawing/2014/main" id="{19867768-5E59-CD3B-0807-54F723DFF6F8}"/>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Résultats des segmentations RFM</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7CC09AA7-20F9-00B6-FB28-48C503702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7" y="2539491"/>
            <a:ext cx="5862694" cy="3844164"/>
          </a:xfrm>
          <a:prstGeom prst="rect">
            <a:avLst/>
          </a:prstGeom>
          <a:ln>
            <a:solidFill>
              <a:srgbClr val="002060"/>
            </a:solidFill>
          </a:ln>
        </p:spPr>
      </p:pic>
      <p:sp>
        <p:nvSpPr>
          <p:cNvPr id="12" name="TextBox 11">
            <a:extLst>
              <a:ext uri="{FF2B5EF4-FFF2-40B4-BE49-F238E27FC236}">
                <a16:creationId xmlns:a16="http://schemas.microsoft.com/office/drawing/2014/main" id="{D00326F1-FD99-E312-7A1A-DBAD36E71DC7}"/>
              </a:ext>
            </a:extLst>
          </p:cNvPr>
          <p:cNvSpPr txBox="1"/>
          <p:nvPr/>
        </p:nvSpPr>
        <p:spPr>
          <a:xfrm>
            <a:off x="3614100" y="1284116"/>
            <a:ext cx="5132832" cy="677108"/>
          </a:xfrm>
          <a:prstGeom prst="rect">
            <a:avLst/>
          </a:prstGeom>
          <a:noFill/>
        </p:spPr>
        <p:txBody>
          <a:bodyPr wrap="square" rtlCol="0">
            <a:spAutoFit/>
          </a:bodyPr>
          <a:lstStyle/>
          <a:p>
            <a:pPr algn="ctr"/>
            <a:r>
              <a:rPr lang="fr-FR" sz="2000" b="1" dirty="0">
                <a:solidFill>
                  <a:srgbClr val="002060"/>
                </a:solidFill>
                <a:latin typeface="Candara" panose="020E0502030303020204" pitchFamily="34" charset="0"/>
              </a:rPr>
              <a:t>Résultats K-</a:t>
            </a:r>
            <a:r>
              <a:rPr lang="fr-FR" sz="2000" b="1" dirty="0" err="1">
                <a:solidFill>
                  <a:srgbClr val="002060"/>
                </a:solidFill>
                <a:latin typeface="Candara" panose="020E0502030303020204" pitchFamily="34" charset="0"/>
              </a:rPr>
              <a:t>Means</a:t>
            </a:r>
            <a:r>
              <a:rPr lang="fr-FR" sz="2000" b="1" dirty="0">
                <a:solidFill>
                  <a:srgbClr val="002060"/>
                </a:solidFill>
                <a:latin typeface="Candara" panose="020E0502030303020204" pitchFamily="34" charset="0"/>
              </a:rPr>
              <a:t> (K = 3)</a:t>
            </a:r>
          </a:p>
          <a:p>
            <a:pPr algn="ctr"/>
            <a:r>
              <a:rPr lang="fr-FR" dirty="0">
                <a:solidFill>
                  <a:srgbClr val="002060"/>
                </a:solidFill>
                <a:latin typeface="Candara" panose="020E0502030303020204" pitchFamily="34" charset="0"/>
              </a:rPr>
              <a:t>Coefficient de silhouette: 0.819</a:t>
            </a:r>
          </a:p>
        </p:txBody>
      </p:sp>
      <p:sp>
        <p:nvSpPr>
          <p:cNvPr id="15" name="TextBox 14">
            <a:extLst>
              <a:ext uri="{FF2B5EF4-FFF2-40B4-BE49-F238E27FC236}">
                <a16:creationId xmlns:a16="http://schemas.microsoft.com/office/drawing/2014/main" id="{1735EB22-E4BB-1CD8-CCB9-A3F9A42A4A1C}"/>
              </a:ext>
            </a:extLst>
          </p:cNvPr>
          <p:cNvSpPr txBox="1"/>
          <p:nvPr/>
        </p:nvSpPr>
        <p:spPr>
          <a:xfrm>
            <a:off x="6418260" y="2557481"/>
            <a:ext cx="5494152" cy="1754326"/>
          </a:xfrm>
          <a:prstGeom prst="rect">
            <a:avLst/>
          </a:prstGeom>
          <a:noFill/>
        </p:spPr>
        <p:txBody>
          <a:bodyPr wrap="square">
            <a:spAutoFit/>
          </a:bodyPr>
          <a:lstStyle/>
          <a:p>
            <a:pPr marL="285750" indent="-285750" algn="just">
              <a:buFont typeface="Arial" panose="020B0604020202020204" pitchFamily="34" charset="0"/>
              <a:buChar char="•"/>
            </a:pPr>
            <a:r>
              <a:rPr lang="fr-FR" b="1" dirty="0">
                <a:solidFill>
                  <a:srgbClr val="00B050"/>
                </a:solidFill>
                <a:latin typeface="Candara" panose="020E0502030303020204" pitchFamily="34" charset="0"/>
              </a:rPr>
              <a:t>Best </a:t>
            </a:r>
            <a:r>
              <a:rPr lang="fr-FR" b="1" dirty="0" err="1">
                <a:solidFill>
                  <a:srgbClr val="00B050"/>
                </a:solidFill>
                <a:latin typeface="Candara" panose="020E0502030303020204" pitchFamily="34" charset="0"/>
              </a:rPr>
              <a:t>customers</a:t>
            </a:r>
            <a:r>
              <a:rPr lang="fr-FR" b="1" dirty="0">
                <a:solidFill>
                  <a:srgbClr val="00B050"/>
                </a:solidFill>
                <a:latin typeface="Candara" panose="020E0502030303020204" pitchFamily="34" charset="0"/>
              </a:rPr>
              <a:t>: </a:t>
            </a:r>
            <a:r>
              <a:rPr lang="fr-FR" dirty="0">
                <a:solidFill>
                  <a:srgbClr val="00B050"/>
                </a:solidFill>
                <a:latin typeface="Candara" panose="020E0502030303020204" pitchFamily="34" charset="0"/>
              </a:rPr>
              <a:t>ceux qui ont acheté plusieurs fois et qui ont généré la plus grande valeur monétaire</a:t>
            </a:r>
          </a:p>
          <a:p>
            <a:pPr marL="285750" indent="-285750" algn="just">
              <a:buFont typeface="Arial" panose="020B0604020202020204" pitchFamily="34" charset="0"/>
              <a:buChar char="•"/>
            </a:pPr>
            <a:r>
              <a:rPr lang="fr-FR" b="1" dirty="0" err="1">
                <a:solidFill>
                  <a:srgbClr val="FF6600"/>
                </a:solidFill>
                <a:latin typeface="Candara" panose="020E0502030303020204" pitchFamily="34" charset="0"/>
              </a:rPr>
              <a:t>Recent</a:t>
            </a:r>
            <a:r>
              <a:rPr lang="fr-FR" b="1" dirty="0">
                <a:solidFill>
                  <a:srgbClr val="FF6600"/>
                </a:solidFill>
                <a:latin typeface="Candara" panose="020E0502030303020204" pitchFamily="34" charset="0"/>
              </a:rPr>
              <a:t> </a:t>
            </a:r>
            <a:r>
              <a:rPr lang="fr-FR" b="1" dirty="0" err="1">
                <a:solidFill>
                  <a:srgbClr val="FF6600"/>
                </a:solidFill>
                <a:latin typeface="Candara" panose="020E0502030303020204" pitchFamily="34" charset="0"/>
              </a:rPr>
              <a:t>customers</a:t>
            </a:r>
            <a:r>
              <a:rPr lang="fr-FR" b="1" dirty="0">
                <a:solidFill>
                  <a:srgbClr val="FF6600"/>
                </a:solidFill>
                <a:latin typeface="Candara" panose="020E0502030303020204" pitchFamily="34" charset="0"/>
              </a:rPr>
              <a:t>: </a:t>
            </a:r>
            <a:r>
              <a:rPr lang="fr-FR" dirty="0">
                <a:solidFill>
                  <a:srgbClr val="FF6600"/>
                </a:solidFill>
                <a:latin typeface="Candara" panose="020E0502030303020204" pitchFamily="34" charset="0"/>
              </a:rPr>
              <a:t>les clients qui ont acheté au cours du dernier mois (récence = 0)</a:t>
            </a:r>
          </a:p>
          <a:p>
            <a:pPr marL="285750" indent="-285750" algn="just">
              <a:buFont typeface="Arial" panose="020B0604020202020204" pitchFamily="34" charset="0"/>
              <a:buChar char="•"/>
            </a:pPr>
            <a:r>
              <a:rPr lang="fr-FR" b="1" dirty="0" err="1">
                <a:solidFill>
                  <a:srgbClr val="0070C0"/>
                </a:solidFill>
                <a:latin typeface="Candara" panose="020E0502030303020204" pitchFamily="34" charset="0"/>
              </a:rPr>
              <a:t>Other</a:t>
            </a:r>
            <a:r>
              <a:rPr lang="fr-FR" b="1" dirty="0">
                <a:solidFill>
                  <a:srgbClr val="0070C0"/>
                </a:solidFill>
                <a:latin typeface="Candara" panose="020E0502030303020204" pitchFamily="34" charset="0"/>
              </a:rPr>
              <a:t> </a:t>
            </a:r>
            <a:r>
              <a:rPr lang="fr-FR" b="1" dirty="0" err="1">
                <a:solidFill>
                  <a:srgbClr val="0070C0"/>
                </a:solidFill>
                <a:latin typeface="Candara" panose="020E0502030303020204" pitchFamily="34" charset="0"/>
              </a:rPr>
              <a:t>customers</a:t>
            </a:r>
            <a:r>
              <a:rPr lang="fr-FR" b="1" dirty="0">
                <a:solidFill>
                  <a:srgbClr val="0070C0"/>
                </a:solidFill>
                <a:latin typeface="Candara" panose="020E0502030303020204" pitchFamily="34" charset="0"/>
              </a:rPr>
              <a:t>: </a:t>
            </a:r>
            <a:r>
              <a:rPr lang="fr-FR" dirty="0">
                <a:solidFill>
                  <a:srgbClr val="0070C0"/>
                </a:solidFill>
                <a:latin typeface="Candara" panose="020E0502030303020204" pitchFamily="34" charset="0"/>
              </a:rPr>
              <a:t>les clients moins récents qui ont acheté une seule fois</a:t>
            </a:r>
          </a:p>
        </p:txBody>
      </p:sp>
      <p:sp>
        <p:nvSpPr>
          <p:cNvPr id="16" name="TextBox 15">
            <a:extLst>
              <a:ext uri="{FF2B5EF4-FFF2-40B4-BE49-F238E27FC236}">
                <a16:creationId xmlns:a16="http://schemas.microsoft.com/office/drawing/2014/main" id="{389F32D1-90BA-4D56-C015-02C43CF1EC9B}"/>
              </a:ext>
            </a:extLst>
          </p:cNvPr>
          <p:cNvSpPr txBox="1"/>
          <p:nvPr/>
        </p:nvSpPr>
        <p:spPr>
          <a:xfrm>
            <a:off x="6773973" y="4863874"/>
            <a:ext cx="5338892" cy="369332"/>
          </a:xfrm>
          <a:prstGeom prst="rect">
            <a:avLst/>
          </a:prstGeom>
          <a:noFill/>
        </p:spPr>
        <p:txBody>
          <a:bodyPr wrap="square" rtlCol="0">
            <a:spAutoFit/>
          </a:bodyPr>
          <a:lstStyle/>
          <a:p>
            <a:r>
              <a:rPr lang="fr-FR" dirty="0">
                <a:solidFill>
                  <a:srgbClr val="002060"/>
                </a:solidFill>
              </a:rPr>
              <a:t>La majorité des clients se retrouve dans un seul cluster</a:t>
            </a:r>
          </a:p>
        </p:txBody>
      </p:sp>
      <p:sp>
        <p:nvSpPr>
          <p:cNvPr id="4" name="TextBox 3">
            <a:extLst>
              <a:ext uri="{FF2B5EF4-FFF2-40B4-BE49-F238E27FC236}">
                <a16:creationId xmlns:a16="http://schemas.microsoft.com/office/drawing/2014/main" id="{7A3172E4-A3E6-F6F5-CA02-15E8D57A862F}"/>
              </a:ext>
            </a:extLst>
          </p:cNvPr>
          <p:cNvSpPr txBox="1"/>
          <p:nvPr/>
        </p:nvSpPr>
        <p:spPr>
          <a:xfrm>
            <a:off x="279588" y="2218927"/>
            <a:ext cx="6138672" cy="338554"/>
          </a:xfrm>
          <a:prstGeom prst="rect">
            <a:avLst/>
          </a:prstGeom>
          <a:noFill/>
        </p:spPr>
        <p:txBody>
          <a:bodyPr wrap="square">
            <a:spAutoFit/>
          </a:bodyPr>
          <a:lstStyle/>
          <a:p>
            <a:pPr algn="ctr"/>
            <a:r>
              <a:rPr lang="fr-FR" sz="1600" dirty="0">
                <a:solidFill>
                  <a:srgbClr val="002060"/>
                </a:solidFill>
                <a:latin typeface="Candara" panose="020E0502030303020204" pitchFamily="34" charset="0"/>
              </a:rPr>
              <a:t>Répartition des clients dans les clusters</a:t>
            </a:r>
          </a:p>
        </p:txBody>
      </p:sp>
      <p:sp>
        <p:nvSpPr>
          <p:cNvPr id="8" name="TextBox 7">
            <a:extLst>
              <a:ext uri="{FF2B5EF4-FFF2-40B4-BE49-F238E27FC236}">
                <a16:creationId xmlns:a16="http://schemas.microsoft.com/office/drawing/2014/main" id="{1300C2AE-BAA8-F9CC-EE55-7C375059C36B}"/>
              </a:ext>
            </a:extLst>
          </p:cNvPr>
          <p:cNvSpPr txBox="1"/>
          <p:nvPr/>
        </p:nvSpPr>
        <p:spPr>
          <a:xfrm>
            <a:off x="6696343" y="5843622"/>
            <a:ext cx="5494152" cy="369332"/>
          </a:xfrm>
          <a:prstGeom prst="rect">
            <a:avLst/>
          </a:prstGeom>
          <a:noFill/>
        </p:spPr>
        <p:txBody>
          <a:bodyPr wrap="square">
            <a:spAutoFit/>
          </a:bodyPr>
          <a:lstStyle/>
          <a:p>
            <a:r>
              <a:rPr lang="fr-FR" b="1" dirty="0">
                <a:solidFill>
                  <a:srgbClr val="002060"/>
                </a:solidFill>
              </a:rPr>
              <a:t>Ajouter des nouvelles variables pour mieux différencier</a:t>
            </a:r>
            <a:endParaRPr lang="fr-FR" dirty="0"/>
          </a:p>
        </p:txBody>
      </p:sp>
      <p:sp>
        <p:nvSpPr>
          <p:cNvPr id="9" name="Arrow: Right 8">
            <a:extLst>
              <a:ext uri="{FF2B5EF4-FFF2-40B4-BE49-F238E27FC236}">
                <a16:creationId xmlns:a16="http://schemas.microsoft.com/office/drawing/2014/main" id="{D70B6247-DB95-43B5-4FEF-2EC78077D77F}"/>
              </a:ext>
            </a:extLst>
          </p:cNvPr>
          <p:cNvSpPr/>
          <p:nvPr/>
        </p:nvSpPr>
        <p:spPr>
          <a:xfrm rot="5400000">
            <a:off x="9306259" y="5461842"/>
            <a:ext cx="274320" cy="18288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6316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A2FDB4-1E6C-0763-5EB7-84216F3F2894}"/>
              </a:ext>
            </a:extLst>
          </p:cNvPr>
          <p:cNvSpPr>
            <a:spLocks noGrp="1"/>
          </p:cNvSpPr>
          <p:nvPr>
            <p:ph type="sldNum" sz="quarter" idx="12"/>
          </p:nvPr>
        </p:nvSpPr>
        <p:spPr/>
        <p:txBody>
          <a:bodyPr/>
          <a:lstStyle/>
          <a:p>
            <a:fld id="{6B6A6FEC-79E8-4978-87CD-B32714801BA0}" type="slidenum">
              <a:rPr lang="it-IT" smtClean="0"/>
              <a:pPr/>
              <a:t>12</a:t>
            </a:fld>
            <a:endParaRPr lang="it-IT" dirty="0"/>
          </a:p>
        </p:txBody>
      </p:sp>
      <p:sp>
        <p:nvSpPr>
          <p:cNvPr id="11" name="TextBox 10">
            <a:extLst>
              <a:ext uri="{FF2B5EF4-FFF2-40B4-BE49-F238E27FC236}">
                <a16:creationId xmlns:a16="http://schemas.microsoft.com/office/drawing/2014/main" id="{C99FC7E7-B291-48F8-F3F4-D682E68F220D}"/>
              </a:ext>
            </a:extLst>
          </p:cNvPr>
          <p:cNvSpPr txBox="1"/>
          <p:nvPr/>
        </p:nvSpPr>
        <p:spPr>
          <a:xfrm>
            <a:off x="992264" y="3515371"/>
            <a:ext cx="10182309" cy="1477328"/>
          </a:xfrm>
          <a:prstGeom prst="rect">
            <a:avLst/>
          </a:prstGeom>
          <a:noFill/>
        </p:spPr>
        <p:txBody>
          <a:bodyPr wrap="square">
            <a:spAutoFit/>
          </a:bodyPr>
          <a:lstStyle/>
          <a:p>
            <a:pPr marL="285750" indent="-285750" algn="just">
              <a:buFont typeface="Arial" panose="020B0604020202020204" pitchFamily="34" charset="0"/>
              <a:buChar char="•"/>
            </a:pPr>
            <a:r>
              <a:rPr lang="fr-FR" dirty="0">
                <a:solidFill>
                  <a:srgbClr val="002060"/>
                </a:solidFill>
                <a:latin typeface="Candara" panose="020E0502030303020204" pitchFamily="34" charset="0"/>
              </a:rPr>
              <a:t>DBSCAN : certains des clients qui ont  effectué plusieurs commandes sont classés comme ‘</a:t>
            </a:r>
            <a:r>
              <a:rPr lang="fr-FR" dirty="0" err="1">
                <a:solidFill>
                  <a:srgbClr val="002060"/>
                </a:solidFill>
                <a:latin typeface="Candara" panose="020E0502030303020204" pitchFamily="34" charset="0"/>
              </a:rPr>
              <a:t>outliers</a:t>
            </a:r>
            <a:r>
              <a:rPr lang="fr-FR" dirty="0">
                <a:solidFill>
                  <a:srgbClr val="002060"/>
                </a:solidFill>
                <a:latin typeface="Candara" panose="020E0502030303020204" pitchFamily="34" charset="0"/>
              </a:rPr>
              <a:t>’</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BIRCH a tendance a trouver des clusters très petits (100 clients) et n’arrive pas a identifier les clients très insatisfaits de leur achat (</a:t>
            </a:r>
            <a:r>
              <a:rPr lang="fr-FR" dirty="0" err="1">
                <a:solidFill>
                  <a:srgbClr val="002060"/>
                </a:solidFill>
                <a:latin typeface="Candara" panose="020E0502030303020204" pitchFamily="34" charset="0"/>
              </a:rPr>
              <a:t>review_score</a:t>
            </a:r>
            <a:r>
              <a:rPr lang="fr-FR" dirty="0">
                <a:solidFill>
                  <a:srgbClr val="002060"/>
                </a:solidFill>
                <a:latin typeface="Candara" panose="020E0502030303020204" pitchFamily="34" charset="0"/>
              </a:rPr>
              <a:t> = 1)</a:t>
            </a:r>
          </a:p>
          <a:p>
            <a:pPr marL="285750" indent="-285750" algn="just">
              <a:buFont typeface="Arial" panose="020B0604020202020204" pitchFamily="34" charset="0"/>
              <a:buChar char="•"/>
            </a:pPr>
            <a:r>
              <a:rPr lang="fr-FR" dirty="0" err="1">
                <a:solidFill>
                  <a:srgbClr val="002060"/>
                </a:solidFill>
                <a:latin typeface="Candara" panose="020E0502030303020204" pitchFamily="34" charset="0"/>
              </a:rPr>
              <a:t>Agglomerative</a:t>
            </a:r>
            <a:r>
              <a:rPr lang="fr-FR" dirty="0">
                <a:solidFill>
                  <a:srgbClr val="002060"/>
                </a:solidFill>
                <a:latin typeface="Candara" panose="020E0502030303020204" pitchFamily="34" charset="0"/>
              </a:rPr>
              <a:t> </a:t>
            </a:r>
            <a:r>
              <a:rPr lang="fr-FR" dirty="0" err="1">
                <a:solidFill>
                  <a:srgbClr val="002060"/>
                </a:solidFill>
                <a:latin typeface="Candara" panose="020E0502030303020204" pitchFamily="34" charset="0"/>
              </a:rPr>
              <a:t>Hierarchical</a:t>
            </a:r>
            <a:r>
              <a:rPr lang="fr-FR" dirty="0">
                <a:solidFill>
                  <a:srgbClr val="002060"/>
                </a:solidFill>
                <a:latin typeface="Candara" panose="020E0502030303020204" pitchFamily="34" charset="0"/>
              </a:rPr>
              <a:t> Clustering: certains clusters sont composés d’un seul client et n’arrive pas a identifier les clients récents</a:t>
            </a:r>
          </a:p>
        </p:txBody>
      </p:sp>
      <p:sp>
        <p:nvSpPr>
          <p:cNvPr id="4" name="TextBox 3">
            <a:extLst>
              <a:ext uri="{FF2B5EF4-FFF2-40B4-BE49-F238E27FC236}">
                <a16:creationId xmlns:a16="http://schemas.microsoft.com/office/drawing/2014/main" id="{CD08A21B-543C-C105-1CEF-BA29C18B9599}"/>
              </a:ext>
            </a:extLst>
          </p:cNvPr>
          <p:cNvSpPr txBox="1"/>
          <p:nvPr/>
        </p:nvSpPr>
        <p:spPr>
          <a:xfrm>
            <a:off x="218676" y="501649"/>
            <a:ext cx="11729484" cy="646331"/>
          </a:xfrm>
          <a:prstGeom prst="rect">
            <a:avLst/>
          </a:prstGeom>
          <a:noFill/>
        </p:spPr>
        <p:txBody>
          <a:bodyPr wrap="square">
            <a:spAutoFit/>
          </a:bodyPr>
          <a:lstStyle/>
          <a:p>
            <a:pPr algn="ctr"/>
            <a:r>
              <a:rPr lang="fr-FR" dirty="0">
                <a:solidFill>
                  <a:srgbClr val="002060"/>
                </a:solidFill>
                <a:latin typeface="Candara" panose="020E0502030303020204" pitchFamily="34" charset="0"/>
              </a:rPr>
              <a:t>Pour chaque type de modèle non supervisé, </a:t>
            </a:r>
          </a:p>
          <a:p>
            <a:pPr algn="ctr"/>
            <a:r>
              <a:rPr lang="fr-FR" dirty="0">
                <a:solidFill>
                  <a:srgbClr val="002060"/>
                </a:solidFill>
                <a:latin typeface="Candara" panose="020E0502030303020204" pitchFamily="34" charset="0"/>
              </a:rPr>
              <a:t>meilleur résultats obtenus avec les variables </a:t>
            </a:r>
            <a:r>
              <a:rPr lang="fr-FR" b="1" dirty="0">
                <a:solidFill>
                  <a:srgbClr val="002060"/>
                </a:solidFill>
                <a:latin typeface="Candara" panose="020E0502030303020204" pitchFamily="34" charset="0"/>
              </a:rPr>
              <a:t>RFM + </a:t>
            </a:r>
            <a:r>
              <a:rPr lang="fr-FR" b="1" dirty="0" err="1">
                <a:solidFill>
                  <a:srgbClr val="002060"/>
                </a:solidFill>
                <a:latin typeface="Candara" panose="020E0502030303020204" pitchFamily="34" charset="0"/>
              </a:rPr>
              <a:t>review_score</a:t>
            </a:r>
            <a:r>
              <a:rPr lang="fr-FR" b="1" dirty="0">
                <a:solidFill>
                  <a:srgbClr val="002060"/>
                </a:solidFill>
                <a:latin typeface="Candara" panose="020E0502030303020204" pitchFamily="34" charset="0"/>
              </a:rPr>
              <a:t> </a:t>
            </a:r>
            <a:r>
              <a:rPr lang="fr-FR" dirty="0">
                <a:solidFill>
                  <a:srgbClr val="002060"/>
                </a:solidFill>
                <a:latin typeface="Candara" panose="020E0502030303020204" pitchFamily="34" charset="0"/>
              </a:rPr>
              <a:t>et </a:t>
            </a:r>
            <a:r>
              <a:rPr lang="fr-FR" b="1" dirty="0">
                <a:solidFill>
                  <a:srgbClr val="002060"/>
                </a:solidFill>
                <a:latin typeface="Candara" panose="020E0502030303020204" pitchFamily="34" charset="0"/>
              </a:rPr>
              <a:t>K = 6/7</a:t>
            </a:r>
          </a:p>
        </p:txBody>
      </p:sp>
      <p:sp>
        <p:nvSpPr>
          <p:cNvPr id="9" name="TextBox 8">
            <a:extLst>
              <a:ext uri="{FF2B5EF4-FFF2-40B4-BE49-F238E27FC236}">
                <a16:creationId xmlns:a16="http://schemas.microsoft.com/office/drawing/2014/main" id="{A09AD262-19FA-8856-A061-DA250FD6FA5C}"/>
              </a:ext>
            </a:extLst>
          </p:cNvPr>
          <p:cNvSpPr txBox="1"/>
          <p:nvPr/>
        </p:nvSpPr>
        <p:spPr>
          <a:xfrm>
            <a:off x="3942706" y="5535167"/>
            <a:ext cx="4476496" cy="400110"/>
          </a:xfrm>
          <a:prstGeom prst="rect">
            <a:avLst/>
          </a:prstGeom>
          <a:noFill/>
        </p:spPr>
        <p:txBody>
          <a:bodyPr wrap="square">
            <a:spAutoFit/>
          </a:bodyPr>
          <a:lstStyle/>
          <a:p>
            <a:pPr algn="just"/>
            <a:r>
              <a:rPr lang="fr-FR" sz="2000" b="1" dirty="0">
                <a:solidFill>
                  <a:srgbClr val="002060"/>
                </a:solidFill>
                <a:latin typeface="Candara" panose="020E0502030303020204" pitchFamily="34" charset="0"/>
              </a:rPr>
              <a:t>Meilleure</a:t>
            </a:r>
            <a:r>
              <a:rPr lang="fr-FR" b="1" dirty="0">
                <a:solidFill>
                  <a:srgbClr val="002060"/>
                </a:solidFill>
                <a:latin typeface="Candara" panose="020E0502030303020204" pitchFamily="34" charset="0"/>
              </a:rPr>
              <a:t> segmentation: K-</a:t>
            </a:r>
            <a:r>
              <a:rPr lang="fr-FR" b="1" dirty="0" err="1">
                <a:solidFill>
                  <a:srgbClr val="002060"/>
                </a:solidFill>
                <a:latin typeface="Candara" panose="020E0502030303020204" pitchFamily="34" charset="0"/>
              </a:rPr>
              <a:t>Means</a:t>
            </a:r>
            <a:r>
              <a:rPr lang="fr-FR" b="1" dirty="0">
                <a:solidFill>
                  <a:srgbClr val="002060"/>
                </a:solidFill>
                <a:latin typeface="Candara" panose="020E0502030303020204" pitchFamily="34" charset="0"/>
              </a:rPr>
              <a:t> (K = 6)</a:t>
            </a:r>
          </a:p>
        </p:txBody>
      </p:sp>
      <p:sp>
        <p:nvSpPr>
          <p:cNvPr id="5" name="Rectangle 4">
            <a:extLst>
              <a:ext uri="{FF2B5EF4-FFF2-40B4-BE49-F238E27FC236}">
                <a16:creationId xmlns:a16="http://schemas.microsoft.com/office/drawing/2014/main" id="{04217475-5165-00CB-528C-284E1DB96236}"/>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Résultats des segmentations RFM + autres variables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8EA39720-40D7-857C-3526-275B9B01715C}"/>
              </a:ext>
            </a:extLst>
          </p:cNvPr>
          <p:cNvPicPr>
            <a:picLocks noChangeAspect="1"/>
          </p:cNvPicPr>
          <p:nvPr/>
        </p:nvPicPr>
        <p:blipFill>
          <a:blip r:embed="rId3"/>
          <a:stretch>
            <a:fillRect/>
          </a:stretch>
        </p:blipFill>
        <p:spPr>
          <a:xfrm>
            <a:off x="3692310" y="1376864"/>
            <a:ext cx="4782217" cy="1609950"/>
          </a:xfrm>
          <a:prstGeom prst="rect">
            <a:avLst/>
          </a:prstGeom>
        </p:spPr>
      </p:pic>
    </p:spTree>
    <p:extLst>
      <p:ext uri="{BB962C8B-B14F-4D97-AF65-F5344CB8AC3E}">
        <p14:creationId xmlns:p14="http://schemas.microsoft.com/office/powerpoint/2010/main" val="27286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62CC06-761F-4A76-4C70-CAD22654E833}"/>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Analyse de la meilleure segmentation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99D13D51-5296-A1D0-8D0D-19DFFB8B7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87" y="2081846"/>
            <a:ext cx="6524478" cy="4278095"/>
          </a:xfrm>
          <a:prstGeom prst="rect">
            <a:avLst/>
          </a:prstGeom>
          <a:ln>
            <a:solidFill>
              <a:srgbClr val="002060"/>
            </a:solidFill>
          </a:ln>
        </p:spPr>
      </p:pic>
      <p:sp>
        <p:nvSpPr>
          <p:cNvPr id="12" name="TextBox 11">
            <a:extLst>
              <a:ext uri="{FF2B5EF4-FFF2-40B4-BE49-F238E27FC236}">
                <a16:creationId xmlns:a16="http://schemas.microsoft.com/office/drawing/2014/main" id="{A04CCCFA-DB63-70BA-1EFA-794E7B551EA4}"/>
              </a:ext>
            </a:extLst>
          </p:cNvPr>
          <p:cNvSpPr txBox="1"/>
          <p:nvPr/>
        </p:nvSpPr>
        <p:spPr>
          <a:xfrm>
            <a:off x="7323480" y="2108322"/>
            <a:ext cx="4489733" cy="4278094"/>
          </a:xfrm>
          <a:prstGeom prst="rect">
            <a:avLst/>
          </a:prstGeom>
          <a:noFill/>
        </p:spPr>
        <p:txBody>
          <a:bodyPr wrap="square">
            <a:spAutoFit/>
          </a:bodyPr>
          <a:lstStyle/>
          <a:p>
            <a:pPr marL="285750" indent="-285750" algn="just">
              <a:buFont typeface="Arial" panose="020B0604020202020204" pitchFamily="34" charset="0"/>
              <a:buChar char="•"/>
            </a:pPr>
            <a:r>
              <a:rPr lang="fr-FR" sz="1600" b="1" dirty="0">
                <a:solidFill>
                  <a:srgbClr val="0070C0"/>
                </a:solidFill>
                <a:latin typeface="Candara" panose="020E0502030303020204" pitchFamily="34" charset="0"/>
              </a:rPr>
              <a:t>Happy one-timers: </a:t>
            </a:r>
            <a:r>
              <a:rPr lang="fr-FR" sz="1600" dirty="0">
                <a:solidFill>
                  <a:srgbClr val="0070C0"/>
                </a:solidFill>
                <a:latin typeface="Candara" panose="020E0502030303020204" pitchFamily="34" charset="0"/>
              </a:rPr>
              <a:t>anciens clients (récence moyenne = 8 mois) qui ont effectué une seule commande et qui ont donné un score de 5</a:t>
            </a:r>
          </a:p>
          <a:p>
            <a:pPr marL="285750" indent="-285750" algn="just">
              <a:buFont typeface="Arial" panose="020B0604020202020204" pitchFamily="34" charset="0"/>
              <a:buChar char="•"/>
            </a:pPr>
            <a:r>
              <a:rPr lang="fr-FR" sz="1600" b="1" dirty="0">
                <a:solidFill>
                  <a:srgbClr val="FF6600"/>
                </a:solidFill>
                <a:latin typeface="Candara" panose="020E0502030303020204" pitchFamily="34" charset="0"/>
              </a:rPr>
              <a:t>Unsatisfied one-timers: </a:t>
            </a:r>
            <a:r>
              <a:rPr lang="fr-FR" sz="1600" dirty="0">
                <a:solidFill>
                  <a:srgbClr val="FF6600"/>
                </a:solidFill>
                <a:latin typeface="Candara" panose="020E0502030303020204" pitchFamily="34" charset="0"/>
              </a:rPr>
              <a:t>anciens clients (récence moyenne = 8 mois) qui ont effectué une seule commande et qui ont donné un score inferieur (3.5 en moyenne)</a:t>
            </a:r>
          </a:p>
          <a:p>
            <a:pPr marL="285750" indent="-285750" algn="just">
              <a:buFont typeface="Arial" panose="020B0604020202020204" pitchFamily="34" charset="0"/>
              <a:buChar char="•"/>
            </a:pPr>
            <a:r>
              <a:rPr lang="fr-FR" sz="1600" b="1" dirty="0">
                <a:solidFill>
                  <a:srgbClr val="00B050"/>
                </a:solidFill>
                <a:latin typeface="Candara" panose="020E0502030303020204" pitchFamily="34" charset="0"/>
              </a:rPr>
              <a:t>Happy recent customers: </a:t>
            </a:r>
            <a:r>
              <a:rPr lang="fr-FR" sz="1600" dirty="0">
                <a:solidFill>
                  <a:srgbClr val="00B050"/>
                </a:solidFill>
                <a:latin typeface="Candara" panose="020E0502030303020204" pitchFamily="34" charset="0"/>
              </a:rPr>
              <a:t>achat au cours du dernier mois et review_score de 5</a:t>
            </a:r>
          </a:p>
          <a:p>
            <a:pPr marL="285750" indent="-285750" algn="just">
              <a:buFont typeface="Arial" panose="020B0604020202020204" pitchFamily="34" charset="0"/>
              <a:buChar char="•"/>
            </a:pPr>
            <a:r>
              <a:rPr lang="fr-FR" sz="1600" b="1" dirty="0">
                <a:solidFill>
                  <a:srgbClr val="993300"/>
                </a:solidFill>
                <a:latin typeface="Candara" panose="020E0502030303020204" pitchFamily="34" charset="0"/>
              </a:rPr>
              <a:t>Unsatisfied recent customers: </a:t>
            </a:r>
            <a:r>
              <a:rPr lang="fr-FR" sz="1600" dirty="0">
                <a:solidFill>
                  <a:srgbClr val="993300"/>
                </a:solidFill>
                <a:latin typeface="Candara" panose="020E0502030303020204" pitchFamily="34" charset="0"/>
              </a:rPr>
              <a:t>achat au cours du dernier mois et review_score de 3 en moyenne</a:t>
            </a:r>
            <a:endParaRPr lang="fr-FR" sz="1600" dirty="0">
              <a:solidFill>
                <a:srgbClr val="FF6600"/>
              </a:solidFill>
              <a:latin typeface="Candara" panose="020E0502030303020204" pitchFamily="34" charset="0"/>
            </a:endParaRPr>
          </a:p>
          <a:p>
            <a:pPr marL="285750" indent="-285750" algn="just">
              <a:buFont typeface="Arial" panose="020B0604020202020204" pitchFamily="34" charset="0"/>
              <a:buChar char="•"/>
            </a:pPr>
            <a:r>
              <a:rPr lang="fr-FR" sz="1600" b="1" dirty="0">
                <a:solidFill>
                  <a:srgbClr val="7030A0"/>
                </a:solidFill>
                <a:latin typeface="Candara" panose="020E0502030303020204" pitchFamily="34" charset="0"/>
              </a:rPr>
              <a:t>Best customers: </a:t>
            </a:r>
            <a:r>
              <a:rPr lang="fr-FR" sz="1600" dirty="0">
                <a:solidFill>
                  <a:srgbClr val="7030A0"/>
                </a:solidFill>
                <a:latin typeface="Candara" panose="020E0502030303020204" pitchFamily="34" charset="0"/>
              </a:rPr>
              <a:t>clients qui ont commandé plusieurs fois et qui ont généré la plus grande valeur monétaire</a:t>
            </a:r>
          </a:p>
          <a:p>
            <a:pPr marL="285750" indent="-285750" algn="just">
              <a:buFont typeface="Arial" panose="020B0604020202020204" pitchFamily="34" charset="0"/>
              <a:buChar char="•"/>
            </a:pPr>
            <a:r>
              <a:rPr lang="fr-FR" sz="1600" dirty="0">
                <a:solidFill>
                  <a:srgbClr val="FF0000"/>
                </a:solidFill>
                <a:latin typeface="Candara" panose="020E0502030303020204" pitchFamily="34" charset="0"/>
              </a:rPr>
              <a:t>Unhappy </a:t>
            </a:r>
            <a:r>
              <a:rPr lang="fr-FR" sz="1600" dirty="0" err="1">
                <a:solidFill>
                  <a:srgbClr val="FF0000"/>
                </a:solidFill>
                <a:latin typeface="Candara" panose="020E0502030303020204" pitchFamily="34" charset="0"/>
              </a:rPr>
              <a:t>customers</a:t>
            </a:r>
            <a:r>
              <a:rPr lang="fr-FR" sz="1600" dirty="0">
                <a:solidFill>
                  <a:srgbClr val="FF0000"/>
                </a:solidFill>
                <a:latin typeface="Candara" panose="020E0502030303020204" pitchFamily="34" charset="0"/>
              </a:rPr>
              <a:t>: ils ont tous donné un </a:t>
            </a:r>
            <a:r>
              <a:rPr lang="fr-FR" sz="1600" dirty="0" err="1">
                <a:solidFill>
                  <a:srgbClr val="FF0000"/>
                </a:solidFill>
                <a:latin typeface="Candara" panose="020E0502030303020204" pitchFamily="34" charset="0"/>
              </a:rPr>
              <a:t>review_score</a:t>
            </a:r>
            <a:r>
              <a:rPr lang="fr-FR" sz="1600" dirty="0">
                <a:solidFill>
                  <a:srgbClr val="FF0000"/>
                </a:solidFill>
                <a:latin typeface="Candara" panose="020E0502030303020204" pitchFamily="34" charset="0"/>
              </a:rPr>
              <a:t> de 1</a:t>
            </a:r>
          </a:p>
        </p:txBody>
      </p:sp>
      <p:sp>
        <p:nvSpPr>
          <p:cNvPr id="14" name="TextBox 13">
            <a:extLst>
              <a:ext uri="{FF2B5EF4-FFF2-40B4-BE49-F238E27FC236}">
                <a16:creationId xmlns:a16="http://schemas.microsoft.com/office/drawing/2014/main" id="{3988E1A3-9D70-D8CA-D958-2C84C68ABA03}"/>
              </a:ext>
            </a:extLst>
          </p:cNvPr>
          <p:cNvSpPr txBox="1"/>
          <p:nvPr/>
        </p:nvSpPr>
        <p:spPr>
          <a:xfrm>
            <a:off x="3534918" y="454675"/>
            <a:ext cx="5132832" cy="369332"/>
          </a:xfrm>
          <a:prstGeom prst="rect">
            <a:avLst/>
          </a:prstGeom>
          <a:noFill/>
        </p:spPr>
        <p:txBody>
          <a:bodyPr wrap="square" rtlCol="0">
            <a:spAutoFit/>
          </a:bodyPr>
          <a:lstStyle/>
          <a:p>
            <a:pPr algn="ctr"/>
            <a:r>
              <a:rPr lang="fr-FR" b="1" dirty="0">
                <a:solidFill>
                  <a:srgbClr val="002060"/>
                </a:solidFill>
                <a:latin typeface="Candara" panose="020E0502030303020204" pitchFamily="34" charset="0"/>
              </a:rPr>
              <a:t>Segmentation K-</a:t>
            </a:r>
            <a:r>
              <a:rPr lang="fr-FR" b="1" dirty="0" err="1">
                <a:solidFill>
                  <a:srgbClr val="002060"/>
                </a:solidFill>
                <a:latin typeface="Candara" panose="020E0502030303020204" pitchFamily="34" charset="0"/>
              </a:rPr>
              <a:t>Means</a:t>
            </a:r>
            <a:r>
              <a:rPr lang="fr-FR" b="1" dirty="0">
                <a:solidFill>
                  <a:srgbClr val="002060"/>
                </a:solidFill>
                <a:latin typeface="Candara" panose="020E0502030303020204" pitchFamily="34" charset="0"/>
              </a:rPr>
              <a:t> (K = 6)</a:t>
            </a:r>
          </a:p>
        </p:txBody>
      </p:sp>
      <p:sp>
        <p:nvSpPr>
          <p:cNvPr id="16" name="TextBox 15">
            <a:extLst>
              <a:ext uri="{FF2B5EF4-FFF2-40B4-BE49-F238E27FC236}">
                <a16:creationId xmlns:a16="http://schemas.microsoft.com/office/drawing/2014/main" id="{B3724FCF-6750-B15A-035D-4A986A423AA9}"/>
              </a:ext>
            </a:extLst>
          </p:cNvPr>
          <p:cNvSpPr txBox="1"/>
          <p:nvPr/>
        </p:nvSpPr>
        <p:spPr>
          <a:xfrm>
            <a:off x="2741676" y="913558"/>
            <a:ext cx="6719316" cy="646331"/>
          </a:xfrm>
          <a:prstGeom prst="rect">
            <a:avLst/>
          </a:prstGeom>
          <a:noFill/>
        </p:spPr>
        <p:txBody>
          <a:bodyPr wrap="square">
            <a:spAutoFit/>
          </a:bodyPr>
          <a:lstStyle/>
          <a:p>
            <a:pPr marL="285750" indent="-285750" algn="just">
              <a:buFont typeface="Arial" panose="020B0604020202020204" pitchFamily="34" charset="0"/>
              <a:buChar char="•"/>
            </a:pPr>
            <a:r>
              <a:rPr lang="fr-FR" dirty="0">
                <a:solidFill>
                  <a:srgbClr val="002060"/>
                </a:solidFill>
                <a:latin typeface="Candara" panose="020E0502030303020204" pitchFamily="34" charset="0"/>
              </a:rPr>
              <a:t>Pas de grandes différences en termes de valeurs monétaire  </a:t>
            </a:r>
          </a:p>
          <a:p>
            <a:pPr marL="285750" indent="-285750" algn="just">
              <a:buFont typeface="Arial" panose="020B0604020202020204" pitchFamily="34" charset="0"/>
              <a:buChar char="•"/>
            </a:pPr>
            <a:r>
              <a:rPr lang="fr-FR" b="1" dirty="0" err="1">
                <a:solidFill>
                  <a:srgbClr val="002060"/>
                </a:solidFill>
                <a:latin typeface="Candara" panose="020E0502030303020204" pitchFamily="34" charset="0"/>
              </a:rPr>
              <a:t>Review_score</a:t>
            </a:r>
            <a:r>
              <a:rPr lang="fr-FR" b="1" dirty="0">
                <a:solidFill>
                  <a:srgbClr val="002060"/>
                </a:solidFill>
                <a:latin typeface="Candara" panose="020E0502030303020204" pitchFamily="34" charset="0"/>
              </a:rPr>
              <a:t> et récence </a:t>
            </a:r>
            <a:r>
              <a:rPr lang="fr-FR" dirty="0">
                <a:solidFill>
                  <a:srgbClr val="002060"/>
                </a:solidFill>
                <a:latin typeface="Candara" panose="020E0502030303020204" pitchFamily="34" charset="0"/>
              </a:rPr>
              <a:t>permettent de distinguer les segments</a:t>
            </a:r>
          </a:p>
        </p:txBody>
      </p:sp>
      <p:sp>
        <p:nvSpPr>
          <p:cNvPr id="3" name="TextBox 2">
            <a:extLst>
              <a:ext uri="{FF2B5EF4-FFF2-40B4-BE49-F238E27FC236}">
                <a16:creationId xmlns:a16="http://schemas.microsoft.com/office/drawing/2014/main" id="{2EC1CB58-D42E-E6B3-1712-0A5888EE92C4}"/>
              </a:ext>
            </a:extLst>
          </p:cNvPr>
          <p:cNvSpPr txBox="1"/>
          <p:nvPr/>
        </p:nvSpPr>
        <p:spPr>
          <a:xfrm>
            <a:off x="574534" y="1743292"/>
            <a:ext cx="6138672" cy="338554"/>
          </a:xfrm>
          <a:prstGeom prst="rect">
            <a:avLst/>
          </a:prstGeom>
          <a:noFill/>
        </p:spPr>
        <p:txBody>
          <a:bodyPr wrap="square">
            <a:spAutoFit/>
          </a:bodyPr>
          <a:lstStyle/>
          <a:p>
            <a:pPr algn="ctr"/>
            <a:r>
              <a:rPr lang="fr-FR" sz="1600" dirty="0">
                <a:solidFill>
                  <a:srgbClr val="002060"/>
                </a:solidFill>
                <a:latin typeface="Candara" panose="020E0502030303020204" pitchFamily="34" charset="0"/>
              </a:rPr>
              <a:t>Répartition des clients dans les clusters</a:t>
            </a:r>
          </a:p>
        </p:txBody>
      </p:sp>
    </p:spTree>
    <p:extLst>
      <p:ext uri="{BB962C8B-B14F-4D97-AF65-F5344CB8AC3E}">
        <p14:creationId xmlns:p14="http://schemas.microsoft.com/office/powerpoint/2010/main" val="398414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2DC6C-244D-B9E0-5099-0352888C58AD}"/>
              </a:ext>
            </a:extLst>
          </p:cNvPr>
          <p:cNvSpPr txBox="1"/>
          <p:nvPr/>
        </p:nvSpPr>
        <p:spPr>
          <a:xfrm>
            <a:off x="652272" y="1063317"/>
            <a:ext cx="11039856" cy="4708981"/>
          </a:xfrm>
          <a:prstGeom prst="rect">
            <a:avLst/>
          </a:prstGeom>
          <a:noFill/>
        </p:spPr>
        <p:txBody>
          <a:bodyPr wrap="square" rtlCol="0">
            <a:spAutoFit/>
          </a:bodyPr>
          <a:lstStyle/>
          <a:p>
            <a:pPr marL="285750" indent="-285750" algn="just">
              <a:buFont typeface="Arial" panose="020B0604020202020204" pitchFamily="34" charset="0"/>
              <a:buChar char="•"/>
            </a:pPr>
            <a:r>
              <a:rPr lang="fr-FR" sz="2000" b="1" dirty="0" err="1">
                <a:solidFill>
                  <a:srgbClr val="002060"/>
                </a:solidFill>
                <a:latin typeface="Candara" panose="020E0502030303020204" pitchFamily="34" charset="0"/>
              </a:rPr>
              <a:t>Recent</a:t>
            </a:r>
            <a:r>
              <a:rPr lang="fr-FR" sz="2000" b="1" dirty="0">
                <a:solidFill>
                  <a:srgbClr val="002060"/>
                </a:solidFill>
                <a:latin typeface="Candara" panose="020E0502030303020204" pitchFamily="34" charset="0"/>
              </a:rPr>
              <a:t> </a:t>
            </a:r>
            <a:r>
              <a:rPr lang="fr-FR" sz="2000" b="1" dirty="0" err="1">
                <a:solidFill>
                  <a:srgbClr val="002060"/>
                </a:solidFill>
                <a:latin typeface="Candara" panose="020E0502030303020204" pitchFamily="34" charset="0"/>
              </a:rPr>
              <a:t>customers</a:t>
            </a:r>
            <a:r>
              <a:rPr lang="fr-FR" sz="2000" b="1" dirty="0">
                <a:solidFill>
                  <a:srgbClr val="002060"/>
                </a:solidFill>
                <a:latin typeface="Candara" panose="020E0502030303020204" pitchFamily="34" charset="0"/>
              </a:rPr>
              <a:t>: </a:t>
            </a:r>
            <a:r>
              <a:rPr lang="fr-FR" sz="2000" dirty="0">
                <a:solidFill>
                  <a:srgbClr val="002060"/>
                </a:solidFill>
                <a:latin typeface="Candara" panose="020E0502030303020204" pitchFamily="34" charset="0"/>
              </a:rPr>
              <a:t>ils ont été assez satisfait du produit, il faut s’assurer qu’il reviennent. On pourrait leur envoyer un message de remerciement pour l’achat, leur demander l’avis sur l’</a:t>
            </a:r>
            <a:r>
              <a:rPr lang="fr-FR" sz="2000" dirty="0" err="1">
                <a:solidFill>
                  <a:srgbClr val="002060"/>
                </a:solidFill>
                <a:latin typeface="Candara" panose="020E0502030303020204" pitchFamily="34" charset="0"/>
              </a:rPr>
              <a:t>experiénce</a:t>
            </a:r>
            <a:r>
              <a:rPr lang="fr-FR" sz="2000" dirty="0">
                <a:solidFill>
                  <a:srgbClr val="002060"/>
                </a:solidFill>
                <a:latin typeface="Candara" panose="020E0502030303020204" pitchFamily="34" charset="0"/>
              </a:rPr>
              <a:t> d’achat et comment l’améliorer. On pourrait aussi offrir un cadeau aux clients qui n’ont pas été très satisfaits du produit acheté (réduction, coupons, etc.)</a:t>
            </a:r>
          </a:p>
          <a:p>
            <a:pPr marL="285750" indent="-285750" algn="just">
              <a:buFont typeface="Arial" panose="020B0604020202020204" pitchFamily="34" charset="0"/>
              <a:buChar char="•"/>
            </a:pPr>
            <a:endParaRPr lang="fr-FR" sz="2000"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sz="2000" b="1" dirty="0">
                <a:solidFill>
                  <a:srgbClr val="002060"/>
                </a:solidFill>
                <a:latin typeface="Candara" panose="020E0502030303020204" pitchFamily="34" charset="0"/>
              </a:rPr>
              <a:t>Best </a:t>
            </a:r>
            <a:r>
              <a:rPr lang="fr-FR" sz="2000" b="1" dirty="0" err="1">
                <a:solidFill>
                  <a:srgbClr val="002060"/>
                </a:solidFill>
                <a:latin typeface="Candara" panose="020E0502030303020204" pitchFamily="34" charset="0"/>
              </a:rPr>
              <a:t>customers</a:t>
            </a:r>
            <a:r>
              <a:rPr lang="fr-FR" sz="2000" b="1" dirty="0">
                <a:solidFill>
                  <a:srgbClr val="002060"/>
                </a:solidFill>
                <a:latin typeface="Candara" panose="020E0502030303020204" pitchFamily="34" charset="0"/>
              </a:rPr>
              <a:t>: </a:t>
            </a:r>
            <a:r>
              <a:rPr lang="fr-FR" sz="2000" dirty="0">
                <a:solidFill>
                  <a:srgbClr val="002060"/>
                </a:solidFill>
                <a:latin typeface="Candara" panose="020E0502030303020204" pitchFamily="34" charset="0"/>
              </a:rPr>
              <a:t>il s’agit de client qui ont commandé plusieurs fois et sont assez satisfaits de produits. Il faut continuer à les motiver, par exemple avec l’implémentation de programmes de fidélité</a:t>
            </a:r>
          </a:p>
          <a:p>
            <a:pPr marL="285750" indent="-285750" algn="just">
              <a:buFont typeface="Arial" panose="020B0604020202020204" pitchFamily="34" charset="0"/>
              <a:buChar char="•"/>
            </a:pPr>
            <a:endParaRPr lang="fr-FR" sz="2000"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sz="2000" b="1" dirty="0">
                <a:solidFill>
                  <a:srgbClr val="002060"/>
                </a:solidFill>
                <a:latin typeface="Candara" panose="020E0502030303020204" pitchFamily="34" charset="0"/>
              </a:rPr>
              <a:t>One-</a:t>
            </a:r>
            <a:r>
              <a:rPr lang="fr-FR" sz="2000" b="1" dirty="0" err="1">
                <a:solidFill>
                  <a:srgbClr val="002060"/>
                </a:solidFill>
                <a:latin typeface="Candara" panose="020E0502030303020204" pitchFamily="34" charset="0"/>
              </a:rPr>
              <a:t>timers</a:t>
            </a:r>
            <a:r>
              <a:rPr lang="fr-FR" sz="2000" b="1" dirty="0">
                <a:solidFill>
                  <a:srgbClr val="002060"/>
                </a:solidFill>
                <a:latin typeface="Candara" panose="020E0502030303020204" pitchFamily="34" charset="0"/>
              </a:rPr>
              <a:t>: </a:t>
            </a:r>
            <a:r>
              <a:rPr lang="fr-FR" sz="2000" dirty="0">
                <a:solidFill>
                  <a:srgbClr val="002060"/>
                </a:solidFill>
                <a:latin typeface="Candara" panose="020E0502030303020204" pitchFamily="34" charset="0"/>
              </a:rPr>
              <a:t>ils ont été assez satisfait du produit. Il ne faut pas qu’ils oublient </a:t>
            </a:r>
            <a:r>
              <a:rPr lang="fr-FR" sz="2000" dirty="0" err="1">
                <a:solidFill>
                  <a:srgbClr val="002060"/>
                </a:solidFill>
                <a:latin typeface="Candara" panose="020E0502030303020204" pitchFamily="34" charset="0"/>
              </a:rPr>
              <a:t>Olist</a:t>
            </a:r>
            <a:r>
              <a:rPr lang="fr-FR" sz="2000" dirty="0">
                <a:solidFill>
                  <a:srgbClr val="002060"/>
                </a:solidFill>
                <a:latin typeface="Candara" panose="020E0502030303020204" pitchFamily="34" charset="0"/>
              </a:rPr>
              <a:t>, on pourrait réaliser un campagne de mails personnalisés en proposant des produits supplémentaires qui complètent leur achat, ou leur proposer des articles exclusifs </a:t>
            </a:r>
          </a:p>
          <a:p>
            <a:pPr marL="285750" indent="-285750" algn="just">
              <a:buFont typeface="Arial" panose="020B0604020202020204" pitchFamily="34" charset="0"/>
              <a:buChar char="•"/>
            </a:pPr>
            <a:endParaRPr lang="fr-FR" sz="2000" dirty="0">
              <a:solidFill>
                <a:srgbClr val="002060"/>
              </a:solidFill>
              <a:latin typeface="Candara" panose="020E0502030303020204" pitchFamily="34" charset="0"/>
            </a:endParaRPr>
          </a:p>
          <a:p>
            <a:pPr marL="285750" indent="-285750" algn="just">
              <a:buFont typeface="Arial" panose="020B0604020202020204" pitchFamily="34" charset="0"/>
              <a:buChar char="•"/>
            </a:pPr>
            <a:r>
              <a:rPr lang="fr-FR" sz="2000" b="1" dirty="0" err="1">
                <a:solidFill>
                  <a:srgbClr val="002060"/>
                </a:solidFill>
                <a:latin typeface="Candara" panose="020E0502030303020204" pitchFamily="34" charset="0"/>
              </a:rPr>
              <a:t>Unhappy</a:t>
            </a:r>
            <a:r>
              <a:rPr lang="fr-FR" sz="2000" b="1" dirty="0">
                <a:solidFill>
                  <a:srgbClr val="002060"/>
                </a:solidFill>
                <a:latin typeface="Candara" panose="020E0502030303020204" pitchFamily="34" charset="0"/>
              </a:rPr>
              <a:t> </a:t>
            </a:r>
            <a:r>
              <a:rPr lang="fr-FR" sz="2000" b="1" dirty="0" err="1">
                <a:solidFill>
                  <a:srgbClr val="002060"/>
                </a:solidFill>
                <a:latin typeface="Candara" panose="020E0502030303020204" pitchFamily="34" charset="0"/>
              </a:rPr>
              <a:t>customers</a:t>
            </a:r>
            <a:r>
              <a:rPr lang="fr-FR" sz="2000" b="1" dirty="0">
                <a:solidFill>
                  <a:srgbClr val="002060"/>
                </a:solidFill>
                <a:latin typeface="Candara" panose="020E0502030303020204" pitchFamily="34" charset="0"/>
              </a:rPr>
              <a:t>: </a:t>
            </a:r>
            <a:r>
              <a:rPr lang="fr-FR" sz="2000" dirty="0">
                <a:solidFill>
                  <a:srgbClr val="002060"/>
                </a:solidFill>
                <a:latin typeface="Candara" panose="020E0502030303020204" pitchFamily="34" charset="0"/>
              </a:rPr>
              <a:t>il faudrait essayer de le recontacter en leur proposant les nouveaux produit dans le catalogue, en incluant les avis positifs sur les produits, et leur proposer des promotions</a:t>
            </a:r>
          </a:p>
        </p:txBody>
      </p:sp>
      <p:sp>
        <p:nvSpPr>
          <p:cNvPr id="2" name="Rectangle 1">
            <a:extLst>
              <a:ext uri="{FF2B5EF4-FFF2-40B4-BE49-F238E27FC236}">
                <a16:creationId xmlns:a16="http://schemas.microsoft.com/office/drawing/2014/main" id="{EFF77B47-B419-5009-F0FC-72C007F15A2A}"/>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Suggestions d’actions marketing</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195007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15</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2146366" y="3167390"/>
            <a:ext cx="7899278" cy="523220"/>
          </a:xfrm>
          <a:prstGeom prst="rect">
            <a:avLst/>
          </a:prstGeom>
          <a:noFill/>
        </p:spPr>
        <p:txBody>
          <a:bodyPr wrap="none" rtlCol="0">
            <a:spAutoFit/>
          </a:bodyPr>
          <a:lstStyle/>
          <a:p>
            <a:pPr algn="ctr"/>
            <a:r>
              <a:rPr lang="fr-FR" sz="2800" b="1" dirty="0">
                <a:solidFill>
                  <a:srgbClr val="000066"/>
                </a:solidFill>
                <a:latin typeface="Arial Black" pitchFamily="34" charset="0"/>
              </a:rPr>
              <a:t>4. Analyse de la stabilité des segments</a:t>
            </a:r>
          </a:p>
        </p:txBody>
      </p:sp>
    </p:spTree>
    <p:extLst>
      <p:ext uri="{BB962C8B-B14F-4D97-AF65-F5344CB8AC3E}">
        <p14:creationId xmlns:p14="http://schemas.microsoft.com/office/powerpoint/2010/main" val="3162690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DF37603-DEBE-7687-F5AE-36168299BD2E}"/>
              </a:ext>
            </a:extLst>
          </p:cNvPr>
          <p:cNvSpPr txBox="1"/>
          <p:nvPr/>
        </p:nvSpPr>
        <p:spPr>
          <a:xfrm>
            <a:off x="411480" y="525229"/>
            <a:ext cx="11036808" cy="1631216"/>
          </a:xfrm>
          <a:prstGeom prst="rect">
            <a:avLst/>
          </a:prstGeom>
          <a:noFill/>
        </p:spPr>
        <p:txBody>
          <a:bodyPr wrap="square">
            <a:spAutoFit/>
          </a:bodyPr>
          <a:lstStyle/>
          <a:p>
            <a:pPr algn="ctr"/>
            <a:r>
              <a:rPr lang="fr-FR" sz="2000" dirty="0">
                <a:solidFill>
                  <a:srgbClr val="002060"/>
                </a:solidFill>
                <a:latin typeface="Candara" panose="020E0502030303020204" pitchFamily="34" charset="0"/>
              </a:rPr>
              <a:t>Le modèle de segmentation nécessite des </a:t>
            </a:r>
            <a:r>
              <a:rPr lang="fr-FR" sz="2000" b="1" dirty="0">
                <a:solidFill>
                  <a:srgbClr val="002060"/>
                </a:solidFill>
                <a:latin typeface="Candara" panose="020E0502030303020204" pitchFamily="34" charset="0"/>
              </a:rPr>
              <a:t>mise à jours régulières </a:t>
            </a:r>
            <a:r>
              <a:rPr lang="fr-FR" sz="2000" dirty="0">
                <a:solidFill>
                  <a:srgbClr val="002060"/>
                </a:solidFill>
                <a:latin typeface="Candara" panose="020E0502030303020204" pitchFamily="34" charset="0"/>
              </a:rPr>
              <a:t>car la composition des clusters peut varier au cour du temps  </a:t>
            </a:r>
          </a:p>
          <a:p>
            <a:pPr marL="342900" indent="-342900" algn="ctr">
              <a:buFont typeface="Symbol" panose="05050102010706020507" pitchFamily="18" charset="2"/>
              <a:buChar char="Þ"/>
            </a:pPr>
            <a:r>
              <a:rPr lang="fr-FR" sz="2000" b="1" dirty="0">
                <a:solidFill>
                  <a:srgbClr val="002060"/>
                </a:solidFill>
                <a:latin typeface="Candara" panose="020E0502030303020204" pitchFamily="34" charset="0"/>
              </a:rPr>
              <a:t>Comparaison</a:t>
            </a:r>
            <a:r>
              <a:rPr lang="fr-FR" sz="2000" dirty="0">
                <a:solidFill>
                  <a:srgbClr val="002060"/>
                </a:solidFill>
                <a:latin typeface="Candara" panose="020E0502030303020204" pitchFamily="34" charset="0"/>
              </a:rPr>
              <a:t> des cluster identifiés par modèle entrainé sur la première année (modèle 0) avec les clusters identifiés par le modèle entrainé à 1 an + 1 mois, + 2 mois, etc.</a:t>
            </a:r>
          </a:p>
          <a:p>
            <a:pPr algn="ctr"/>
            <a:r>
              <a:rPr lang="fr-FR" sz="2000" dirty="0">
                <a:solidFill>
                  <a:srgbClr val="002060"/>
                </a:solidFill>
                <a:latin typeface="Candara" panose="020E0502030303020204" pitchFamily="34" charset="0"/>
              </a:rPr>
              <a:t> </a:t>
            </a:r>
            <a:r>
              <a:rPr lang="fr-FR" sz="2000" b="1" dirty="0">
                <a:solidFill>
                  <a:srgbClr val="002060"/>
                </a:solidFill>
                <a:latin typeface="Candara" panose="020E0502030303020204" pitchFamily="34" charset="0"/>
              </a:rPr>
              <a:t>à l’aide de l’ARI </a:t>
            </a:r>
            <a:r>
              <a:rPr lang="fr-FR" sz="2000" dirty="0">
                <a:solidFill>
                  <a:srgbClr val="002060"/>
                </a:solidFill>
                <a:latin typeface="Candara" panose="020E0502030303020204" pitchFamily="34" charset="0"/>
              </a:rPr>
              <a:t>(</a:t>
            </a:r>
            <a:r>
              <a:rPr lang="fr-FR" sz="2000" dirty="0" err="1">
                <a:solidFill>
                  <a:srgbClr val="002060"/>
                </a:solidFill>
                <a:latin typeface="Candara" panose="020E0502030303020204" pitchFamily="34" charset="0"/>
              </a:rPr>
              <a:t>Adjusted</a:t>
            </a:r>
            <a:r>
              <a:rPr lang="fr-FR" sz="2000" dirty="0">
                <a:solidFill>
                  <a:srgbClr val="002060"/>
                </a:solidFill>
                <a:latin typeface="Candara" panose="020E0502030303020204" pitchFamily="34" charset="0"/>
              </a:rPr>
              <a:t> Rand Index)</a:t>
            </a:r>
          </a:p>
        </p:txBody>
      </p:sp>
      <p:sp>
        <p:nvSpPr>
          <p:cNvPr id="2" name="Rectangle 1">
            <a:extLst>
              <a:ext uri="{FF2B5EF4-FFF2-40B4-BE49-F238E27FC236}">
                <a16:creationId xmlns:a16="http://schemas.microsoft.com/office/drawing/2014/main" id="{3ADA299D-62B1-5E1A-63CA-B6B9F6BBA593}"/>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Analyse de la stabilité des segments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6B2E093A-418D-D029-5EDD-2647571DA51A}"/>
              </a:ext>
            </a:extLst>
          </p:cNvPr>
          <p:cNvSpPr txBox="1"/>
          <p:nvPr/>
        </p:nvSpPr>
        <p:spPr>
          <a:xfrm>
            <a:off x="4544568" y="5718247"/>
            <a:ext cx="6138672" cy="400110"/>
          </a:xfrm>
          <a:prstGeom prst="rect">
            <a:avLst/>
          </a:prstGeom>
          <a:noFill/>
        </p:spPr>
        <p:txBody>
          <a:bodyPr wrap="square">
            <a:spAutoFit/>
          </a:bodyPr>
          <a:lstStyle/>
          <a:p>
            <a:r>
              <a:rPr lang="fr-FR" sz="2000" b="1" dirty="0">
                <a:solidFill>
                  <a:srgbClr val="002060"/>
                </a:solidFill>
                <a:latin typeface="Candara" panose="020E0502030303020204" pitchFamily="34" charset="0"/>
              </a:rPr>
              <a:t>Mise à jour tout les 6 mois</a:t>
            </a:r>
            <a:endParaRPr lang="fr-FR" sz="2000" b="1" dirty="0"/>
          </a:p>
        </p:txBody>
      </p:sp>
      <p:pic>
        <p:nvPicPr>
          <p:cNvPr id="9" name="Picture 8">
            <a:extLst>
              <a:ext uri="{FF2B5EF4-FFF2-40B4-BE49-F238E27FC236}">
                <a16:creationId xmlns:a16="http://schemas.microsoft.com/office/drawing/2014/main" id="{54F9DA9B-F32C-EAF8-6676-942D1ED1E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096" y="2472862"/>
            <a:ext cx="5937504" cy="3245385"/>
          </a:xfrm>
          <a:prstGeom prst="rect">
            <a:avLst/>
          </a:prstGeom>
        </p:spPr>
      </p:pic>
    </p:spTree>
    <p:extLst>
      <p:ext uri="{BB962C8B-B14F-4D97-AF65-F5344CB8AC3E}">
        <p14:creationId xmlns:p14="http://schemas.microsoft.com/office/powerpoint/2010/main" val="1120740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17</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4572827" y="3167390"/>
            <a:ext cx="3046347" cy="523220"/>
          </a:xfrm>
          <a:prstGeom prst="rect">
            <a:avLst/>
          </a:prstGeom>
          <a:noFill/>
        </p:spPr>
        <p:txBody>
          <a:bodyPr wrap="none" rtlCol="0">
            <a:spAutoFit/>
          </a:bodyPr>
          <a:lstStyle/>
          <a:p>
            <a:r>
              <a:rPr lang="fr-FR" sz="2800" b="1" dirty="0">
                <a:solidFill>
                  <a:srgbClr val="000066"/>
                </a:solidFill>
                <a:latin typeface="Arial Black" pitchFamily="34" charset="0"/>
              </a:rPr>
              <a:t>5. Conclusions</a:t>
            </a:r>
          </a:p>
        </p:txBody>
      </p:sp>
    </p:spTree>
    <p:extLst>
      <p:ext uri="{BB962C8B-B14F-4D97-AF65-F5344CB8AC3E}">
        <p14:creationId xmlns:p14="http://schemas.microsoft.com/office/powerpoint/2010/main" val="3845784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7E406C-CFDC-F65F-1420-AC23DD56F2C4}"/>
              </a:ext>
            </a:extLst>
          </p:cNvPr>
          <p:cNvSpPr>
            <a:spLocks noGrp="1"/>
          </p:cNvSpPr>
          <p:nvPr>
            <p:ph type="sldNum" sz="quarter" idx="12"/>
          </p:nvPr>
        </p:nvSpPr>
        <p:spPr/>
        <p:txBody>
          <a:bodyPr/>
          <a:lstStyle/>
          <a:p>
            <a:fld id="{6B6A6FEC-79E8-4978-87CD-B32714801BA0}" type="slidenum">
              <a:rPr lang="it-IT" smtClean="0"/>
              <a:pPr/>
              <a:t>18</a:t>
            </a:fld>
            <a:endParaRPr lang="it-IT"/>
          </a:p>
        </p:txBody>
      </p:sp>
      <p:sp>
        <p:nvSpPr>
          <p:cNvPr id="3" name="Rectangle 2">
            <a:extLst>
              <a:ext uri="{FF2B5EF4-FFF2-40B4-BE49-F238E27FC236}">
                <a16:creationId xmlns:a16="http://schemas.microsoft.com/office/drawing/2014/main" id="{CF3C9DCB-D2CF-DF68-8EF4-F786F644D7DF}"/>
              </a:ext>
            </a:extLst>
          </p:cNvPr>
          <p:cNvSpPr>
            <a:spLocks noChangeArrowheads="1"/>
          </p:cNvSpPr>
          <p:nvPr/>
        </p:nvSpPr>
        <p:spPr bwMode="auto">
          <a:xfrm>
            <a:off x="0" y="-31621"/>
            <a:ext cx="12192000" cy="336289"/>
          </a:xfrm>
          <a:prstGeom prst="rect">
            <a:avLst/>
          </a:prstGeom>
          <a:gradFill rotWithShape="0">
            <a:gsLst>
              <a:gs pos="0">
                <a:srgbClr val="FF6600"/>
              </a:gs>
              <a:gs pos="30000">
                <a:srgbClr val="FF9900"/>
              </a:gs>
              <a:gs pos="66000">
                <a:srgbClr val="FFFF99"/>
              </a:gs>
              <a:gs pos="100000">
                <a:schemeClr val="accent6">
                  <a:lumMod val="20000"/>
                  <a:lumOff val="80000"/>
                </a:schemeClr>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Conclusions</a:t>
            </a:r>
            <a:endParaRPr lang="en-US" altLang="fr-FR" sz="2000" b="1" i="1" dirty="0">
              <a:solidFill>
                <a:srgbClr val="002060"/>
              </a:solidFill>
              <a:latin typeface="Gill Sans MT" pitchFamily="34" charset="0"/>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E7BDDE13-7C1C-603F-E6FB-59E3E6504309}"/>
              </a:ext>
            </a:extLst>
          </p:cNvPr>
          <p:cNvSpPr txBox="1"/>
          <p:nvPr/>
        </p:nvSpPr>
        <p:spPr>
          <a:xfrm>
            <a:off x="1860179" y="501748"/>
            <a:ext cx="3138979" cy="1481688"/>
          </a:xfrm>
          <a:prstGeom prst="rect">
            <a:avLst/>
          </a:prstGeom>
          <a:noFill/>
        </p:spPr>
        <p:txBody>
          <a:bodyPr wrap="square">
            <a:spAutoFit/>
          </a:bodyPr>
          <a:lstStyle/>
          <a:p>
            <a:pPr algn="ctr">
              <a:lnSpc>
                <a:spcPct val="107000"/>
              </a:lnSpc>
              <a:spcAft>
                <a:spcPts val="800"/>
              </a:spcAft>
            </a:pPr>
            <a:r>
              <a:rPr lang="fr-FR" sz="1600" b="1" dirty="0">
                <a:solidFill>
                  <a:srgbClr val="002060"/>
                </a:solidFill>
                <a:latin typeface="Candara" panose="020E0502030303020204" pitchFamily="34" charset="0"/>
              </a:rPr>
              <a:t>1. </a:t>
            </a:r>
            <a:r>
              <a:rPr lang="fr-FR" b="1" dirty="0">
                <a:solidFill>
                  <a:srgbClr val="002060"/>
                </a:solidFill>
                <a:latin typeface="Candara" panose="020E0502030303020204" pitchFamily="34" charset="0"/>
              </a:rPr>
              <a:t>Pré-traitement</a:t>
            </a:r>
            <a:r>
              <a:rPr lang="fr-FR" b="1" dirty="0">
                <a:solidFill>
                  <a:srgbClr val="002060"/>
                </a:solidFill>
                <a:effectLst/>
                <a:latin typeface="Candara" panose="020E0502030303020204" pitchFamily="34" charset="0"/>
              </a:rPr>
              <a:t> des données</a:t>
            </a:r>
            <a:endParaRPr lang="fr-FR" sz="1600" b="1" dirty="0">
              <a:solidFill>
                <a:srgbClr val="002060"/>
              </a:solidFill>
              <a:effectLst/>
              <a:latin typeface="Candara" panose="020E0502030303020204" pitchFamily="34" charset="0"/>
            </a:endParaRPr>
          </a:p>
          <a:p>
            <a:pPr marL="285750" indent="-285750" algn="ctr">
              <a:buFont typeface="Arial" panose="020B0604020202020204" pitchFamily="34" charset="0"/>
              <a:buChar char="•"/>
            </a:pPr>
            <a:r>
              <a:rPr lang="fr-FR" sz="1600" dirty="0">
                <a:solidFill>
                  <a:srgbClr val="002060"/>
                </a:solidFill>
                <a:latin typeface="Candara" panose="020E0502030303020204" pitchFamily="34" charset="0"/>
              </a:rPr>
              <a:t>Sélection variables</a:t>
            </a:r>
          </a:p>
          <a:p>
            <a:pPr marL="285750" indent="-285750" algn="ctr">
              <a:buFont typeface="Arial" panose="020B0604020202020204" pitchFamily="34" charset="0"/>
              <a:buChar char="•"/>
            </a:pPr>
            <a:r>
              <a:rPr lang="fr-FR" sz="1600" dirty="0" err="1">
                <a:solidFill>
                  <a:srgbClr val="002060"/>
                </a:solidFill>
                <a:latin typeface="Candara" panose="020E0502030303020204" pitchFamily="34" charset="0"/>
              </a:rPr>
              <a:t>Feature</a:t>
            </a:r>
            <a:r>
              <a:rPr lang="fr-FR" sz="1600" dirty="0">
                <a:solidFill>
                  <a:srgbClr val="002060"/>
                </a:solidFill>
                <a:latin typeface="Candara" panose="020E0502030303020204" pitchFamily="34" charset="0"/>
              </a:rPr>
              <a:t> engineering</a:t>
            </a:r>
          </a:p>
          <a:p>
            <a:pPr marL="285750" indent="-285750" algn="ctr">
              <a:buFont typeface="Arial" panose="020B0604020202020204" pitchFamily="34" charset="0"/>
              <a:buChar char="•"/>
            </a:pPr>
            <a:r>
              <a:rPr lang="fr-FR" sz="1600" dirty="0">
                <a:solidFill>
                  <a:srgbClr val="002060"/>
                </a:solidFill>
                <a:latin typeface="Candara" panose="020E0502030303020204" pitchFamily="34" charset="0"/>
              </a:rPr>
              <a:t>Nettoyage des données</a:t>
            </a:r>
          </a:p>
          <a:p>
            <a:pPr algn="ctr">
              <a:lnSpc>
                <a:spcPct val="107000"/>
              </a:lnSpc>
              <a:spcAft>
                <a:spcPts val="800"/>
              </a:spcAft>
            </a:pPr>
            <a:endParaRPr lang="fr-FR" sz="1600" b="1" dirty="0">
              <a:solidFill>
                <a:srgbClr val="002060"/>
              </a:solidFill>
              <a:effectLst/>
              <a:latin typeface="Candara" panose="020E0502030303020204" pitchFamily="34" charset="0"/>
            </a:endParaRPr>
          </a:p>
        </p:txBody>
      </p:sp>
      <p:sp>
        <p:nvSpPr>
          <p:cNvPr id="5" name="Arrow: Down 4">
            <a:extLst>
              <a:ext uri="{FF2B5EF4-FFF2-40B4-BE49-F238E27FC236}">
                <a16:creationId xmlns:a16="http://schemas.microsoft.com/office/drawing/2014/main" id="{B413EE56-F747-2F72-544C-7DB35371D809}"/>
              </a:ext>
            </a:extLst>
          </p:cNvPr>
          <p:cNvSpPr/>
          <p:nvPr/>
        </p:nvSpPr>
        <p:spPr>
          <a:xfrm>
            <a:off x="3338228" y="1715766"/>
            <a:ext cx="182880" cy="457200"/>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EBAE748-E616-E226-D38B-97729D4917C1}"/>
              </a:ext>
            </a:extLst>
          </p:cNvPr>
          <p:cNvSpPr txBox="1"/>
          <p:nvPr/>
        </p:nvSpPr>
        <p:spPr>
          <a:xfrm>
            <a:off x="1546694" y="2187350"/>
            <a:ext cx="3765949" cy="830997"/>
          </a:xfrm>
          <a:prstGeom prst="rect">
            <a:avLst/>
          </a:prstGeom>
          <a:noFill/>
        </p:spPr>
        <p:txBody>
          <a:bodyPr wrap="square">
            <a:spAutoFit/>
          </a:bodyPr>
          <a:lstStyle/>
          <a:p>
            <a:pPr marL="285750" indent="-285750" algn="ctr">
              <a:buFont typeface="Arial" panose="020B0604020202020204" pitchFamily="34" charset="0"/>
              <a:buChar char="•"/>
            </a:pPr>
            <a:r>
              <a:rPr lang="fr-FR" sz="1600" dirty="0">
                <a:solidFill>
                  <a:srgbClr val="002060"/>
                </a:solidFill>
                <a:latin typeface="Candara" panose="020E0502030303020204" pitchFamily="34" charset="0"/>
              </a:rPr>
              <a:t>Jeux de donnés nettoyé exploitable</a:t>
            </a:r>
          </a:p>
          <a:p>
            <a:pPr marL="285750" indent="-285750" algn="ctr">
              <a:buFont typeface="Arial" panose="020B0604020202020204" pitchFamily="34" charset="0"/>
              <a:buChar char="•"/>
            </a:pPr>
            <a:r>
              <a:rPr lang="fr-FR" sz="1600" dirty="0">
                <a:solidFill>
                  <a:srgbClr val="002060"/>
                </a:solidFill>
                <a:latin typeface="Candara" panose="020E0502030303020204" pitchFamily="34" charset="0"/>
              </a:rPr>
              <a:t>Variables potentiellement utiles pour la segmentation</a:t>
            </a:r>
          </a:p>
        </p:txBody>
      </p:sp>
      <p:sp>
        <p:nvSpPr>
          <p:cNvPr id="7" name="TextBox 6">
            <a:extLst>
              <a:ext uri="{FF2B5EF4-FFF2-40B4-BE49-F238E27FC236}">
                <a16:creationId xmlns:a16="http://schemas.microsoft.com/office/drawing/2014/main" id="{0E5D655B-86FA-C57F-6DAD-69BF1E6D7993}"/>
              </a:ext>
            </a:extLst>
          </p:cNvPr>
          <p:cNvSpPr txBox="1"/>
          <p:nvPr/>
        </p:nvSpPr>
        <p:spPr>
          <a:xfrm>
            <a:off x="752923" y="3203754"/>
            <a:ext cx="5353490" cy="1235466"/>
          </a:xfrm>
          <a:prstGeom prst="rect">
            <a:avLst/>
          </a:prstGeom>
          <a:noFill/>
        </p:spPr>
        <p:txBody>
          <a:bodyPr wrap="square">
            <a:spAutoFit/>
          </a:bodyPr>
          <a:lstStyle/>
          <a:p>
            <a:pPr algn="ctr">
              <a:lnSpc>
                <a:spcPct val="107000"/>
              </a:lnSpc>
              <a:spcAft>
                <a:spcPts val="800"/>
              </a:spcAft>
            </a:pPr>
            <a:r>
              <a:rPr lang="fr-FR" b="1" dirty="0">
                <a:solidFill>
                  <a:srgbClr val="002060"/>
                </a:solidFill>
                <a:effectLst/>
                <a:latin typeface="Candara" panose="020E0502030303020204" pitchFamily="34" charset="0"/>
              </a:rPr>
              <a:t>2. Analyse des données </a:t>
            </a:r>
          </a:p>
          <a:p>
            <a:pPr marL="285750" indent="-285750" algn="ctr">
              <a:buFont typeface="Arial" panose="020B0604020202020204" pitchFamily="34" charset="0"/>
              <a:buChar char="•"/>
            </a:pPr>
            <a:r>
              <a:rPr lang="fr-FR" sz="1600" dirty="0">
                <a:solidFill>
                  <a:srgbClr val="002060"/>
                </a:solidFill>
                <a:latin typeface="Candara" panose="020E0502030303020204" pitchFamily="34" charset="0"/>
              </a:rPr>
              <a:t>Analyses univariées: distributions des variables</a:t>
            </a:r>
          </a:p>
          <a:p>
            <a:pPr marL="285750" indent="-285750" algn="ctr">
              <a:buFont typeface="Arial" panose="020B0604020202020204" pitchFamily="34" charset="0"/>
              <a:buChar char="•"/>
            </a:pPr>
            <a:r>
              <a:rPr lang="fr-FR" sz="1600" dirty="0">
                <a:solidFill>
                  <a:srgbClr val="002060"/>
                </a:solidFill>
                <a:latin typeface="Candara" panose="020E0502030303020204" pitchFamily="34" charset="0"/>
              </a:rPr>
              <a:t>ACP</a:t>
            </a:r>
          </a:p>
          <a:p>
            <a:pPr algn="ctr">
              <a:lnSpc>
                <a:spcPct val="107000"/>
              </a:lnSpc>
              <a:spcAft>
                <a:spcPts val="800"/>
              </a:spcAft>
            </a:pPr>
            <a:endParaRPr lang="fr-FR" sz="1600" b="1" dirty="0">
              <a:solidFill>
                <a:srgbClr val="002060"/>
              </a:solidFill>
              <a:effectLst/>
              <a:latin typeface="Candara" panose="020E0502030303020204" pitchFamily="34" charset="0"/>
            </a:endParaRPr>
          </a:p>
        </p:txBody>
      </p:sp>
      <p:sp>
        <p:nvSpPr>
          <p:cNvPr id="8" name="TextBox 7">
            <a:extLst>
              <a:ext uri="{FF2B5EF4-FFF2-40B4-BE49-F238E27FC236}">
                <a16:creationId xmlns:a16="http://schemas.microsoft.com/office/drawing/2014/main" id="{45ED056B-254A-5876-2F23-7DC082DB2989}"/>
              </a:ext>
            </a:extLst>
          </p:cNvPr>
          <p:cNvSpPr txBox="1"/>
          <p:nvPr/>
        </p:nvSpPr>
        <p:spPr>
          <a:xfrm>
            <a:off x="968267" y="4720387"/>
            <a:ext cx="4922803" cy="830997"/>
          </a:xfrm>
          <a:prstGeom prst="rect">
            <a:avLst/>
          </a:prstGeom>
          <a:noFill/>
        </p:spPr>
        <p:txBody>
          <a:bodyPr wrap="square">
            <a:spAutoFit/>
          </a:bodyPr>
          <a:lstStyle/>
          <a:p>
            <a:pPr marL="285750" indent="-285750" algn="ctr">
              <a:buFont typeface="Arial" panose="020B0604020202020204" pitchFamily="34" charset="0"/>
              <a:buChar char="•"/>
            </a:pPr>
            <a:r>
              <a:rPr lang="fr-FR" sz="1600" dirty="0">
                <a:solidFill>
                  <a:srgbClr val="002060"/>
                </a:solidFill>
                <a:latin typeface="Candara" panose="020E0502030303020204" pitchFamily="34" charset="0"/>
              </a:rPr>
              <a:t>Transformations des variables nécessaires</a:t>
            </a:r>
          </a:p>
          <a:p>
            <a:pPr marL="285750" indent="-285750" algn="ctr">
              <a:buFont typeface="Arial" panose="020B0604020202020204" pitchFamily="34" charset="0"/>
              <a:buChar char="•"/>
            </a:pPr>
            <a:r>
              <a:rPr lang="fr-FR" sz="1600" dirty="0" err="1">
                <a:solidFill>
                  <a:srgbClr val="002060"/>
                </a:solidFill>
                <a:latin typeface="Candara" panose="020E0502030303020204" pitchFamily="34" charset="0"/>
              </a:rPr>
              <a:t>Review_score</a:t>
            </a:r>
            <a:r>
              <a:rPr lang="fr-FR" sz="1600" dirty="0">
                <a:solidFill>
                  <a:srgbClr val="002060"/>
                </a:solidFill>
                <a:latin typeface="Candara" panose="020E0502030303020204" pitchFamily="34" charset="0"/>
              </a:rPr>
              <a:t> et </a:t>
            </a:r>
            <a:r>
              <a:rPr lang="fr-FR" sz="1600" dirty="0" err="1">
                <a:solidFill>
                  <a:srgbClr val="002060"/>
                </a:solidFill>
                <a:latin typeface="Candara" panose="020E0502030303020204" pitchFamily="34" charset="0"/>
              </a:rPr>
              <a:t>recency</a:t>
            </a:r>
            <a:r>
              <a:rPr lang="fr-FR" sz="1600" dirty="0">
                <a:solidFill>
                  <a:srgbClr val="002060"/>
                </a:solidFill>
                <a:latin typeface="Candara" panose="020E0502030303020204" pitchFamily="34" charset="0"/>
              </a:rPr>
              <a:t> à utiliser pour les segmentations</a:t>
            </a:r>
          </a:p>
        </p:txBody>
      </p:sp>
      <p:sp>
        <p:nvSpPr>
          <p:cNvPr id="12" name="TextBox 11">
            <a:extLst>
              <a:ext uri="{FF2B5EF4-FFF2-40B4-BE49-F238E27FC236}">
                <a16:creationId xmlns:a16="http://schemas.microsoft.com/office/drawing/2014/main" id="{47965A2D-1009-D9E3-2CC3-75F38DC05550}"/>
              </a:ext>
            </a:extLst>
          </p:cNvPr>
          <p:cNvSpPr txBox="1"/>
          <p:nvPr/>
        </p:nvSpPr>
        <p:spPr>
          <a:xfrm>
            <a:off x="6121815" y="501748"/>
            <a:ext cx="5353490" cy="1266950"/>
          </a:xfrm>
          <a:prstGeom prst="rect">
            <a:avLst/>
          </a:prstGeom>
          <a:noFill/>
        </p:spPr>
        <p:txBody>
          <a:bodyPr wrap="square">
            <a:spAutoFit/>
          </a:bodyPr>
          <a:lstStyle/>
          <a:p>
            <a:pPr algn="ctr">
              <a:lnSpc>
                <a:spcPct val="107000"/>
              </a:lnSpc>
              <a:spcAft>
                <a:spcPts val="800"/>
              </a:spcAft>
            </a:pPr>
            <a:r>
              <a:rPr lang="fr-FR" b="1" dirty="0">
                <a:solidFill>
                  <a:srgbClr val="C00000"/>
                </a:solidFill>
                <a:effectLst/>
                <a:latin typeface="Candara" panose="020E0502030303020204" pitchFamily="34" charset="0"/>
              </a:rPr>
              <a:t>3. Segmentations</a:t>
            </a:r>
          </a:p>
          <a:p>
            <a:pPr marL="285750" indent="-285750" algn="ctr">
              <a:buFont typeface="Arial" panose="020B0604020202020204" pitchFamily="34" charset="0"/>
              <a:buChar char="•"/>
            </a:pPr>
            <a:r>
              <a:rPr lang="fr-FR" sz="1600" dirty="0">
                <a:solidFill>
                  <a:srgbClr val="C00000"/>
                </a:solidFill>
                <a:latin typeface="Candara" panose="020E0502030303020204" pitchFamily="34" charset="0"/>
              </a:rPr>
              <a:t>Plusieurs algorithmes et variables testés</a:t>
            </a:r>
          </a:p>
          <a:p>
            <a:pPr marL="285750" indent="-285750" algn="ctr">
              <a:buFont typeface="Arial" panose="020B0604020202020204" pitchFamily="34" charset="0"/>
              <a:buChar char="•"/>
            </a:pPr>
            <a:r>
              <a:rPr lang="fr-FR" sz="1600" dirty="0">
                <a:solidFill>
                  <a:srgbClr val="C00000"/>
                </a:solidFill>
                <a:latin typeface="Candara" panose="020E0502030303020204" pitchFamily="34" charset="0"/>
              </a:rPr>
              <a:t>Analyse de la meilleure segmentation </a:t>
            </a:r>
          </a:p>
          <a:p>
            <a:pPr algn="ctr">
              <a:lnSpc>
                <a:spcPct val="107000"/>
              </a:lnSpc>
              <a:spcAft>
                <a:spcPts val="800"/>
              </a:spcAft>
            </a:pPr>
            <a:endParaRPr lang="fr-FR" sz="1800" b="1" dirty="0">
              <a:solidFill>
                <a:srgbClr val="C00000"/>
              </a:solidFill>
              <a:effectLst/>
              <a:latin typeface="Candara" panose="020E0502030303020204" pitchFamily="34" charset="0"/>
            </a:endParaRPr>
          </a:p>
        </p:txBody>
      </p:sp>
      <p:sp>
        <p:nvSpPr>
          <p:cNvPr id="13" name="TextBox 12">
            <a:extLst>
              <a:ext uri="{FF2B5EF4-FFF2-40B4-BE49-F238E27FC236}">
                <a16:creationId xmlns:a16="http://schemas.microsoft.com/office/drawing/2014/main" id="{6D552E3E-D84B-8C6B-7422-7DA1F4DDDB8E}"/>
              </a:ext>
            </a:extLst>
          </p:cNvPr>
          <p:cNvSpPr txBox="1"/>
          <p:nvPr/>
        </p:nvSpPr>
        <p:spPr>
          <a:xfrm>
            <a:off x="6754780" y="2151578"/>
            <a:ext cx="4087560" cy="1077218"/>
          </a:xfrm>
          <a:prstGeom prst="rect">
            <a:avLst/>
          </a:prstGeom>
          <a:noFill/>
        </p:spPr>
        <p:txBody>
          <a:bodyPr wrap="square">
            <a:spAutoFit/>
          </a:bodyPr>
          <a:lstStyle/>
          <a:p>
            <a:pPr marL="285750" indent="-285750" algn="ctr">
              <a:buFont typeface="Arial" panose="020B0604020202020204" pitchFamily="34" charset="0"/>
              <a:buChar char="•"/>
            </a:pPr>
            <a:r>
              <a:rPr lang="fr-FR" sz="1600" b="1" dirty="0">
                <a:solidFill>
                  <a:srgbClr val="C00000"/>
                </a:solidFill>
                <a:latin typeface="Candara" panose="020E0502030303020204" pitchFamily="34" charset="0"/>
              </a:rPr>
              <a:t>Variables RFM  insuffisantes</a:t>
            </a:r>
          </a:p>
          <a:p>
            <a:pPr marL="285750" indent="-285750" algn="ctr">
              <a:buFont typeface="Arial" panose="020B0604020202020204" pitchFamily="34" charset="0"/>
              <a:buChar char="•"/>
            </a:pPr>
            <a:r>
              <a:rPr lang="fr-FR" sz="1600" b="1" dirty="0">
                <a:solidFill>
                  <a:srgbClr val="C00000"/>
                </a:solidFill>
                <a:latin typeface="Candara" panose="020E0502030303020204" pitchFamily="34" charset="0"/>
              </a:rPr>
              <a:t>K-</a:t>
            </a:r>
            <a:r>
              <a:rPr lang="fr-FR" sz="1600" b="1" dirty="0" err="1">
                <a:solidFill>
                  <a:srgbClr val="C00000"/>
                </a:solidFill>
                <a:latin typeface="Candara" panose="020E0502030303020204" pitchFamily="34" charset="0"/>
              </a:rPr>
              <a:t>Means</a:t>
            </a:r>
            <a:r>
              <a:rPr lang="fr-FR" sz="1600" b="1" dirty="0">
                <a:solidFill>
                  <a:srgbClr val="C00000"/>
                </a:solidFill>
                <a:latin typeface="Candara" panose="020E0502030303020204" pitchFamily="34" charset="0"/>
              </a:rPr>
              <a:t> sur RFM + </a:t>
            </a:r>
            <a:r>
              <a:rPr lang="fr-FR" sz="1600" b="1" dirty="0" err="1">
                <a:solidFill>
                  <a:srgbClr val="C00000"/>
                </a:solidFill>
                <a:latin typeface="Candara" panose="020E0502030303020204" pitchFamily="34" charset="0"/>
              </a:rPr>
              <a:t>review_score</a:t>
            </a:r>
            <a:r>
              <a:rPr lang="fr-FR" sz="1600" b="1" dirty="0">
                <a:solidFill>
                  <a:srgbClr val="C00000"/>
                </a:solidFill>
                <a:latin typeface="Candara" panose="020E0502030303020204" pitchFamily="34" charset="0"/>
              </a:rPr>
              <a:t> donne</a:t>
            </a:r>
          </a:p>
          <a:p>
            <a:pPr algn="ctr"/>
            <a:r>
              <a:rPr lang="fr-FR" sz="1600" b="1" dirty="0">
                <a:solidFill>
                  <a:srgbClr val="C00000"/>
                </a:solidFill>
                <a:latin typeface="Candara" panose="020E0502030303020204" pitchFamily="34" charset="0"/>
              </a:rPr>
              <a:t>     la meilleur segmentation</a:t>
            </a:r>
          </a:p>
          <a:p>
            <a:pPr marL="285750" indent="-285750" algn="ctr">
              <a:buFont typeface="Arial" panose="020B0604020202020204" pitchFamily="34" charset="0"/>
              <a:buChar char="•"/>
            </a:pPr>
            <a:r>
              <a:rPr lang="fr-FR" sz="1600" b="1" dirty="0">
                <a:solidFill>
                  <a:srgbClr val="C00000"/>
                </a:solidFill>
                <a:latin typeface="Candara" panose="020E0502030303020204" pitchFamily="34" charset="0"/>
              </a:rPr>
              <a:t>Description actionnable</a:t>
            </a:r>
          </a:p>
        </p:txBody>
      </p:sp>
      <p:sp>
        <p:nvSpPr>
          <p:cNvPr id="16" name="TextBox 15">
            <a:extLst>
              <a:ext uri="{FF2B5EF4-FFF2-40B4-BE49-F238E27FC236}">
                <a16:creationId xmlns:a16="http://schemas.microsoft.com/office/drawing/2014/main" id="{B7545B41-A64F-FD03-2E59-78050B7F13A0}"/>
              </a:ext>
            </a:extLst>
          </p:cNvPr>
          <p:cNvSpPr txBox="1"/>
          <p:nvPr/>
        </p:nvSpPr>
        <p:spPr>
          <a:xfrm>
            <a:off x="6861659" y="3884228"/>
            <a:ext cx="3873803" cy="375552"/>
          </a:xfrm>
          <a:prstGeom prst="rect">
            <a:avLst/>
          </a:prstGeom>
          <a:noFill/>
        </p:spPr>
        <p:txBody>
          <a:bodyPr wrap="square">
            <a:spAutoFit/>
          </a:bodyPr>
          <a:lstStyle/>
          <a:p>
            <a:pPr>
              <a:lnSpc>
                <a:spcPct val="107000"/>
              </a:lnSpc>
              <a:spcAft>
                <a:spcPts val="800"/>
              </a:spcAft>
            </a:pPr>
            <a:r>
              <a:rPr lang="fr-FR" b="1" dirty="0">
                <a:solidFill>
                  <a:srgbClr val="C00000"/>
                </a:solidFill>
                <a:effectLst/>
                <a:latin typeface="Candara" panose="020E0502030303020204" pitchFamily="34" charset="0"/>
              </a:rPr>
              <a:t>4.Analyse de la stabilité des segments</a:t>
            </a:r>
          </a:p>
        </p:txBody>
      </p:sp>
      <p:sp>
        <p:nvSpPr>
          <p:cNvPr id="20" name="TextBox 19">
            <a:extLst>
              <a:ext uri="{FF2B5EF4-FFF2-40B4-BE49-F238E27FC236}">
                <a16:creationId xmlns:a16="http://schemas.microsoft.com/office/drawing/2014/main" id="{B3C88CDC-2078-10EF-C5A5-10F524FB6E37}"/>
              </a:ext>
            </a:extLst>
          </p:cNvPr>
          <p:cNvSpPr txBox="1"/>
          <p:nvPr/>
        </p:nvSpPr>
        <p:spPr>
          <a:xfrm>
            <a:off x="7361723" y="4895859"/>
            <a:ext cx="2873674" cy="338554"/>
          </a:xfrm>
          <a:prstGeom prst="rect">
            <a:avLst/>
          </a:prstGeom>
          <a:noFill/>
        </p:spPr>
        <p:txBody>
          <a:bodyPr wrap="square">
            <a:spAutoFit/>
          </a:bodyPr>
          <a:lstStyle/>
          <a:p>
            <a:pPr marL="285750" indent="-285750">
              <a:buFont typeface="Arial" panose="020B0604020202020204" pitchFamily="34" charset="0"/>
              <a:buChar char="•"/>
            </a:pPr>
            <a:r>
              <a:rPr lang="fr-FR" sz="1600" b="1" dirty="0">
                <a:solidFill>
                  <a:srgbClr val="C00000"/>
                </a:solidFill>
                <a:latin typeface="Candara" panose="020E0502030303020204" pitchFamily="34" charset="0"/>
              </a:rPr>
              <a:t>Mise à jour tous le 6 mois</a:t>
            </a:r>
          </a:p>
        </p:txBody>
      </p:sp>
      <p:sp>
        <p:nvSpPr>
          <p:cNvPr id="22" name="TextBox 21">
            <a:extLst>
              <a:ext uri="{FF2B5EF4-FFF2-40B4-BE49-F238E27FC236}">
                <a16:creationId xmlns:a16="http://schemas.microsoft.com/office/drawing/2014/main" id="{471C4C6E-C8A2-7424-980B-61F4402F41BF}"/>
              </a:ext>
            </a:extLst>
          </p:cNvPr>
          <p:cNvSpPr txBox="1"/>
          <p:nvPr/>
        </p:nvSpPr>
        <p:spPr>
          <a:xfrm>
            <a:off x="400117" y="6055663"/>
            <a:ext cx="11391765" cy="671915"/>
          </a:xfrm>
          <a:prstGeom prst="rect">
            <a:avLst/>
          </a:prstGeom>
          <a:noFill/>
        </p:spPr>
        <p:txBody>
          <a:bodyPr wrap="square">
            <a:spAutoFit/>
          </a:bodyPr>
          <a:lstStyle/>
          <a:p>
            <a:pPr algn="just">
              <a:lnSpc>
                <a:spcPct val="107000"/>
              </a:lnSpc>
              <a:spcAft>
                <a:spcPts val="800"/>
              </a:spcAft>
            </a:pPr>
            <a:r>
              <a:rPr lang="fr-FR" b="1" dirty="0">
                <a:solidFill>
                  <a:srgbClr val="002060"/>
                </a:solidFill>
                <a:effectLst/>
                <a:latin typeface="Candara" panose="020E0502030303020204" pitchFamily="34" charset="0"/>
              </a:rPr>
              <a:t>Limite de la segmentation: si les clients commencent à faire plusieurs commandes, il pourrait être nécessaire de changer de modèle et d’autres variables pourraient permettre une meilleure segmentation. </a:t>
            </a:r>
          </a:p>
        </p:txBody>
      </p:sp>
      <p:sp>
        <p:nvSpPr>
          <p:cNvPr id="9" name="Arrow: Down 8">
            <a:extLst>
              <a:ext uri="{FF2B5EF4-FFF2-40B4-BE49-F238E27FC236}">
                <a16:creationId xmlns:a16="http://schemas.microsoft.com/office/drawing/2014/main" id="{2CFE22EB-D692-B2EB-39CF-03C290DCB837}"/>
              </a:ext>
            </a:extLst>
          </p:cNvPr>
          <p:cNvSpPr/>
          <p:nvPr/>
        </p:nvSpPr>
        <p:spPr>
          <a:xfrm>
            <a:off x="3338228" y="4199395"/>
            <a:ext cx="182880" cy="457200"/>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C5345CFF-1FE4-BB45-CB10-0A08CB5C88CD}"/>
              </a:ext>
            </a:extLst>
          </p:cNvPr>
          <p:cNvSpPr/>
          <p:nvPr/>
        </p:nvSpPr>
        <p:spPr>
          <a:xfrm>
            <a:off x="1090386" y="367544"/>
            <a:ext cx="4678565" cy="53748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Rounded Corners 10">
            <a:extLst>
              <a:ext uri="{FF2B5EF4-FFF2-40B4-BE49-F238E27FC236}">
                <a16:creationId xmlns:a16="http://schemas.microsoft.com/office/drawing/2014/main" id="{61BBBEF9-7D12-1E9C-8EEC-778EFAECC520}"/>
              </a:ext>
            </a:extLst>
          </p:cNvPr>
          <p:cNvSpPr/>
          <p:nvPr/>
        </p:nvSpPr>
        <p:spPr>
          <a:xfrm>
            <a:off x="6459278" y="361790"/>
            <a:ext cx="4678565" cy="5374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Arrow: Down 14">
            <a:extLst>
              <a:ext uri="{FF2B5EF4-FFF2-40B4-BE49-F238E27FC236}">
                <a16:creationId xmlns:a16="http://schemas.microsoft.com/office/drawing/2014/main" id="{542839AE-D30F-C739-B1CC-C5ADE9B0246B}"/>
              </a:ext>
            </a:extLst>
          </p:cNvPr>
          <p:cNvSpPr/>
          <p:nvPr/>
        </p:nvSpPr>
        <p:spPr>
          <a:xfrm>
            <a:off x="8707120" y="1607840"/>
            <a:ext cx="182880" cy="457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Arrow: Down 16">
            <a:extLst>
              <a:ext uri="{FF2B5EF4-FFF2-40B4-BE49-F238E27FC236}">
                <a16:creationId xmlns:a16="http://schemas.microsoft.com/office/drawing/2014/main" id="{D030470C-7594-392A-981F-E3DFC08F67B1}"/>
              </a:ext>
            </a:extLst>
          </p:cNvPr>
          <p:cNvSpPr/>
          <p:nvPr/>
        </p:nvSpPr>
        <p:spPr>
          <a:xfrm>
            <a:off x="8707120" y="4300948"/>
            <a:ext cx="182880" cy="457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213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810706-7CBB-9202-385C-069AE3BE522B}"/>
              </a:ext>
            </a:extLst>
          </p:cNvPr>
          <p:cNvSpPr>
            <a:spLocks noGrp="1"/>
          </p:cNvSpPr>
          <p:nvPr>
            <p:ph type="sldNum" sz="quarter" idx="12"/>
          </p:nvPr>
        </p:nvSpPr>
        <p:spPr/>
        <p:txBody>
          <a:bodyPr/>
          <a:lstStyle/>
          <a:p>
            <a:fld id="{6B6A6FEC-79E8-4978-87CD-B32714801BA0}" type="slidenum">
              <a:rPr lang="it-IT" smtClean="0"/>
              <a:pPr/>
              <a:t>19</a:t>
            </a:fld>
            <a:endParaRPr lang="it-IT"/>
          </a:p>
        </p:txBody>
      </p:sp>
      <p:sp>
        <p:nvSpPr>
          <p:cNvPr id="4" name="TextBox 3">
            <a:extLst>
              <a:ext uri="{FF2B5EF4-FFF2-40B4-BE49-F238E27FC236}">
                <a16:creationId xmlns:a16="http://schemas.microsoft.com/office/drawing/2014/main" id="{F67B8552-6CFA-9D28-9DA7-543F680BD52C}"/>
              </a:ext>
            </a:extLst>
          </p:cNvPr>
          <p:cNvSpPr txBox="1"/>
          <p:nvPr/>
        </p:nvSpPr>
        <p:spPr>
          <a:xfrm>
            <a:off x="3022600" y="2409562"/>
            <a:ext cx="6146800" cy="1200329"/>
          </a:xfrm>
          <a:prstGeom prst="rect">
            <a:avLst/>
          </a:prstGeom>
          <a:noFill/>
        </p:spPr>
        <p:txBody>
          <a:bodyPr wrap="square">
            <a:spAutoFit/>
          </a:bodyPr>
          <a:lstStyle/>
          <a:p>
            <a:pPr algn="ctr"/>
            <a:r>
              <a:rPr lang="fr-FR" sz="2400" b="1" dirty="0">
                <a:solidFill>
                  <a:srgbClr val="002060"/>
                </a:solidFill>
                <a:latin typeface="Candara" panose="020E0502030303020204" pitchFamily="34" charset="0"/>
              </a:rPr>
              <a:t>Merci de votre attention</a:t>
            </a:r>
          </a:p>
          <a:p>
            <a:pPr algn="ctr"/>
            <a:endParaRPr lang="fr-FR" sz="2400" b="1" dirty="0">
              <a:solidFill>
                <a:srgbClr val="002060"/>
              </a:solidFill>
              <a:latin typeface="Candara" panose="020E0502030303020204" pitchFamily="34" charset="0"/>
            </a:endParaRPr>
          </a:p>
          <a:p>
            <a:pPr algn="ctr"/>
            <a:r>
              <a:rPr lang="fr-FR" sz="2400" dirty="0">
                <a:solidFill>
                  <a:srgbClr val="002060"/>
                </a:solidFill>
                <a:latin typeface="Candara" panose="020E0502030303020204" pitchFamily="34" charset="0"/>
              </a:rPr>
              <a:t>Il y a des questions?</a:t>
            </a:r>
            <a:endParaRPr lang="fr-FR" sz="2400" dirty="0"/>
          </a:p>
        </p:txBody>
      </p:sp>
    </p:spTree>
    <p:extLst>
      <p:ext uri="{BB962C8B-B14F-4D97-AF65-F5344CB8AC3E}">
        <p14:creationId xmlns:p14="http://schemas.microsoft.com/office/powerpoint/2010/main" val="83420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2</a:t>
            </a:fld>
            <a:endParaRPr lang="it-IT"/>
          </a:p>
        </p:txBody>
      </p:sp>
      <p:sp>
        <p:nvSpPr>
          <p:cNvPr id="3" name="Rectangle 2">
            <a:extLst>
              <a:ext uri="{FF2B5EF4-FFF2-40B4-BE49-F238E27FC236}">
                <a16:creationId xmlns:a16="http://schemas.microsoft.com/office/drawing/2014/main" id="{129DDFE1-1E79-F37C-58EC-1FFF7B3D6D44}"/>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err="1">
                <a:solidFill>
                  <a:srgbClr val="002060"/>
                </a:solidFill>
                <a:latin typeface="Gill Sans MT" pitchFamily="34" charset="0"/>
                <a:ea typeface="Arial Unicode MS" pitchFamily="34" charset="-128"/>
                <a:cs typeface="Arial Unicode MS" pitchFamily="34" charset="-128"/>
              </a:rPr>
              <a:t>Outline</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9" name="CasellaDiTesto 5">
            <a:extLst>
              <a:ext uri="{FF2B5EF4-FFF2-40B4-BE49-F238E27FC236}">
                <a16:creationId xmlns:a16="http://schemas.microsoft.com/office/drawing/2014/main" id="{5D865E37-F9CC-CB36-B915-544B7E7C1D05}"/>
              </a:ext>
            </a:extLst>
          </p:cNvPr>
          <p:cNvSpPr txBox="1"/>
          <p:nvPr/>
        </p:nvSpPr>
        <p:spPr>
          <a:xfrm>
            <a:off x="209008" y="599400"/>
            <a:ext cx="2031325" cy="461665"/>
          </a:xfrm>
          <a:prstGeom prst="rect">
            <a:avLst/>
          </a:prstGeom>
          <a:noFill/>
        </p:spPr>
        <p:txBody>
          <a:bodyPr wrap="none" rtlCol="0">
            <a:spAutoFit/>
          </a:bodyPr>
          <a:lstStyle/>
          <a:p>
            <a:pPr marL="342900" indent="-342900">
              <a:buAutoNum type="arabicPeriod"/>
            </a:pPr>
            <a:r>
              <a:rPr lang="fr-FR" sz="2400" b="1" u="sng" dirty="0">
                <a:solidFill>
                  <a:srgbClr val="002060"/>
                </a:solidFill>
                <a:latin typeface="Candara" pitchFamily="34" charset="0"/>
              </a:rPr>
              <a:t>La mission</a:t>
            </a:r>
            <a:r>
              <a:rPr lang="fr-FR" sz="2400" b="1" dirty="0">
                <a:solidFill>
                  <a:srgbClr val="002060"/>
                </a:solidFill>
                <a:latin typeface="Candara" pitchFamily="34" charset="0"/>
              </a:rPr>
              <a:t>	</a:t>
            </a:r>
          </a:p>
        </p:txBody>
      </p:sp>
      <p:sp>
        <p:nvSpPr>
          <p:cNvPr id="10" name="CasellaDiTesto 9">
            <a:extLst>
              <a:ext uri="{FF2B5EF4-FFF2-40B4-BE49-F238E27FC236}">
                <a16:creationId xmlns:a16="http://schemas.microsoft.com/office/drawing/2014/main" id="{ACE2FB12-BED7-483C-0AEC-B78C6F928E8D}"/>
              </a:ext>
            </a:extLst>
          </p:cNvPr>
          <p:cNvSpPr txBox="1"/>
          <p:nvPr/>
        </p:nvSpPr>
        <p:spPr>
          <a:xfrm>
            <a:off x="209008" y="2940324"/>
            <a:ext cx="7114448" cy="1661993"/>
          </a:xfrm>
          <a:prstGeom prst="rect">
            <a:avLst/>
          </a:prstGeom>
          <a:noFill/>
        </p:spPr>
        <p:txBody>
          <a:bodyPr wrap="none" rtlCol="0">
            <a:spAutoFit/>
          </a:bodyPr>
          <a:lstStyle/>
          <a:p>
            <a:pPr marL="342900" indent="-342900">
              <a:buAutoNum type="arabicPeriod" startAt="3"/>
            </a:pPr>
            <a:r>
              <a:rPr lang="fr-FR" sz="2400" b="1" u="sng" dirty="0">
                <a:solidFill>
                  <a:srgbClr val="002060"/>
                </a:solidFill>
                <a:latin typeface="Candara" pitchFamily="34" charset="0"/>
              </a:rPr>
              <a:t>Segmentations</a:t>
            </a:r>
          </a:p>
          <a:p>
            <a:pPr marL="800100" lvl="1" indent="-342900">
              <a:buFont typeface="Arial" pitchFamily="34" charset="0"/>
              <a:buChar char="•"/>
            </a:pPr>
            <a:r>
              <a:rPr lang="fr-FR" sz="2000" b="1" dirty="0">
                <a:solidFill>
                  <a:srgbClr val="002060"/>
                </a:solidFill>
                <a:latin typeface="Candara" pitchFamily="34" charset="0"/>
              </a:rPr>
              <a:t>Approche méthodologique</a:t>
            </a:r>
          </a:p>
          <a:p>
            <a:pPr marL="800100" lvl="1" indent="-342900">
              <a:buFont typeface="Arial" pitchFamily="34" charset="0"/>
              <a:buChar char="•"/>
            </a:pPr>
            <a:r>
              <a:rPr lang="fr-FR" sz="2000" b="1" dirty="0">
                <a:solidFill>
                  <a:srgbClr val="002060"/>
                </a:solidFill>
                <a:latin typeface="Candara" pitchFamily="34" charset="0"/>
              </a:rPr>
              <a:t>Résultats principaux et comparaison des segmentations</a:t>
            </a:r>
            <a:endParaRPr lang="fr-FR" sz="2000" b="1" baseline="-25000" dirty="0">
              <a:solidFill>
                <a:srgbClr val="002060"/>
              </a:solidFill>
              <a:latin typeface="Candara" pitchFamily="34" charset="0"/>
            </a:endParaRPr>
          </a:p>
          <a:p>
            <a:pPr marL="800100" lvl="1" indent="-342900">
              <a:buFont typeface="Arial" pitchFamily="34" charset="0"/>
              <a:buChar char="•"/>
            </a:pPr>
            <a:r>
              <a:rPr lang="fr-FR" sz="2000" b="1" dirty="0">
                <a:solidFill>
                  <a:srgbClr val="002060"/>
                </a:solidFill>
                <a:latin typeface="Candara" pitchFamily="34" charset="0"/>
              </a:rPr>
              <a:t>Analyse détaillée de la meilleure segmentation</a:t>
            </a:r>
            <a:endParaRPr lang="fr-FR" b="1" u="sng" dirty="0">
              <a:solidFill>
                <a:srgbClr val="002060"/>
              </a:solidFill>
              <a:latin typeface="Candara" pitchFamily="34" charset="0"/>
            </a:endParaRPr>
          </a:p>
          <a:p>
            <a:pPr marL="342900" indent="-342900"/>
            <a:endParaRPr lang="fr-FR" b="1" u="sng" dirty="0">
              <a:solidFill>
                <a:srgbClr val="002060"/>
              </a:solidFill>
              <a:latin typeface="Candara" pitchFamily="34" charset="0"/>
            </a:endParaRPr>
          </a:p>
        </p:txBody>
      </p:sp>
      <p:sp>
        <p:nvSpPr>
          <p:cNvPr id="11" name="CasellaDiTesto 12">
            <a:extLst>
              <a:ext uri="{FF2B5EF4-FFF2-40B4-BE49-F238E27FC236}">
                <a16:creationId xmlns:a16="http://schemas.microsoft.com/office/drawing/2014/main" id="{6522EB5F-5F02-6EBD-F8CB-4CF04443F54A}"/>
              </a:ext>
            </a:extLst>
          </p:cNvPr>
          <p:cNvSpPr txBox="1"/>
          <p:nvPr/>
        </p:nvSpPr>
        <p:spPr>
          <a:xfrm>
            <a:off x="209008" y="1308197"/>
            <a:ext cx="6720109" cy="1384995"/>
          </a:xfrm>
          <a:prstGeom prst="rect">
            <a:avLst/>
          </a:prstGeom>
          <a:noFill/>
        </p:spPr>
        <p:txBody>
          <a:bodyPr wrap="none" rtlCol="0">
            <a:spAutoFit/>
          </a:bodyPr>
          <a:lstStyle/>
          <a:p>
            <a:pPr marL="342900" indent="-342900"/>
            <a:r>
              <a:rPr lang="fr-FR" sz="2400" b="1" dirty="0">
                <a:solidFill>
                  <a:srgbClr val="002060"/>
                </a:solidFill>
                <a:latin typeface="Candara" pitchFamily="34" charset="0"/>
              </a:rPr>
              <a:t>2.	</a:t>
            </a:r>
            <a:r>
              <a:rPr lang="fr-FR" sz="2400" b="1" u="sng" dirty="0">
                <a:solidFill>
                  <a:srgbClr val="002060"/>
                </a:solidFill>
                <a:latin typeface="Candara" pitchFamily="34" charset="0"/>
              </a:rPr>
              <a:t>Préparation et analyse des données</a:t>
            </a:r>
          </a:p>
          <a:p>
            <a:pPr marL="800100" lvl="1" indent="-342900">
              <a:buFont typeface="Arial" pitchFamily="34" charset="0"/>
              <a:buChar char="•"/>
            </a:pPr>
            <a:r>
              <a:rPr lang="fr-FR" sz="2000" b="1" dirty="0">
                <a:solidFill>
                  <a:srgbClr val="002060"/>
                </a:solidFill>
                <a:latin typeface="Candara" pitchFamily="34" charset="0"/>
              </a:rPr>
              <a:t>Les jeux des données</a:t>
            </a:r>
          </a:p>
          <a:p>
            <a:pPr marL="800100" lvl="1" indent="-342900">
              <a:buFont typeface="Arial" pitchFamily="34" charset="0"/>
              <a:buChar char="•"/>
            </a:pPr>
            <a:r>
              <a:rPr lang="fr-FR" sz="2000" b="1" dirty="0" err="1">
                <a:solidFill>
                  <a:srgbClr val="002060"/>
                </a:solidFill>
                <a:latin typeface="Candara" pitchFamily="34" charset="0"/>
              </a:rPr>
              <a:t>Feature</a:t>
            </a:r>
            <a:r>
              <a:rPr lang="fr-FR" sz="2000" b="1" dirty="0">
                <a:solidFill>
                  <a:srgbClr val="002060"/>
                </a:solidFill>
                <a:latin typeface="Candara" pitchFamily="34" charset="0"/>
              </a:rPr>
              <a:t> engineering et pré-traitements des données</a:t>
            </a:r>
          </a:p>
          <a:p>
            <a:pPr marL="800100" lvl="1" indent="-342900">
              <a:buFont typeface="Arial" pitchFamily="34" charset="0"/>
              <a:buChar char="•"/>
            </a:pPr>
            <a:r>
              <a:rPr lang="fr-FR" sz="2000" b="1" dirty="0">
                <a:solidFill>
                  <a:srgbClr val="002060"/>
                </a:solidFill>
                <a:latin typeface="Candara" pitchFamily="34" charset="0"/>
              </a:rPr>
              <a:t>Analyse exploratoire des données</a:t>
            </a:r>
          </a:p>
        </p:txBody>
      </p:sp>
      <p:sp>
        <p:nvSpPr>
          <p:cNvPr id="4" name="CasellaDiTesto 14">
            <a:extLst>
              <a:ext uri="{FF2B5EF4-FFF2-40B4-BE49-F238E27FC236}">
                <a16:creationId xmlns:a16="http://schemas.microsoft.com/office/drawing/2014/main" id="{1252B6CF-F5F7-DA58-9CFD-47BD205BC971}"/>
              </a:ext>
            </a:extLst>
          </p:cNvPr>
          <p:cNvSpPr txBox="1"/>
          <p:nvPr/>
        </p:nvSpPr>
        <p:spPr>
          <a:xfrm>
            <a:off x="209008" y="5558247"/>
            <a:ext cx="2105063" cy="830997"/>
          </a:xfrm>
          <a:prstGeom prst="rect">
            <a:avLst/>
          </a:prstGeom>
          <a:noFill/>
        </p:spPr>
        <p:txBody>
          <a:bodyPr wrap="none" rtlCol="0">
            <a:spAutoFit/>
          </a:bodyPr>
          <a:lstStyle/>
          <a:p>
            <a:pPr marL="342900" indent="-342900"/>
            <a:r>
              <a:rPr lang="fr-FR" sz="2400" b="1" dirty="0">
                <a:solidFill>
                  <a:srgbClr val="002060"/>
                </a:solidFill>
                <a:latin typeface="Candara" pitchFamily="34" charset="0"/>
              </a:rPr>
              <a:t>5. 	</a:t>
            </a:r>
            <a:r>
              <a:rPr lang="fr-FR" sz="2400" b="1" u="sng" dirty="0">
                <a:solidFill>
                  <a:srgbClr val="002060"/>
                </a:solidFill>
                <a:latin typeface="Candara" pitchFamily="34" charset="0"/>
              </a:rPr>
              <a:t>Conclusions</a:t>
            </a:r>
          </a:p>
          <a:p>
            <a:pPr marL="342900" indent="-342900"/>
            <a:endParaRPr lang="fr-FR" sz="2400" b="1" u="sng" dirty="0">
              <a:solidFill>
                <a:srgbClr val="002060"/>
              </a:solidFill>
              <a:latin typeface="Candara" pitchFamily="34" charset="0"/>
            </a:endParaRPr>
          </a:p>
        </p:txBody>
      </p:sp>
      <p:sp>
        <p:nvSpPr>
          <p:cNvPr id="5" name="CasellaDiTesto 5">
            <a:extLst>
              <a:ext uri="{FF2B5EF4-FFF2-40B4-BE49-F238E27FC236}">
                <a16:creationId xmlns:a16="http://schemas.microsoft.com/office/drawing/2014/main" id="{D95A589D-FC45-3B68-E2DF-94BC74AE7E74}"/>
              </a:ext>
            </a:extLst>
          </p:cNvPr>
          <p:cNvSpPr txBox="1"/>
          <p:nvPr/>
        </p:nvSpPr>
        <p:spPr>
          <a:xfrm>
            <a:off x="209008" y="4731882"/>
            <a:ext cx="5227713" cy="461665"/>
          </a:xfrm>
          <a:prstGeom prst="rect">
            <a:avLst/>
          </a:prstGeom>
          <a:noFill/>
        </p:spPr>
        <p:txBody>
          <a:bodyPr wrap="none" rtlCol="0">
            <a:spAutoFit/>
          </a:bodyPr>
          <a:lstStyle/>
          <a:p>
            <a:r>
              <a:rPr lang="fr-FR" sz="2400" b="1" dirty="0">
                <a:solidFill>
                  <a:srgbClr val="002060"/>
                </a:solidFill>
                <a:latin typeface="Candara" pitchFamily="34" charset="0"/>
              </a:rPr>
              <a:t>4. </a:t>
            </a:r>
            <a:r>
              <a:rPr lang="fr-FR" sz="2400" b="1" u="sng" dirty="0">
                <a:solidFill>
                  <a:srgbClr val="002060"/>
                </a:solidFill>
                <a:latin typeface="Candara" pitchFamily="34" charset="0"/>
              </a:rPr>
              <a:t>Analyse de la stabilité des segments</a:t>
            </a:r>
            <a:endParaRPr lang="fr-FR" sz="2400" b="1" dirty="0">
              <a:solidFill>
                <a:srgbClr val="002060"/>
              </a:solidFill>
              <a:latin typeface="Candara" pitchFamily="34" charset="0"/>
            </a:endParaRPr>
          </a:p>
        </p:txBody>
      </p:sp>
    </p:spTree>
    <p:extLst>
      <p:ext uri="{BB962C8B-B14F-4D97-AF65-F5344CB8AC3E}">
        <p14:creationId xmlns:p14="http://schemas.microsoft.com/office/powerpoint/2010/main" val="2984460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6096B4-4CD9-F636-81F4-E2D61E7416D9}"/>
              </a:ext>
            </a:extLst>
          </p:cNvPr>
          <p:cNvSpPr>
            <a:spLocks noGrp="1"/>
          </p:cNvSpPr>
          <p:nvPr>
            <p:ph type="sldNum" sz="quarter" idx="12"/>
          </p:nvPr>
        </p:nvSpPr>
        <p:spPr/>
        <p:txBody>
          <a:bodyPr/>
          <a:lstStyle/>
          <a:p>
            <a:fld id="{6B6A6FEC-79E8-4978-87CD-B32714801BA0}" type="slidenum">
              <a:rPr lang="it-IT" smtClean="0"/>
              <a:pPr/>
              <a:t>20</a:t>
            </a:fld>
            <a:endParaRPr lang="it-IT"/>
          </a:p>
        </p:txBody>
      </p:sp>
      <p:sp>
        <p:nvSpPr>
          <p:cNvPr id="3" name="ZoneTexte 4">
            <a:extLst>
              <a:ext uri="{FF2B5EF4-FFF2-40B4-BE49-F238E27FC236}">
                <a16:creationId xmlns:a16="http://schemas.microsoft.com/office/drawing/2014/main" id="{0C27406A-C230-CA07-8E99-2D5557722DD9}"/>
              </a:ext>
            </a:extLst>
          </p:cNvPr>
          <p:cNvSpPr txBox="1"/>
          <p:nvPr/>
        </p:nvSpPr>
        <p:spPr>
          <a:xfrm>
            <a:off x="5035460" y="3167390"/>
            <a:ext cx="2121094" cy="523220"/>
          </a:xfrm>
          <a:prstGeom prst="rect">
            <a:avLst/>
          </a:prstGeom>
          <a:noFill/>
        </p:spPr>
        <p:txBody>
          <a:bodyPr wrap="none" rtlCol="0">
            <a:spAutoFit/>
          </a:bodyPr>
          <a:lstStyle/>
          <a:p>
            <a:pPr algn="ctr"/>
            <a:r>
              <a:rPr lang="fr-FR" sz="2800" b="1" dirty="0">
                <a:solidFill>
                  <a:srgbClr val="000066"/>
                </a:solidFill>
                <a:latin typeface="Arial Black" pitchFamily="34" charset="0"/>
              </a:rPr>
              <a:t>ANNEXES</a:t>
            </a:r>
          </a:p>
        </p:txBody>
      </p:sp>
    </p:spTree>
    <p:extLst>
      <p:ext uri="{BB962C8B-B14F-4D97-AF65-F5344CB8AC3E}">
        <p14:creationId xmlns:p14="http://schemas.microsoft.com/office/powerpoint/2010/main" val="2350953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B9D361-AEA9-02D8-DCBE-12FFE7CDE8B6}"/>
              </a:ext>
            </a:extLst>
          </p:cNvPr>
          <p:cNvSpPr>
            <a:spLocks noGrp="1"/>
          </p:cNvSpPr>
          <p:nvPr>
            <p:ph type="sldNum" sz="quarter" idx="12"/>
          </p:nvPr>
        </p:nvSpPr>
        <p:spPr/>
        <p:txBody>
          <a:bodyPr/>
          <a:lstStyle/>
          <a:p>
            <a:fld id="{6B6A6FEC-79E8-4978-87CD-B32714801BA0}" type="slidenum">
              <a:rPr lang="it-IT" smtClean="0"/>
              <a:pPr/>
              <a:t>21</a:t>
            </a:fld>
            <a:endParaRPr lang="it-IT"/>
          </a:p>
        </p:txBody>
      </p:sp>
      <p:pic>
        <p:nvPicPr>
          <p:cNvPr id="5" name="Picture 4">
            <a:extLst>
              <a:ext uri="{FF2B5EF4-FFF2-40B4-BE49-F238E27FC236}">
                <a16:creationId xmlns:a16="http://schemas.microsoft.com/office/drawing/2014/main" id="{57F54713-A2ED-8155-5691-553B14EA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048" y="508053"/>
            <a:ext cx="8997696" cy="2484755"/>
          </a:xfrm>
          <a:prstGeom prst="rect">
            <a:avLst/>
          </a:prstGeom>
        </p:spPr>
      </p:pic>
      <p:pic>
        <p:nvPicPr>
          <p:cNvPr id="7" name="Picture 6">
            <a:extLst>
              <a:ext uri="{FF2B5EF4-FFF2-40B4-BE49-F238E27FC236}">
                <a16:creationId xmlns:a16="http://schemas.microsoft.com/office/drawing/2014/main" id="{398B4C51-615B-139A-0F5C-B440C02C8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064" y="3526536"/>
            <a:ext cx="9643872" cy="2663200"/>
          </a:xfrm>
          <a:prstGeom prst="rect">
            <a:avLst/>
          </a:prstGeom>
        </p:spPr>
      </p:pic>
    </p:spTree>
    <p:extLst>
      <p:ext uri="{BB962C8B-B14F-4D97-AF65-F5344CB8AC3E}">
        <p14:creationId xmlns:p14="http://schemas.microsoft.com/office/powerpoint/2010/main" val="169919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45B471-4183-CDB4-ECBE-C89594F003A1}"/>
              </a:ext>
            </a:extLst>
          </p:cNvPr>
          <p:cNvSpPr>
            <a:spLocks noGrp="1"/>
          </p:cNvSpPr>
          <p:nvPr>
            <p:ph type="sldNum" sz="quarter" idx="12"/>
          </p:nvPr>
        </p:nvSpPr>
        <p:spPr/>
        <p:txBody>
          <a:bodyPr/>
          <a:lstStyle/>
          <a:p>
            <a:fld id="{6B6A6FEC-79E8-4978-87CD-B32714801BA0}" type="slidenum">
              <a:rPr lang="it-IT" smtClean="0"/>
              <a:pPr/>
              <a:t>22</a:t>
            </a:fld>
            <a:endParaRPr lang="it-IT"/>
          </a:p>
        </p:txBody>
      </p:sp>
      <p:pic>
        <p:nvPicPr>
          <p:cNvPr id="3" name="Picture 2">
            <a:extLst>
              <a:ext uri="{FF2B5EF4-FFF2-40B4-BE49-F238E27FC236}">
                <a16:creationId xmlns:a16="http://schemas.microsoft.com/office/drawing/2014/main" id="{8DEF3549-BB90-A005-C53A-33254A6EE0F8}"/>
              </a:ext>
            </a:extLst>
          </p:cNvPr>
          <p:cNvPicPr>
            <a:picLocks noChangeAspect="1"/>
          </p:cNvPicPr>
          <p:nvPr/>
        </p:nvPicPr>
        <p:blipFill>
          <a:blip r:embed="rId2"/>
          <a:stretch>
            <a:fillRect/>
          </a:stretch>
        </p:blipFill>
        <p:spPr>
          <a:xfrm>
            <a:off x="1042987" y="2033587"/>
            <a:ext cx="10106025" cy="2790825"/>
          </a:xfrm>
          <a:prstGeom prst="rect">
            <a:avLst/>
          </a:prstGeom>
        </p:spPr>
      </p:pic>
    </p:spTree>
    <p:extLst>
      <p:ext uri="{BB962C8B-B14F-4D97-AF65-F5344CB8AC3E}">
        <p14:creationId xmlns:p14="http://schemas.microsoft.com/office/powerpoint/2010/main" val="320540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4ABEBE-31C0-5F64-C1BE-8CEDBA0ACDB0}"/>
              </a:ext>
            </a:extLst>
          </p:cNvPr>
          <p:cNvSpPr>
            <a:spLocks noGrp="1"/>
          </p:cNvSpPr>
          <p:nvPr>
            <p:ph type="sldNum" sz="quarter" idx="12"/>
          </p:nvPr>
        </p:nvSpPr>
        <p:spPr/>
        <p:txBody>
          <a:bodyPr/>
          <a:lstStyle/>
          <a:p>
            <a:fld id="{6B6A6FEC-79E8-4978-87CD-B32714801BA0}" type="slidenum">
              <a:rPr lang="it-IT" smtClean="0"/>
              <a:pPr/>
              <a:t>23</a:t>
            </a:fld>
            <a:endParaRPr lang="it-IT"/>
          </a:p>
        </p:txBody>
      </p:sp>
      <p:pic>
        <p:nvPicPr>
          <p:cNvPr id="3" name="Picture 2">
            <a:extLst>
              <a:ext uri="{FF2B5EF4-FFF2-40B4-BE49-F238E27FC236}">
                <a16:creationId xmlns:a16="http://schemas.microsoft.com/office/drawing/2014/main" id="{BA13C7C4-15D1-02B2-A2B5-802583C4D60E}"/>
              </a:ext>
            </a:extLst>
          </p:cNvPr>
          <p:cNvPicPr>
            <a:picLocks noChangeAspect="1"/>
          </p:cNvPicPr>
          <p:nvPr/>
        </p:nvPicPr>
        <p:blipFill>
          <a:blip r:embed="rId2"/>
          <a:stretch>
            <a:fillRect/>
          </a:stretch>
        </p:blipFill>
        <p:spPr>
          <a:xfrm>
            <a:off x="5321624" y="211095"/>
            <a:ext cx="6151048" cy="6145256"/>
          </a:xfrm>
          <a:prstGeom prst="rect">
            <a:avLst/>
          </a:prstGeom>
        </p:spPr>
      </p:pic>
      <p:pic>
        <p:nvPicPr>
          <p:cNvPr id="5" name="Picture 4">
            <a:extLst>
              <a:ext uri="{FF2B5EF4-FFF2-40B4-BE49-F238E27FC236}">
                <a16:creationId xmlns:a16="http://schemas.microsoft.com/office/drawing/2014/main" id="{769AD092-F35C-5EBC-3AB5-C50DE47A2749}"/>
              </a:ext>
            </a:extLst>
          </p:cNvPr>
          <p:cNvPicPr>
            <a:picLocks noChangeAspect="1"/>
          </p:cNvPicPr>
          <p:nvPr/>
        </p:nvPicPr>
        <p:blipFill>
          <a:blip r:embed="rId3"/>
          <a:stretch>
            <a:fillRect/>
          </a:stretch>
        </p:blipFill>
        <p:spPr>
          <a:xfrm>
            <a:off x="456530" y="2323553"/>
            <a:ext cx="4134427" cy="2381582"/>
          </a:xfrm>
          <a:prstGeom prst="rect">
            <a:avLst/>
          </a:prstGeom>
        </p:spPr>
      </p:pic>
      <p:sp>
        <p:nvSpPr>
          <p:cNvPr id="6" name="TextBox 5">
            <a:extLst>
              <a:ext uri="{FF2B5EF4-FFF2-40B4-BE49-F238E27FC236}">
                <a16:creationId xmlns:a16="http://schemas.microsoft.com/office/drawing/2014/main" id="{4CAFFF99-7E70-4998-1743-57AD48047A69}"/>
              </a:ext>
            </a:extLst>
          </p:cNvPr>
          <p:cNvSpPr txBox="1"/>
          <p:nvPr/>
        </p:nvSpPr>
        <p:spPr>
          <a:xfrm>
            <a:off x="456530" y="1158239"/>
            <a:ext cx="4476496" cy="400110"/>
          </a:xfrm>
          <a:prstGeom prst="rect">
            <a:avLst/>
          </a:prstGeom>
          <a:noFill/>
        </p:spPr>
        <p:txBody>
          <a:bodyPr wrap="square">
            <a:spAutoFit/>
          </a:bodyPr>
          <a:lstStyle/>
          <a:p>
            <a:pPr algn="just"/>
            <a:r>
              <a:rPr lang="fr-FR" sz="2000" b="1" dirty="0">
                <a:solidFill>
                  <a:srgbClr val="002060"/>
                </a:solidFill>
                <a:latin typeface="Candara" panose="020E0502030303020204" pitchFamily="34" charset="0"/>
              </a:rPr>
              <a:t>Meilleure</a:t>
            </a:r>
            <a:r>
              <a:rPr lang="fr-FR" b="1" dirty="0">
                <a:solidFill>
                  <a:srgbClr val="002060"/>
                </a:solidFill>
                <a:latin typeface="Candara" panose="020E0502030303020204" pitchFamily="34" charset="0"/>
              </a:rPr>
              <a:t> segmentation: K-</a:t>
            </a:r>
            <a:r>
              <a:rPr lang="fr-FR" b="1" dirty="0" err="1">
                <a:solidFill>
                  <a:srgbClr val="002060"/>
                </a:solidFill>
                <a:latin typeface="Candara" panose="020E0502030303020204" pitchFamily="34" charset="0"/>
              </a:rPr>
              <a:t>Means</a:t>
            </a:r>
            <a:r>
              <a:rPr lang="fr-FR" b="1" dirty="0">
                <a:solidFill>
                  <a:srgbClr val="002060"/>
                </a:solidFill>
                <a:latin typeface="Candara" panose="020E0502030303020204" pitchFamily="34" charset="0"/>
              </a:rPr>
              <a:t> (K = 6)</a:t>
            </a:r>
          </a:p>
        </p:txBody>
      </p:sp>
    </p:spTree>
    <p:extLst>
      <p:ext uri="{BB962C8B-B14F-4D97-AF65-F5344CB8AC3E}">
        <p14:creationId xmlns:p14="http://schemas.microsoft.com/office/powerpoint/2010/main" val="240115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3</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4706838" y="3167390"/>
            <a:ext cx="2778325" cy="523220"/>
          </a:xfrm>
          <a:prstGeom prst="rect">
            <a:avLst/>
          </a:prstGeom>
          <a:noFill/>
        </p:spPr>
        <p:txBody>
          <a:bodyPr wrap="none" rtlCol="0">
            <a:spAutoFit/>
          </a:bodyPr>
          <a:lstStyle/>
          <a:p>
            <a:r>
              <a:rPr lang="en-US" sz="2800" b="1" dirty="0">
                <a:solidFill>
                  <a:srgbClr val="000066"/>
                </a:solidFill>
                <a:latin typeface="Arial Black" pitchFamily="34" charset="0"/>
              </a:rPr>
              <a:t>1. La mission</a:t>
            </a:r>
          </a:p>
        </p:txBody>
      </p:sp>
    </p:spTree>
    <p:extLst>
      <p:ext uri="{BB962C8B-B14F-4D97-AF65-F5344CB8AC3E}">
        <p14:creationId xmlns:p14="http://schemas.microsoft.com/office/powerpoint/2010/main" val="18383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4</a:t>
            </a:fld>
            <a:endParaRPr lang="it-IT"/>
          </a:p>
        </p:txBody>
      </p:sp>
      <p:sp>
        <p:nvSpPr>
          <p:cNvPr id="9" name="CasellaDiTesto 5">
            <a:extLst>
              <a:ext uri="{FF2B5EF4-FFF2-40B4-BE49-F238E27FC236}">
                <a16:creationId xmlns:a16="http://schemas.microsoft.com/office/drawing/2014/main" id="{5D865E37-F9CC-CB36-B915-544B7E7C1D05}"/>
              </a:ext>
            </a:extLst>
          </p:cNvPr>
          <p:cNvSpPr txBox="1"/>
          <p:nvPr/>
        </p:nvSpPr>
        <p:spPr>
          <a:xfrm>
            <a:off x="0" y="660198"/>
            <a:ext cx="11110339" cy="769441"/>
          </a:xfrm>
          <a:prstGeom prst="rect">
            <a:avLst/>
          </a:prstGeom>
          <a:noFill/>
        </p:spPr>
        <p:txBody>
          <a:bodyPr wrap="square" rtlCol="0">
            <a:spAutoFit/>
          </a:bodyPr>
          <a:lstStyle/>
          <a:p>
            <a:pPr algn="just"/>
            <a:r>
              <a:rPr lang="fr-FR" sz="2400" b="1" dirty="0">
                <a:solidFill>
                  <a:srgbClr val="002060"/>
                </a:solidFill>
                <a:latin typeface="Candara" pitchFamily="34" charset="0"/>
              </a:rPr>
              <a:t>Le contexte:</a:t>
            </a:r>
          </a:p>
          <a:p>
            <a:pPr marL="800100" lvl="1" indent="-342900" algn="just">
              <a:buFont typeface="Arial" panose="020B0604020202020204" pitchFamily="34" charset="0"/>
              <a:buChar char="•"/>
            </a:pPr>
            <a:r>
              <a:rPr lang="fr-FR" sz="2000" dirty="0" err="1">
                <a:solidFill>
                  <a:srgbClr val="002060"/>
                </a:solidFill>
                <a:latin typeface="Candara" panose="020E0502030303020204" pitchFamily="34" charset="0"/>
              </a:rPr>
              <a:t>Olist</a:t>
            </a:r>
            <a:r>
              <a:rPr lang="fr-FR" sz="2000" dirty="0">
                <a:solidFill>
                  <a:srgbClr val="002060"/>
                </a:solidFill>
                <a:latin typeface="Candara" panose="020E0502030303020204" pitchFamily="34" charset="0"/>
              </a:rPr>
              <a:t> propose une solution de vente sur les marketplaces en ligne.</a:t>
            </a:r>
          </a:p>
        </p:txBody>
      </p:sp>
      <p:sp>
        <p:nvSpPr>
          <p:cNvPr id="8" name="TextBox 7">
            <a:extLst>
              <a:ext uri="{FF2B5EF4-FFF2-40B4-BE49-F238E27FC236}">
                <a16:creationId xmlns:a16="http://schemas.microsoft.com/office/drawing/2014/main" id="{838FBFDC-A329-A0C4-137B-1EFCACD98693}"/>
              </a:ext>
            </a:extLst>
          </p:cNvPr>
          <p:cNvSpPr txBox="1"/>
          <p:nvPr/>
        </p:nvSpPr>
        <p:spPr>
          <a:xfrm>
            <a:off x="0" y="2027006"/>
            <a:ext cx="11789664" cy="1077218"/>
          </a:xfrm>
          <a:prstGeom prst="rect">
            <a:avLst/>
          </a:prstGeom>
          <a:noFill/>
        </p:spPr>
        <p:txBody>
          <a:bodyPr wrap="square">
            <a:spAutoFit/>
          </a:bodyPr>
          <a:lstStyle/>
          <a:p>
            <a:pPr algn="just"/>
            <a:r>
              <a:rPr lang="fr-FR" sz="2400" b="1" dirty="0">
                <a:solidFill>
                  <a:srgbClr val="002060"/>
                </a:solidFill>
                <a:latin typeface="Candara" panose="020E0502030303020204" pitchFamily="34" charset="0"/>
              </a:rPr>
              <a:t>La problématique</a:t>
            </a:r>
            <a:endParaRPr lang="fr-FR" sz="2000" dirty="0">
              <a:solidFill>
                <a:srgbClr val="002060"/>
              </a:solidFill>
              <a:latin typeface="Candara" panose="020E0502030303020204" pitchFamily="34" charset="0"/>
            </a:endParaRPr>
          </a:p>
          <a:p>
            <a:pPr marL="800100" lvl="1" indent="-342900" algn="just">
              <a:buFont typeface="Arial" panose="020B0604020202020204" pitchFamily="34" charset="0"/>
              <a:buChar char="•"/>
            </a:pPr>
            <a:r>
              <a:rPr lang="fr-FR" sz="2000" dirty="0">
                <a:solidFill>
                  <a:srgbClr val="002060"/>
                </a:solidFill>
                <a:latin typeface="Candara" panose="020E0502030303020204" pitchFamily="34" charset="0"/>
              </a:rPr>
              <a:t>Très peu des clients – le 3% - ont effectué plusieurs commandes </a:t>
            </a:r>
          </a:p>
          <a:p>
            <a:pPr lvl="1" algn="just"/>
            <a:r>
              <a:rPr lang="fr-FR" sz="2000" dirty="0">
                <a:solidFill>
                  <a:srgbClr val="002060"/>
                </a:solidFill>
                <a:latin typeface="Candara" panose="020E0502030303020204" pitchFamily="34" charset="0"/>
              </a:rPr>
              <a:t>=&gt; campagnes de communication ciblés</a:t>
            </a:r>
          </a:p>
        </p:txBody>
      </p:sp>
      <p:sp>
        <p:nvSpPr>
          <p:cNvPr id="7" name="TextBox 6">
            <a:extLst>
              <a:ext uri="{FF2B5EF4-FFF2-40B4-BE49-F238E27FC236}">
                <a16:creationId xmlns:a16="http://schemas.microsoft.com/office/drawing/2014/main" id="{E646C595-9BA8-D2DD-2D23-8C310B327E81}"/>
              </a:ext>
            </a:extLst>
          </p:cNvPr>
          <p:cNvSpPr txBox="1"/>
          <p:nvPr/>
        </p:nvSpPr>
        <p:spPr>
          <a:xfrm>
            <a:off x="0" y="3393814"/>
            <a:ext cx="11110338" cy="2308324"/>
          </a:xfrm>
          <a:prstGeom prst="rect">
            <a:avLst/>
          </a:prstGeom>
          <a:noFill/>
        </p:spPr>
        <p:txBody>
          <a:bodyPr wrap="square">
            <a:spAutoFit/>
          </a:bodyPr>
          <a:lstStyle/>
          <a:p>
            <a:pPr algn="just"/>
            <a:r>
              <a:rPr lang="fr-FR" sz="2400" b="1" dirty="0">
                <a:solidFill>
                  <a:srgbClr val="002060"/>
                </a:solidFill>
                <a:latin typeface="Candara" panose="020E0502030303020204" pitchFamily="34" charset="0"/>
              </a:rPr>
              <a:t>L’objectif: </a:t>
            </a:r>
          </a:p>
          <a:p>
            <a:pPr marL="742950" lvl="2" indent="-285750" algn="just">
              <a:buFont typeface="Arial" panose="020B0604020202020204" pitchFamily="34" charset="0"/>
              <a:buChar char="•"/>
            </a:pPr>
            <a:r>
              <a:rPr lang="fr-FR" sz="2000" dirty="0">
                <a:solidFill>
                  <a:srgbClr val="002060"/>
                </a:solidFill>
                <a:latin typeface="Candara" panose="020E0502030303020204" pitchFamily="34" charset="0"/>
              </a:rPr>
              <a:t>A partir de l'historique des commandes, </a:t>
            </a:r>
            <a:r>
              <a:rPr lang="fr-FR" sz="2000" u="sng" dirty="0">
                <a:solidFill>
                  <a:srgbClr val="002060"/>
                </a:solidFill>
                <a:latin typeface="Candara" panose="020E0502030303020204" pitchFamily="34" charset="0"/>
              </a:rPr>
              <a:t>regrouper des clients de profils similaires à l’aide des méthodes non supervisées </a:t>
            </a:r>
          </a:p>
          <a:p>
            <a:pPr marL="742950" lvl="2" indent="-285750" algn="just">
              <a:buFont typeface="Arial" panose="020B0604020202020204" pitchFamily="34" charset="0"/>
              <a:buChar char="•"/>
            </a:pPr>
            <a:r>
              <a:rPr lang="fr-FR" sz="2000" u="sng" dirty="0">
                <a:solidFill>
                  <a:srgbClr val="002060"/>
                </a:solidFill>
                <a:latin typeface="Candara" panose="020E0502030303020204" pitchFamily="34" charset="0"/>
              </a:rPr>
              <a:t>Fournir à l’équipe marketing une description actionnable de la segmentation</a:t>
            </a:r>
            <a:r>
              <a:rPr lang="fr-FR" sz="2000" dirty="0">
                <a:solidFill>
                  <a:srgbClr val="002060"/>
                </a:solidFill>
                <a:latin typeface="Candara" panose="020E0502030303020204" pitchFamily="34" charset="0"/>
              </a:rPr>
              <a:t> et de sa logique sous-jacente pour une utilisation optimale dans les campagnes</a:t>
            </a:r>
          </a:p>
          <a:p>
            <a:pPr marL="742950" lvl="2" indent="-285750" algn="just">
              <a:buFont typeface="Arial" panose="020B0604020202020204" pitchFamily="34" charset="0"/>
              <a:buChar char="•"/>
            </a:pPr>
            <a:r>
              <a:rPr lang="fr-FR" sz="2000" dirty="0">
                <a:solidFill>
                  <a:srgbClr val="002060"/>
                </a:solidFill>
                <a:latin typeface="Candara" panose="020E0502030303020204" pitchFamily="34" charset="0"/>
              </a:rPr>
              <a:t>Analyser la stabilité des segments au cours du temps pour </a:t>
            </a:r>
            <a:r>
              <a:rPr lang="fr-FR" sz="2000" u="sng" dirty="0">
                <a:solidFill>
                  <a:srgbClr val="002060"/>
                </a:solidFill>
                <a:latin typeface="Candara" panose="020E0502030303020204" pitchFamily="34" charset="0"/>
              </a:rPr>
              <a:t>proposer un contrat de maintenance</a:t>
            </a:r>
          </a:p>
        </p:txBody>
      </p:sp>
      <p:sp>
        <p:nvSpPr>
          <p:cNvPr id="4" name="Rectangle 3">
            <a:extLst>
              <a:ext uri="{FF2B5EF4-FFF2-40B4-BE49-F238E27FC236}">
                <a16:creationId xmlns:a16="http://schemas.microsoft.com/office/drawing/2014/main" id="{9D4482CA-AEB4-2B9B-9BA1-4CEA541A53E7}"/>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La mission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79409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5</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2244754" y="2951947"/>
            <a:ext cx="7702493" cy="954107"/>
          </a:xfrm>
          <a:prstGeom prst="rect">
            <a:avLst/>
          </a:prstGeom>
          <a:noFill/>
        </p:spPr>
        <p:txBody>
          <a:bodyPr wrap="none" rtlCol="0">
            <a:spAutoFit/>
          </a:bodyPr>
          <a:lstStyle/>
          <a:p>
            <a:r>
              <a:rPr lang="en-US" sz="2800" b="1" dirty="0">
                <a:solidFill>
                  <a:srgbClr val="002060"/>
                </a:solidFill>
                <a:latin typeface="Arial Black" pitchFamily="34" charset="0"/>
              </a:rPr>
              <a:t>2. </a:t>
            </a:r>
            <a:r>
              <a:rPr lang="fr-FR" sz="2800" b="1" dirty="0">
                <a:solidFill>
                  <a:srgbClr val="002060"/>
                </a:solidFill>
                <a:latin typeface="Arial Black" pitchFamily="34" charset="0"/>
              </a:rPr>
              <a:t>Préparation et analyse des données</a:t>
            </a: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415357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6</a:t>
            </a:fld>
            <a:endParaRPr lang="it-IT" dirty="0"/>
          </a:p>
        </p:txBody>
      </p:sp>
      <p:sp>
        <p:nvSpPr>
          <p:cNvPr id="5" name="TextBox 4">
            <a:extLst>
              <a:ext uri="{FF2B5EF4-FFF2-40B4-BE49-F238E27FC236}">
                <a16:creationId xmlns:a16="http://schemas.microsoft.com/office/drawing/2014/main" id="{00802988-3665-ACCF-1815-FF9742794869}"/>
              </a:ext>
            </a:extLst>
          </p:cNvPr>
          <p:cNvSpPr txBox="1"/>
          <p:nvPr/>
        </p:nvSpPr>
        <p:spPr>
          <a:xfrm>
            <a:off x="1630442" y="562382"/>
            <a:ext cx="9096904" cy="861774"/>
          </a:xfrm>
          <a:prstGeom prst="rect">
            <a:avLst/>
          </a:prstGeom>
          <a:noFill/>
        </p:spPr>
        <p:txBody>
          <a:bodyPr wrap="square">
            <a:spAutoFit/>
          </a:bodyPr>
          <a:lstStyle/>
          <a:p>
            <a:pPr algn="ctr"/>
            <a:r>
              <a:rPr lang="fr-FR" sz="1600" b="1" dirty="0">
                <a:solidFill>
                  <a:srgbClr val="002060"/>
                </a:solidFill>
                <a:latin typeface="Candara" panose="020E0502030303020204" pitchFamily="34" charset="0"/>
              </a:rPr>
              <a:t>Les données contiennent des informations sur 100 000 commandes de 2016 à 2018.</a:t>
            </a:r>
          </a:p>
          <a:p>
            <a:pPr algn="ctr"/>
            <a:endParaRPr lang="fr-FR" sz="1600" b="1" dirty="0">
              <a:solidFill>
                <a:srgbClr val="002060"/>
              </a:solidFill>
              <a:latin typeface="Candara" panose="020E0502030303020204" pitchFamily="34" charset="0"/>
            </a:endParaRPr>
          </a:p>
          <a:p>
            <a:pPr algn="ctr"/>
            <a:r>
              <a:rPr lang="fr-FR" sz="1600" b="1" dirty="0">
                <a:solidFill>
                  <a:srgbClr val="002060"/>
                </a:solidFill>
                <a:latin typeface="Candara" panose="020E0502030303020204" pitchFamily="34" charset="0"/>
              </a:rPr>
              <a:t>Elles sont reparties sur plusieurs fichiers</a:t>
            </a:r>
          </a:p>
        </p:txBody>
      </p:sp>
      <p:graphicFrame>
        <p:nvGraphicFramePr>
          <p:cNvPr id="10" name="Table 12">
            <a:extLst>
              <a:ext uri="{FF2B5EF4-FFF2-40B4-BE49-F238E27FC236}">
                <a16:creationId xmlns:a16="http://schemas.microsoft.com/office/drawing/2014/main" id="{1C76BD2A-2E83-51E8-3892-D96B78E3F0E7}"/>
              </a:ext>
            </a:extLst>
          </p:cNvPr>
          <p:cNvGraphicFramePr>
            <a:graphicFrameLocks noGrp="1"/>
          </p:cNvGraphicFramePr>
          <p:nvPr>
            <p:extLst>
              <p:ext uri="{D42A27DB-BD31-4B8C-83A1-F6EECF244321}">
                <p14:modId xmlns:p14="http://schemas.microsoft.com/office/powerpoint/2010/main" val="4210891617"/>
              </p:ext>
            </p:extLst>
          </p:nvPr>
        </p:nvGraphicFramePr>
        <p:xfrm>
          <a:off x="2191692" y="1530215"/>
          <a:ext cx="7974404" cy="3291840"/>
        </p:xfrm>
        <a:graphic>
          <a:graphicData uri="http://schemas.openxmlformats.org/drawingml/2006/table">
            <a:tbl>
              <a:tblPr firstRow="1" bandRow="1">
                <a:tableStyleId>{E8B1032C-EA38-4F05-BA0D-38AFFFC7BED3}</a:tableStyleId>
              </a:tblPr>
              <a:tblGrid>
                <a:gridCol w="2646500">
                  <a:extLst>
                    <a:ext uri="{9D8B030D-6E8A-4147-A177-3AD203B41FA5}">
                      <a16:colId xmlns:a16="http://schemas.microsoft.com/office/drawing/2014/main" val="2759893918"/>
                    </a:ext>
                  </a:extLst>
                </a:gridCol>
                <a:gridCol w="5327904">
                  <a:extLst>
                    <a:ext uri="{9D8B030D-6E8A-4147-A177-3AD203B41FA5}">
                      <a16:colId xmlns:a16="http://schemas.microsoft.com/office/drawing/2014/main" val="1009051516"/>
                    </a:ext>
                  </a:extLst>
                </a:gridCol>
              </a:tblGrid>
              <a:tr h="365760">
                <a:tc>
                  <a:txBody>
                    <a:bodyPr/>
                    <a:lstStyle/>
                    <a:p>
                      <a:pPr algn="l"/>
                      <a:r>
                        <a:rPr lang="fr-FR" sz="1400" b="1" noProof="0" dirty="0">
                          <a:solidFill>
                            <a:srgbClr val="002060"/>
                          </a:solidFill>
                          <a:latin typeface="Candara" panose="020E0502030303020204" pitchFamily="34" charset="0"/>
                        </a:rPr>
                        <a:t>Fichier</a:t>
                      </a:r>
                    </a:p>
                  </a:txBody>
                  <a:tcPr anchor="ctr"/>
                </a:tc>
                <a:tc>
                  <a:txBody>
                    <a:bodyPr/>
                    <a:lstStyle/>
                    <a:p>
                      <a:pPr algn="l"/>
                      <a:r>
                        <a:rPr lang="fr-FR" sz="1400" b="1" noProof="0" dirty="0">
                          <a:solidFill>
                            <a:srgbClr val="002060"/>
                          </a:solidFill>
                          <a:latin typeface="Candara" panose="020E0502030303020204" pitchFamily="34" charset="0"/>
                        </a:rPr>
                        <a:t>Description</a:t>
                      </a:r>
                    </a:p>
                  </a:txBody>
                  <a:tcPr anchor="ctr"/>
                </a:tc>
                <a:extLst>
                  <a:ext uri="{0D108BD9-81ED-4DB2-BD59-A6C34878D82A}">
                    <a16:rowId xmlns:a16="http://schemas.microsoft.com/office/drawing/2014/main" val="2108078435"/>
                  </a:ext>
                </a:extLst>
              </a:tr>
              <a:tr h="365760">
                <a:tc>
                  <a:txBody>
                    <a:bodyPr/>
                    <a:lstStyle/>
                    <a:p>
                      <a:pPr algn="l" rtl="0" fontAlgn="ctr"/>
                      <a:r>
                        <a:rPr lang="fr-FR" sz="1400" b="0" u="none" strike="noStrike" noProof="0" dirty="0">
                          <a:solidFill>
                            <a:srgbClr val="002060"/>
                          </a:solidFill>
                          <a:effectLst/>
                          <a:latin typeface="Candara" panose="020E0502030303020204" pitchFamily="34" charset="0"/>
                        </a:rPr>
                        <a:t> olist_customers_dataset.csv</a:t>
                      </a:r>
                    </a:p>
                  </a:txBody>
                  <a:tcPr marL="7620" marR="7620" marT="7620" marB="0" anchor="ctr"/>
                </a:tc>
                <a:tc>
                  <a:txBody>
                    <a:bodyPr/>
                    <a:lstStyle/>
                    <a:p>
                      <a:pPr algn="l" rtl="0" fontAlgn="ctr"/>
                      <a:r>
                        <a:rPr lang="fr-FR" sz="1400" b="0" u="none" strike="noStrike" noProof="0" dirty="0">
                          <a:solidFill>
                            <a:srgbClr val="002060"/>
                          </a:solidFill>
                          <a:effectLst/>
                          <a:latin typeface="Candara" panose="020E0502030303020204" pitchFamily="34" charset="0"/>
                        </a:rPr>
                        <a:t>ID et emplacement des clients</a:t>
                      </a:r>
                    </a:p>
                  </a:txBody>
                  <a:tcPr marL="7620" marR="7620" marT="7620" marB="0" anchor="ctr"/>
                </a:tc>
                <a:extLst>
                  <a:ext uri="{0D108BD9-81ED-4DB2-BD59-A6C34878D82A}">
                    <a16:rowId xmlns:a16="http://schemas.microsoft.com/office/drawing/2014/main" val="3570874531"/>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400" b="0" u="none" strike="noStrike" noProof="0" dirty="0">
                          <a:solidFill>
                            <a:srgbClr val="002060"/>
                          </a:solidFill>
                          <a:effectLst/>
                          <a:latin typeface="Candara" panose="020E0502030303020204" pitchFamily="34" charset="0"/>
                        </a:rPr>
                        <a:t> olist_sellers_dataset.csv</a:t>
                      </a:r>
                    </a:p>
                  </a:txBody>
                  <a:tcPr marL="7620" marR="7620" marT="7620" marB="0" anchor="ctr"/>
                </a:tc>
                <a:tc>
                  <a:txBody>
                    <a:bodyPr/>
                    <a:lstStyle/>
                    <a:p>
                      <a:pPr algn="l" rtl="0" fontAlgn="ctr"/>
                      <a:r>
                        <a:rPr lang="fr-FR" sz="1400" b="0" u="none" strike="noStrike" noProof="0" dirty="0">
                          <a:solidFill>
                            <a:srgbClr val="002060"/>
                          </a:solidFill>
                          <a:effectLst/>
                          <a:latin typeface="Candara" panose="020E0502030303020204" pitchFamily="34" charset="0"/>
                        </a:rPr>
                        <a:t>ID et emplacement des vendeurs </a:t>
                      </a:r>
                    </a:p>
                  </a:txBody>
                  <a:tcPr marL="7620" marR="7620" marT="7620" marB="0" anchor="ctr"/>
                </a:tc>
                <a:extLst>
                  <a:ext uri="{0D108BD9-81ED-4DB2-BD59-A6C34878D82A}">
                    <a16:rowId xmlns:a16="http://schemas.microsoft.com/office/drawing/2014/main" val="3760564992"/>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400" b="0" u="none" strike="noStrike" noProof="0" dirty="0">
                          <a:solidFill>
                            <a:srgbClr val="002060"/>
                          </a:solidFill>
                          <a:effectLst/>
                          <a:latin typeface="Candara" panose="020E0502030303020204" pitchFamily="34" charset="0"/>
                        </a:rPr>
                        <a:t> olist_geolocation_dataset.csv</a:t>
                      </a:r>
                    </a:p>
                  </a:txBody>
                  <a:tcPr marL="7620" marR="7620" marT="7620" marB="0" anchor="ctr"/>
                </a:tc>
                <a:tc>
                  <a:txBody>
                    <a:bodyPr/>
                    <a:lstStyle/>
                    <a:p>
                      <a:pPr algn="l" rtl="0" fontAlgn="ctr"/>
                      <a:r>
                        <a:rPr lang="fr-FR" sz="1400" b="0" i="0" u="none" strike="noStrike" noProof="0" dirty="0">
                          <a:solidFill>
                            <a:srgbClr val="002060"/>
                          </a:solidFill>
                          <a:effectLst/>
                          <a:latin typeface="Candara" panose="020E0502030303020204" pitchFamily="34" charset="0"/>
                        </a:rPr>
                        <a:t>Coordonnées géographiques des villes et zipcodes brésiliens</a:t>
                      </a:r>
                    </a:p>
                  </a:txBody>
                  <a:tcPr marL="7620" marR="7620" marT="7620" marB="0" anchor="ctr"/>
                </a:tc>
                <a:extLst>
                  <a:ext uri="{0D108BD9-81ED-4DB2-BD59-A6C34878D82A}">
                    <a16:rowId xmlns:a16="http://schemas.microsoft.com/office/drawing/2014/main" val="1598341479"/>
                  </a:ext>
                </a:extLst>
              </a:tr>
              <a:tr h="365760">
                <a:tc>
                  <a:txBody>
                    <a:bodyPr/>
                    <a:lstStyle/>
                    <a:p>
                      <a:pPr algn="l" rtl="0" fontAlgn="ctr"/>
                      <a:r>
                        <a:rPr lang="fr-FR" sz="1400" b="0" u="none" strike="noStrike" noProof="0" dirty="0">
                          <a:solidFill>
                            <a:srgbClr val="002060"/>
                          </a:solidFill>
                          <a:effectLst/>
                          <a:latin typeface="Candara" panose="020E0502030303020204" pitchFamily="34" charset="0"/>
                        </a:rPr>
                        <a:t>olist_order_items_dataset.csv</a:t>
                      </a:r>
                    </a:p>
                  </a:txBody>
                  <a:tcPr marL="7620" marR="7620" marT="7620" marB="0" anchor="ctr"/>
                </a:tc>
                <a:tc>
                  <a:txBody>
                    <a:bodyPr/>
                    <a:lstStyle/>
                    <a:p>
                      <a:pPr algn="l" rtl="0" fontAlgn="ctr"/>
                      <a:r>
                        <a:rPr lang="fr-FR" sz="1400" b="0" i="0" u="none" strike="noStrike" noProof="0" dirty="0">
                          <a:solidFill>
                            <a:srgbClr val="002060"/>
                          </a:solidFill>
                          <a:effectLst/>
                          <a:latin typeface="Candara" panose="020E0502030303020204" pitchFamily="34" charset="0"/>
                        </a:rPr>
                        <a:t>Détails sur les articles achetés (prix, nombre d’articles, etc.)</a:t>
                      </a:r>
                    </a:p>
                  </a:txBody>
                  <a:tcPr marL="7620" marR="7620" marT="7620" marB="0" anchor="ctr"/>
                </a:tc>
                <a:extLst>
                  <a:ext uri="{0D108BD9-81ED-4DB2-BD59-A6C34878D82A}">
                    <a16:rowId xmlns:a16="http://schemas.microsoft.com/office/drawing/2014/main" val="1512117068"/>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400" b="0" u="none" strike="noStrike" noProof="0" dirty="0">
                          <a:solidFill>
                            <a:srgbClr val="002060"/>
                          </a:solidFill>
                          <a:effectLst/>
                          <a:latin typeface="Candara" panose="020E0502030303020204" pitchFamily="34" charset="0"/>
                        </a:rPr>
                        <a:t>olist_orders_dataset.csv</a:t>
                      </a:r>
                    </a:p>
                  </a:txBody>
                  <a:tcPr marL="7620" marR="7620" marT="7620" marB="0" anchor="ctr"/>
                </a:tc>
                <a:tc>
                  <a:txBody>
                    <a:bodyPr/>
                    <a:lstStyle/>
                    <a:p>
                      <a:pPr algn="l" rtl="0" fontAlgn="ctr"/>
                      <a:r>
                        <a:rPr lang="fr-FR" sz="1400" b="0" u="none" strike="noStrike" noProof="0" dirty="0">
                          <a:solidFill>
                            <a:srgbClr val="002060"/>
                          </a:solidFill>
                          <a:effectLst/>
                          <a:latin typeface="Candara" panose="020E0502030303020204" pitchFamily="34" charset="0"/>
                        </a:rPr>
                        <a:t>Statu des commandes, dates d’achat, livraison, approbation, etc.</a:t>
                      </a:r>
                    </a:p>
                  </a:txBody>
                  <a:tcPr marL="7620" marR="7620" marT="7620" marB="0" anchor="ctr"/>
                </a:tc>
                <a:extLst>
                  <a:ext uri="{0D108BD9-81ED-4DB2-BD59-A6C34878D82A}">
                    <a16:rowId xmlns:a16="http://schemas.microsoft.com/office/drawing/2014/main" val="2762269718"/>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400" b="0" u="none" strike="noStrike" noProof="0" dirty="0">
                          <a:solidFill>
                            <a:srgbClr val="002060"/>
                          </a:solidFill>
                          <a:effectLst/>
                          <a:latin typeface="Candara" panose="020E0502030303020204" pitchFamily="34" charset="0"/>
                        </a:rPr>
                        <a:t>olist_order_payments_dataset.csv</a:t>
                      </a:r>
                    </a:p>
                  </a:txBody>
                  <a:tcPr marL="7620" marR="7620" marT="7620" marB="0" anchor="ctr"/>
                </a:tc>
                <a:tc>
                  <a:txBody>
                    <a:bodyPr/>
                    <a:lstStyle/>
                    <a:p>
                      <a:pPr algn="l" rtl="0" fontAlgn="ctr"/>
                      <a:r>
                        <a:rPr lang="fr-FR" sz="1400" b="0" i="0" u="none" strike="noStrike" noProof="0" dirty="0">
                          <a:solidFill>
                            <a:srgbClr val="002060"/>
                          </a:solidFill>
                          <a:effectLst/>
                          <a:latin typeface="Candara" panose="020E0502030303020204" pitchFamily="34" charset="0"/>
                        </a:rPr>
                        <a:t>Informations sur les moyen de payement</a:t>
                      </a:r>
                    </a:p>
                  </a:txBody>
                  <a:tcPr marL="7620" marR="7620" marT="7620" marB="0" anchor="ctr"/>
                </a:tc>
                <a:extLst>
                  <a:ext uri="{0D108BD9-81ED-4DB2-BD59-A6C34878D82A}">
                    <a16:rowId xmlns:a16="http://schemas.microsoft.com/office/drawing/2014/main" val="1816397293"/>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400" b="0" u="none" strike="noStrike" noProof="0" dirty="0">
                          <a:solidFill>
                            <a:srgbClr val="002060"/>
                          </a:solidFill>
                          <a:effectLst/>
                          <a:latin typeface="Candara" panose="020E0502030303020204" pitchFamily="34" charset="0"/>
                        </a:rPr>
                        <a:t>olist_order_reviews_dataset.csv</a:t>
                      </a:r>
                      <a:endParaRPr lang="fr-FR" sz="1400" b="0" i="0" u="none" strike="noStrike" noProof="0" dirty="0">
                        <a:solidFill>
                          <a:srgbClr val="002060"/>
                        </a:solidFill>
                        <a:effectLst/>
                        <a:latin typeface="Candara" panose="020E0502030303020204" pitchFamily="34" charset="0"/>
                      </a:endParaRPr>
                    </a:p>
                  </a:txBody>
                  <a:tcPr marL="7620" marR="7620" marT="7620" marB="0" anchor="ctr"/>
                </a:tc>
                <a:tc>
                  <a:txBody>
                    <a:bodyPr/>
                    <a:lstStyle/>
                    <a:p>
                      <a:pPr algn="l" rtl="0" fontAlgn="ctr"/>
                      <a:r>
                        <a:rPr lang="fr-FR" sz="1400" b="0" i="0" u="none" strike="noStrike" noProof="0" dirty="0">
                          <a:solidFill>
                            <a:srgbClr val="002060"/>
                          </a:solidFill>
                          <a:effectLst/>
                          <a:latin typeface="Candara" panose="020E0502030303020204" pitchFamily="34" charset="0"/>
                        </a:rPr>
                        <a:t>Avis des clients</a:t>
                      </a:r>
                    </a:p>
                  </a:txBody>
                  <a:tcPr marL="7620" marR="7620" marT="7620" marB="0" anchor="ctr"/>
                </a:tc>
                <a:extLst>
                  <a:ext uri="{0D108BD9-81ED-4DB2-BD59-A6C34878D82A}">
                    <a16:rowId xmlns:a16="http://schemas.microsoft.com/office/drawing/2014/main" val="1485673288"/>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400" b="0" u="none" strike="noStrike" noProof="0" dirty="0">
                          <a:solidFill>
                            <a:srgbClr val="002060"/>
                          </a:solidFill>
                          <a:effectLst/>
                          <a:latin typeface="Candara" panose="020E0502030303020204" pitchFamily="34" charset="0"/>
                        </a:rPr>
                        <a:t>olist_products_dataset.csv</a:t>
                      </a:r>
                    </a:p>
                  </a:txBody>
                  <a:tcPr marL="7620" marR="7620" marT="7620" marB="0" anchor="ctr"/>
                </a:tc>
                <a:tc>
                  <a:txBody>
                    <a:bodyPr/>
                    <a:lstStyle/>
                    <a:p>
                      <a:pPr algn="l" rtl="0" fontAlgn="ctr"/>
                      <a:r>
                        <a:rPr lang="fr-FR" sz="1400" b="0" i="0" u="none" strike="noStrike" noProof="0" dirty="0">
                          <a:solidFill>
                            <a:srgbClr val="002060"/>
                          </a:solidFill>
                          <a:effectLst/>
                          <a:latin typeface="Candara" panose="020E0502030303020204" pitchFamily="34" charset="0"/>
                        </a:rPr>
                        <a:t>Détails sur les produits </a:t>
                      </a:r>
                    </a:p>
                  </a:txBody>
                  <a:tcPr marL="7620" marR="7620" marT="7620" marB="0" anchor="ctr"/>
                </a:tc>
                <a:extLst>
                  <a:ext uri="{0D108BD9-81ED-4DB2-BD59-A6C34878D82A}">
                    <a16:rowId xmlns:a16="http://schemas.microsoft.com/office/drawing/2014/main" val="2112246968"/>
                  </a:ext>
                </a:extLst>
              </a:tr>
            </a:tbl>
          </a:graphicData>
        </a:graphic>
      </p:graphicFrame>
      <p:sp>
        <p:nvSpPr>
          <p:cNvPr id="3" name="Rectangle 2">
            <a:extLst>
              <a:ext uri="{FF2B5EF4-FFF2-40B4-BE49-F238E27FC236}">
                <a16:creationId xmlns:a16="http://schemas.microsoft.com/office/drawing/2014/main" id="{33EA5D1F-8FA7-FC35-487C-9FC54F74A84D}"/>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Les données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15166996-9EAB-19D6-ED58-629AF4D94BEB}"/>
              </a:ext>
            </a:extLst>
          </p:cNvPr>
          <p:cNvSpPr txBox="1"/>
          <p:nvPr/>
        </p:nvSpPr>
        <p:spPr>
          <a:xfrm>
            <a:off x="2812378" y="5393377"/>
            <a:ext cx="6733032" cy="584775"/>
          </a:xfrm>
          <a:prstGeom prst="rect">
            <a:avLst/>
          </a:prstGeom>
          <a:noFill/>
        </p:spPr>
        <p:txBody>
          <a:bodyPr wrap="square">
            <a:spAutoFit/>
          </a:bodyPr>
          <a:lstStyle/>
          <a:p>
            <a:pPr algn="ctr"/>
            <a:r>
              <a:rPr lang="fr-FR" sz="1600" b="1" dirty="0">
                <a:solidFill>
                  <a:srgbClr val="002060"/>
                </a:solidFill>
                <a:latin typeface="Candara" panose="020E0502030303020204" pitchFamily="34" charset="0"/>
              </a:rPr>
              <a:t>Beaucoup d’informations </a:t>
            </a:r>
          </a:p>
          <a:p>
            <a:pPr algn="ctr"/>
            <a:r>
              <a:rPr lang="fr-FR" sz="1600" b="1" dirty="0">
                <a:solidFill>
                  <a:srgbClr val="002060"/>
                </a:solidFill>
                <a:latin typeface="Candara" panose="020E0502030303020204" pitchFamily="34" charset="0"/>
              </a:rPr>
              <a:t>=&gt; </a:t>
            </a:r>
            <a:r>
              <a:rPr lang="fr-FR" sz="1600" b="1" u="sng" dirty="0">
                <a:solidFill>
                  <a:srgbClr val="002060"/>
                </a:solidFill>
                <a:latin typeface="Candara" panose="020E0502030303020204" pitchFamily="34" charset="0"/>
              </a:rPr>
              <a:t>sélection des variables pour avoir des clusters  interprétables</a:t>
            </a:r>
          </a:p>
        </p:txBody>
      </p:sp>
    </p:spTree>
    <p:extLst>
      <p:ext uri="{BB962C8B-B14F-4D97-AF65-F5344CB8AC3E}">
        <p14:creationId xmlns:p14="http://schemas.microsoft.com/office/powerpoint/2010/main" val="77093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7</a:t>
            </a:fld>
            <a:endParaRPr lang="it-IT" dirty="0"/>
          </a:p>
        </p:txBody>
      </p:sp>
      <p:graphicFrame>
        <p:nvGraphicFramePr>
          <p:cNvPr id="10" name="Table 12">
            <a:extLst>
              <a:ext uri="{FF2B5EF4-FFF2-40B4-BE49-F238E27FC236}">
                <a16:creationId xmlns:a16="http://schemas.microsoft.com/office/drawing/2014/main" id="{1C76BD2A-2E83-51E8-3892-D96B78E3F0E7}"/>
              </a:ext>
            </a:extLst>
          </p:cNvPr>
          <p:cNvGraphicFramePr>
            <a:graphicFrameLocks noGrp="1"/>
          </p:cNvGraphicFramePr>
          <p:nvPr>
            <p:extLst>
              <p:ext uri="{D42A27DB-BD31-4B8C-83A1-F6EECF244321}">
                <p14:modId xmlns:p14="http://schemas.microsoft.com/office/powerpoint/2010/main" val="1828403136"/>
              </p:ext>
            </p:extLst>
          </p:nvPr>
        </p:nvGraphicFramePr>
        <p:xfrm>
          <a:off x="182880" y="850311"/>
          <a:ext cx="7534656" cy="5486400"/>
        </p:xfrm>
        <a:graphic>
          <a:graphicData uri="http://schemas.openxmlformats.org/drawingml/2006/table">
            <a:tbl>
              <a:tblPr firstRow="1" bandRow="1">
                <a:tableStyleId>{E8B1032C-EA38-4F05-BA0D-38AFFFC7BED3}</a:tableStyleId>
              </a:tblPr>
              <a:tblGrid>
                <a:gridCol w="2387435">
                  <a:extLst>
                    <a:ext uri="{9D8B030D-6E8A-4147-A177-3AD203B41FA5}">
                      <a16:colId xmlns:a16="http://schemas.microsoft.com/office/drawing/2014/main" val="2759893918"/>
                    </a:ext>
                  </a:extLst>
                </a:gridCol>
                <a:gridCol w="5147221">
                  <a:extLst>
                    <a:ext uri="{9D8B030D-6E8A-4147-A177-3AD203B41FA5}">
                      <a16:colId xmlns:a16="http://schemas.microsoft.com/office/drawing/2014/main" val="1009051516"/>
                    </a:ext>
                  </a:extLst>
                </a:gridCol>
              </a:tblGrid>
              <a:tr h="457200">
                <a:tc>
                  <a:txBody>
                    <a:bodyPr/>
                    <a:lstStyle/>
                    <a:p>
                      <a:pPr algn="l"/>
                      <a:r>
                        <a:rPr lang="fr-FR" sz="1600" b="1" noProof="0">
                          <a:solidFill>
                            <a:srgbClr val="002060"/>
                          </a:solidFill>
                          <a:latin typeface="Candara" panose="020E0502030303020204" pitchFamily="34" charset="0"/>
                        </a:rPr>
                        <a:t>Variables sélectionnées</a:t>
                      </a:r>
                    </a:p>
                  </a:txBody>
                  <a:tcPr anchor="ctr"/>
                </a:tc>
                <a:tc>
                  <a:txBody>
                    <a:bodyPr/>
                    <a:lstStyle/>
                    <a:p>
                      <a:pPr algn="l"/>
                      <a:r>
                        <a:rPr lang="fr-FR" sz="1600" b="1" noProof="0">
                          <a:solidFill>
                            <a:srgbClr val="002060"/>
                          </a:solidFill>
                          <a:latin typeface="Candara" panose="020E0502030303020204" pitchFamily="34" charset="0"/>
                        </a:rPr>
                        <a:t>Description</a:t>
                      </a:r>
                    </a:p>
                  </a:txBody>
                  <a:tcPr anchor="ctr"/>
                </a:tc>
                <a:extLst>
                  <a:ext uri="{0D108BD9-81ED-4DB2-BD59-A6C34878D82A}">
                    <a16:rowId xmlns:a16="http://schemas.microsoft.com/office/drawing/2014/main" val="2108078435"/>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payment_value</a:t>
                      </a:r>
                    </a:p>
                  </a:txBody>
                  <a:tcPr marL="7620" marR="7620" marT="7620" marB="0" anchor="ctr">
                    <a:solidFill>
                      <a:srgbClr val="FFFF99"/>
                    </a:solidFill>
                  </a:tcPr>
                </a:tc>
                <a:tc>
                  <a:txBody>
                    <a:bodyPr/>
                    <a:lstStyle/>
                    <a:p>
                      <a:pPr algn="l" rtl="0" fontAlgn="ctr"/>
                      <a:r>
                        <a:rPr lang="fr-FR" sz="1600" b="0" u="none" strike="noStrike" noProof="0">
                          <a:solidFill>
                            <a:srgbClr val="002060"/>
                          </a:solidFill>
                          <a:effectLst/>
                          <a:latin typeface="Candara" panose="020E0502030303020204" pitchFamily="34" charset="0"/>
                        </a:rPr>
                        <a:t>Valeur monétaire totale générée par un client</a:t>
                      </a:r>
                    </a:p>
                  </a:txBody>
                  <a:tcPr marL="7620" marR="7620" marT="7620" marB="0" anchor="ctr">
                    <a:solidFill>
                      <a:srgbClr val="FFFF99"/>
                    </a:solidFill>
                  </a:tcPr>
                </a:tc>
                <a:extLst>
                  <a:ext uri="{0D108BD9-81ED-4DB2-BD59-A6C34878D82A}">
                    <a16:rowId xmlns:a16="http://schemas.microsoft.com/office/drawing/2014/main" val="3570874531"/>
                  </a:ext>
                </a:extLst>
              </a:tr>
              <a:tr h="457200">
                <a:tc>
                  <a:txBody>
                    <a:bodyPr/>
                    <a:lstStyle/>
                    <a:p>
                      <a:pPr algn="l" rtl="0" fontAlgn="ctr"/>
                      <a:r>
                        <a:rPr lang="fr-FR" sz="1600" b="0" u="none" strike="noStrike" noProof="0">
                          <a:solidFill>
                            <a:srgbClr val="002060"/>
                          </a:solidFill>
                          <a:effectLst/>
                          <a:latin typeface="Candara" panose="020E0502030303020204" pitchFamily="34" charset="0"/>
                        </a:rPr>
                        <a:t>freight_value</a:t>
                      </a:r>
                    </a:p>
                  </a:txBody>
                  <a:tcPr marL="7620" marR="7620" marT="0" marB="0" anchor="ctr">
                    <a:solidFill>
                      <a:srgbClr val="FFFF99"/>
                    </a:solidFill>
                  </a:tcPr>
                </a:tc>
                <a:tc>
                  <a:txBody>
                    <a:bodyPr/>
                    <a:lstStyle/>
                    <a:p>
                      <a:pPr algn="l" rtl="0" fontAlgn="ctr"/>
                      <a:r>
                        <a:rPr lang="fr-FR" sz="1600" b="0" i="0" u="none" strike="noStrike" noProof="0">
                          <a:solidFill>
                            <a:srgbClr val="002060"/>
                          </a:solidFill>
                          <a:effectLst/>
                          <a:latin typeface="Candara" panose="020E0502030303020204" pitchFamily="34" charset="0"/>
                        </a:rPr>
                        <a:t>Frais des livraison</a:t>
                      </a:r>
                    </a:p>
                  </a:txBody>
                  <a:tcPr marL="7620" marR="7620" marT="0" marB="0" anchor="ctr">
                    <a:solidFill>
                      <a:srgbClr val="FFFF99"/>
                    </a:solidFill>
                  </a:tcPr>
                </a:tc>
                <a:extLst>
                  <a:ext uri="{0D108BD9-81ED-4DB2-BD59-A6C34878D82A}">
                    <a16:rowId xmlns:a16="http://schemas.microsoft.com/office/drawing/2014/main" val="1598341479"/>
                  </a:ext>
                </a:extLst>
              </a:tr>
              <a:tr h="457200">
                <a:tc>
                  <a:txBody>
                    <a:bodyPr/>
                    <a:lstStyle/>
                    <a:p>
                      <a:pPr algn="l" rtl="0" fontAlgn="ctr"/>
                      <a:r>
                        <a:rPr lang="fr-FR" sz="1600" b="0" i="0" u="none" strike="noStrike" noProof="0">
                          <a:solidFill>
                            <a:srgbClr val="002060"/>
                          </a:solidFill>
                          <a:effectLst/>
                          <a:latin typeface="Candara" panose="020E0502030303020204" pitchFamily="34" charset="0"/>
                        </a:rPr>
                        <a:t>Review_score</a:t>
                      </a:r>
                    </a:p>
                  </a:txBody>
                  <a:tcPr marL="7620" marR="7620" marT="7620" marB="0" anchor="ctr">
                    <a:solidFill>
                      <a:srgbClr val="FFFF99"/>
                    </a:solidFill>
                  </a:tcPr>
                </a:tc>
                <a:tc>
                  <a:txBody>
                    <a:bodyPr/>
                    <a:lstStyle/>
                    <a:p>
                      <a:pPr algn="l" rtl="0" fontAlgn="ctr"/>
                      <a:r>
                        <a:rPr lang="fr-FR" sz="1600" b="0" i="0" u="none" strike="noStrike" noProof="0">
                          <a:solidFill>
                            <a:srgbClr val="002060"/>
                          </a:solidFill>
                          <a:effectLst/>
                          <a:latin typeface="Candara" panose="020E0502030303020204" pitchFamily="34" charset="0"/>
                        </a:rPr>
                        <a:t>Note de 1 à 5 sur les produits achetés</a:t>
                      </a:r>
                    </a:p>
                  </a:txBody>
                  <a:tcPr marL="7620" marR="7620" marT="7620" marB="0" anchor="ctr">
                    <a:solidFill>
                      <a:srgbClr val="FFFF99"/>
                    </a:solidFill>
                  </a:tcPr>
                </a:tc>
                <a:extLst>
                  <a:ext uri="{0D108BD9-81ED-4DB2-BD59-A6C34878D82A}">
                    <a16:rowId xmlns:a16="http://schemas.microsoft.com/office/drawing/2014/main" val="1512117068"/>
                  </a:ext>
                </a:extLst>
              </a:tr>
              <a:tr h="457200">
                <a:tc>
                  <a:txBody>
                    <a:bodyPr/>
                    <a:lstStyle/>
                    <a:p>
                      <a:pPr algn="l"/>
                      <a:r>
                        <a:rPr lang="fr-FR" sz="1600" b="1" noProof="0">
                          <a:solidFill>
                            <a:srgbClr val="002060"/>
                          </a:solidFill>
                          <a:latin typeface="Candara" panose="020E0502030303020204" pitchFamily="34" charset="0"/>
                        </a:rPr>
                        <a:t>Variables crées</a:t>
                      </a:r>
                    </a:p>
                  </a:txBody>
                  <a:tcPr anchor="ctr"/>
                </a:tc>
                <a:tc>
                  <a:txBody>
                    <a:bodyPr/>
                    <a:lstStyle/>
                    <a:p>
                      <a:pPr algn="l"/>
                      <a:r>
                        <a:rPr lang="fr-FR" sz="1600" b="1" noProof="0">
                          <a:solidFill>
                            <a:srgbClr val="002060"/>
                          </a:solidFill>
                          <a:latin typeface="Candara" panose="020E0502030303020204" pitchFamily="34" charset="0"/>
                        </a:rPr>
                        <a:t>Description</a:t>
                      </a:r>
                    </a:p>
                  </a:txBody>
                  <a:tcPr anchor="ctr"/>
                </a:tc>
                <a:extLst>
                  <a:ext uri="{0D108BD9-81ED-4DB2-BD59-A6C34878D82A}">
                    <a16:rowId xmlns:a16="http://schemas.microsoft.com/office/drawing/2014/main" val="147295501"/>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real_delivery_time</a:t>
                      </a:r>
                    </a:p>
                  </a:txBody>
                  <a:tcPr marL="7620" marR="7620" marT="7620" marB="0" anchor="ctr">
                    <a:solidFill>
                      <a:schemeClr val="accent3">
                        <a:lumMod val="20000"/>
                        <a:lumOff val="80000"/>
                      </a:schemeClr>
                    </a:solidFill>
                  </a:tcPr>
                </a:tc>
                <a:tc>
                  <a:txBody>
                    <a:bodyPr/>
                    <a:lstStyle/>
                    <a:p>
                      <a:pPr algn="l" rtl="0" fontAlgn="ctr"/>
                      <a:r>
                        <a:rPr lang="fr-FR" sz="1600" b="0" u="none" strike="noStrike" noProof="0">
                          <a:solidFill>
                            <a:srgbClr val="002060"/>
                          </a:solidFill>
                          <a:effectLst/>
                          <a:latin typeface="Candara" panose="020E0502030303020204" pitchFamily="34" charset="0"/>
                        </a:rPr>
                        <a:t>Délai réel de livraison</a:t>
                      </a:r>
                    </a:p>
                  </a:txBody>
                  <a:tcPr marL="7620" marR="7620" marT="7620" marB="0" anchor="ctr">
                    <a:solidFill>
                      <a:schemeClr val="accent3">
                        <a:lumMod val="20000"/>
                        <a:lumOff val="80000"/>
                      </a:schemeClr>
                    </a:solidFill>
                  </a:tcPr>
                </a:tc>
                <a:extLst>
                  <a:ext uri="{0D108BD9-81ED-4DB2-BD59-A6C34878D82A}">
                    <a16:rowId xmlns:a16="http://schemas.microsoft.com/office/drawing/2014/main" val="2243538975"/>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estimated_delivery_time</a:t>
                      </a:r>
                    </a:p>
                  </a:txBody>
                  <a:tcPr marL="7620" marR="7620" marT="7620" marB="0" anchor="ctr">
                    <a:solidFill>
                      <a:schemeClr val="accent3">
                        <a:lumMod val="20000"/>
                        <a:lumOff val="80000"/>
                      </a:schemeClr>
                    </a:solidFill>
                  </a:tcPr>
                </a:tc>
                <a:tc>
                  <a:txBody>
                    <a:bodyPr/>
                    <a:lstStyle/>
                    <a:p>
                      <a:pPr algn="l" rtl="0" fontAlgn="ctr"/>
                      <a:r>
                        <a:rPr lang="fr-FR" sz="1600" b="0" i="0" u="none" strike="noStrike" noProof="0">
                          <a:solidFill>
                            <a:srgbClr val="002060"/>
                          </a:solidFill>
                          <a:effectLst/>
                          <a:latin typeface="Candara" panose="020E0502030303020204" pitchFamily="34" charset="0"/>
                        </a:rPr>
                        <a:t>Délai estimé de livraison</a:t>
                      </a:r>
                    </a:p>
                  </a:txBody>
                  <a:tcPr marL="7620" marR="7620" marT="7620" marB="0" anchor="ctr">
                    <a:solidFill>
                      <a:schemeClr val="accent3">
                        <a:lumMod val="20000"/>
                        <a:lumOff val="80000"/>
                      </a:schemeClr>
                    </a:solidFill>
                  </a:tcPr>
                </a:tc>
                <a:extLst>
                  <a:ext uri="{0D108BD9-81ED-4DB2-BD59-A6C34878D82A}">
                    <a16:rowId xmlns:a16="http://schemas.microsoft.com/office/drawing/2014/main" val="2112246968"/>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delay</a:t>
                      </a:r>
                    </a:p>
                  </a:txBody>
                  <a:tcPr marL="7620" marR="7620" marT="7620" marB="0" anchor="ctr">
                    <a:solidFill>
                      <a:schemeClr val="accent3">
                        <a:lumMod val="20000"/>
                        <a:lumOff val="80000"/>
                      </a:schemeClr>
                    </a:solidFill>
                  </a:tcPr>
                </a:tc>
                <a:tc>
                  <a:txBody>
                    <a:bodyPr/>
                    <a:lstStyle/>
                    <a:p>
                      <a:pPr algn="l" rtl="0" fontAlgn="ctr"/>
                      <a:r>
                        <a:rPr lang="fr-FR" sz="1600" b="0" u="none" strike="noStrike" noProof="0">
                          <a:solidFill>
                            <a:srgbClr val="002060"/>
                          </a:solidFill>
                          <a:effectLst/>
                          <a:latin typeface="Candara" panose="020E0502030303020204" pitchFamily="34" charset="0"/>
                        </a:rPr>
                        <a:t>Avance ou retard par rapport à la date de livraison estimée</a:t>
                      </a:r>
                    </a:p>
                  </a:txBody>
                  <a:tcPr marL="7620" marR="7620" marT="7620" marB="0" anchor="ctr">
                    <a:solidFill>
                      <a:schemeClr val="accent3">
                        <a:lumMod val="20000"/>
                        <a:lumOff val="80000"/>
                      </a:schemeClr>
                    </a:solidFill>
                  </a:tcPr>
                </a:tc>
                <a:extLst>
                  <a:ext uri="{0D108BD9-81ED-4DB2-BD59-A6C34878D82A}">
                    <a16:rowId xmlns:a16="http://schemas.microsoft.com/office/drawing/2014/main" val="3885309875"/>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freight/price</a:t>
                      </a:r>
                    </a:p>
                  </a:txBody>
                  <a:tcPr marL="7620" marR="7620" marT="7620" marB="0" anchor="ctr">
                    <a:solidFill>
                      <a:schemeClr val="accent3">
                        <a:lumMod val="20000"/>
                        <a:lumOff val="80000"/>
                      </a:schemeClr>
                    </a:solidFill>
                  </a:tcPr>
                </a:tc>
                <a:tc>
                  <a:txBody>
                    <a:bodyPr/>
                    <a:lstStyle/>
                    <a:p>
                      <a:pPr algn="l" rtl="0" fontAlgn="ctr"/>
                      <a:r>
                        <a:rPr lang="fr-FR" sz="1600" b="0" i="0" u="none" strike="noStrike" noProof="0">
                          <a:solidFill>
                            <a:srgbClr val="002060"/>
                          </a:solidFill>
                          <a:effectLst/>
                          <a:latin typeface="Candara" panose="020E0502030303020204" pitchFamily="34" charset="0"/>
                        </a:rPr>
                        <a:t>Rapport entre frais de livraison et prix des produits</a:t>
                      </a:r>
                    </a:p>
                  </a:txBody>
                  <a:tcPr marL="7620" marR="7620" marT="7620" marB="0" anchor="ctr">
                    <a:solidFill>
                      <a:schemeClr val="accent3">
                        <a:lumMod val="20000"/>
                        <a:lumOff val="80000"/>
                      </a:schemeClr>
                    </a:solidFill>
                  </a:tcPr>
                </a:tc>
                <a:extLst>
                  <a:ext uri="{0D108BD9-81ED-4DB2-BD59-A6C34878D82A}">
                    <a16:rowId xmlns:a16="http://schemas.microsoft.com/office/drawing/2014/main" val="480239327"/>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distance</a:t>
                      </a:r>
                      <a:endParaRPr lang="fr-FR" sz="1600" b="0" i="0" u="none" strike="noStrike" noProof="0">
                        <a:solidFill>
                          <a:srgbClr val="002060"/>
                        </a:solidFill>
                        <a:effectLst/>
                        <a:latin typeface="Candara" panose="020E0502030303020204" pitchFamily="34" charset="0"/>
                      </a:endParaRPr>
                    </a:p>
                  </a:txBody>
                  <a:tcPr marL="7620" marR="7620" marT="7620" marB="0" anchor="ctr">
                    <a:solidFill>
                      <a:schemeClr val="accent3">
                        <a:lumMod val="20000"/>
                        <a:lumOff val="80000"/>
                      </a:schemeClr>
                    </a:solidFill>
                  </a:tcPr>
                </a:tc>
                <a:tc>
                  <a:txBody>
                    <a:bodyPr/>
                    <a:lstStyle/>
                    <a:p>
                      <a:pPr algn="l" rtl="0" fontAlgn="ctr"/>
                      <a:r>
                        <a:rPr lang="fr-FR" sz="1600" b="0" i="0" u="none" strike="noStrike" noProof="0">
                          <a:solidFill>
                            <a:srgbClr val="002060"/>
                          </a:solidFill>
                          <a:effectLst/>
                          <a:latin typeface="Candara" panose="020E0502030303020204" pitchFamily="34" charset="0"/>
                        </a:rPr>
                        <a:t>Distance entre acheteur et vendeur</a:t>
                      </a:r>
                    </a:p>
                  </a:txBody>
                  <a:tcPr marL="7620" marR="7620" marT="7620" marB="0" anchor="ctr">
                    <a:solidFill>
                      <a:schemeClr val="accent3">
                        <a:lumMod val="20000"/>
                        <a:lumOff val="80000"/>
                      </a:schemeClr>
                    </a:solidFill>
                  </a:tcPr>
                </a:tc>
                <a:extLst>
                  <a:ext uri="{0D108BD9-81ED-4DB2-BD59-A6C34878D82A}">
                    <a16:rowId xmlns:a16="http://schemas.microsoft.com/office/drawing/2014/main" val="404032038"/>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recency</a:t>
                      </a:r>
                    </a:p>
                  </a:txBody>
                  <a:tcPr marL="7620" marR="7620" marT="7620" marB="0" anchor="ctr">
                    <a:solidFill>
                      <a:schemeClr val="accent3">
                        <a:lumMod val="20000"/>
                        <a:lumOff val="80000"/>
                      </a:schemeClr>
                    </a:solidFill>
                  </a:tcPr>
                </a:tc>
                <a:tc>
                  <a:txBody>
                    <a:bodyPr/>
                    <a:lstStyle/>
                    <a:p>
                      <a:pPr algn="l" rtl="0" fontAlgn="ctr"/>
                      <a:r>
                        <a:rPr lang="fr-FR" sz="1600" b="0" u="none" strike="noStrike" noProof="0">
                          <a:solidFill>
                            <a:srgbClr val="002060"/>
                          </a:solidFill>
                          <a:effectLst/>
                          <a:latin typeface="Candara" panose="020E0502030303020204" pitchFamily="34" charset="0"/>
                        </a:rPr>
                        <a:t>Délai écoulé depuis le dernier achat (en mois) </a:t>
                      </a:r>
                    </a:p>
                  </a:txBody>
                  <a:tcPr marL="7620" marR="7620" marT="7620" marB="0" anchor="ctr">
                    <a:solidFill>
                      <a:schemeClr val="accent3">
                        <a:lumMod val="20000"/>
                        <a:lumOff val="80000"/>
                      </a:schemeClr>
                    </a:solidFill>
                  </a:tcPr>
                </a:tc>
                <a:extLst>
                  <a:ext uri="{0D108BD9-81ED-4DB2-BD59-A6C34878D82A}">
                    <a16:rowId xmlns:a16="http://schemas.microsoft.com/office/drawing/2014/main" val="2300354465"/>
                  </a:ext>
                </a:extLst>
              </a:tr>
              <a:tr h="4572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fr-FR" sz="1600" b="0" u="none" strike="noStrike" noProof="0">
                          <a:solidFill>
                            <a:srgbClr val="002060"/>
                          </a:solidFill>
                          <a:effectLst/>
                          <a:latin typeface="Candara" panose="020E0502030303020204" pitchFamily="34" charset="0"/>
                        </a:rPr>
                        <a:t>frequency</a:t>
                      </a:r>
                    </a:p>
                  </a:txBody>
                  <a:tcPr marL="7620" marR="7620" marT="7620" marB="0" anchor="ctr">
                    <a:solidFill>
                      <a:schemeClr val="accent3">
                        <a:lumMod val="20000"/>
                        <a:lumOff val="80000"/>
                      </a:schemeClr>
                    </a:solidFill>
                  </a:tcPr>
                </a:tc>
                <a:tc>
                  <a:txBody>
                    <a:bodyPr/>
                    <a:lstStyle/>
                    <a:p>
                      <a:pPr algn="l" rtl="0" fontAlgn="ctr"/>
                      <a:r>
                        <a:rPr lang="fr-FR" sz="1600" b="0" u="none" strike="noStrike" noProof="0" dirty="0">
                          <a:solidFill>
                            <a:srgbClr val="002060"/>
                          </a:solidFill>
                          <a:effectLst/>
                          <a:latin typeface="Candara" panose="020E0502030303020204" pitchFamily="34" charset="0"/>
                        </a:rPr>
                        <a:t>Nombre totale de commandes passés</a:t>
                      </a:r>
                    </a:p>
                  </a:txBody>
                  <a:tcPr marL="7620" marR="7620" marT="7620" marB="0" anchor="ctr">
                    <a:solidFill>
                      <a:schemeClr val="accent3">
                        <a:lumMod val="20000"/>
                        <a:lumOff val="80000"/>
                      </a:schemeClr>
                    </a:solidFill>
                  </a:tcPr>
                </a:tc>
                <a:extLst>
                  <a:ext uri="{0D108BD9-81ED-4DB2-BD59-A6C34878D82A}">
                    <a16:rowId xmlns:a16="http://schemas.microsoft.com/office/drawing/2014/main" val="3803918038"/>
                  </a:ext>
                </a:extLst>
              </a:tr>
            </a:tbl>
          </a:graphicData>
        </a:graphic>
      </p:graphicFrame>
      <p:sp>
        <p:nvSpPr>
          <p:cNvPr id="13" name="TextBox 12">
            <a:extLst>
              <a:ext uri="{FF2B5EF4-FFF2-40B4-BE49-F238E27FC236}">
                <a16:creationId xmlns:a16="http://schemas.microsoft.com/office/drawing/2014/main" id="{CCE2603D-0D14-0324-3955-21DAB5728D60}"/>
              </a:ext>
            </a:extLst>
          </p:cNvPr>
          <p:cNvSpPr txBox="1"/>
          <p:nvPr/>
        </p:nvSpPr>
        <p:spPr>
          <a:xfrm>
            <a:off x="7975178" y="2254812"/>
            <a:ext cx="4741078" cy="2585323"/>
          </a:xfrm>
          <a:prstGeom prst="rect">
            <a:avLst/>
          </a:prstGeom>
          <a:noFill/>
        </p:spPr>
        <p:txBody>
          <a:bodyPr wrap="square">
            <a:spAutoFit/>
          </a:bodyPr>
          <a:lstStyle/>
          <a:p>
            <a:pPr marL="274320" indent="-274320" algn="just">
              <a:buFont typeface="Arial" panose="020B0604020202020204" pitchFamily="34" charset="0"/>
              <a:buChar char="•"/>
            </a:pPr>
            <a:r>
              <a:rPr lang="fr-FR" dirty="0">
                <a:solidFill>
                  <a:srgbClr val="002060"/>
                </a:solidFill>
                <a:latin typeface="Candara" panose="020E0502030303020204" pitchFamily="34" charset="0"/>
              </a:rPr>
              <a:t>Imputation des valeurs manquantes</a:t>
            </a:r>
          </a:p>
          <a:p>
            <a:pPr marL="742950" lvl="1" indent="-285750" algn="just">
              <a:buFont typeface="Wingdings" panose="05000000000000000000" pitchFamily="2" charset="2"/>
              <a:buChar char="v"/>
            </a:pPr>
            <a:r>
              <a:rPr lang="fr-FR" dirty="0">
                <a:solidFill>
                  <a:srgbClr val="002060"/>
                </a:solidFill>
                <a:latin typeface="Candara" panose="020E0502030303020204" pitchFamily="34" charset="0"/>
              </a:rPr>
              <a:t>Review_score (0.7%): </a:t>
            </a:r>
          </a:p>
          <a:p>
            <a:pPr lvl="1" indent="283464" algn="just"/>
            <a:r>
              <a:rPr lang="fr-FR" u="sng" dirty="0">
                <a:solidFill>
                  <a:srgbClr val="002060"/>
                </a:solidFill>
                <a:latin typeface="Candara" panose="020E0502030303020204" pitchFamily="34" charset="0"/>
              </a:rPr>
              <a:t>most frequent value</a:t>
            </a:r>
          </a:p>
          <a:p>
            <a:pPr marL="742950" lvl="1" indent="-285750" algn="just">
              <a:buFont typeface="Wingdings" panose="05000000000000000000" pitchFamily="2" charset="2"/>
              <a:buChar char="v"/>
            </a:pPr>
            <a:r>
              <a:rPr lang="fr-FR" dirty="0">
                <a:solidFill>
                  <a:srgbClr val="002060"/>
                </a:solidFill>
                <a:latin typeface="Candara" panose="020E0502030303020204" pitchFamily="34" charset="0"/>
              </a:rPr>
              <a:t>R</a:t>
            </a:r>
            <a:r>
              <a:rPr lang="fr-FR" b="0" u="none" strike="noStrike" noProof="0" dirty="0">
                <a:solidFill>
                  <a:srgbClr val="002060"/>
                </a:solidFill>
                <a:effectLst/>
                <a:latin typeface="Candara" panose="020E0502030303020204" pitchFamily="34" charset="0"/>
              </a:rPr>
              <a:t>eal_delivery_time</a:t>
            </a:r>
            <a:r>
              <a:rPr lang="fr-FR" dirty="0">
                <a:solidFill>
                  <a:srgbClr val="002060"/>
                </a:solidFill>
                <a:latin typeface="Candara" panose="020E0502030303020204" pitchFamily="34" charset="0"/>
              </a:rPr>
              <a:t> (0.008%),</a:t>
            </a:r>
          </a:p>
          <a:p>
            <a:pPr lvl="1" algn="just"/>
            <a:r>
              <a:rPr lang="fr-FR" b="0" u="none" strike="noStrike" noProof="0" dirty="0">
                <a:solidFill>
                  <a:srgbClr val="002060"/>
                </a:solidFill>
                <a:effectLst/>
                <a:latin typeface="Candara" panose="020E0502030303020204" pitchFamily="34" charset="0"/>
              </a:rPr>
              <a:t>      delay </a:t>
            </a:r>
            <a:r>
              <a:rPr lang="fr-FR" dirty="0">
                <a:solidFill>
                  <a:srgbClr val="002060"/>
                </a:solidFill>
                <a:latin typeface="Candara" panose="020E0502030303020204" pitchFamily="34" charset="0"/>
              </a:rPr>
              <a:t>(0.008%),</a:t>
            </a:r>
            <a:endParaRPr lang="fr-FR" b="0" u="none" strike="noStrike" noProof="0" dirty="0">
              <a:solidFill>
                <a:srgbClr val="002060"/>
              </a:solidFill>
              <a:effectLst/>
              <a:latin typeface="Candara" panose="020E0502030303020204" pitchFamily="34" charset="0"/>
            </a:endParaRPr>
          </a:p>
          <a:p>
            <a:pPr lvl="1" algn="just"/>
            <a:r>
              <a:rPr lang="fr-FR" b="0" u="none" strike="noStrike" noProof="0" dirty="0">
                <a:solidFill>
                  <a:srgbClr val="002060"/>
                </a:solidFill>
                <a:effectLst/>
                <a:latin typeface="Candara" panose="020E0502030303020204" pitchFamily="34" charset="0"/>
              </a:rPr>
              <a:t>      distance</a:t>
            </a:r>
            <a:r>
              <a:rPr lang="fr-FR" dirty="0">
                <a:solidFill>
                  <a:srgbClr val="002060"/>
                </a:solidFill>
                <a:latin typeface="Candara" panose="020E0502030303020204" pitchFamily="34" charset="0"/>
              </a:rPr>
              <a:t> (0.5%):</a:t>
            </a:r>
          </a:p>
          <a:p>
            <a:pPr lvl="1" algn="just"/>
            <a:r>
              <a:rPr lang="fr-FR" b="0" u="none" strike="noStrike" noProof="0" dirty="0">
                <a:solidFill>
                  <a:srgbClr val="002060"/>
                </a:solidFill>
                <a:effectLst/>
                <a:latin typeface="Candara" panose="020E0502030303020204" pitchFamily="34" charset="0"/>
              </a:rPr>
              <a:t>      </a:t>
            </a:r>
            <a:r>
              <a:rPr lang="fr-FR" b="0" u="sng" strike="noStrike" noProof="0" dirty="0">
                <a:solidFill>
                  <a:srgbClr val="002060"/>
                </a:solidFill>
                <a:effectLst/>
                <a:latin typeface="Candara" panose="020E0502030303020204" pitchFamily="34" charset="0"/>
              </a:rPr>
              <a:t>moyenne</a:t>
            </a:r>
          </a:p>
          <a:p>
            <a:pPr lvl="1" algn="just"/>
            <a:endParaRPr lang="fr-FR" dirty="0">
              <a:solidFill>
                <a:srgbClr val="002060"/>
              </a:solidFill>
              <a:latin typeface="Candara" panose="020E0502030303020204" pitchFamily="34" charset="0"/>
            </a:endParaRPr>
          </a:p>
          <a:p>
            <a:pPr marL="274320" lvl="1" indent="-274320" algn="just">
              <a:buFont typeface="Arial" panose="020B0604020202020204" pitchFamily="34" charset="0"/>
              <a:buChar char="•"/>
            </a:pPr>
            <a:r>
              <a:rPr lang="fr-FR" dirty="0">
                <a:solidFill>
                  <a:srgbClr val="002060"/>
                </a:solidFill>
                <a:latin typeface="Candara" panose="020E0502030303020204" pitchFamily="34" charset="0"/>
              </a:rPr>
              <a:t>Pas de valeurs aberrantes</a:t>
            </a:r>
            <a:endParaRPr lang="fr-FR" b="0" u="none" strike="noStrike" noProof="0" dirty="0">
              <a:solidFill>
                <a:srgbClr val="002060"/>
              </a:solidFill>
              <a:effectLst/>
              <a:latin typeface="Candara" panose="020E0502030303020204" pitchFamily="34" charset="0"/>
            </a:endParaRPr>
          </a:p>
        </p:txBody>
      </p:sp>
      <p:sp>
        <p:nvSpPr>
          <p:cNvPr id="4" name="Rectangle 3">
            <a:extLst>
              <a:ext uri="{FF2B5EF4-FFF2-40B4-BE49-F238E27FC236}">
                <a16:creationId xmlns:a16="http://schemas.microsoft.com/office/drawing/2014/main" id="{1D0837F9-40EA-2533-13EF-BEE610FE8B34}"/>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Les variables d’intérêt</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23006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8</a:t>
            </a:fld>
            <a:endParaRPr lang="it-IT" dirty="0"/>
          </a:p>
        </p:txBody>
      </p:sp>
      <p:sp>
        <p:nvSpPr>
          <p:cNvPr id="10" name="TextBox 9">
            <a:extLst>
              <a:ext uri="{FF2B5EF4-FFF2-40B4-BE49-F238E27FC236}">
                <a16:creationId xmlns:a16="http://schemas.microsoft.com/office/drawing/2014/main" id="{4C3E315E-A584-841E-01F5-F659F4FBC381}"/>
              </a:ext>
            </a:extLst>
          </p:cNvPr>
          <p:cNvSpPr txBox="1"/>
          <p:nvPr/>
        </p:nvSpPr>
        <p:spPr>
          <a:xfrm>
            <a:off x="1059701" y="505244"/>
            <a:ext cx="2669024" cy="369332"/>
          </a:xfrm>
          <a:prstGeom prst="rect">
            <a:avLst/>
          </a:prstGeom>
          <a:noFill/>
        </p:spPr>
        <p:txBody>
          <a:bodyPr wrap="square">
            <a:spAutoFit/>
          </a:bodyPr>
          <a:lstStyle/>
          <a:p>
            <a:pPr algn="just"/>
            <a:r>
              <a:rPr lang="fr-FR" b="1" dirty="0">
                <a:solidFill>
                  <a:srgbClr val="002060"/>
                </a:solidFill>
                <a:latin typeface="Candara" panose="020E0502030303020204" pitchFamily="34" charset="0"/>
              </a:rPr>
              <a:t>Distribution des variables</a:t>
            </a:r>
          </a:p>
        </p:txBody>
      </p:sp>
      <p:sp>
        <p:nvSpPr>
          <p:cNvPr id="12" name="TextBox 11">
            <a:extLst>
              <a:ext uri="{FF2B5EF4-FFF2-40B4-BE49-F238E27FC236}">
                <a16:creationId xmlns:a16="http://schemas.microsoft.com/office/drawing/2014/main" id="{B82EE16C-DAF4-6387-29EC-C7508F1B3D6D}"/>
              </a:ext>
            </a:extLst>
          </p:cNvPr>
          <p:cNvSpPr txBox="1"/>
          <p:nvPr/>
        </p:nvSpPr>
        <p:spPr>
          <a:xfrm>
            <a:off x="6555890" y="505244"/>
            <a:ext cx="3721093" cy="369332"/>
          </a:xfrm>
          <a:prstGeom prst="rect">
            <a:avLst/>
          </a:prstGeom>
          <a:noFill/>
        </p:spPr>
        <p:txBody>
          <a:bodyPr wrap="square">
            <a:spAutoFit/>
          </a:bodyPr>
          <a:lstStyle/>
          <a:p>
            <a:pPr algn="just"/>
            <a:r>
              <a:rPr lang="fr-FR" b="1" dirty="0">
                <a:solidFill>
                  <a:srgbClr val="002060"/>
                </a:solidFill>
                <a:latin typeface="Candara" panose="020E0502030303020204" pitchFamily="34" charset="0"/>
              </a:rPr>
              <a:t>Analyse en composantes principales</a:t>
            </a:r>
          </a:p>
        </p:txBody>
      </p:sp>
      <p:sp>
        <p:nvSpPr>
          <p:cNvPr id="8" name="TextBox 7">
            <a:extLst>
              <a:ext uri="{FF2B5EF4-FFF2-40B4-BE49-F238E27FC236}">
                <a16:creationId xmlns:a16="http://schemas.microsoft.com/office/drawing/2014/main" id="{DAC9A252-29B1-77E8-191A-C0F1712C903D}"/>
              </a:ext>
            </a:extLst>
          </p:cNvPr>
          <p:cNvSpPr txBox="1"/>
          <p:nvPr/>
        </p:nvSpPr>
        <p:spPr>
          <a:xfrm>
            <a:off x="160742" y="5593631"/>
            <a:ext cx="4576356" cy="923330"/>
          </a:xfrm>
          <a:prstGeom prst="rect">
            <a:avLst/>
          </a:prstGeom>
          <a:noFill/>
        </p:spPr>
        <p:txBody>
          <a:bodyPr wrap="square">
            <a:spAutoFit/>
          </a:bodyPr>
          <a:lstStyle/>
          <a:p>
            <a:pPr algn="ctr"/>
            <a:r>
              <a:rPr lang="fr-FR" dirty="0">
                <a:solidFill>
                  <a:srgbClr val="002060"/>
                </a:solidFill>
                <a:latin typeface="Candara" panose="020E0502030303020204" pitchFamily="34" charset="0"/>
              </a:rPr>
              <a:t>Pas toutes les distributions sont gaussiennes</a:t>
            </a:r>
          </a:p>
          <a:p>
            <a:pPr algn="ctr"/>
            <a:r>
              <a:rPr lang="fr-FR" dirty="0">
                <a:solidFill>
                  <a:srgbClr val="002060"/>
                </a:solidFill>
                <a:latin typeface="Candara" panose="020E0502030303020204" pitchFamily="34" charset="0"/>
              </a:rPr>
              <a:t>=&gt; </a:t>
            </a:r>
            <a:r>
              <a:rPr lang="fr-FR" u="sng" dirty="0">
                <a:solidFill>
                  <a:srgbClr val="002060"/>
                </a:solidFill>
                <a:latin typeface="Candara" panose="020E0502030303020204" pitchFamily="34" charset="0"/>
              </a:rPr>
              <a:t>variables à transformer avant modélisations</a:t>
            </a:r>
          </a:p>
        </p:txBody>
      </p:sp>
      <p:cxnSp>
        <p:nvCxnSpPr>
          <p:cNvPr id="9" name="Straight Connector 8">
            <a:extLst>
              <a:ext uri="{FF2B5EF4-FFF2-40B4-BE49-F238E27FC236}">
                <a16:creationId xmlns:a16="http://schemas.microsoft.com/office/drawing/2014/main" id="{88313278-DE64-F7B4-3803-C37E319A15E7}"/>
              </a:ext>
            </a:extLst>
          </p:cNvPr>
          <p:cNvCxnSpPr>
            <a:cxnSpLocks/>
          </p:cNvCxnSpPr>
          <p:nvPr/>
        </p:nvCxnSpPr>
        <p:spPr>
          <a:xfrm>
            <a:off x="4754881" y="339634"/>
            <a:ext cx="0" cy="654317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9513FA5-D0D2-3F5B-C58A-62DF3BCB4D35}"/>
              </a:ext>
            </a:extLst>
          </p:cNvPr>
          <p:cNvSpPr txBox="1"/>
          <p:nvPr/>
        </p:nvSpPr>
        <p:spPr>
          <a:xfrm>
            <a:off x="4873320" y="5209150"/>
            <a:ext cx="4170167" cy="1477328"/>
          </a:xfrm>
          <a:prstGeom prst="rect">
            <a:avLst/>
          </a:prstGeom>
          <a:noFill/>
        </p:spPr>
        <p:txBody>
          <a:bodyPr wrap="square">
            <a:spAutoFit/>
          </a:bodyPr>
          <a:lstStyle/>
          <a:p>
            <a:pPr marL="285750" indent="-285750" algn="just">
              <a:buFont typeface="Arial" panose="020B0604020202020204" pitchFamily="34" charset="0"/>
              <a:buChar char="•"/>
            </a:pPr>
            <a:r>
              <a:rPr lang="fr-FR" b="1" dirty="0" err="1">
                <a:solidFill>
                  <a:srgbClr val="002060"/>
                </a:solidFill>
                <a:latin typeface="Candara" panose="020E0502030303020204" pitchFamily="34" charset="0"/>
              </a:rPr>
              <a:t>review_score</a:t>
            </a:r>
            <a:r>
              <a:rPr lang="fr-FR" b="1" dirty="0">
                <a:solidFill>
                  <a:srgbClr val="002060"/>
                </a:solidFill>
                <a:latin typeface="Candara" panose="020E0502030303020204" pitchFamily="34" charset="0"/>
              </a:rPr>
              <a:t> </a:t>
            </a:r>
            <a:r>
              <a:rPr lang="fr-FR" dirty="0">
                <a:solidFill>
                  <a:srgbClr val="002060"/>
                </a:solidFill>
                <a:latin typeface="Candara" panose="020E0502030303020204" pitchFamily="34" charset="0"/>
              </a:rPr>
              <a:t>corrélé à la première composante principale</a:t>
            </a:r>
          </a:p>
          <a:p>
            <a:pPr marL="285750" indent="-285750" algn="just">
              <a:buFont typeface="Arial" panose="020B0604020202020204" pitchFamily="34" charset="0"/>
              <a:buChar char="•"/>
            </a:pPr>
            <a:r>
              <a:rPr lang="fr-FR" b="1" dirty="0" err="1">
                <a:solidFill>
                  <a:srgbClr val="002060"/>
                </a:solidFill>
                <a:latin typeface="Candara" panose="020E0502030303020204" pitchFamily="34" charset="0"/>
              </a:rPr>
              <a:t>recency</a:t>
            </a:r>
            <a:r>
              <a:rPr lang="fr-FR" dirty="0">
                <a:solidFill>
                  <a:srgbClr val="002060"/>
                </a:solidFill>
                <a:latin typeface="Candara" panose="020E0502030303020204" pitchFamily="34" charset="0"/>
              </a:rPr>
              <a:t> corrélé à la deuxième composante principale</a:t>
            </a:r>
          </a:p>
          <a:p>
            <a:pPr marL="285750" indent="-285750" algn="just">
              <a:buFont typeface="Arial" panose="020B0604020202020204" pitchFamily="34" charset="0"/>
              <a:buChar char="•"/>
            </a:pPr>
            <a:endParaRPr lang="fr-FR" dirty="0">
              <a:solidFill>
                <a:srgbClr val="002060"/>
              </a:solidFill>
              <a:latin typeface="Candara" panose="020E0502030303020204" pitchFamily="34" charset="0"/>
            </a:endParaRPr>
          </a:p>
        </p:txBody>
      </p:sp>
      <p:pic>
        <p:nvPicPr>
          <p:cNvPr id="13" name="Picture 12">
            <a:extLst>
              <a:ext uri="{FF2B5EF4-FFF2-40B4-BE49-F238E27FC236}">
                <a16:creationId xmlns:a16="http://schemas.microsoft.com/office/drawing/2014/main" id="{2407188C-A333-7C84-6C3B-77753F978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613" y="1007092"/>
            <a:ext cx="3813422" cy="3397299"/>
          </a:xfrm>
          <a:prstGeom prst="rect">
            <a:avLst/>
          </a:prstGeom>
        </p:spPr>
      </p:pic>
      <p:sp>
        <p:nvSpPr>
          <p:cNvPr id="4" name="Rectangle 3">
            <a:extLst>
              <a:ext uri="{FF2B5EF4-FFF2-40B4-BE49-F238E27FC236}">
                <a16:creationId xmlns:a16="http://schemas.microsoft.com/office/drawing/2014/main" id="{0719E148-4ED8-BE00-0C50-78ABF54B9EC5}"/>
              </a:ext>
            </a:extLst>
          </p:cNvPr>
          <p:cNvSpPr>
            <a:spLocks noChangeArrowheads="1"/>
          </p:cNvSpPr>
          <p:nvPr/>
        </p:nvSpPr>
        <p:spPr bwMode="auto">
          <a:xfrm>
            <a:off x="0" y="0"/>
            <a:ext cx="12192000" cy="365125"/>
          </a:xfrm>
          <a:prstGeom prst="rect">
            <a:avLst/>
          </a:prstGeom>
          <a:gradFill rotWithShape="0">
            <a:gsLst>
              <a:gs pos="0">
                <a:srgbClr val="FF9900"/>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Analyse exploratoire des données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68432190-727E-7726-72DE-C498704289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50" y="3224254"/>
            <a:ext cx="3176126" cy="2194560"/>
          </a:xfrm>
          <a:prstGeom prst="rect">
            <a:avLst/>
          </a:prstGeom>
        </p:spPr>
      </p:pic>
      <p:pic>
        <p:nvPicPr>
          <p:cNvPr id="7" name="Picture 6">
            <a:extLst>
              <a:ext uri="{FF2B5EF4-FFF2-40B4-BE49-F238E27FC236}">
                <a16:creationId xmlns:a16="http://schemas.microsoft.com/office/drawing/2014/main" id="{8EC6F373-FA90-2E1E-DCCC-FD8EB53D5C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199" y="854878"/>
            <a:ext cx="3216028" cy="2194560"/>
          </a:xfrm>
          <a:prstGeom prst="rect">
            <a:avLst/>
          </a:prstGeom>
        </p:spPr>
      </p:pic>
      <p:sp>
        <p:nvSpPr>
          <p:cNvPr id="18" name="TextBox 17">
            <a:extLst>
              <a:ext uri="{FF2B5EF4-FFF2-40B4-BE49-F238E27FC236}">
                <a16:creationId xmlns:a16="http://schemas.microsoft.com/office/drawing/2014/main" id="{9148DDC6-96EA-14B8-B917-49188EFA8D52}"/>
              </a:ext>
            </a:extLst>
          </p:cNvPr>
          <p:cNvSpPr txBox="1"/>
          <p:nvPr/>
        </p:nvSpPr>
        <p:spPr>
          <a:xfrm>
            <a:off x="5154656" y="4485943"/>
            <a:ext cx="6637570" cy="369332"/>
          </a:xfrm>
          <a:prstGeom prst="rect">
            <a:avLst/>
          </a:prstGeom>
          <a:noFill/>
        </p:spPr>
        <p:txBody>
          <a:bodyPr wrap="square">
            <a:spAutoFit/>
          </a:bodyPr>
          <a:lstStyle/>
          <a:p>
            <a:pPr algn="just"/>
            <a:r>
              <a:rPr lang="fr-FR" dirty="0">
                <a:solidFill>
                  <a:srgbClr val="002060"/>
                </a:solidFill>
                <a:latin typeface="Candara" panose="020E0502030303020204" pitchFamily="34" charset="0"/>
              </a:rPr>
              <a:t>2 premières composantes principales expliquent 84% de la variance</a:t>
            </a:r>
          </a:p>
        </p:txBody>
      </p:sp>
      <p:sp>
        <p:nvSpPr>
          <p:cNvPr id="22" name="TextBox 21">
            <a:extLst>
              <a:ext uri="{FF2B5EF4-FFF2-40B4-BE49-F238E27FC236}">
                <a16:creationId xmlns:a16="http://schemas.microsoft.com/office/drawing/2014/main" id="{F3EF86B6-7B38-49BA-B0BD-4A5617908129}"/>
              </a:ext>
            </a:extLst>
          </p:cNvPr>
          <p:cNvSpPr txBox="1"/>
          <p:nvPr/>
        </p:nvSpPr>
        <p:spPr>
          <a:xfrm>
            <a:off x="9043490" y="5486149"/>
            <a:ext cx="3653313" cy="646331"/>
          </a:xfrm>
          <a:prstGeom prst="rect">
            <a:avLst/>
          </a:prstGeom>
          <a:noFill/>
        </p:spPr>
        <p:txBody>
          <a:bodyPr wrap="square">
            <a:spAutoFit/>
          </a:bodyPr>
          <a:lstStyle/>
          <a:p>
            <a:pPr algn="ctr"/>
            <a:r>
              <a:rPr lang="fr-FR" dirty="0">
                <a:solidFill>
                  <a:srgbClr val="002060"/>
                </a:solidFill>
                <a:latin typeface="Candara" panose="020E0502030303020204" pitchFamily="34" charset="0"/>
              </a:rPr>
              <a:t>Variables </a:t>
            </a:r>
            <a:r>
              <a:rPr lang="fr-FR" b="1" dirty="0">
                <a:solidFill>
                  <a:srgbClr val="002060"/>
                </a:solidFill>
                <a:latin typeface="Candara" panose="020E0502030303020204" pitchFamily="34" charset="0"/>
              </a:rPr>
              <a:t>à inclure 	</a:t>
            </a:r>
          </a:p>
          <a:p>
            <a:pPr algn="ctr"/>
            <a:r>
              <a:rPr lang="fr-FR" b="1" dirty="0">
                <a:solidFill>
                  <a:srgbClr val="002060"/>
                </a:solidFill>
                <a:latin typeface="Candara" panose="020E0502030303020204" pitchFamily="34" charset="0"/>
              </a:rPr>
              <a:t>pour la segmentation</a:t>
            </a:r>
            <a:endParaRPr lang="fr-FR" b="1" dirty="0"/>
          </a:p>
        </p:txBody>
      </p:sp>
      <p:sp>
        <p:nvSpPr>
          <p:cNvPr id="23" name="Arrow: Right 22">
            <a:extLst>
              <a:ext uri="{FF2B5EF4-FFF2-40B4-BE49-F238E27FC236}">
                <a16:creationId xmlns:a16="http://schemas.microsoft.com/office/drawing/2014/main" id="{546AFF41-985E-F088-5731-E23751B7BC17}"/>
              </a:ext>
            </a:extLst>
          </p:cNvPr>
          <p:cNvSpPr/>
          <p:nvPr/>
        </p:nvSpPr>
        <p:spPr>
          <a:xfrm>
            <a:off x="9382834" y="5717874"/>
            <a:ext cx="274320" cy="18288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Rounded Corners 2">
            <a:extLst>
              <a:ext uri="{FF2B5EF4-FFF2-40B4-BE49-F238E27FC236}">
                <a16:creationId xmlns:a16="http://schemas.microsoft.com/office/drawing/2014/main" id="{34F98615-D14C-2E45-CA1C-AA4BFE98CA5B}"/>
              </a:ext>
            </a:extLst>
          </p:cNvPr>
          <p:cNvSpPr/>
          <p:nvPr/>
        </p:nvSpPr>
        <p:spPr>
          <a:xfrm>
            <a:off x="4832466" y="5147730"/>
            <a:ext cx="7245390" cy="13231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991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9</a:t>
            </a:fld>
            <a:endParaRPr lang="it-IT" dirty="0"/>
          </a:p>
        </p:txBody>
      </p:sp>
      <p:sp>
        <p:nvSpPr>
          <p:cNvPr id="3" name="ZoneTexte 4">
            <a:extLst>
              <a:ext uri="{FF2B5EF4-FFF2-40B4-BE49-F238E27FC236}">
                <a16:creationId xmlns:a16="http://schemas.microsoft.com/office/drawing/2014/main" id="{5F3EBFBB-6A51-FB55-0699-007D8C2877AF}"/>
              </a:ext>
            </a:extLst>
          </p:cNvPr>
          <p:cNvSpPr txBox="1"/>
          <p:nvPr/>
        </p:nvSpPr>
        <p:spPr>
          <a:xfrm>
            <a:off x="4402139" y="3167390"/>
            <a:ext cx="3614644" cy="523220"/>
          </a:xfrm>
          <a:prstGeom prst="rect">
            <a:avLst/>
          </a:prstGeom>
          <a:noFill/>
        </p:spPr>
        <p:txBody>
          <a:bodyPr wrap="none" rtlCol="0">
            <a:spAutoFit/>
          </a:bodyPr>
          <a:lstStyle/>
          <a:p>
            <a:r>
              <a:rPr lang="fr-FR" sz="2800" b="1" dirty="0">
                <a:solidFill>
                  <a:srgbClr val="000066"/>
                </a:solidFill>
                <a:latin typeface="Arial Black" pitchFamily="34" charset="0"/>
              </a:rPr>
              <a:t>3. Segmentations</a:t>
            </a:r>
          </a:p>
        </p:txBody>
      </p:sp>
    </p:spTree>
    <p:extLst>
      <p:ext uri="{BB962C8B-B14F-4D97-AF65-F5344CB8AC3E}">
        <p14:creationId xmlns:p14="http://schemas.microsoft.com/office/powerpoint/2010/main" val="4113800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21040</TotalTime>
  <Words>1540</Words>
  <Application>Microsoft Office PowerPoint</Application>
  <PresentationFormat>Widescreen</PresentationFormat>
  <Paragraphs>216</Paragraphs>
  <Slides>23</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Arial Black</vt:lpstr>
      <vt:lpstr>Calibri</vt:lpstr>
      <vt:lpstr>Calibri Light</vt:lpstr>
      <vt:lpstr>Candara</vt:lpstr>
      <vt:lpstr>Gill Sans MT</vt:lpstr>
      <vt:lpstr>Symbol</vt:lpstr>
      <vt:lpstr>Times New Roman</vt:lpstr>
      <vt:lpstr>Wingdings</vt:lpstr>
      <vt:lpstr>Office Theme</vt:lpstr>
      <vt:lpstr>Tema di Office</vt:lpstr>
      <vt:lpstr>  Projet 5:  Segmentez des clients  d'un site e-commerce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dc:title>
  <dc:creator>elena nardi</dc:creator>
  <cp:lastModifiedBy>elena nardi</cp:lastModifiedBy>
  <cp:revision>496</cp:revision>
  <dcterms:created xsi:type="dcterms:W3CDTF">2022-09-22T07:09:27Z</dcterms:created>
  <dcterms:modified xsi:type="dcterms:W3CDTF">2023-02-07T10:31:40Z</dcterms:modified>
</cp:coreProperties>
</file>