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57" r:id="rId3"/>
    <p:sldId id="354" r:id="rId4"/>
    <p:sldId id="362" r:id="rId5"/>
    <p:sldId id="361" r:id="rId6"/>
    <p:sldId id="423" r:id="rId7"/>
    <p:sldId id="364" r:id="rId8"/>
    <p:sldId id="365" r:id="rId9"/>
    <p:sldId id="415" r:id="rId10"/>
    <p:sldId id="424" r:id="rId11"/>
    <p:sldId id="375" r:id="rId12"/>
    <p:sldId id="425" r:id="rId13"/>
    <p:sldId id="426" r:id="rId14"/>
    <p:sldId id="427" r:id="rId15"/>
    <p:sldId id="410" r:id="rId16"/>
    <p:sldId id="408" r:id="rId17"/>
    <p:sldId id="428" r:id="rId18"/>
    <p:sldId id="409" r:id="rId19"/>
    <p:sldId id="400" r:id="rId20"/>
    <p:sldId id="3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a:srgbClr val="FFCC66"/>
    <a:srgbClr val="660066"/>
    <a:srgbClr val="333399"/>
    <a:srgbClr val="FFFFAF"/>
    <a:srgbClr val="FF9900"/>
    <a:srgbClr val="FFFFFF"/>
    <a:srgbClr val="99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8B1032C-EA38-4F05-BA0D-38AFFFC7BED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51" autoAdjust="0"/>
    <p:restoredTop sz="94660"/>
  </p:normalViewPr>
  <p:slideViewPr>
    <p:cSldViewPr snapToGrid="0">
      <p:cViewPr varScale="1">
        <p:scale>
          <a:sx n="63" d="100"/>
          <a:sy n="63" d="100"/>
        </p:scale>
        <p:origin x="782" y="67"/>
      </p:cViewPr>
      <p:guideLst>
        <p:guide orient="horz" pos="2160"/>
        <p:guide pos="3840"/>
      </p:guideLst>
    </p:cSldViewPr>
  </p:slideViewPr>
  <p:notesTextViewPr>
    <p:cViewPr>
      <p:scale>
        <a:sx n="3" d="2"/>
        <a:sy n="3" d="2"/>
      </p:scale>
      <p:origin x="0" y="0"/>
    </p:cViewPr>
  </p:notesTextViewPr>
  <p:sorterViewPr>
    <p:cViewPr>
      <p:scale>
        <a:sx n="100" d="100"/>
        <a:sy n="100" d="100"/>
      </p:scale>
      <p:origin x="0" y="-270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2674C-A7FB-44B5-9944-EF4082D865F3}" type="datetimeFigureOut">
              <a:rPr lang="fr-FR" smtClean="0"/>
              <a:t>13/03/2023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CD922A-FD64-4D5E-B87B-8215F8396CEE}" type="slidenum">
              <a:rPr lang="fr-FR" smtClean="0"/>
              <a:t>‹#›</a:t>
            </a:fld>
            <a:endParaRPr lang="fr-FR"/>
          </a:p>
        </p:txBody>
      </p:sp>
    </p:spTree>
    <p:extLst>
      <p:ext uri="{BB962C8B-B14F-4D97-AF65-F5344CB8AC3E}">
        <p14:creationId xmlns:p14="http://schemas.microsoft.com/office/powerpoint/2010/main" val="86869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a:t>
            </a:fld>
            <a:endParaRPr lang="fr-FR"/>
          </a:p>
        </p:txBody>
      </p:sp>
    </p:spTree>
    <p:extLst>
      <p:ext uri="{BB962C8B-B14F-4D97-AF65-F5344CB8AC3E}">
        <p14:creationId xmlns:p14="http://schemas.microsoft.com/office/powerpoint/2010/main" val="2058323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2</a:t>
            </a:fld>
            <a:endParaRPr lang="fr-FR"/>
          </a:p>
        </p:txBody>
      </p:sp>
    </p:spTree>
    <p:extLst>
      <p:ext uri="{BB962C8B-B14F-4D97-AF65-F5344CB8AC3E}">
        <p14:creationId xmlns:p14="http://schemas.microsoft.com/office/powerpoint/2010/main" val="3101067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4</a:t>
            </a:fld>
            <a:endParaRPr lang="fr-FR"/>
          </a:p>
        </p:txBody>
      </p:sp>
    </p:spTree>
    <p:extLst>
      <p:ext uri="{BB962C8B-B14F-4D97-AF65-F5344CB8AC3E}">
        <p14:creationId xmlns:p14="http://schemas.microsoft.com/office/powerpoint/2010/main" val="418872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7</a:t>
            </a:fld>
            <a:endParaRPr lang="fr-FR" dirty="0"/>
          </a:p>
        </p:txBody>
      </p:sp>
    </p:spTree>
    <p:extLst>
      <p:ext uri="{BB962C8B-B14F-4D97-AF65-F5344CB8AC3E}">
        <p14:creationId xmlns:p14="http://schemas.microsoft.com/office/powerpoint/2010/main" val="1108174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8</a:t>
            </a:fld>
            <a:endParaRPr lang="fr-FR" dirty="0"/>
          </a:p>
        </p:txBody>
      </p:sp>
    </p:spTree>
    <p:extLst>
      <p:ext uri="{BB962C8B-B14F-4D97-AF65-F5344CB8AC3E}">
        <p14:creationId xmlns:p14="http://schemas.microsoft.com/office/powerpoint/2010/main" val="3692290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11</a:t>
            </a:fld>
            <a:endParaRPr lang="fr-FR" dirty="0"/>
          </a:p>
        </p:txBody>
      </p:sp>
    </p:spTree>
    <p:extLst>
      <p:ext uri="{BB962C8B-B14F-4D97-AF65-F5344CB8AC3E}">
        <p14:creationId xmlns:p14="http://schemas.microsoft.com/office/powerpoint/2010/main" val="225547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12</a:t>
            </a:fld>
            <a:endParaRPr lang="fr-FR" dirty="0"/>
          </a:p>
        </p:txBody>
      </p:sp>
    </p:spTree>
    <p:extLst>
      <p:ext uri="{BB962C8B-B14F-4D97-AF65-F5344CB8AC3E}">
        <p14:creationId xmlns:p14="http://schemas.microsoft.com/office/powerpoint/2010/main" val="123497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11CD922A-FD64-4D5E-B87B-8215F8396CEE}" type="slidenum">
              <a:rPr lang="fr-FR" smtClean="0"/>
              <a:t>18</a:t>
            </a:fld>
            <a:endParaRPr lang="fr-FR"/>
          </a:p>
        </p:txBody>
      </p:sp>
    </p:spTree>
    <p:extLst>
      <p:ext uri="{BB962C8B-B14F-4D97-AF65-F5344CB8AC3E}">
        <p14:creationId xmlns:p14="http://schemas.microsoft.com/office/powerpoint/2010/main" val="94093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6197-128C-786E-846C-7BC1A6BE64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68C378-13BC-841A-EFDB-B8E8FBE5A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F1331A-7D08-6231-4313-E2869FA53AC8}"/>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5" name="Footer Placeholder 4">
            <a:extLst>
              <a:ext uri="{FF2B5EF4-FFF2-40B4-BE49-F238E27FC236}">
                <a16:creationId xmlns:a16="http://schemas.microsoft.com/office/drawing/2014/main" id="{488F264D-FADC-167B-E230-2CD71D413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32F00-9CB8-9D6D-A667-3F1E3F77E34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395882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5B39-A4C7-0E85-91C8-2CA9E41D5E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9DE19-EB38-710C-F4DB-3F44E098D6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1A896-6C40-88E3-C78C-956F11F433BE}"/>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5" name="Footer Placeholder 4">
            <a:extLst>
              <a:ext uri="{FF2B5EF4-FFF2-40B4-BE49-F238E27FC236}">
                <a16:creationId xmlns:a16="http://schemas.microsoft.com/office/drawing/2014/main" id="{43467E88-6FE0-9013-218B-4D9A881C4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522AE-01C3-544A-DB76-80168C251D77}"/>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65158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BCB53F-5F1F-1857-3D1D-60D9CC327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2E0A61-2C7A-09F3-59A7-D795CABA5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8BFE9-BC38-9369-6587-50B42D407397}"/>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5" name="Footer Placeholder 4">
            <a:extLst>
              <a:ext uri="{FF2B5EF4-FFF2-40B4-BE49-F238E27FC236}">
                <a16:creationId xmlns:a16="http://schemas.microsoft.com/office/drawing/2014/main" id="{B71A52AA-9B14-0825-80FA-DD520C6BE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90870-BCE6-5AC2-3CFB-282F17D6FCB9}"/>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35889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2E3B5A85-9128-4A10-B6B4-29C831E9314E}" type="datetime1">
              <a:rPr lang="it-IT" smtClean="0"/>
              <a:pPr/>
              <a:t>13/03/2023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119408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CDC941D7-CD12-4231-BD72-74EB2C5C15A6}" type="datetime1">
              <a:rPr lang="it-IT" smtClean="0"/>
              <a:pPr/>
              <a:t>13/03/2023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702750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5BFF895-B067-447B-85A6-89FD4BB8D98E}" type="datetime1">
              <a:rPr lang="it-IT" smtClean="0"/>
              <a:pPr/>
              <a:t>13/03/2023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73042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3744F60-F5CF-41F9-AF97-090C308678DC}" type="datetime1">
              <a:rPr lang="it-IT" smtClean="0"/>
              <a:pPr/>
              <a:t>13/03/2023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186640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C236305B-CC2B-4711-8861-C45A647BB6C9}" type="datetime1">
              <a:rPr lang="it-IT" smtClean="0"/>
              <a:pPr/>
              <a:t>13/03/2023</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3052590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C5AD9588-9721-4F22-B7D6-45BD9A45FB09}" type="datetime1">
              <a:rPr lang="it-IT" smtClean="0"/>
              <a:pPr/>
              <a:t>13/03/2023</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694593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BD0698B-A2E6-4709-8D31-5BA44EF5B4EC}" type="datetime1">
              <a:rPr lang="it-IT" smtClean="0"/>
              <a:pPr/>
              <a:t>13/03/2023</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1974877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537C74E1-84F6-4209-BE75-AC54773B8894}" type="datetime1">
              <a:rPr lang="it-IT" smtClean="0"/>
              <a:pPr/>
              <a:t>13/03/2023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42383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A997-54F5-EB6D-2D88-A57C2CC1EB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70C0B-85CB-AAA3-8F90-96C0502D6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EAFA-FB7C-536E-9CC3-682CBE91A9D7}"/>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5" name="Footer Placeholder 4">
            <a:extLst>
              <a:ext uri="{FF2B5EF4-FFF2-40B4-BE49-F238E27FC236}">
                <a16:creationId xmlns:a16="http://schemas.microsoft.com/office/drawing/2014/main" id="{58F8ECA9-C755-9755-DE15-D056D248A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3B6EE-B477-831F-49DA-3C870F31E661}"/>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609531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FC8B0D0-F1C8-4F63-A3E6-A648D28F6DCD}" type="datetime1">
              <a:rPr lang="it-IT" smtClean="0"/>
              <a:pPr/>
              <a:t>13/03/2023</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544534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40289727-BB68-42B9-9F14-1CF622D04EB9}" type="datetime1">
              <a:rPr lang="it-IT" smtClean="0"/>
              <a:pPr/>
              <a:t>13/03/2023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38501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37B2FB6-A2EF-42B4-9BCD-80B2E26042BA}" type="datetime1">
              <a:rPr lang="it-IT" smtClean="0"/>
              <a:pPr/>
              <a:t>13/03/2023</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B6A6FEC-79E8-4978-87CD-B32714801BA0}" type="slidenum">
              <a:rPr lang="it-IT" smtClean="0"/>
              <a:pPr/>
              <a:t>‹#›</a:t>
            </a:fld>
            <a:endParaRPr lang="it-IT"/>
          </a:p>
        </p:txBody>
      </p:sp>
    </p:spTree>
    <p:extLst>
      <p:ext uri="{BB962C8B-B14F-4D97-AF65-F5344CB8AC3E}">
        <p14:creationId xmlns:p14="http://schemas.microsoft.com/office/powerpoint/2010/main" val="2869621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DF6E5-C972-011E-9CBD-403A37676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1D369-E3CF-B0A7-26EC-9F6AAFADF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EB42ED-9EE5-B430-AE64-C77778886556}"/>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5" name="Footer Placeholder 4">
            <a:extLst>
              <a:ext uri="{FF2B5EF4-FFF2-40B4-BE49-F238E27FC236}">
                <a16:creationId xmlns:a16="http://schemas.microsoft.com/office/drawing/2014/main" id="{865B1363-9942-9EAC-8036-1C1653B40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DBF81-33C9-DA46-E6F6-534DBB57867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95714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9E19A-9834-BD93-1C5C-A9792CB08C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621A7-33E2-A856-BBEB-4ED522F366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E07FCA-C00C-6C4C-E7C2-A1B15191F7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C9C524-4D82-35E5-2421-59F23AADB3C0}"/>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6" name="Footer Placeholder 5">
            <a:extLst>
              <a:ext uri="{FF2B5EF4-FFF2-40B4-BE49-F238E27FC236}">
                <a16:creationId xmlns:a16="http://schemas.microsoft.com/office/drawing/2014/main" id="{A922E0C7-79B0-546E-10B3-CA67FC47F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10007-1B25-735A-CD2D-F0508CCE5FBF}"/>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1118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170C-EF9C-495D-427F-336ABA2CF3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D6A583-BA86-DCA1-BD2C-C005CBDD3F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1DE540-500C-A03B-CAFE-72682824CE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F8F750-FC1E-0614-3667-A2D30F0D7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6FEC0-76C4-2E29-C05C-9D3711D3A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8E7DD-24B0-540D-0F90-21763C10710D}"/>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8" name="Footer Placeholder 7">
            <a:extLst>
              <a:ext uri="{FF2B5EF4-FFF2-40B4-BE49-F238E27FC236}">
                <a16:creationId xmlns:a16="http://schemas.microsoft.com/office/drawing/2014/main" id="{4F367A4F-9B67-4DE8-96B1-9D97F7DFA7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B8469-660B-9ACE-BB55-9D4548ECDBA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3811164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566D-C0DD-4EDE-9AC8-84040A38FD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8CD13-D2B1-0995-50A2-F0AB4BD6684B}"/>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4" name="Footer Placeholder 3">
            <a:extLst>
              <a:ext uri="{FF2B5EF4-FFF2-40B4-BE49-F238E27FC236}">
                <a16:creationId xmlns:a16="http://schemas.microsoft.com/office/drawing/2014/main" id="{BD5DF0E3-5E65-F0D7-549A-CAECEB0D6E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997C62-914C-A193-FB25-7544D0E405CB}"/>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44940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1A2B5-E3E8-31FF-A70E-1B5CF2E9C55A}"/>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3" name="Footer Placeholder 2">
            <a:extLst>
              <a:ext uri="{FF2B5EF4-FFF2-40B4-BE49-F238E27FC236}">
                <a16:creationId xmlns:a16="http://schemas.microsoft.com/office/drawing/2014/main" id="{B4499896-F250-4687-3A6D-75608D6A20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090038-9F65-8836-16A0-524C202F4A5C}"/>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77436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186B-9643-06A6-48AD-D8DDC5B06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A1EF63-1F65-C5E3-A2C9-7B65E8443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B08D8-B465-D3D9-ECF0-C3B597CAA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4EFBC-26E7-9D55-6F6D-8BAF11F1D643}"/>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6" name="Footer Placeholder 5">
            <a:extLst>
              <a:ext uri="{FF2B5EF4-FFF2-40B4-BE49-F238E27FC236}">
                <a16:creationId xmlns:a16="http://schemas.microsoft.com/office/drawing/2014/main" id="{24BA40E4-5598-DDF3-0069-849653231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869B7-7C1F-DD11-D15E-78EF5C76358A}"/>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2504263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62B7-D571-9A30-E86F-52A5258B3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E2E976-6D24-9C0E-8782-747DE8FF2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93D010-2359-0DFA-189A-76CE29E37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A6FE7A-3121-B95A-64A9-04204740542A}"/>
              </a:ext>
            </a:extLst>
          </p:cNvPr>
          <p:cNvSpPr>
            <a:spLocks noGrp="1"/>
          </p:cNvSpPr>
          <p:nvPr>
            <p:ph type="dt" sz="half" idx="10"/>
          </p:nvPr>
        </p:nvSpPr>
        <p:spPr/>
        <p:txBody>
          <a:bodyPr/>
          <a:lstStyle/>
          <a:p>
            <a:fld id="{9214DD4A-2A7E-4B6E-9181-7B2FE8D81F61}" type="datetimeFigureOut">
              <a:rPr lang="en-US" smtClean="0"/>
              <a:t>3/13/2023</a:t>
            </a:fld>
            <a:endParaRPr lang="en-US"/>
          </a:p>
        </p:txBody>
      </p:sp>
      <p:sp>
        <p:nvSpPr>
          <p:cNvPr id="6" name="Footer Placeholder 5">
            <a:extLst>
              <a:ext uri="{FF2B5EF4-FFF2-40B4-BE49-F238E27FC236}">
                <a16:creationId xmlns:a16="http://schemas.microsoft.com/office/drawing/2014/main" id="{DF583B86-8585-DAFF-4840-EE1376BFC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D367E0-4F2C-8206-35CE-8A51330542C2}"/>
              </a:ext>
            </a:extLst>
          </p:cNvPr>
          <p:cNvSpPr>
            <a:spLocks noGrp="1"/>
          </p:cNvSpPr>
          <p:nvPr>
            <p:ph type="sldNum" sz="quarter" idx="12"/>
          </p:nvPr>
        </p:nvSpPr>
        <p:spPr/>
        <p:txBody>
          <a:bodyPr/>
          <a:lstStyle/>
          <a:p>
            <a:fld id="{72872F0C-2D91-40D6-AEAA-749F0445745C}" type="slidenum">
              <a:rPr lang="en-US" smtClean="0"/>
              <a:t>‹#›</a:t>
            </a:fld>
            <a:endParaRPr lang="en-US"/>
          </a:p>
        </p:txBody>
      </p:sp>
    </p:spTree>
    <p:extLst>
      <p:ext uri="{BB962C8B-B14F-4D97-AF65-F5344CB8AC3E}">
        <p14:creationId xmlns:p14="http://schemas.microsoft.com/office/powerpoint/2010/main" val="1252490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F09510-57CE-86A0-37E5-73D5EB97A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6BC41-BA2C-AE4C-C8CB-56E8ED8F8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C2BC-0326-6333-CACF-CF6907267D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4DD4A-2A7E-4B6E-9181-7B2FE8D81F61}" type="datetimeFigureOut">
              <a:rPr lang="en-US" smtClean="0"/>
              <a:t>3/13/2023</a:t>
            </a:fld>
            <a:endParaRPr lang="en-US"/>
          </a:p>
        </p:txBody>
      </p:sp>
      <p:sp>
        <p:nvSpPr>
          <p:cNvPr id="5" name="Footer Placeholder 4">
            <a:extLst>
              <a:ext uri="{FF2B5EF4-FFF2-40B4-BE49-F238E27FC236}">
                <a16:creationId xmlns:a16="http://schemas.microsoft.com/office/drawing/2014/main" id="{C9D2252C-849F-9603-1CA7-CDF13A775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D45A3-ED34-EF45-1791-7124279AE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72F0C-2D91-40D6-AEAA-749F0445745C}" type="slidenum">
              <a:rPr lang="en-US" smtClean="0"/>
              <a:t>‹#›</a:t>
            </a:fld>
            <a:endParaRPr lang="en-US"/>
          </a:p>
        </p:txBody>
      </p:sp>
    </p:spTree>
    <p:extLst>
      <p:ext uri="{BB962C8B-B14F-4D97-AF65-F5344CB8AC3E}">
        <p14:creationId xmlns:p14="http://schemas.microsoft.com/office/powerpoint/2010/main" val="2649993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23537-1CFE-492A-888E-ACE70918EC1D}" type="datetime1">
              <a:rPr lang="it-IT" smtClean="0"/>
              <a:pPr/>
              <a:t>13/03/2023</a:t>
            </a:fld>
            <a:endParaRPr lang="it-IT"/>
          </a:p>
        </p:txBody>
      </p:sp>
      <p:sp>
        <p:nvSpPr>
          <p:cNvPr id="5" name="Segnaposto piè di pa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A6FEC-79E8-4978-87CD-B32714801BA0}" type="slidenum">
              <a:rPr lang="it-IT" smtClean="0"/>
              <a:pPr/>
              <a:t>‹#›</a:t>
            </a:fld>
            <a:endParaRPr lang="it-IT"/>
          </a:p>
        </p:txBody>
      </p:sp>
    </p:spTree>
    <p:extLst>
      <p:ext uri="{BB962C8B-B14F-4D97-AF65-F5344CB8AC3E}">
        <p14:creationId xmlns:p14="http://schemas.microsoft.com/office/powerpoint/2010/main" val="2443860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3" cstate="print"/>
          <a:srcRect/>
          <a:stretch>
            <a:fillRect/>
          </a:stretch>
        </p:blipFill>
        <p:spPr bwMode="auto">
          <a:xfrm>
            <a:off x="-873515" y="-1294493"/>
            <a:ext cx="14297539" cy="10707680"/>
          </a:xfrm>
          <a:prstGeom prst="rect">
            <a:avLst/>
          </a:prstGeom>
          <a:solidFill>
            <a:srgbClr val="FF9900"/>
          </a:solidFill>
          <a:ln w="9525">
            <a:noFill/>
            <a:miter lim="800000"/>
            <a:headEnd/>
            <a:tailEnd/>
          </a:ln>
        </p:spPr>
      </p:pic>
      <p:sp>
        <p:nvSpPr>
          <p:cNvPr id="3" name="Rectangle 2"/>
          <p:cNvSpPr/>
          <p:nvPr/>
        </p:nvSpPr>
        <p:spPr>
          <a:xfrm>
            <a:off x="-249809" y="0"/>
            <a:ext cx="13270212" cy="7101408"/>
          </a:xfrm>
          <a:prstGeom prst="rect">
            <a:avLst/>
          </a:prstGeom>
          <a:solidFill>
            <a:schemeClr val="bg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1" name="Rectangle 2"/>
          <p:cNvSpPr>
            <a:spLocks noGrp="1" noChangeArrowheads="1"/>
          </p:cNvSpPr>
          <p:nvPr>
            <p:ph type="ctrTitle"/>
          </p:nvPr>
        </p:nvSpPr>
        <p:spPr>
          <a:xfrm>
            <a:off x="3486485" y="1676400"/>
            <a:ext cx="5238098" cy="2154527"/>
          </a:xfrm>
          <a:prstGeom prst="roundRect">
            <a:avLst/>
          </a:prstGeom>
          <a:solidFill>
            <a:srgbClr val="FF9900"/>
          </a:solidFill>
          <a:ln>
            <a:solidFill>
              <a:schemeClr val="accent1">
                <a:lumMod val="50000"/>
              </a:schemeClr>
            </a:solidFill>
          </a:ln>
        </p:spPr>
        <p:txBody>
          <a:bodyPr anchor="ctr" anchorCtr="1">
            <a:noAutofit/>
          </a:bodyPr>
          <a:lstStyle/>
          <a:p>
            <a:pPr eaLnBrk="1" hangingPunct="1"/>
            <a:br>
              <a:rPr lang="en-US" altLang="fr-FR" sz="2400" b="1" dirty="0">
                <a:solidFill>
                  <a:schemeClr val="bg1"/>
                </a:solidFill>
              </a:rPr>
            </a:br>
            <a:br>
              <a:rPr lang="fr-FR" altLang="fr-FR" sz="2400" b="1" dirty="0">
                <a:solidFill>
                  <a:schemeClr val="bg1"/>
                </a:solidFill>
              </a:rPr>
            </a:br>
            <a:r>
              <a:rPr lang="fr-FR" altLang="fr-FR" sz="2400" b="1" dirty="0">
                <a:solidFill>
                  <a:srgbClr val="002060"/>
                </a:solidFill>
                <a:latin typeface="Candara" pitchFamily="34" charset="0"/>
              </a:rPr>
              <a:t>Projet 6: </a:t>
            </a:r>
            <a:br>
              <a:rPr lang="fr-FR" altLang="fr-FR" sz="2400" b="1" dirty="0">
                <a:solidFill>
                  <a:srgbClr val="002060"/>
                </a:solidFill>
                <a:latin typeface="Candara" pitchFamily="34" charset="0"/>
              </a:rPr>
            </a:br>
            <a:r>
              <a:rPr lang="fr-FR" altLang="fr-FR" sz="2400" b="1" dirty="0">
                <a:solidFill>
                  <a:srgbClr val="002060"/>
                </a:solidFill>
                <a:latin typeface="Candara" pitchFamily="34" charset="0"/>
              </a:rPr>
              <a:t> Classifiez automatiquement </a:t>
            </a:r>
            <a:br>
              <a:rPr lang="fr-FR" altLang="fr-FR" sz="2400" b="1" dirty="0">
                <a:solidFill>
                  <a:srgbClr val="002060"/>
                </a:solidFill>
                <a:latin typeface="Candara" pitchFamily="34" charset="0"/>
              </a:rPr>
            </a:br>
            <a:r>
              <a:rPr lang="fr-FR" altLang="fr-FR" sz="2400" b="1" dirty="0">
                <a:solidFill>
                  <a:srgbClr val="002060"/>
                </a:solidFill>
                <a:latin typeface="Candara" pitchFamily="34" charset="0"/>
              </a:rPr>
              <a:t>des biens de consommation</a:t>
            </a:r>
            <a:br>
              <a:rPr lang="fr-FR" altLang="fr-FR" sz="2400" b="1" dirty="0">
                <a:solidFill>
                  <a:srgbClr val="002060"/>
                </a:solidFill>
                <a:latin typeface="Candara" pitchFamily="34" charset="0"/>
              </a:rPr>
            </a:br>
            <a:br>
              <a:rPr lang="en-US" altLang="fr-FR" sz="2400" b="1" dirty="0">
                <a:solidFill>
                  <a:srgbClr val="002060"/>
                </a:solidFill>
                <a:latin typeface="Candara" pitchFamily="34" charset="0"/>
              </a:rPr>
            </a:br>
            <a:endParaRPr lang="fr-FR" altLang="fr-FR" sz="2400" b="1" dirty="0">
              <a:solidFill>
                <a:srgbClr val="002060"/>
              </a:solidFill>
              <a:latin typeface="Candara" pitchFamily="34" charset="0"/>
            </a:endParaRPr>
          </a:p>
        </p:txBody>
      </p:sp>
      <p:sp>
        <p:nvSpPr>
          <p:cNvPr id="2052" name="Text Box 10"/>
          <p:cNvSpPr txBox="1">
            <a:spLocks noChangeArrowheads="1"/>
          </p:cNvSpPr>
          <p:nvPr/>
        </p:nvSpPr>
        <p:spPr bwMode="auto">
          <a:xfrm>
            <a:off x="4907087" y="4607916"/>
            <a:ext cx="2396895" cy="769441"/>
          </a:xfrm>
          <a:prstGeom prst="rect">
            <a:avLst/>
          </a:prstGeom>
          <a:noFill/>
          <a:ln w="9525">
            <a:noFill/>
            <a:miter lim="800000"/>
            <a:headEnd/>
            <a:tailEnd/>
          </a:ln>
          <a:effectLst/>
        </p:spPr>
        <p:txBody>
          <a:bodyPr wrap="square">
            <a:spAutoFit/>
          </a:bodyPr>
          <a:lstStyle/>
          <a:p>
            <a:pPr algn="ctr"/>
            <a:r>
              <a:rPr lang="it-IT" altLang="fr-FR" sz="2200" b="1" dirty="0">
                <a:solidFill>
                  <a:srgbClr val="002060"/>
                </a:solidFill>
                <a:latin typeface="Candara" pitchFamily="34" charset="0"/>
              </a:rPr>
              <a:t>ELENA NARDI</a:t>
            </a:r>
          </a:p>
          <a:p>
            <a:pPr algn="ctr"/>
            <a:endParaRPr lang="it-IT" altLang="fr-FR" sz="2200" b="1" dirty="0">
              <a:solidFill>
                <a:srgbClr val="002060"/>
              </a:solidFill>
              <a:latin typeface="Candara" pitchFamily="34" charset="0"/>
            </a:endParaRPr>
          </a:p>
        </p:txBody>
      </p:sp>
      <p:sp>
        <p:nvSpPr>
          <p:cNvPr id="2053" name="Text Box 12"/>
          <p:cNvSpPr txBox="1">
            <a:spLocks noChangeArrowheads="1"/>
          </p:cNvSpPr>
          <p:nvPr/>
        </p:nvSpPr>
        <p:spPr bwMode="auto">
          <a:xfrm>
            <a:off x="4888483" y="3692635"/>
            <a:ext cx="184150" cy="366712"/>
          </a:xfrm>
          <a:prstGeom prst="rect">
            <a:avLst/>
          </a:prstGeom>
          <a:noFill/>
          <a:ln w="9525">
            <a:noFill/>
            <a:miter lim="800000"/>
            <a:headEnd/>
            <a:tailEnd/>
          </a:ln>
          <a:effectLst/>
        </p:spPr>
        <p:txBody>
          <a:bodyPr wrap="none">
            <a:spAutoFit/>
          </a:bodyPr>
          <a:lstStyle/>
          <a:p>
            <a:endParaRPr lang="en-US" altLang="fr-FR" dirty="0"/>
          </a:p>
        </p:txBody>
      </p:sp>
      <p:sp>
        <p:nvSpPr>
          <p:cNvPr id="2058" name="Text Box 10"/>
          <p:cNvSpPr txBox="1">
            <a:spLocks noChangeArrowheads="1"/>
          </p:cNvSpPr>
          <p:nvPr/>
        </p:nvSpPr>
        <p:spPr bwMode="auto">
          <a:xfrm>
            <a:off x="9999599" y="5961856"/>
            <a:ext cx="2133213" cy="400110"/>
          </a:xfrm>
          <a:prstGeom prst="rect">
            <a:avLst/>
          </a:prstGeom>
          <a:noFill/>
          <a:ln w="9525">
            <a:noFill/>
            <a:miter lim="800000"/>
            <a:headEnd/>
            <a:tailEnd/>
          </a:ln>
          <a:effectLst/>
        </p:spPr>
        <p:txBody>
          <a:bodyPr wrap="none">
            <a:spAutoFit/>
          </a:bodyPr>
          <a:lstStyle/>
          <a:p>
            <a:r>
              <a:rPr lang="en-US" sz="2000" b="1" dirty="0">
                <a:solidFill>
                  <a:srgbClr val="002060"/>
                </a:solidFill>
                <a:latin typeface="Candara" pitchFamily="34" charset="0"/>
              </a:rPr>
              <a:t>Malakoff, </a:t>
            </a:r>
            <a:r>
              <a:rPr lang="fr-FR" sz="2000" b="1" dirty="0">
                <a:solidFill>
                  <a:srgbClr val="002060"/>
                </a:solidFill>
                <a:latin typeface="Candara" pitchFamily="34" charset="0"/>
              </a:rPr>
              <a:t>17</a:t>
            </a:r>
            <a:r>
              <a:rPr lang="en-US" sz="2000" b="1" dirty="0">
                <a:solidFill>
                  <a:srgbClr val="002060"/>
                </a:solidFill>
                <a:latin typeface="Candara" pitchFamily="34" charset="0"/>
              </a:rPr>
              <a:t>/03/23</a:t>
            </a:r>
          </a:p>
        </p:txBody>
      </p:sp>
      <p:sp>
        <p:nvSpPr>
          <p:cNvPr id="2" name="ZoneTexte 1"/>
          <p:cNvSpPr txBox="1"/>
          <p:nvPr/>
        </p:nvSpPr>
        <p:spPr>
          <a:xfrm>
            <a:off x="5431311" y="1289968"/>
            <a:ext cx="1348446" cy="369332"/>
          </a:xfrm>
          <a:prstGeom prst="rect">
            <a:avLst/>
          </a:prstGeom>
          <a:noFill/>
        </p:spPr>
        <p:txBody>
          <a:bodyPr wrap="none" rtlCol="0">
            <a:spAutoFit/>
          </a:bodyPr>
          <a:lstStyle/>
          <a:p>
            <a:r>
              <a:rPr lang="fr-FR" b="1" dirty="0">
                <a:solidFill>
                  <a:srgbClr val="002060"/>
                </a:solidFill>
                <a:latin typeface="Candara" pitchFamily="34" charset="0"/>
              </a:rPr>
              <a:t>Soutenance</a:t>
            </a:r>
            <a:endParaRPr lang="en-US" b="1" dirty="0">
              <a:solidFill>
                <a:srgbClr val="002060"/>
              </a:solidFill>
              <a:latin typeface="Candara" pitchFamily="34" charset="0"/>
            </a:endParaRPr>
          </a:p>
        </p:txBody>
      </p:sp>
      <p:sp>
        <p:nvSpPr>
          <p:cNvPr id="12" name="ZoneTexte 11"/>
          <p:cNvSpPr txBox="1"/>
          <p:nvPr/>
        </p:nvSpPr>
        <p:spPr>
          <a:xfrm>
            <a:off x="5323910" y="4163092"/>
            <a:ext cx="1563248" cy="369332"/>
          </a:xfrm>
          <a:prstGeom prst="rect">
            <a:avLst/>
          </a:prstGeom>
          <a:noFill/>
        </p:spPr>
        <p:txBody>
          <a:bodyPr wrap="none" rtlCol="0">
            <a:spAutoFit/>
          </a:bodyPr>
          <a:lstStyle/>
          <a:p>
            <a:r>
              <a:rPr lang="fr-FR" b="1" dirty="0">
                <a:solidFill>
                  <a:srgbClr val="002060"/>
                </a:solidFill>
                <a:latin typeface="Candara" pitchFamily="34" charset="0"/>
              </a:rPr>
              <a:t>Présentée par</a:t>
            </a:r>
            <a:endParaRPr lang="en-US" b="1" dirty="0">
              <a:solidFill>
                <a:srgbClr val="002060"/>
              </a:solidFill>
              <a:latin typeface="Candara" pitchFamily="34" charset="0"/>
            </a:endParaRPr>
          </a:p>
        </p:txBody>
      </p:sp>
      <p:sp>
        <p:nvSpPr>
          <p:cNvPr id="19" name="CasellaDiTesto 18"/>
          <p:cNvSpPr txBox="1"/>
          <p:nvPr/>
        </p:nvSpPr>
        <p:spPr>
          <a:xfrm>
            <a:off x="4745225" y="319917"/>
            <a:ext cx="2720617" cy="707886"/>
          </a:xfrm>
          <a:prstGeom prst="rect">
            <a:avLst/>
          </a:prstGeom>
          <a:solidFill>
            <a:schemeClr val="bg1">
              <a:alpha val="60000"/>
            </a:schemeClr>
          </a:solidFill>
          <a:ln>
            <a:solidFill>
              <a:srgbClr val="0070C0"/>
            </a:solidFill>
          </a:ln>
        </p:spPr>
        <p:txBody>
          <a:bodyPr wrap="none" rtlCol="0">
            <a:spAutoFit/>
          </a:bodyPr>
          <a:lstStyle/>
          <a:p>
            <a:pPr algn="ctr"/>
            <a:r>
              <a:rPr lang="fr-FR" sz="2000" b="1" dirty="0" err="1">
                <a:solidFill>
                  <a:srgbClr val="002060"/>
                </a:solidFill>
                <a:latin typeface="Candara" panose="020E0502030303020204" pitchFamily="34" charset="0"/>
                <a:ea typeface="Verdana" pitchFamily="34" charset="0"/>
                <a:cs typeface="Verdana" pitchFamily="34" charset="0"/>
              </a:rPr>
              <a:t>OpenClassrooms</a:t>
            </a:r>
            <a:r>
              <a:rPr lang="fr-FR" sz="2000" b="1" dirty="0">
                <a:solidFill>
                  <a:srgbClr val="002060"/>
                </a:solidFill>
                <a:latin typeface="Candara" panose="020E0502030303020204" pitchFamily="34" charset="0"/>
                <a:ea typeface="Verdana" pitchFamily="34" charset="0"/>
                <a:cs typeface="Verdana" pitchFamily="34" charset="0"/>
              </a:rPr>
              <a:t> </a:t>
            </a:r>
          </a:p>
          <a:p>
            <a:pPr algn="ctr"/>
            <a:r>
              <a:rPr lang="fr-FR" sz="2000" b="1" dirty="0">
                <a:solidFill>
                  <a:srgbClr val="002060"/>
                </a:solidFill>
                <a:latin typeface="Candara" panose="020E0502030303020204" pitchFamily="34" charset="0"/>
                <a:ea typeface="Verdana" pitchFamily="34" charset="0"/>
                <a:cs typeface="Verdana" pitchFamily="34" charset="0"/>
              </a:rPr>
              <a:t>Parcours Data </a:t>
            </a:r>
            <a:r>
              <a:rPr lang="fr-FR" sz="2000" b="1" dirty="0" err="1">
                <a:solidFill>
                  <a:srgbClr val="002060"/>
                </a:solidFill>
                <a:latin typeface="Candara" panose="020E0502030303020204" pitchFamily="34" charset="0"/>
                <a:ea typeface="Verdana" pitchFamily="34" charset="0"/>
                <a:cs typeface="Verdana" pitchFamily="34" charset="0"/>
              </a:rPr>
              <a:t>Scientist</a:t>
            </a:r>
            <a:endParaRPr lang="fr-FR" sz="2000" b="1" dirty="0">
              <a:solidFill>
                <a:srgbClr val="002060"/>
              </a:solidFill>
              <a:latin typeface="Candara" panose="020E0502030303020204" pitchFamily="34" charset="0"/>
              <a:ea typeface="Verdana" pitchFamily="34" charset="0"/>
              <a:cs typeface="Verdana" pitchFamily="34" charset="0"/>
            </a:endParaRPr>
          </a:p>
        </p:txBody>
      </p:sp>
      <p:pic>
        <p:nvPicPr>
          <p:cNvPr id="7" name="Picture 6">
            <a:extLst>
              <a:ext uri="{FF2B5EF4-FFF2-40B4-BE49-F238E27FC236}">
                <a16:creationId xmlns:a16="http://schemas.microsoft.com/office/drawing/2014/main" id="{63019300-A814-9AD9-8807-DDFE991805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15354"/>
            <a:ext cx="2667372" cy="1286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10</a:t>
            </a:fld>
            <a:endParaRPr lang="it-IT" dirty="0"/>
          </a:p>
        </p:txBody>
      </p:sp>
      <p:sp>
        <p:nvSpPr>
          <p:cNvPr id="4" name="ZoneTexte 4">
            <a:extLst>
              <a:ext uri="{FF2B5EF4-FFF2-40B4-BE49-F238E27FC236}">
                <a16:creationId xmlns:a16="http://schemas.microsoft.com/office/drawing/2014/main" id="{358C1536-D379-4C49-4A53-3344C5CB6ED4}"/>
              </a:ext>
            </a:extLst>
          </p:cNvPr>
          <p:cNvSpPr txBox="1"/>
          <p:nvPr/>
        </p:nvSpPr>
        <p:spPr>
          <a:xfrm>
            <a:off x="1383364" y="2951947"/>
            <a:ext cx="9425273" cy="954107"/>
          </a:xfrm>
          <a:prstGeom prst="rect">
            <a:avLst/>
          </a:prstGeom>
          <a:noFill/>
        </p:spPr>
        <p:txBody>
          <a:bodyPr wrap="none" rtlCol="0">
            <a:spAutoFit/>
          </a:bodyPr>
          <a:lstStyle/>
          <a:p>
            <a:r>
              <a:rPr lang="en-US" sz="2800" b="1" dirty="0">
                <a:solidFill>
                  <a:srgbClr val="002060"/>
                </a:solidFill>
                <a:latin typeface="Arial Black" pitchFamily="34" charset="0"/>
              </a:rPr>
              <a:t>3. </a:t>
            </a:r>
            <a:r>
              <a:rPr lang="fr-FR" sz="2800" b="1" dirty="0">
                <a:solidFill>
                  <a:srgbClr val="002060"/>
                </a:solidFill>
                <a:latin typeface="Arial Black" pitchFamily="34" charset="0"/>
              </a:rPr>
              <a:t>Extraction et clustering des </a:t>
            </a:r>
            <a:r>
              <a:rPr lang="fr-FR" sz="2800" b="1" dirty="0" err="1">
                <a:solidFill>
                  <a:srgbClr val="002060"/>
                </a:solidFill>
                <a:latin typeface="Arial Black" pitchFamily="34" charset="0"/>
              </a:rPr>
              <a:t>features</a:t>
            </a:r>
            <a:r>
              <a:rPr lang="fr-FR" sz="2800" b="1" dirty="0">
                <a:solidFill>
                  <a:srgbClr val="002060"/>
                </a:solidFill>
                <a:latin typeface="Arial Black" pitchFamily="34" charset="0"/>
              </a:rPr>
              <a:t> images</a:t>
            </a: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4113800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2FE220D-416A-B2FE-08CF-57ABD4557CCF}"/>
              </a:ext>
            </a:extLst>
          </p:cNvPr>
          <p:cNvSpPr/>
          <p:nvPr/>
        </p:nvSpPr>
        <p:spPr>
          <a:xfrm>
            <a:off x="56054" y="501186"/>
            <a:ext cx="7412736" cy="492762"/>
          </a:xfrm>
          <a:prstGeom prst="roundRect">
            <a:avLst/>
          </a:prstGeom>
          <a:gradFill flip="none" rotWithShape="1">
            <a:gsLst>
              <a:gs pos="100000">
                <a:srgbClr val="FFFFCC"/>
              </a:gs>
              <a:gs pos="0">
                <a:schemeClr val="bg1"/>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11</a:t>
            </a:fld>
            <a:endParaRPr lang="it-IT" dirty="0"/>
          </a:p>
        </p:txBody>
      </p:sp>
      <p:sp>
        <p:nvSpPr>
          <p:cNvPr id="3" name="Rectangle 2">
            <a:extLst>
              <a:ext uri="{FF2B5EF4-FFF2-40B4-BE49-F238E27FC236}">
                <a16:creationId xmlns:a16="http://schemas.microsoft.com/office/drawing/2014/main" id="{33EA5D1F-8FA7-FC35-487C-9FC54F74A84D}"/>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Approches SIFT/ORB</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E188F482-5F76-571C-7098-CD99148DE751}"/>
              </a:ext>
            </a:extLst>
          </p:cNvPr>
          <p:cNvSpPr txBox="1"/>
          <p:nvPr/>
        </p:nvSpPr>
        <p:spPr>
          <a:xfrm>
            <a:off x="572840" y="562901"/>
            <a:ext cx="6379165" cy="369332"/>
          </a:xfrm>
          <a:prstGeom prst="rect">
            <a:avLst/>
          </a:prstGeom>
          <a:noFill/>
        </p:spPr>
        <p:txBody>
          <a:bodyPr wrap="square">
            <a:spAutoFit/>
          </a:bodyPr>
          <a:lstStyle/>
          <a:p>
            <a:pPr algn="just"/>
            <a:r>
              <a:rPr lang="fr-FR" b="1" dirty="0">
                <a:solidFill>
                  <a:srgbClr val="C00000"/>
                </a:solidFill>
                <a:latin typeface="Candara" panose="020E0502030303020204" pitchFamily="34" charset="0"/>
              </a:rPr>
              <a:t>Détection des points clés invariants et des descripteur associés</a:t>
            </a:r>
            <a:endParaRPr lang="fr-FR" dirty="0">
              <a:solidFill>
                <a:srgbClr val="C00000"/>
              </a:solidFill>
              <a:latin typeface="Candara" panose="020E0502030303020204" pitchFamily="34" charset="0"/>
            </a:endParaRPr>
          </a:p>
        </p:txBody>
      </p:sp>
      <p:sp>
        <p:nvSpPr>
          <p:cNvPr id="9" name="TextBox 8">
            <a:extLst>
              <a:ext uri="{FF2B5EF4-FFF2-40B4-BE49-F238E27FC236}">
                <a16:creationId xmlns:a16="http://schemas.microsoft.com/office/drawing/2014/main" id="{D3A65A3A-2AE2-27A6-2886-2B1A13946641}"/>
              </a:ext>
            </a:extLst>
          </p:cNvPr>
          <p:cNvSpPr txBox="1"/>
          <p:nvPr/>
        </p:nvSpPr>
        <p:spPr>
          <a:xfrm>
            <a:off x="101326" y="1113225"/>
            <a:ext cx="7412736" cy="2308324"/>
          </a:xfrm>
          <a:prstGeom prst="rect">
            <a:avLst/>
          </a:prstGeom>
          <a:noFill/>
        </p:spPr>
        <p:txBody>
          <a:bodyPr wrap="square">
            <a:spAutoFit/>
          </a:bodyPr>
          <a:lstStyle/>
          <a:p>
            <a:pPr algn="just"/>
            <a:r>
              <a:rPr lang="fr-FR" dirty="0">
                <a:solidFill>
                  <a:srgbClr val="002060"/>
                </a:solidFill>
                <a:latin typeface="Candara" panose="020E0502030303020204" pitchFamily="34" charset="0"/>
              </a:rPr>
              <a:t>Démarche d’extraction des </a:t>
            </a:r>
            <a:r>
              <a:rPr lang="fr-FR" dirty="0" err="1">
                <a:solidFill>
                  <a:srgbClr val="002060"/>
                </a:solidFill>
                <a:latin typeface="Candara" panose="020E0502030303020204" pitchFamily="34" charset="0"/>
              </a:rPr>
              <a:t>features</a:t>
            </a:r>
            <a:endParaRPr lang="fr-FR" dirty="0">
              <a:solidFill>
                <a:srgbClr val="002060"/>
              </a:solidFill>
              <a:latin typeface="Candara" panose="020E0502030303020204" pitchFamily="34" charset="0"/>
            </a:endParaRPr>
          </a:p>
          <a:p>
            <a:pPr marL="742950" lvl="1" indent="-285750" algn="just">
              <a:buFont typeface="Arial" panose="020B0604020202020204" pitchFamily="34" charset="0"/>
              <a:buChar char="•"/>
            </a:pPr>
            <a:r>
              <a:rPr lang="fr-FR" dirty="0">
                <a:solidFill>
                  <a:srgbClr val="002060"/>
                </a:solidFill>
                <a:latin typeface="Candara" panose="020E0502030303020204" pitchFamily="34" charset="0"/>
              </a:rPr>
              <a:t>Filtres pour réduire le bruit, égalisation des images pour des conditions d’illumination similaires</a:t>
            </a:r>
          </a:p>
          <a:p>
            <a:pPr marL="742950" lvl="1" indent="-285750" algn="just">
              <a:buFont typeface="Arial" panose="020B0604020202020204" pitchFamily="34" charset="0"/>
              <a:buChar char="•"/>
            </a:pPr>
            <a:r>
              <a:rPr lang="fr-FR" dirty="0">
                <a:solidFill>
                  <a:srgbClr val="002060"/>
                </a:solidFill>
                <a:latin typeface="Candara" panose="020E0502030303020204" pitchFamily="34" charset="0"/>
              </a:rPr>
              <a:t>Détection SIFT/ORB =&gt; 500 descripteurs par image</a:t>
            </a:r>
          </a:p>
          <a:p>
            <a:pPr marL="742950" lvl="1" indent="-285750" algn="just">
              <a:buFont typeface="Arial" panose="020B0604020202020204" pitchFamily="34" charset="0"/>
              <a:buChar char="•"/>
            </a:pPr>
            <a:r>
              <a:rPr lang="fr-FR" dirty="0">
                <a:solidFill>
                  <a:srgbClr val="002060"/>
                </a:solidFill>
                <a:latin typeface="Candara" panose="020E0502030303020204" pitchFamily="34" charset="0"/>
              </a:rPr>
              <a:t>Clustering sur les descripteurs pour réduire leur nombre et regrouper les descripteurs similaires</a:t>
            </a:r>
          </a:p>
          <a:p>
            <a:pPr marL="742950" lvl="1" indent="-285750" algn="just">
              <a:buFont typeface="Arial" panose="020B0604020202020204" pitchFamily="34" charset="0"/>
              <a:buChar char="•"/>
            </a:pPr>
            <a:r>
              <a:rPr lang="fr-FR" dirty="0">
                <a:solidFill>
                  <a:srgbClr val="002060"/>
                </a:solidFill>
                <a:latin typeface="Candara" panose="020E0502030303020204" pitchFamily="34" charset="0"/>
              </a:rPr>
              <a:t>Histogramme des descripteurs pour chaque image =&gt; vecteur caractérisant l’image</a:t>
            </a:r>
          </a:p>
        </p:txBody>
      </p:sp>
      <p:sp>
        <p:nvSpPr>
          <p:cNvPr id="15" name="TextBox 14">
            <a:extLst>
              <a:ext uri="{FF2B5EF4-FFF2-40B4-BE49-F238E27FC236}">
                <a16:creationId xmlns:a16="http://schemas.microsoft.com/office/drawing/2014/main" id="{E5AE6924-8267-DABD-0FAE-D573A1C42A5E}"/>
              </a:ext>
            </a:extLst>
          </p:cNvPr>
          <p:cNvSpPr txBox="1"/>
          <p:nvPr/>
        </p:nvSpPr>
        <p:spPr>
          <a:xfrm>
            <a:off x="385065" y="6280089"/>
            <a:ext cx="10455610" cy="307777"/>
          </a:xfrm>
          <a:prstGeom prst="rect">
            <a:avLst/>
          </a:prstGeom>
          <a:noFill/>
        </p:spPr>
        <p:txBody>
          <a:bodyPr wrap="square">
            <a:spAutoFit/>
          </a:bodyPr>
          <a:lstStyle/>
          <a:p>
            <a:r>
              <a:rPr lang="fr-FR" sz="1400" dirty="0">
                <a:solidFill>
                  <a:srgbClr val="002060"/>
                </a:solidFill>
                <a:latin typeface="Candara" panose="020E0502030303020204" pitchFamily="34" charset="0"/>
              </a:rPr>
              <a:t>*ARI moyen obtenu en entrainant 100 </a:t>
            </a:r>
            <a:r>
              <a:rPr lang="fr-FR" sz="1400" dirty="0" err="1">
                <a:solidFill>
                  <a:srgbClr val="002060"/>
                </a:solidFill>
                <a:latin typeface="Candara" panose="020E0502030303020204" pitchFamily="34" charset="0"/>
              </a:rPr>
              <a:t>Kmeans</a:t>
            </a:r>
            <a:r>
              <a:rPr lang="fr-FR" sz="1400" dirty="0">
                <a:solidFill>
                  <a:srgbClr val="002060"/>
                </a:solidFill>
                <a:latin typeface="Candara" panose="020E0502030303020204" pitchFamily="34" charset="0"/>
              </a:rPr>
              <a:t> avec </a:t>
            </a:r>
            <a:r>
              <a:rPr lang="fr-FR" sz="1400" dirty="0" err="1">
                <a:solidFill>
                  <a:srgbClr val="002060"/>
                </a:solidFill>
                <a:latin typeface="Candara" panose="020E0502030303020204" pitchFamily="34" charset="0"/>
              </a:rPr>
              <a:t>n_clusters</a:t>
            </a:r>
            <a:r>
              <a:rPr lang="fr-FR" sz="1400" dirty="0">
                <a:solidFill>
                  <a:srgbClr val="002060"/>
                </a:solidFill>
                <a:latin typeface="Candara" panose="020E0502030303020204" pitchFamily="34" charset="0"/>
              </a:rPr>
              <a:t>=7 et </a:t>
            </a:r>
            <a:r>
              <a:rPr lang="fr-FR" sz="1400" dirty="0" err="1">
                <a:solidFill>
                  <a:srgbClr val="002060"/>
                </a:solidFill>
                <a:latin typeface="Candara" panose="020E0502030303020204" pitchFamily="34" charset="0"/>
              </a:rPr>
              <a:t>random_state</a:t>
            </a:r>
            <a:r>
              <a:rPr lang="fr-FR" sz="1400" dirty="0">
                <a:solidFill>
                  <a:srgbClr val="002060"/>
                </a:solidFill>
                <a:latin typeface="Candara" panose="020E0502030303020204" pitchFamily="34" charset="0"/>
              </a:rPr>
              <a:t> de 0 à 100</a:t>
            </a:r>
            <a:endParaRPr lang="fr-FR" sz="1400" dirty="0">
              <a:solidFill>
                <a:srgbClr val="002060"/>
              </a:solidFill>
            </a:endParaRPr>
          </a:p>
        </p:txBody>
      </p:sp>
      <p:graphicFrame>
        <p:nvGraphicFramePr>
          <p:cNvPr id="5" name="Table 12">
            <a:extLst>
              <a:ext uri="{FF2B5EF4-FFF2-40B4-BE49-F238E27FC236}">
                <a16:creationId xmlns:a16="http://schemas.microsoft.com/office/drawing/2014/main" id="{5BCE558F-B6F0-B4E9-5101-75961DB856C5}"/>
              </a:ext>
            </a:extLst>
          </p:cNvPr>
          <p:cNvGraphicFramePr>
            <a:graphicFrameLocks noGrp="1"/>
          </p:cNvGraphicFramePr>
          <p:nvPr>
            <p:extLst>
              <p:ext uri="{D42A27DB-BD31-4B8C-83A1-F6EECF244321}">
                <p14:modId xmlns:p14="http://schemas.microsoft.com/office/powerpoint/2010/main" val="358642988"/>
              </p:ext>
            </p:extLst>
          </p:nvPr>
        </p:nvGraphicFramePr>
        <p:xfrm>
          <a:off x="2729202" y="3800109"/>
          <a:ext cx="4142200" cy="586740"/>
        </p:xfrm>
        <a:graphic>
          <a:graphicData uri="http://schemas.openxmlformats.org/drawingml/2006/table">
            <a:tbl>
              <a:tblPr firstRow="1" bandRow="1">
                <a:tableStyleId>{616DA210-FB5B-4158-B5E0-FEB733F419BA}</a:tableStyleId>
              </a:tblPr>
              <a:tblGrid>
                <a:gridCol w="1035550">
                  <a:extLst>
                    <a:ext uri="{9D8B030D-6E8A-4147-A177-3AD203B41FA5}">
                      <a16:colId xmlns:a16="http://schemas.microsoft.com/office/drawing/2014/main" val="2759893918"/>
                    </a:ext>
                  </a:extLst>
                </a:gridCol>
                <a:gridCol w="1035550">
                  <a:extLst>
                    <a:ext uri="{9D8B030D-6E8A-4147-A177-3AD203B41FA5}">
                      <a16:colId xmlns:a16="http://schemas.microsoft.com/office/drawing/2014/main" val="173230224"/>
                    </a:ext>
                  </a:extLst>
                </a:gridCol>
                <a:gridCol w="1035550">
                  <a:extLst>
                    <a:ext uri="{9D8B030D-6E8A-4147-A177-3AD203B41FA5}">
                      <a16:colId xmlns:a16="http://schemas.microsoft.com/office/drawing/2014/main" val="204043907"/>
                    </a:ext>
                  </a:extLst>
                </a:gridCol>
                <a:gridCol w="1035550">
                  <a:extLst>
                    <a:ext uri="{9D8B030D-6E8A-4147-A177-3AD203B41FA5}">
                      <a16:colId xmlns:a16="http://schemas.microsoft.com/office/drawing/2014/main" val="1696040835"/>
                    </a:ext>
                  </a:extLst>
                </a:gridCol>
              </a:tblGrid>
              <a:tr h="0">
                <a:tc>
                  <a:txBody>
                    <a:bodyPr/>
                    <a:lstStyle/>
                    <a:p>
                      <a:pPr algn="ctr"/>
                      <a:r>
                        <a:rPr lang="fr-FR" sz="1600" b="1" noProof="0" dirty="0">
                          <a:solidFill>
                            <a:srgbClr val="002060"/>
                          </a:solidFill>
                          <a:latin typeface="Candara" panose="020E0502030303020204" pitchFamily="34" charset="0"/>
                        </a:rPr>
                        <a:t>Image</a:t>
                      </a:r>
                    </a:p>
                  </a:txBody>
                  <a:tcPr anchor="ctr"/>
                </a:tc>
                <a:tc>
                  <a:txBody>
                    <a:bodyPr/>
                    <a:lstStyle/>
                    <a:p>
                      <a:pPr algn="ctr"/>
                      <a:r>
                        <a:rPr lang="fr-FR" sz="1600" b="1" noProof="0" dirty="0">
                          <a:solidFill>
                            <a:srgbClr val="002060"/>
                          </a:solidFill>
                          <a:latin typeface="Candara" panose="020E0502030303020204" pitchFamily="34" charset="0"/>
                        </a:rPr>
                        <a:t>Cluster 0</a:t>
                      </a:r>
                    </a:p>
                  </a:txBody>
                  <a:tcPr anchor="ctr"/>
                </a:tc>
                <a:tc>
                  <a:txBody>
                    <a:bodyPr/>
                    <a:lstStyle/>
                    <a:p>
                      <a:pPr algn="ctr"/>
                      <a:r>
                        <a:rPr lang="fr-FR" sz="1600" b="1" noProof="0" dirty="0">
                          <a:solidFill>
                            <a:srgbClr val="002060"/>
                          </a:solidFill>
                          <a:latin typeface="Candara" panose="020E0502030303020204" pitchFamily="34" charset="0"/>
                        </a:rPr>
                        <a:t>Cluster 1</a:t>
                      </a:r>
                    </a:p>
                  </a:txBody>
                  <a:tcPr anchor="ctr"/>
                </a:tc>
                <a:tc>
                  <a:txBody>
                    <a:bodyPr/>
                    <a:lstStyle/>
                    <a:p>
                      <a:pPr algn="ctr"/>
                      <a:r>
                        <a:rPr lang="fr-FR" sz="1600" b="1" noProof="0" dirty="0">
                          <a:solidFill>
                            <a:srgbClr val="002060"/>
                          </a:solidFill>
                          <a:latin typeface="Candara" panose="020E0502030303020204" pitchFamily="34" charset="0"/>
                        </a:rPr>
                        <a:t>Cluster 2</a:t>
                      </a:r>
                    </a:p>
                  </a:txBody>
                  <a:tcPr anchor="ctr"/>
                </a:tc>
                <a:extLst>
                  <a:ext uri="{0D108BD9-81ED-4DB2-BD59-A6C34878D82A}">
                    <a16:rowId xmlns:a16="http://schemas.microsoft.com/office/drawing/2014/main" val="2108078435"/>
                  </a:ext>
                </a:extLst>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Mug</a:t>
                      </a: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100/500</a:t>
                      </a: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250/500</a:t>
                      </a: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150/500</a:t>
                      </a:r>
                    </a:p>
                  </a:txBody>
                  <a:tcPr marL="7620" marR="7620" marT="7620" marB="0" anchor="ctr"/>
                </a:tc>
                <a:extLst>
                  <a:ext uri="{0D108BD9-81ED-4DB2-BD59-A6C34878D82A}">
                    <a16:rowId xmlns:a16="http://schemas.microsoft.com/office/drawing/2014/main" val="3570874531"/>
                  </a:ext>
                </a:extLst>
              </a:tr>
            </a:tbl>
          </a:graphicData>
        </a:graphic>
      </p:graphicFrame>
      <p:sp>
        <p:nvSpPr>
          <p:cNvPr id="10" name="TextBox 9">
            <a:extLst>
              <a:ext uri="{FF2B5EF4-FFF2-40B4-BE49-F238E27FC236}">
                <a16:creationId xmlns:a16="http://schemas.microsoft.com/office/drawing/2014/main" id="{D63FA6B9-8A0E-3421-32C5-520AA638A042}"/>
              </a:ext>
            </a:extLst>
          </p:cNvPr>
          <p:cNvSpPr txBox="1"/>
          <p:nvPr/>
        </p:nvSpPr>
        <p:spPr>
          <a:xfrm>
            <a:off x="2293874" y="4765409"/>
            <a:ext cx="7707150" cy="923330"/>
          </a:xfrm>
          <a:prstGeom prst="rect">
            <a:avLst/>
          </a:prstGeom>
          <a:noFill/>
        </p:spPr>
        <p:txBody>
          <a:bodyPr wrap="square">
            <a:spAutoFit/>
          </a:bodyPr>
          <a:lstStyle/>
          <a:p>
            <a:pPr algn="ctr"/>
            <a:r>
              <a:rPr lang="fr-FR" dirty="0">
                <a:solidFill>
                  <a:srgbClr val="002060"/>
                </a:solidFill>
                <a:latin typeface="Candara" panose="020E0502030303020204" pitchFamily="34" charset="0"/>
              </a:rPr>
              <a:t>Premier tentatives (sans filtres, filtre gaussien et médian) pas encourageantes</a:t>
            </a:r>
          </a:p>
          <a:p>
            <a:pPr algn="ctr"/>
            <a:r>
              <a:rPr lang="fr-FR" b="1" dirty="0">
                <a:solidFill>
                  <a:srgbClr val="002060"/>
                </a:solidFill>
                <a:latin typeface="Candara" panose="020E0502030303020204" pitchFamily="34" charset="0"/>
              </a:rPr>
              <a:t>ARI* entre 0.03 et 0.04 </a:t>
            </a:r>
          </a:p>
          <a:p>
            <a:pPr algn="ctr"/>
            <a:r>
              <a:rPr lang="fr-FR" b="1" dirty="0">
                <a:solidFill>
                  <a:srgbClr val="002060"/>
                </a:solidFill>
                <a:latin typeface="Candara" panose="020E0502030303020204" pitchFamily="34" charset="0"/>
              </a:rPr>
              <a:t>=&gt;Passage au </a:t>
            </a:r>
            <a:r>
              <a:rPr lang="fr-FR" b="1" dirty="0" err="1">
                <a:solidFill>
                  <a:srgbClr val="002060"/>
                </a:solidFill>
                <a:latin typeface="Candara" panose="020E0502030303020204" pitchFamily="34" charset="0"/>
              </a:rPr>
              <a:t>deep</a:t>
            </a:r>
            <a:r>
              <a:rPr lang="fr-FR" b="1" dirty="0">
                <a:solidFill>
                  <a:srgbClr val="002060"/>
                </a:solidFill>
                <a:latin typeface="Candara" panose="020E0502030303020204" pitchFamily="34" charset="0"/>
              </a:rPr>
              <a:t> </a:t>
            </a:r>
            <a:r>
              <a:rPr lang="fr-FR" b="1" dirty="0" err="1">
                <a:solidFill>
                  <a:srgbClr val="002060"/>
                </a:solidFill>
                <a:latin typeface="Candara" panose="020E0502030303020204" pitchFamily="34" charset="0"/>
              </a:rPr>
              <a:t>learning</a:t>
            </a:r>
            <a:endParaRPr lang="fr-FR" b="1" dirty="0">
              <a:solidFill>
                <a:srgbClr val="002060"/>
              </a:solidFill>
              <a:latin typeface="Candara" panose="020E0502030303020204" pitchFamily="34" charset="0"/>
            </a:endParaRPr>
          </a:p>
        </p:txBody>
      </p:sp>
      <p:sp>
        <p:nvSpPr>
          <p:cNvPr id="17" name="TextBox 16">
            <a:extLst>
              <a:ext uri="{FF2B5EF4-FFF2-40B4-BE49-F238E27FC236}">
                <a16:creationId xmlns:a16="http://schemas.microsoft.com/office/drawing/2014/main" id="{23115217-7597-2AA0-12AF-D6122C8AF1F9}"/>
              </a:ext>
            </a:extLst>
          </p:cNvPr>
          <p:cNvSpPr txBox="1"/>
          <p:nvPr/>
        </p:nvSpPr>
        <p:spPr>
          <a:xfrm>
            <a:off x="7964723" y="3280561"/>
            <a:ext cx="4312621" cy="338554"/>
          </a:xfrm>
          <a:prstGeom prst="rect">
            <a:avLst/>
          </a:prstGeom>
          <a:noFill/>
        </p:spPr>
        <p:txBody>
          <a:bodyPr wrap="square">
            <a:spAutoFit/>
          </a:bodyPr>
          <a:lstStyle/>
          <a:p>
            <a:pPr algn="just"/>
            <a:r>
              <a:rPr lang="fr-FR" sz="1600" dirty="0">
                <a:solidFill>
                  <a:srgbClr val="002060"/>
                </a:solidFill>
                <a:latin typeface="Candara" panose="020E0502030303020204" pitchFamily="34" charset="0"/>
              </a:rPr>
              <a:t>Example de détection des points clés avec SIFT</a:t>
            </a:r>
          </a:p>
        </p:txBody>
      </p:sp>
      <p:pic>
        <p:nvPicPr>
          <p:cNvPr id="19" name="Graphic 18" descr="Bar chart">
            <a:extLst>
              <a:ext uri="{FF2B5EF4-FFF2-40B4-BE49-F238E27FC236}">
                <a16:creationId xmlns:a16="http://schemas.microsoft.com/office/drawing/2014/main" id="{06961010-469B-43EF-17A0-CD1D1C382E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4921" y="3570302"/>
            <a:ext cx="914400" cy="914400"/>
          </a:xfrm>
          <a:prstGeom prst="rect">
            <a:avLst/>
          </a:prstGeom>
        </p:spPr>
      </p:pic>
      <p:sp>
        <p:nvSpPr>
          <p:cNvPr id="20" name="TextBox 19">
            <a:extLst>
              <a:ext uri="{FF2B5EF4-FFF2-40B4-BE49-F238E27FC236}">
                <a16:creationId xmlns:a16="http://schemas.microsoft.com/office/drawing/2014/main" id="{F3F22506-10F9-EE00-0A68-2295BE779176}"/>
              </a:ext>
            </a:extLst>
          </p:cNvPr>
          <p:cNvSpPr txBox="1"/>
          <p:nvPr/>
        </p:nvSpPr>
        <p:spPr>
          <a:xfrm>
            <a:off x="2988750" y="3401025"/>
            <a:ext cx="6138672" cy="338554"/>
          </a:xfrm>
          <a:prstGeom prst="rect">
            <a:avLst/>
          </a:prstGeom>
          <a:noFill/>
        </p:spPr>
        <p:txBody>
          <a:bodyPr wrap="square">
            <a:spAutoFit/>
          </a:bodyPr>
          <a:lstStyle/>
          <a:p>
            <a:pPr algn="just"/>
            <a:r>
              <a:rPr lang="fr-FR" sz="1600" dirty="0">
                <a:solidFill>
                  <a:srgbClr val="002060"/>
                </a:solidFill>
                <a:latin typeface="Candara" panose="020E0502030303020204" pitchFamily="34" charset="0"/>
              </a:rPr>
              <a:t>Example de vecteur associé à une image</a:t>
            </a:r>
          </a:p>
        </p:txBody>
      </p:sp>
      <p:pic>
        <p:nvPicPr>
          <p:cNvPr id="7" name="Picture 6">
            <a:extLst>
              <a:ext uri="{FF2B5EF4-FFF2-40B4-BE49-F238E27FC236}">
                <a16:creationId xmlns:a16="http://schemas.microsoft.com/office/drawing/2014/main" id="{34470846-EE6D-65EF-E144-F3531B024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8416" y="779936"/>
            <a:ext cx="3235904" cy="2505648"/>
          </a:xfrm>
          <a:prstGeom prst="rect">
            <a:avLst/>
          </a:prstGeom>
        </p:spPr>
      </p:pic>
    </p:spTree>
    <p:extLst>
      <p:ext uri="{BB962C8B-B14F-4D97-AF65-F5344CB8AC3E}">
        <p14:creationId xmlns:p14="http://schemas.microsoft.com/office/powerpoint/2010/main" val="87389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F038ACB-8F73-2CBA-EB0A-AD09A2297662}"/>
              </a:ext>
            </a:extLst>
          </p:cNvPr>
          <p:cNvSpPr/>
          <p:nvPr/>
        </p:nvSpPr>
        <p:spPr>
          <a:xfrm>
            <a:off x="645755" y="571252"/>
            <a:ext cx="10916746" cy="492762"/>
          </a:xfrm>
          <a:prstGeom prst="roundRect">
            <a:avLst/>
          </a:prstGeom>
          <a:gradFill flip="none" rotWithShape="1">
            <a:gsLst>
              <a:gs pos="100000">
                <a:srgbClr val="FFFFCC"/>
              </a:gs>
              <a:gs pos="0">
                <a:schemeClr val="bg1"/>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12</a:t>
            </a:fld>
            <a:endParaRPr lang="it-IT" dirty="0"/>
          </a:p>
        </p:txBody>
      </p:sp>
      <p:sp>
        <p:nvSpPr>
          <p:cNvPr id="4" name="Rectangle 3">
            <a:extLst>
              <a:ext uri="{FF2B5EF4-FFF2-40B4-BE49-F238E27FC236}">
                <a16:creationId xmlns:a16="http://schemas.microsoft.com/office/drawing/2014/main" id="{1D0837F9-40EA-2533-13EF-BEE610FE8B34}"/>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Transfer Learning</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ED991FAD-FCC6-86E9-0B46-B587F8630745}"/>
              </a:ext>
            </a:extLst>
          </p:cNvPr>
          <p:cNvSpPr txBox="1"/>
          <p:nvPr/>
        </p:nvSpPr>
        <p:spPr>
          <a:xfrm>
            <a:off x="1141774" y="632967"/>
            <a:ext cx="9908453" cy="369332"/>
          </a:xfrm>
          <a:prstGeom prst="rect">
            <a:avLst/>
          </a:prstGeom>
          <a:noFill/>
        </p:spPr>
        <p:txBody>
          <a:bodyPr wrap="square">
            <a:spAutoFit/>
          </a:bodyPr>
          <a:lstStyle/>
          <a:p>
            <a:r>
              <a:rPr lang="fr-FR" b="1" dirty="0">
                <a:solidFill>
                  <a:srgbClr val="C00000"/>
                </a:solidFill>
              </a:rPr>
              <a:t>Utiliser des réseaux pré-entraînés sur des millions d’images et les utiliser pour l’extraction des </a:t>
            </a:r>
            <a:r>
              <a:rPr lang="fr-FR" b="1" dirty="0" err="1">
                <a:solidFill>
                  <a:srgbClr val="C00000"/>
                </a:solidFill>
              </a:rPr>
              <a:t>features</a:t>
            </a:r>
            <a:endParaRPr lang="fr-FR" b="1" dirty="0">
              <a:solidFill>
                <a:srgbClr val="C00000"/>
              </a:solidFill>
            </a:endParaRPr>
          </a:p>
        </p:txBody>
      </p:sp>
      <p:graphicFrame>
        <p:nvGraphicFramePr>
          <p:cNvPr id="6" name="Table 12">
            <a:extLst>
              <a:ext uri="{FF2B5EF4-FFF2-40B4-BE49-F238E27FC236}">
                <a16:creationId xmlns:a16="http://schemas.microsoft.com/office/drawing/2014/main" id="{89F12BA9-5E02-EBE6-DE68-AAA758DB764C}"/>
              </a:ext>
            </a:extLst>
          </p:cNvPr>
          <p:cNvGraphicFramePr>
            <a:graphicFrameLocks noGrp="1"/>
          </p:cNvGraphicFramePr>
          <p:nvPr>
            <p:extLst>
              <p:ext uri="{D42A27DB-BD31-4B8C-83A1-F6EECF244321}">
                <p14:modId xmlns:p14="http://schemas.microsoft.com/office/powerpoint/2010/main" val="3506119446"/>
              </p:ext>
            </p:extLst>
          </p:nvPr>
        </p:nvGraphicFramePr>
        <p:xfrm>
          <a:off x="3197017" y="2495157"/>
          <a:ext cx="5797963" cy="1845413"/>
        </p:xfrm>
        <a:graphic>
          <a:graphicData uri="http://schemas.openxmlformats.org/drawingml/2006/table">
            <a:tbl>
              <a:tblPr firstRow="1" bandRow="1">
                <a:tableStyleId>{616DA210-FB5B-4158-B5E0-FEB733F419BA}</a:tableStyleId>
              </a:tblPr>
              <a:tblGrid>
                <a:gridCol w="1486772">
                  <a:extLst>
                    <a:ext uri="{9D8B030D-6E8A-4147-A177-3AD203B41FA5}">
                      <a16:colId xmlns:a16="http://schemas.microsoft.com/office/drawing/2014/main" val="2759893918"/>
                    </a:ext>
                  </a:extLst>
                </a:gridCol>
                <a:gridCol w="2138034">
                  <a:extLst>
                    <a:ext uri="{9D8B030D-6E8A-4147-A177-3AD203B41FA5}">
                      <a16:colId xmlns:a16="http://schemas.microsoft.com/office/drawing/2014/main" val="1058072968"/>
                    </a:ext>
                  </a:extLst>
                </a:gridCol>
                <a:gridCol w="2173157">
                  <a:extLst>
                    <a:ext uri="{9D8B030D-6E8A-4147-A177-3AD203B41FA5}">
                      <a16:colId xmlns:a16="http://schemas.microsoft.com/office/drawing/2014/main" val="1009051516"/>
                    </a:ext>
                  </a:extLst>
                </a:gridCol>
              </a:tblGrid>
              <a:tr h="290933">
                <a:tc>
                  <a:txBody>
                    <a:bodyPr/>
                    <a:lstStyle/>
                    <a:p>
                      <a:pPr algn="ctr"/>
                      <a:r>
                        <a:rPr lang="fr-FR" sz="1600" b="1" noProof="0" dirty="0">
                          <a:solidFill>
                            <a:srgbClr val="002060"/>
                          </a:solidFill>
                          <a:latin typeface="Candara" panose="020E0502030303020204" pitchFamily="34" charset="0"/>
                        </a:rPr>
                        <a:t>Architecture</a:t>
                      </a:r>
                    </a:p>
                  </a:txBody>
                  <a:tcPr anchor="ctr"/>
                </a:tc>
                <a:tc>
                  <a:txBody>
                    <a:bodyPr/>
                    <a:lstStyle/>
                    <a:p>
                      <a:pPr algn="ctr"/>
                      <a:r>
                        <a:rPr lang="fr-FR" sz="1600" b="1" noProof="0" dirty="0">
                          <a:solidFill>
                            <a:srgbClr val="002060"/>
                          </a:solidFill>
                          <a:latin typeface="Candara" panose="020E0502030303020204" pitchFamily="34" charset="0"/>
                        </a:rPr>
                        <a:t>Longueur du vecteur des </a:t>
                      </a:r>
                      <a:r>
                        <a:rPr lang="fr-FR" sz="1600" b="1" noProof="0" dirty="0" err="1">
                          <a:solidFill>
                            <a:srgbClr val="002060"/>
                          </a:solidFill>
                          <a:latin typeface="Candara" panose="020E0502030303020204" pitchFamily="34" charset="0"/>
                        </a:rPr>
                        <a:t>features</a:t>
                      </a:r>
                      <a:endParaRPr lang="fr-FR" sz="1600" b="1" noProof="0" dirty="0">
                        <a:solidFill>
                          <a:srgbClr val="002060"/>
                        </a:solidFill>
                        <a:latin typeface="Candara" panose="020E0502030303020204" pitchFamily="34" charset="0"/>
                      </a:endParaRPr>
                    </a:p>
                  </a:txBody>
                  <a:tcPr anchor="ctr"/>
                </a:tc>
                <a:tc>
                  <a:txBody>
                    <a:bodyPr/>
                    <a:lstStyle/>
                    <a:p>
                      <a:pPr algn="ctr"/>
                      <a:r>
                        <a:rPr lang="fr-FR" sz="1600" b="1" noProof="0" dirty="0">
                          <a:solidFill>
                            <a:srgbClr val="002060"/>
                          </a:solidFill>
                          <a:latin typeface="Candara" panose="020E0502030303020204" pitchFamily="34" charset="0"/>
                        </a:rPr>
                        <a:t>ARI moyen entre </a:t>
                      </a:r>
                    </a:p>
                    <a:p>
                      <a:pPr algn="ctr"/>
                      <a:r>
                        <a:rPr lang="fr-FR" sz="1600" b="1" noProof="0" dirty="0">
                          <a:solidFill>
                            <a:srgbClr val="002060"/>
                          </a:solidFill>
                          <a:latin typeface="Candara" panose="020E0502030303020204" pitchFamily="34" charset="0"/>
                        </a:rPr>
                        <a:t>clusters et catégories*</a:t>
                      </a:r>
                    </a:p>
                  </a:txBody>
                  <a:tcPr anchor="ctr"/>
                </a:tc>
                <a:extLst>
                  <a:ext uri="{0D108BD9-81ED-4DB2-BD59-A6C34878D82A}">
                    <a16:rowId xmlns:a16="http://schemas.microsoft.com/office/drawing/2014/main" val="2108078435"/>
                  </a:ext>
                </a:extLst>
              </a:tr>
              <a:tr h="29093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VGG16</a:t>
                      </a: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4096</a:t>
                      </a:r>
                    </a:p>
                  </a:txBody>
                  <a:tcPr marL="7620" marR="7620" marT="762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0.46</a:t>
                      </a:r>
                    </a:p>
                  </a:txBody>
                  <a:tcPr marL="7620" marR="7620" marT="7620" marB="0" anchor="ctr"/>
                </a:tc>
                <a:extLst>
                  <a:ext uri="{0D108BD9-81ED-4DB2-BD59-A6C34878D82A}">
                    <a16:rowId xmlns:a16="http://schemas.microsoft.com/office/drawing/2014/main" val="3570874531"/>
                  </a:ext>
                </a:extLst>
              </a:tr>
              <a:tr h="290933">
                <a:tc>
                  <a:txBody>
                    <a:bodyPr/>
                    <a:lstStyle/>
                    <a:p>
                      <a:pPr algn="ctr" rtl="0" fontAlgn="ctr"/>
                      <a:r>
                        <a:rPr lang="fr-FR" sz="1600" b="0" u="none" strike="noStrike" noProof="0" dirty="0">
                          <a:solidFill>
                            <a:srgbClr val="002060"/>
                          </a:solidFill>
                          <a:effectLst/>
                          <a:latin typeface="Candara" panose="020E0502030303020204" pitchFamily="34" charset="0"/>
                        </a:rPr>
                        <a:t>ResNet50 – </a:t>
                      </a:r>
                    </a:p>
                    <a:p>
                      <a:pPr algn="ctr" rtl="0" fontAlgn="ctr"/>
                      <a:r>
                        <a:rPr lang="fr-FR" sz="1600" b="0" u="none" strike="noStrike" noProof="0" dirty="0" err="1">
                          <a:solidFill>
                            <a:srgbClr val="002060"/>
                          </a:solidFill>
                          <a:effectLst/>
                          <a:latin typeface="Candara" panose="020E0502030303020204" pitchFamily="34" charset="0"/>
                        </a:rPr>
                        <a:t>avg</a:t>
                      </a:r>
                      <a:r>
                        <a:rPr lang="fr-FR" sz="1600" b="0" u="none" strike="noStrike" noProof="0" dirty="0">
                          <a:solidFill>
                            <a:srgbClr val="002060"/>
                          </a:solidFill>
                          <a:effectLst/>
                          <a:latin typeface="Candara" panose="020E0502030303020204" pitchFamily="34" charset="0"/>
                        </a:rPr>
                        <a:t> </a:t>
                      </a:r>
                      <a:r>
                        <a:rPr lang="fr-FR" sz="1600" b="0" u="none" strike="noStrike" noProof="0" dirty="0" err="1">
                          <a:solidFill>
                            <a:srgbClr val="002060"/>
                          </a:solidFill>
                          <a:effectLst/>
                          <a:latin typeface="Candara" panose="020E0502030303020204" pitchFamily="34" charset="0"/>
                        </a:rPr>
                        <a:t>pooling</a:t>
                      </a:r>
                      <a:endParaRPr lang="fr-FR" sz="1600" b="0" u="none" strike="noStrike" noProof="0" dirty="0">
                        <a:solidFill>
                          <a:srgbClr val="002060"/>
                        </a:solidFill>
                        <a:effectLst/>
                        <a:latin typeface="Candara" panose="020E0502030303020204" pitchFamily="34" charset="0"/>
                      </a:endParaRPr>
                    </a:p>
                  </a:txBody>
                  <a:tcPr marL="7620" marR="7620" marT="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2048</a:t>
                      </a:r>
                    </a:p>
                  </a:txBody>
                  <a:tcPr marL="7620" marR="7620" marT="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0.47</a:t>
                      </a:r>
                      <a:endParaRPr lang="fr-FR" sz="1600" b="0" i="0" u="none" strike="noStrike" noProof="0" dirty="0">
                        <a:solidFill>
                          <a:srgbClr val="002060"/>
                        </a:solidFill>
                        <a:effectLst/>
                        <a:latin typeface="Candara" panose="020E0502030303020204" pitchFamily="34" charset="0"/>
                      </a:endParaRPr>
                    </a:p>
                  </a:txBody>
                  <a:tcPr marL="7620" marR="7620" marT="0" marB="0" anchor="ctr"/>
                </a:tc>
                <a:extLst>
                  <a:ext uri="{0D108BD9-81ED-4DB2-BD59-A6C34878D82A}">
                    <a16:rowId xmlns:a16="http://schemas.microsoft.com/office/drawing/2014/main" val="1598341479"/>
                  </a:ext>
                </a:extLst>
              </a:tr>
              <a:tr h="29093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993300"/>
                          </a:solidFill>
                          <a:effectLst/>
                          <a:latin typeface="Candara" panose="020E0502030303020204" pitchFamily="34" charset="0"/>
                        </a:rPr>
                        <a:t>ResNet50 –</a:t>
                      </a:r>
                    </a:p>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993300"/>
                          </a:solidFill>
                          <a:effectLst/>
                          <a:latin typeface="Candara" panose="020E0502030303020204" pitchFamily="34" charset="0"/>
                        </a:rPr>
                        <a:t>max </a:t>
                      </a:r>
                      <a:r>
                        <a:rPr lang="fr-FR" sz="1600" b="0" u="none" strike="noStrike" noProof="0" dirty="0" err="1">
                          <a:solidFill>
                            <a:srgbClr val="993300"/>
                          </a:solidFill>
                          <a:effectLst/>
                          <a:latin typeface="Candara" panose="020E0502030303020204" pitchFamily="34" charset="0"/>
                        </a:rPr>
                        <a:t>pooling</a:t>
                      </a:r>
                      <a:endParaRPr lang="fr-FR" sz="1600" b="0" u="none" strike="noStrike" noProof="0" dirty="0">
                        <a:solidFill>
                          <a:srgbClr val="993300"/>
                        </a:solidFill>
                        <a:effectLst/>
                        <a:latin typeface="Candara" panose="020E0502030303020204" pitchFamily="34" charset="0"/>
                      </a:endParaRPr>
                    </a:p>
                  </a:txBody>
                  <a:tcPr marL="7620" marR="7620" marT="0" marB="0" anchor="ctr"/>
                </a:tc>
                <a:tc>
                  <a:txBody>
                    <a:bodyPr/>
                    <a:lstStyle/>
                    <a:p>
                      <a:pPr algn="ctr" rtl="0" fontAlgn="ctr"/>
                      <a:r>
                        <a:rPr lang="fr-FR" sz="1600" b="1" u="none" strike="noStrike" noProof="0" dirty="0">
                          <a:solidFill>
                            <a:srgbClr val="993300"/>
                          </a:solidFill>
                          <a:effectLst/>
                          <a:latin typeface="Candara" panose="020E0502030303020204" pitchFamily="34" charset="0"/>
                        </a:rPr>
                        <a:t>2048</a:t>
                      </a:r>
                    </a:p>
                  </a:txBody>
                  <a:tcPr marL="7620" marR="7620" marT="0" marB="0" anchor="ctr"/>
                </a:tc>
                <a:tc>
                  <a:txBody>
                    <a:bodyPr/>
                    <a:lstStyle/>
                    <a:p>
                      <a:pPr algn="ctr" rtl="0" fontAlgn="ctr"/>
                      <a:r>
                        <a:rPr lang="fr-FR" sz="1600" b="1" u="none" strike="noStrike" noProof="0" dirty="0">
                          <a:solidFill>
                            <a:srgbClr val="993300"/>
                          </a:solidFill>
                          <a:effectLst/>
                          <a:latin typeface="Candara" panose="020E0502030303020204" pitchFamily="34" charset="0"/>
                        </a:rPr>
                        <a:t>0.49</a:t>
                      </a:r>
                      <a:endParaRPr lang="fr-FR" sz="1600" b="1" i="0" u="none" strike="noStrike" noProof="0" dirty="0">
                        <a:solidFill>
                          <a:srgbClr val="993300"/>
                        </a:solidFill>
                        <a:effectLst/>
                        <a:latin typeface="Candara" panose="020E0502030303020204" pitchFamily="34" charset="0"/>
                      </a:endParaRPr>
                    </a:p>
                  </a:txBody>
                  <a:tcPr marL="7620" marR="7620" marT="0" marB="0" anchor="ctr"/>
                </a:tc>
                <a:extLst>
                  <a:ext uri="{0D108BD9-81ED-4DB2-BD59-A6C34878D82A}">
                    <a16:rowId xmlns:a16="http://schemas.microsoft.com/office/drawing/2014/main" val="3781998275"/>
                  </a:ext>
                </a:extLst>
              </a:tr>
            </a:tbl>
          </a:graphicData>
        </a:graphic>
      </p:graphicFrame>
      <p:sp>
        <p:nvSpPr>
          <p:cNvPr id="9" name="TextBox 8">
            <a:extLst>
              <a:ext uri="{FF2B5EF4-FFF2-40B4-BE49-F238E27FC236}">
                <a16:creationId xmlns:a16="http://schemas.microsoft.com/office/drawing/2014/main" id="{5B4CDCD7-51CF-242B-791B-D45048A2D441}"/>
              </a:ext>
            </a:extLst>
          </p:cNvPr>
          <p:cNvSpPr txBox="1"/>
          <p:nvPr/>
        </p:nvSpPr>
        <p:spPr>
          <a:xfrm>
            <a:off x="385065" y="6222741"/>
            <a:ext cx="10455610" cy="307777"/>
          </a:xfrm>
          <a:prstGeom prst="rect">
            <a:avLst/>
          </a:prstGeom>
          <a:noFill/>
        </p:spPr>
        <p:txBody>
          <a:bodyPr wrap="square">
            <a:spAutoFit/>
          </a:bodyPr>
          <a:lstStyle/>
          <a:p>
            <a:r>
              <a:rPr lang="fr-FR" sz="1400" dirty="0">
                <a:solidFill>
                  <a:srgbClr val="002060"/>
                </a:solidFill>
                <a:latin typeface="Candara" panose="020E0502030303020204" pitchFamily="34" charset="0"/>
              </a:rPr>
              <a:t>*ARI moyen obtenu en entrainant 100 </a:t>
            </a:r>
            <a:r>
              <a:rPr lang="fr-FR" sz="1400" dirty="0" err="1">
                <a:solidFill>
                  <a:srgbClr val="002060"/>
                </a:solidFill>
                <a:latin typeface="Candara" panose="020E0502030303020204" pitchFamily="34" charset="0"/>
              </a:rPr>
              <a:t>Kmeans</a:t>
            </a:r>
            <a:r>
              <a:rPr lang="fr-FR" sz="1400" dirty="0">
                <a:solidFill>
                  <a:srgbClr val="002060"/>
                </a:solidFill>
                <a:latin typeface="Candara" panose="020E0502030303020204" pitchFamily="34" charset="0"/>
              </a:rPr>
              <a:t> avec </a:t>
            </a:r>
            <a:r>
              <a:rPr lang="fr-FR" sz="1400" dirty="0" err="1">
                <a:solidFill>
                  <a:srgbClr val="002060"/>
                </a:solidFill>
                <a:latin typeface="Candara" panose="020E0502030303020204" pitchFamily="34" charset="0"/>
              </a:rPr>
              <a:t>n_clusters</a:t>
            </a:r>
            <a:r>
              <a:rPr lang="fr-FR" sz="1400" dirty="0">
                <a:solidFill>
                  <a:srgbClr val="002060"/>
                </a:solidFill>
                <a:latin typeface="Candara" panose="020E0502030303020204" pitchFamily="34" charset="0"/>
              </a:rPr>
              <a:t>=7 et </a:t>
            </a:r>
            <a:r>
              <a:rPr lang="fr-FR" sz="1400" dirty="0" err="1">
                <a:solidFill>
                  <a:srgbClr val="002060"/>
                </a:solidFill>
                <a:latin typeface="Candara" panose="020E0502030303020204" pitchFamily="34" charset="0"/>
              </a:rPr>
              <a:t>random_state</a:t>
            </a:r>
            <a:r>
              <a:rPr lang="fr-FR" sz="1400" dirty="0">
                <a:solidFill>
                  <a:srgbClr val="002060"/>
                </a:solidFill>
                <a:latin typeface="Candara" panose="020E0502030303020204" pitchFamily="34" charset="0"/>
              </a:rPr>
              <a:t> de 0 à 100</a:t>
            </a:r>
            <a:endParaRPr lang="fr-FR" sz="1400" dirty="0">
              <a:solidFill>
                <a:srgbClr val="002060"/>
              </a:solidFill>
            </a:endParaRPr>
          </a:p>
        </p:txBody>
      </p:sp>
      <p:sp>
        <p:nvSpPr>
          <p:cNvPr id="11" name="Rectangle 10">
            <a:extLst>
              <a:ext uri="{FF2B5EF4-FFF2-40B4-BE49-F238E27FC236}">
                <a16:creationId xmlns:a16="http://schemas.microsoft.com/office/drawing/2014/main" id="{C255C0DE-ADE5-26CD-A7C4-9E8E07A8105D}"/>
              </a:ext>
            </a:extLst>
          </p:cNvPr>
          <p:cNvSpPr/>
          <p:nvPr/>
        </p:nvSpPr>
        <p:spPr>
          <a:xfrm>
            <a:off x="3197017" y="3864864"/>
            <a:ext cx="5797964" cy="4663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9651972F-F761-2EDD-F658-B7A6FA377FA5}"/>
              </a:ext>
            </a:extLst>
          </p:cNvPr>
          <p:cNvSpPr txBox="1"/>
          <p:nvPr/>
        </p:nvSpPr>
        <p:spPr>
          <a:xfrm>
            <a:off x="3652479" y="4750419"/>
            <a:ext cx="4887037" cy="646331"/>
          </a:xfrm>
          <a:prstGeom prst="rect">
            <a:avLst/>
          </a:prstGeom>
          <a:noFill/>
        </p:spPr>
        <p:txBody>
          <a:bodyPr wrap="square">
            <a:spAutoFit/>
          </a:bodyPr>
          <a:lstStyle/>
          <a:p>
            <a:pPr algn="ctr"/>
            <a:r>
              <a:rPr lang="fr-FR" b="1" dirty="0">
                <a:solidFill>
                  <a:srgbClr val="002060"/>
                </a:solidFill>
              </a:rPr>
              <a:t>ResNet50 – max </a:t>
            </a:r>
            <a:r>
              <a:rPr lang="fr-FR" b="1" dirty="0" err="1">
                <a:solidFill>
                  <a:srgbClr val="002060"/>
                </a:solidFill>
              </a:rPr>
              <a:t>pooling</a:t>
            </a:r>
            <a:r>
              <a:rPr lang="fr-FR" b="1" dirty="0">
                <a:solidFill>
                  <a:srgbClr val="002060"/>
                </a:solidFill>
              </a:rPr>
              <a:t>:  </a:t>
            </a:r>
          </a:p>
          <a:p>
            <a:pPr algn="ctr"/>
            <a:r>
              <a:rPr lang="fr-FR" dirty="0">
                <a:solidFill>
                  <a:srgbClr val="002060"/>
                </a:solidFill>
              </a:rPr>
              <a:t>Meilleur clustering: </a:t>
            </a:r>
            <a:r>
              <a:rPr lang="fr-FR" dirty="0" err="1">
                <a:solidFill>
                  <a:srgbClr val="002060"/>
                </a:solidFill>
              </a:rPr>
              <a:t>random_state</a:t>
            </a:r>
            <a:r>
              <a:rPr lang="fr-FR" dirty="0">
                <a:solidFill>
                  <a:srgbClr val="002060"/>
                </a:solidFill>
              </a:rPr>
              <a:t> = 66</a:t>
            </a:r>
            <a:r>
              <a:rPr lang="fr-FR" b="1" dirty="0">
                <a:solidFill>
                  <a:srgbClr val="002060"/>
                </a:solidFill>
              </a:rPr>
              <a:t>, ARI = 0.55</a:t>
            </a:r>
          </a:p>
        </p:txBody>
      </p:sp>
      <p:sp>
        <p:nvSpPr>
          <p:cNvPr id="3" name="TextBox 2">
            <a:extLst>
              <a:ext uri="{FF2B5EF4-FFF2-40B4-BE49-F238E27FC236}">
                <a16:creationId xmlns:a16="http://schemas.microsoft.com/office/drawing/2014/main" id="{B89DD77B-B939-651D-E83C-D9BAAF7FB8DA}"/>
              </a:ext>
            </a:extLst>
          </p:cNvPr>
          <p:cNvSpPr txBox="1"/>
          <p:nvPr/>
        </p:nvSpPr>
        <p:spPr>
          <a:xfrm>
            <a:off x="1" y="1281990"/>
            <a:ext cx="12191999" cy="646331"/>
          </a:xfrm>
          <a:prstGeom prst="rect">
            <a:avLst/>
          </a:prstGeom>
          <a:noFill/>
        </p:spPr>
        <p:txBody>
          <a:bodyPr wrap="square">
            <a:spAutoFit/>
          </a:bodyPr>
          <a:lstStyle/>
          <a:p>
            <a:pPr algn="ctr"/>
            <a:r>
              <a:rPr lang="fr-FR" dirty="0">
                <a:solidFill>
                  <a:srgbClr val="002060"/>
                </a:solidFill>
              </a:rPr>
              <a:t>On charge les modèles pré-</a:t>
            </a:r>
            <a:r>
              <a:rPr lang="fr-FR" dirty="0" err="1">
                <a:solidFill>
                  <a:srgbClr val="002060"/>
                </a:solidFill>
              </a:rPr>
              <a:t>entraınés</a:t>
            </a:r>
            <a:r>
              <a:rPr lang="fr-FR" dirty="0">
                <a:solidFill>
                  <a:srgbClr val="002060"/>
                </a:solidFill>
              </a:rPr>
              <a:t> sans la dernier couche (qui est utilisé pour la classification), et à travers plusieurs convolutions, ils vont extraire les </a:t>
            </a:r>
            <a:r>
              <a:rPr lang="fr-FR" dirty="0" err="1">
                <a:solidFill>
                  <a:srgbClr val="002060"/>
                </a:solidFill>
              </a:rPr>
              <a:t>features</a:t>
            </a:r>
            <a:r>
              <a:rPr lang="fr-FR" dirty="0">
                <a:solidFill>
                  <a:srgbClr val="002060"/>
                </a:solidFill>
              </a:rPr>
              <a:t> qui caractérisent les images</a:t>
            </a:r>
          </a:p>
        </p:txBody>
      </p:sp>
      <p:sp>
        <p:nvSpPr>
          <p:cNvPr id="12" name="TextBox 11">
            <a:extLst>
              <a:ext uri="{FF2B5EF4-FFF2-40B4-BE49-F238E27FC236}">
                <a16:creationId xmlns:a16="http://schemas.microsoft.com/office/drawing/2014/main" id="{2891579D-D284-1202-AAD2-57434FB38F33}"/>
              </a:ext>
            </a:extLst>
          </p:cNvPr>
          <p:cNvSpPr txBox="1"/>
          <p:nvPr/>
        </p:nvSpPr>
        <p:spPr>
          <a:xfrm>
            <a:off x="4938303" y="2101660"/>
            <a:ext cx="2315395" cy="338554"/>
          </a:xfrm>
          <a:prstGeom prst="rect">
            <a:avLst/>
          </a:prstGeom>
          <a:noFill/>
        </p:spPr>
        <p:txBody>
          <a:bodyPr wrap="square">
            <a:spAutoFit/>
          </a:bodyPr>
          <a:lstStyle/>
          <a:p>
            <a:r>
              <a:rPr lang="fr-FR" sz="1600" b="1" dirty="0">
                <a:solidFill>
                  <a:srgbClr val="002060"/>
                </a:solidFill>
                <a:latin typeface="Candara" panose="020E0502030303020204" pitchFamily="34" charset="0"/>
              </a:rPr>
              <a:t>Résultats du clustering:</a:t>
            </a:r>
          </a:p>
        </p:txBody>
      </p:sp>
      <p:sp>
        <p:nvSpPr>
          <p:cNvPr id="8" name="Rectangle: Rounded Corners 7">
            <a:extLst>
              <a:ext uri="{FF2B5EF4-FFF2-40B4-BE49-F238E27FC236}">
                <a16:creationId xmlns:a16="http://schemas.microsoft.com/office/drawing/2014/main" id="{EC5CC7EF-DADA-3903-13DD-CFA57A77A6A1}"/>
              </a:ext>
            </a:extLst>
          </p:cNvPr>
          <p:cNvSpPr/>
          <p:nvPr/>
        </p:nvSpPr>
        <p:spPr>
          <a:xfrm>
            <a:off x="3680507" y="4597114"/>
            <a:ext cx="4887037" cy="9529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583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C35A7-4C71-5882-26B2-955FC0FF352F}"/>
              </a:ext>
            </a:extLst>
          </p:cNvPr>
          <p:cNvSpPr>
            <a:spLocks noGrp="1"/>
          </p:cNvSpPr>
          <p:nvPr>
            <p:ph type="sldNum" sz="quarter" idx="12"/>
          </p:nvPr>
        </p:nvSpPr>
        <p:spPr/>
        <p:txBody>
          <a:bodyPr/>
          <a:lstStyle/>
          <a:p>
            <a:fld id="{6B6A6FEC-79E8-4978-87CD-B32714801BA0}" type="slidenum">
              <a:rPr lang="it-IT" smtClean="0"/>
              <a:pPr/>
              <a:t>13</a:t>
            </a:fld>
            <a:endParaRPr lang="it-IT"/>
          </a:p>
        </p:txBody>
      </p:sp>
      <p:sp>
        <p:nvSpPr>
          <p:cNvPr id="3" name="Rectangle 2">
            <a:extLst>
              <a:ext uri="{FF2B5EF4-FFF2-40B4-BE49-F238E27FC236}">
                <a16:creationId xmlns:a16="http://schemas.microsoft.com/office/drawing/2014/main" id="{825B4E70-5F71-3E68-F967-3FF0606D8E9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Comparaison visuelle du meilleur clustering et des vraies catégories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F9871902-ED5B-08C5-37DC-ED6A76336EC9}"/>
              </a:ext>
            </a:extLst>
          </p:cNvPr>
          <p:cNvSpPr txBox="1"/>
          <p:nvPr/>
        </p:nvSpPr>
        <p:spPr>
          <a:xfrm>
            <a:off x="3628503" y="549791"/>
            <a:ext cx="4934993" cy="369332"/>
          </a:xfrm>
          <a:prstGeom prst="rect">
            <a:avLst/>
          </a:prstGeom>
          <a:noFill/>
        </p:spPr>
        <p:txBody>
          <a:bodyPr wrap="square">
            <a:spAutoFit/>
          </a:bodyPr>
          <a:lstStyle/>
          <a:p>
            <a:r>
              <a:rPr lang="fr-FR" dirty="0">
                <a:solidFill>
                  <a:srgbClr val="002060"/>
                </a:solidFill>
              </a:rPr>
              <a:t>TSNE pour visualisez les résultats en 2 dimensions:</a:t>
            </a:r>
          </a:p>
        </p:txBody>
      </p:sp>
      <p:sp>
        <p:nvSpPr>
          <p:cNvPr id="9" name="TextBox 8">
            <a:extLst>
              <a:ext uri="{FF2B5EF4-FFF2-40B4-BE49-F238E27FC236}">
                <a16:creationId xmlns:a16="http://schemas.microsoft.com/office/drawing/2014/main" id="{A72CF7E6-AEB4-9C20-0344-72489684A7D9}"/>
              </a:ext>
            </a:extLst>
          </p:cNvPr>
          <p:cNvSpPr txBox="1"/>
          <p:nvPr/>
        </p:nvSpPr>
        <p:spPr>
          <a:xfrm>
            <a:off x="3535399" y="5644896"/>
            <a:ext cx="5315993" cy="64633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2060"/>
                </a:solidFill>
              </a:rPr>
              <a:t>Confusion entre Home </a:t>
            </a:r>
            <a:r>
              <a:rPr lang="fr-FR" dirty="0" err="1">
                <a:solidFill>
                  <a:srgbClr val="002060"/>
                </a:solidFill>
              </a:rPr>
              <a:t>Furnishing</a:t>
            </a:r>
            <a:r>
              <a:rPr lang="fr-FR" dirty="0">
                <a:solidFill>
                  <a:srgbClr val="002060"/>
                </a:solidFill>
              </a:rPr>
              <a:t> et Baby care</a:t>
            </a:r>
          </a:p>
          <a:p>
            <a:pPr marL="285750" indent="-285750">
              <a:buFont typeface="Arial" panose="020B0604020202020204" pitchFamily="34" charset="0"/>
              <a:buChar char="•"/>
            </a:pPr>
            <a:r>
              <a:rPr lang="fr-FR" b="1" dirty="0">
                <a:solidFill>
                  <a:srgbClr val="002060"/>
                </a:solidFill>
              </a:rPr>
              <a:t>Bonne correspondance entre clusters et catégories</a:t>
            </a:r>
          </a:p>
        </p:txBody>
      </p:sp>
      <p:pic>
        <p:nvPicPr>
          <p:cNvPr id="6" name="Picture 5">
            <a:extLst>
              <a:ext uri="{FF2B5EF4-FFF2-40B4-BE49-F238E27FC236}">
                <a16:creationId xmlns:a16="http://schemas.microsoft.com/office/drawing/2014/main" id="{929FD714-121A-F65F-FC40-CFB14F7A2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672" y="1103789"/>
            <a:ext cx="10582656" cy="4082845"/>
          </a:xfrm>
          <a:prstGeom prst="rect">
            <a:avLst/>
          </a:prstGeom>
        </p:spPr>
      </p:pic>
    </p:spTree>
    <p:extLst>
      <p:ext uri="{BB962C8B-B14F-4D97-AF65-F5344CB8AC3E}">
        <p14:creationId xmlns:p14="http://schemas.microsoft.com/office/powerpoint/2010/main" val="365044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14</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2575677" y="3167390"/>
            <a:ext cx="7040646" cy="523220"/>
          </a:xfrm>
          <a:prstGeom prst="rect">
            <a:avLst/>
          </a:prstGeom>
          <a:noFill/>
        </p:spPr>
        <p:txBody>
          <a:bodyPr wrap="none" rtlCol="0">
            <a:spAutoFit/>
          </a:bodyPr>
          <a:lstStyle/>
          <a:p>
            <a:pPr algn="ctr"/>
            <a:r>
              <a:rPr lang="fr-FR" sz="2800" b="1" dirty="0">
                <a:solidFill>
                  <a:srgbClr val="000066"/>
                </a:solidFill>
                <a:latin typeface="Arial Black" pitchFamily="34" charset="0"/>
              </a:rPr>
              <a:t>4. Complémentarité des approches</a:t>
            </a:r>
          </a:p>
        </p:txBody>
      </p:sp>
    </p:spTree>
    <p:extLst>
      <p:ext uri="{BB962C8B-B14F-4D97-AF65-F5344CB8AC3E}">
        <p14:creationId xmlns:p14="http://schemas.microsoft.com/office/powerpoint/2010/main" val="316269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DA299D-62B1-5E1A-63CA-B6B9F6BBA593}"/>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Complémentarité des approches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B891ACF6-9C04-F93C-BA08-64A0A5A740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130" y="855840"/>
            <a:ext cx="4572143" cy="3703058"/>
          </a:xfrm>
          <a:prstGeom prst="rect">
            <a:avLst/>
          </a:prstGeom>
        </p:spPr>
      </p:pic>
      <p:sp>
        <p:nvSpPr>
          <p:cNvPr id="15" name="TextBox 14">
            <a:extLst>
              <a:ext uri="{FF2B5EF4-FFF2-40B4-BE49-F238E27FC236}">
                <a16:creationId xmlns:a16="http://schemas.microsoft.com/office/drawing/2014/main" id="{CB0EEF9A-42B4-A0F2-8898-6ACB308E6556}"/>
              </a:ext>
            </a:extLst>
          </p:cNvPr>
          <p:cNvSpPr txBox="1"/>
          <p:nvPr/>
        </p:nvSpPr>
        <p:spPr>
          <a:xfrm>
            <a:off x="2132602" y="499871"/>
            <a:ext cx="2703433" cy="369332"/>
          </a:xfrm>
          <a:prstGeom prst="rect">
            <a:avLst/>
          </a:prstGeom>
          <a:noFill/>
        </p:spPr>
        <p:txBody>
          <a:bodyPr wrap="square">
            <a:spAutoFit/>
          </a:bodyPr>
          <a:lstStyle/>
          <a:p>
            <a:r>
              <a:rPr lang="fr-FR" sz="1800" b="1" dirty="0">
                <a:solidFill>
                  <a:srgbClr val="002060"/>
                </a:solidFill>
                <a:latin typeface="Candara" panose="020E0502030303020204" pitchFamily="34" charset="0"/>
              </a:rPr>
              <a:t>Résultats clustering texte</a:t>
            </a:r>
            <a:endParaRPr lang="fr-FR" dirty="0"/>
          </a:p>
        </p:txBody>
      </p:sp>
      <p:sp>
        <p:nvSpPr>
          <p:cNvPr id="16" name="TextBox 15">
            <a:extLst>
              <a:ext uri="{FF2B5EF4-FFF2-40B4-BE49-F238E27FC236}">
                <a16:creationId xmlns:a16="http://schemas.microsoft.com/office/drawing/2014/main" id="{43CF3BE0-56B9-E7EF-F1F5-92A3A427817F}"/>
              </a:ext>
            </a:extLst>
          </p:cNvPr>
          <p:cNvSpPr txBox="1"/>
          <p:nvPr/>
        </p:nvSpPr>
        <p:spPr>
          <a:xfrm>
            <a:off x="8026196" y="499871"/>
            <a:ext cx="3124057" cy="369332"/>
          </a:xfrm>
          <a:prstGeom prst="rect">
            <a:avLst/>
          </a:prstGeom>
          <a:noFill/>
        </p:spPr>
        <p:txBody>
          <a:bodyPr wrap="square">
            <a:spAutoFit/>
          </a:bodyPr>
          <a:lstStyle/>
          <a:p>
            <a:r>
              <a:rPr lang="fr-FR" sz="1800" b="1" dirty="0">
                <a:solidFill>
                  <a:srgbClr val="993300"/>
                </a:solidFill>
                <a:latin typeface="Candara" panose="020E0502030303020204" pitchFamily="34" charset="0"/>
              </a:rPr>
              <a:t>Résultats clustering images</a:t>
            </a:r>
            <a:endParaRPr lang="fr-FR" dirty="0">
              <a:solidFill>
                <a:srgbClr val="993300"/>
              </a:solidFill>
            </a:endParaRPr>
          </a:p>
        </p:txBody>
      </p:sp>
      <p:sp>
        <p:nvSpPr>
          <p:cNvPr id="17" name="TextBox 16">
            <a:extLst>
              <a:ext uri="{FF2B5EF4-FFF2-40B4-BE49-F238E27FC236}">
                <a16:creationId xmlns:a16="http://schemas.microsoft.com/office/drawing/2014/main" id="{5FD00FC6-BFFE-70E4-02FB-436BFCD3BB9C}"/>
              </a:ext>
            </a:extLst>
          </p:cNvPr>
          <p:cNvSpPr txBox="1"/>
          <p:nvPr/>
        </p:nvSpPr>
        <p:spPr>
          <a:xfrm>
            <a:off x="3026664" y="4822534"/>
            <a:ext cx="6346246" cy="923330"/>
          </a:xfrm>
          <a:prstGeom prst="rect">
            <a:avLst/>
          </a:prstGeom>
          <a:noFill/>
        </p:spPr>
        <p:txBody>
          <a:bodyPr wrap="square">
            <a:spAutoFit/>
          </a:bodyPr>
          <a:lstStyle/>
          <a:p>
            <a:pPr marL="285750" indent="-285750">
              <a:buFont typeface="Arial" panose="020B0604020202020204" pitchFamily="34" charset="0"/>
              <a:buChar char="•"/>
            </a:pPr>
            <a:r>
              <a:rPr lang="fr-FR" sz="1800" dirty="0">
                <a:solidFill>
                  <a:srgbClr val="002060"/>
                </a:solidFill>
                <a:latin typeface="Candara" panose="020E0502030303020204" pitchFamily="34" charset="0"/>
              </a:rPr>
              <a:t>Home </a:t>
            </a:r>
            <a:r>
              <a:rPr lang="fr-FR" sz="1800" dirty="0" err="1">
                <a:solidFill>
                  <a:srgbClr val="002060"/>
                </a:solidFill>
                <a:latin typeface="Candara" panose="020E0502030303020204" pitchFamily="34" charset="0"/>
              </a:rPr>
              <a:t>Furnishing</a:t>
            </a:r>
            <a:r>
              <a:rPr lang="fr-FR" sz="1800" dirty="0">
                <a:solidFill>
                  <a:srgbClr val="002060"/>
                </a:solidFill>
                <a:latin typeface="Candara" panose="020E0502030303020204" pitchFamily="34" charset="0"/>
              </a:rPr>
              <a:t>: mieux identifiés par les </a:t>
            </a:r>
            <a:r>
              <a:rPr lang="fr-FR" sz="1800" dirty="0" err="1">
                <a:solidFill>
                  <a:srgbClr val="002060"/>
                </a:solidFill>
                <a:latin typeface="Candara" panose="020E0502030303020204" pitchFamily="34" charset="0"/>
              </a:rPr>
              <a:t>features</a:t>
            </a:r>
            <a:r>
              <a:rPr lang="fr-FR" sz="1800" dirty="0">
                <a:solidFill>
                  <a:srgbClr val="002060"/>
                </a:solidFill>
                <a:latin typeface="Candara" panose="020E0502030303020204" pitchFamily="34" charset="0"/>
              </a:rPr>
              <a:t> texte</a:t>
            </a:r>
          </a:p>
          <a:p>
            <a:pPr marL="285750" indent="-285750">
              <a:buFont typeface="Arial" panose="020B0604020202020204" pitchFamily="34" charset="0"/>
              <a:buChar char="•"/>
            </a:pPr>
            <a:r>
              <a:rPr lang="fr-FR" dirty="0" err="1">
                <a:solidFill>
                  <a:srgbClr val="002060"/>
                </a:solidFill>
                <a:latin typeface="Candara" panose="020E0502030303020204" pitchFamily="34" charset="0"/>
              </a:rPr>
              <a:t>Kitchen</a:t>
            </a:r>
            <a:r>
              <a:rPr lang="fr-FR" dirty="0">
                <a:solidFill>
                  <a:srgbClr val="002060"/>
                </a:solidFill>
                <a:latin typeface="Candara" panose="020E0502030303020204" pitchFamily="34" charset="0"/>
              </a:rPr>
              <a:t> and </a:t>
            </a:r>
            <a:r>
              <a:rPr lang="fr-FR" dirty="0" err="1">
                <a:solidFill>
                  <a:srgbClr val="002060"/>
                </a:solidFill>
                <a:latin typeface="Candara" panose="020E0502030303020204" pitchFamily="34" charset="0"/>
              </a:rPr>
              <a:t>Dining</a:t>
            </a:r>
            <a:r>
              <a:rPr lang="fr-FR" dirty="0">
                <a:solidFill>
                  <a:srgbClr val="002060"/>
                </a:solidFill>
                <a:latin typeface="Candara" panose="020E0502030303020204" pitchFamily="34" charset="0"/>
              </a:rPr>
              <a:t> : </a:t>
            </a:r>
            <a:r>
              <a:rPr lang="fr-FR" sz="1800" dirty="0">
                <a:solidFill>
                  <a:srgbClr val="002060"/>
                </a:solidFill>
                <a:latin typeface="Candara" panose="020E0502030303020204" pitchFamily="34" charset="0"/>
              </a:rPr>
              <a:t>mieux identifiés par les</a:t>
            </a:r>
            <a:r>
              <a:rPr lang="fr-FR" dirty="0">
                <a:solidFill>
                  <a:srgbClr val="002060"/>
                </a:solidFill>
                <a:latin typeface="Candara" panose="020E0502030303020204" pitchFamily="34" charset="0"/>
              </a:rPr>
              <a:t> </a:t>
            </a:r>
            <a:r>
              <a:rPr lang="fr-FR" dirty="0" err="1">
                <a:solidFill>
                  <a:srgbClr val="002060"/>
                </a:solidFill>
                <a:latin typeface="Candara" panose="020E0502030303020204" pitchFamily="34" charset="0"/>
              </a:rPr>
              <a:t>features</a:t>
            </a:r>
            <a:r>
              <a:rPr lang="fr-FR" dirty="0">
                <a:solidFill>
                  <a:srgbClr val="002060"/>
                </a:solidFill>
                <a:latin typeface="Candara" panose="020E0502030303020204" pitchFamily="34" charset="0"/>
              </a:rPr>
              <a:t> images</a:t>
            </a:r>
          </a:p>
          <a:p>
            <a:endParaRPr lang="fr-FR" dirty="0">
              <a:solidFill>
                <a:srgbClr val="002060"/>
              </a:solidFill>
              <a:latin typeface="Candara" panose="020E0502030303020204" pitchFamily="34" charset="0"/>
            </a:endParaRPr>
          </a:p>
        </p:txBody>
      </p:sp>
      <p:pic>
        <p:nvPicPr>
          <p:cNvPr id="19" name="Picture 18">
            <a:extLst>
              <a:ext uri="{FF2B5EF4-FFF2-40B4-BE49-F238E27FC236}">
                <a16:creationId xmlns:a16="http://schemas.microsoft.com/office/drawing/2014/main" id="{73E77E75-7783-DDB6-4BC2-B7F26DD4A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745" y="855840"/>
            <a:ext cx="4572000" cy="3702937"/>
          </a:xfrm>
          <a:prstGeom prst="rect">
            <a:avLst/>
          </a:prstGeom>
        </p:spPr>
      </p:pic>
      <p:sp>
        <p:nvSpPr>
          <p:cNvPr id="21" name="TextBox 20">
            <a:extLst>
              <a:ext uri="{FF2B5EF4-FFF2-40B4-BE49-F238E27FC236}">
                <a16:creationId xmlns:a16="http://schemas.microsoft.com/office/drawing/2014/main" id="{1D95B504-E755-D6B3-AF35-89937D63AD29}"/>
              </a:ext>
            </a:extLst>
          </p:cNvPr>
          <p:cNvSpPr txBox="1"/>
          <p:nvPr/>
        </p:nvSpPr>
        <p:spPr>
          <a:xfrm>
            <a:off x="2854452" y="5900927"/>
            <a:ext cx="6483096" cy="369332"/>
          </a:xfrm>
          <a:prstGeom prst="rect">
            <a:avLst/>
          </a:prstGeom>
          <a:noFill/>
        </p:spPr>
        <p:txBody>
          <a:bodyPr wrap="square">
            <a:spAutoFit/>
          </a:bodyPr>
          <a:lstStyle/>
          <a:p>
            <a:r>
              <a:rPr lang="fr-FR" b="1" dirty="0">
                <a:solidFill>
                  <a:srgbClr val="002060"/>
                </a:solidFill>
                <a:latin typeface="Candara" panose="020E0502030303020204" pitchFamily="34" charset="0"/>
              </a:rPr>
              <a:t>Les 2 approches, texte et images, se complètent et se renforcent</a:t>
            </a:r>
            <a:endParaRPr lang="fr-FR" dirty="0"/>
          </a:p>
        </p:txBody>
      </p:sp>
    </p:spTree>
    <p:extLst>
      <p:ext uri="{BB962C8B-B14F-4D97-AF65-F5344CB8AC3E}">
        <p14:creationId xmlns:p14="http://schemas.microsoft.com/office/powerpoint/2010/main" val="1120740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DA299D-62B1-5E1A-63CA-B6B9F6BBA593}"/>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Classification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6B2E093A-418D-D029-5EDD-2647571DA51A}"/>
              </a:ext>
            </a:extLst>
          </p:cNvPr>
          <p:cNvSpPr txBox="1"/>
          <p:nvPr/>
        </p:nvSpPr>
        <p:spPr>
          <a:xfrm>
            <a:off x="-579117" y="1524199"/>
            <a:ext cx="6138672" cy="1631216"/>
          </a:xfrm>
          <a:prstGeom prst="rect">
            <a:avLst/>
          </a:prstGeom>
          <a:noFill/>
        </p:spPr>
        <p:txBody>
          <a:bodyPr wrap="square">
            <a:spAutoFit/>
          </a:bodyPr>
          <a:lstStyle/>
          <a:p>
            <a:pPr algn="ctr"/>
            <a:r>
              <a:rPr lang="fr-FR" sz="2000" b="1" dirty="0">
                <a:solidFill>
                  <a:srgbClr val="002060"/>
                </a:solidFill>
                <a:latin typeface="Candara" panose="020E0502030303020204" pitchFamily="34" charset="0"/>
              </a:rPr>
              <a:t>Classification:</a:t>
            </a:r>
          </a:p>
          <a:p>
            <a:pPr marL="342900" indent="-342900" algn="ctr">
              <a:buFont typeface="Arial" panose="020B0604020202020204" pitchFamily="34" charset="0"/>
              <a:buChar char="•"/>
            </a:pPr>
            <a:r>
              <a:rPr lang="fr-FR" sz="2000" dirty="0">
                <a:solidFill>
                  <a:srgbClr val="002060"/>
                </a:solidFill>
                <a:latin typeface="Candara" panose="020E0502030303020204" pitchFamily="34" charset="0"/>
              </a:rPr>
              <a:t>SVC</a:t>
            </a:r>
          </a:p>
          <a:p>
            <a:pPr marL="342900" indent="-342900" algn="ctr">
              <a:buFont typeface="Arial" panose="020B0604020202020204" pitchFamily="34" charset="0"/>
              <a:buChar char="•"/>
            </a:pPr>
            <a:r>
              <a:rPr lang="fr-FR" sz="2000" dirty="0" err="1">
                <a:solidFill>
                  <a:srgbClr val="002060"/>
                </a:solidFill>
                <a:latin typeface="Candara" panose="020E0502030303020204" pitchFamily="34" charset="0"/>
              </a:rPr>
              <a:t>Features</a:t>
            </a:r>
            <a:r>
              <a:rPr lang="fr-FR" sz="2000" dirty="0">
                <a:solidFill>
                  <a:srgbClr val="002060"/>
                </a:solidFill>
                <a:latin typeface="Candara" panose="020E0502030303020204" pitchFamily="34" charset="0"/>
              </a:rPr>
              <a:t> texte + images</a:t>
            </a:r>
          </a:p>
          <a:p>
            <a:pPr marL="342900" indent="-342900" algn="ctr">
              <a:buFont typeface="Arial" panose="020B0604020202020204" pitchFamily="34" charset="0"/>
              <a:buChar char="•"/>
            </a:pPr>
            <a:r>
              <a:rPr lang="fr-FR" sz="2000" dirty="0">
                <a:solidFill>
                  <a:srgbClr val="002060"/>
                </a:solidFill>
                <a:latin typeface="Candara" panose="020E0502030303020204" pitchFamily="34" charset="0"/>
              </a:rPr>
              <a:t>Standard </a:t>
            </a:r>
            <a:r>
              <a:rPr lang="fr-FR" sz="2000" dirty="0" err="1">
                <a:solidFill>
                  <a:srgbClr val="002060"/>
                </a:solidFill>
                <a:latin typeface="Candara" panose="020E0502030303020204" pitchFamily="34" charset="0"/>
              </a:rPr>
              <a:t>scaler</a:t>
            </a:r>
            <a:endParaRPr lang="fr-FR" sz="2000" dirty="0">
              <a:solidFill>
                <a:srgbClr val="002060"/>
              </a:solidFill>
              <a:latin typeface="Candara" panose="020E0502030303020204" pitchFamily="34" charset="0"/>
            </a:endParaRPr>
          </a:p>
          <a:p>
            <a:pPr marL="342900" indent="-342900" algn="ctr">
              <a:buFont typeface="Arial" panose="020B0604020202020204" pitchFamily="34" charset="0"/>
              <a:buChar char="•"/>
            </a:pPr>
            <a:r>
              <a:rPr lang="fr-FR" sz="2000" b="1" dirty="0" err="1">
                <a:solidFill>
                  <a:srgbClr val="002060"/>
                </a:solidFill>
                <a:latin typeface="Candara" panose="020E0502030303020204" pitchFamily="34" charset="0"/>
              </a:rPr>
              <a:t>Accuracy</a:t>
            </a:r>
            <a:r>
              <a:rPr lang="fr-FR" sz="2000" b="1" dirty="0">
                <a:solidFill>
                  <a:srgbClr val="002060"/>
                </a:solidFill>
                <a:latin typeface="Candara" panose="020E0502030303020204" pitchFamily="34" charset="0"/>
              </a:rPr>
              <a:t> (test set): 94.7%</a:t>
            </a:r>
            <a:endParaRPr lang="fr-FR" sz="2000" b="1" dirty="0"/>
          </a:p>
        </p:txBody>
      </p:sp>
      <p:pic>
        <p:nvPicPr>
          <p:cNvPr id="4" name="Picture 3">
            <a:extLst>
              <a:ext uri="{FF2B5EF4-FFF2-40B4-BE49-F238E27FC236}">
                <a16:creationId xmlns:a16="http://schemas.microsoft.com/office/drawing/2014/main" id="{C92A9CCE-44F0-EB01-5FBC-48E1DB4DC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953" y="738826"/>
            <a:ext cx="5925615" cy="5972869"/>
          </a:xfrm>
          <a:prstGeom prst="rect">
            <a:avLst/>
          </a:prstGeom>
        </p:spPr>
      </p:pic>
      <p:sp>
        <p:nvSpPr>
          <p:cNvPr id="5" name="Arrow: Down 4">
            <a:extLst>
              <a:ext uri="{FF2B5EF4-FFF2-40B4-BE49-F238E27FC236}">
                <a16:creationId xmlns:a16="http://schemas.microsoft.com/office/drawing/2014/main" id="{C24385BC-6A82-1ED5-78BE-76BE153E206A}"/>
              </a:ext>
            </a:extLst>
          </p:cNvPr>
          <p:cNvSpPr/>
          <p:nvPr/>
        </p:nvSpPr>
        <p:spPr>
          <a:xfrm>
            <a:off x="2398779" y="3381801"/>
            <a:ext cx="182880" cy="457200"/>
          </a:xfrm>
          <a:prstGeom prst="down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313E472E-2EEF-B178-5C05-9EE081CF3D23}"/>
              </a:ext>
            </a:extLst>
          </p:cNvPr>
          <p:cNvSpPr txBox="1"/>
          <p:nvPr/>
        </p:nvSpPr>
        <p:spPr>
          <a:xfrm>
            <a:off x="1013463" y="4065387"/>
            <a:ext cx="2953512" cy="1015663"/>
          </a:xfrm>
          <a:prstGeom prst="rect">
            <a:avLst/>
          </a:prstGeom>
          <a:noFill/>
        </p:spPr>
        <p:txBody>
          <a:bodyPr wrap="square">
            <a:spAutoFit/>
          </a:bodyPr>
          <a:lstStyle/>
          <a:p>
            <a:pPr algn="ctr"/>
            <a:r>
              <a:rPr lang="fr-FR" sz="2000" b="1" dirty="0">
                <a:solidFill>
                  <a:srgbClr val="002060"/>
                </a:solidFill>
                <a:latin typeface="Candara" panose="020E0502030303020204" pitchFamily="34" charset="0"/>
              </a:rPr>
              <a:t>Confirmation de la</a:t>
            </a:r>
          </a:p>
          <a:p>
            <a:pPr algn="ctr"/>
            <a:r>
              <a:rPr lang="fr-FR" sz="2000" b="1" dirty="0">
                <a:solidFill>
                  <a:srgbClr val="002060"/>
                </a:solidFill>
                <a:latin typeface="Candara" panose="020E0502030303020204" pitchFamily="34" charset="0"/>
              </a:rPr>
              <a:t>faisabilité du moteur de classification</a:t>
            </a:r>
          </a:p>
        </p:txBody>
      </p:sp>
    </p:spTree>
    <p:extLst>
      <p:ext uri="{BB962C8B-B14F-4D97-AF65-F5344CB8AC3E}">
        <p14:creationId xmlns:p14="http://schemas.microsoft.com/office/powerpoint/2010/main" val="198780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17</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4572827" y="3167390"/>
            <a:ext cx="3046347" cy="523220"/>
          </a:xfrm>
          <a:prstGeom prst="rect">
            <a:avLst/>
          </a:prstGeom>
          <a:noFill/>
        </p:spPr>
        <p:txBody>
          <a:bodyPr wrap="none" rtlCol="0">
            <a:spAutoFit/>
          </a:bodyPr>
          <a:lstStyle/>
          <a:p>
            <a:r>
              <a:rPr lang="fr-FR" sz="2800" b="1" dirty="0">
                <a:solidFill>
                  <a:srgbClr val="000066"/>
                </a:solidFill>
                <a:latin typeface="Arial Black" pitchFamily="34" charset="0"/>
              </a:rPr>
              <a:t>5. Conclusions</a:t>
            </a:r>
          </a:p>
        </p:txBody>
      </p:sp>
    </p:spTree>
    <p:extLst>
      <p:ext uri="{BB962C8B-B14F-4D97-AF65-F5344CB8AC3E}">
        <p14:creationId xmlns:p14="http://schemas.microsoft.com/office/powerpoint/2010/main" val="3845784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7E406C-CFDC-F65F-1420-AC23DD56F2C4}"/>
              </a:ext>
            </a:extLst>
          </p:cNvPr>
          <p:cNvSpPr>
            <a:spLocks noGrp="1"/>
          </p:cNvSpPr>
          <p:nvPr>
            <p:ph type="sldNum" sz="quarter" idx="12"/>
          </p:nvPr>
        </p:nvSpPr>
        <p:spPr/>
        <p:txBody>
          <a:bodyPr/>
          <a:lstStyle/>
          <a:p>
            <a:fld id="{6B6A6FEC-79E8-4978-87CD-B32714801BA0}" type="slidenum">
              <a:rPr lang="it-IT" smtClean="0"/>
              <a:pPr/>
              <a:t>18</a:t>
            </a:fld>
            <a:endParaRPr lang="it-IT"/>
          </a:p>
        </p:txBody>
      </p:sp>
      <p:sp>
        <p:nvSpPr>
          <p:cNvPr id="4" name="TextBox 3">
            <a:extLst>
              <a:ext uri="{FF2B5EF4-FFF2-40B4-BE49-F238E27FC236}">
                <a16:creationId xmlns:a16="http://schemas.microsoft.com/office/drawing/2014/main" id="{E7BDDE13-7C1C-603F-E6FB-59E3E6504309}"/>
              </a:ext>
            </a:extLst>
          </p:cNvPr>
          <p:cNvSpPr txBox="1"/>
          <p:nvPr/>
        </p:nvSpPr>
        <p:spPr>
          <a:xfrm>
            <a:off x="891059" y="988388"/>
            <a:ext cx="3733711" cy="774507"/>
          </a:xfrm>
          <a:prstGeom prst="rect">
            <a:avLst/>
          </a:prstGeom>
          <a:noFill/>
        </p:spPr>
        <p:txBody>
          <a:bodyPr wrap="square">
            <a:spAutoFit/>
          </a:bodyPr>
          <a:lstStyle/>
          <a:p>
            <a:pPr algn="ctr">
              <a:lnSpc>
                <a:spcPct val="107000"/>
              </a:lnSpc>
              <a:spcAft>
                <a:spcPts val="800"/>
              </a:spcAft>
            </a:pPr>
            <a:r>
              <a:rPr lang="fr-FR" b="1" dirty="0">
                <a:solidFill>
                  <a:srgbClr val="002060"/>
                </a:solidFill>
                <a:effectLst/>
                <a:latin typeface="Candara" panose="020E0502030303020204" pitchFamily="34" charset="0"/>
              </a:rPr>
              <a:t>Extraction des </a:t>
            </a:r>
            <a:r>
              <a:rPr lang="fr-FR" b="1" dirty="0" err="1">
                <a:solidFill>
                  <a:srgbClr val="002060"/>
                </a:solidFill>
                <a:effectLst/>
                <a:latin typeface="Candara" panose="020E0502030303020204" pitchFamily="34" charset="0"/>
              </a:rPr>
              <a:t>features</a:t>
            </a:r>
            <a:r>
              <a:rPr lang="fr-FR" b="1" dirty="0">
                <a:solidFill>
                  <a:srgbClr val="002060"/>
                </a:solidFill>
                <a:effectLst/>
                <a:latin typeface="Candara" panose="020E0502030303020204" pitchFamily="34" charset="0"/>
              </a:rPr>
              <a:t> texte</a:t>
            </a:r>
          </a:p>
          <a:p>
            <a:pPr algn="ctr">
              <a:lnSpc>
                <a:spcPct val="107000"/>
              </a:lnSpc>
              <a:spcAft>
                <a:spcPts val="800"/>
              </a:spcAft>
            </a:pPr>
            <a:endParaRPr lang="fr-FR" b="1" dirty="0">
              <a:solidFill>
                <a:srgbClr val="002060"/>
              </a:solidFill>
              <a:effectLst/>
              <a:latin typeface="Candara" panose="020E0502030303020204" pitchFamily="34" charset="0"/>
            </a:endParaRPr>
          </a:p>
        </p:txBody>
      </p:sp>
      <p:sp>
        <p:nvSpPr>
          <p:cNvPr id="10" name="Rectangle: Rounded Corners 9">
            <a:extLst>
              <a:ext uri="{FF2B5EF4-FFF2-40B4-BE49-F238E27FC236}">
                <a16:creationId xmlns:a16="http://schemas.microsoft.com/office/drawing/2014/main" id="{C5345CFF-1FE4-BB45-CB10-0A08CB5C88CD}"/>
              </a:ext>
            </a:extLst>
          </p:cNvPr>
          <p:cNvSpPr/>
          <p:nvPr/>
        </p:nvSpPr>
        <p:spPr>
          <a:xfrm>
            <a:off x="85569" y="878833"/>
            <a:ext cx="5344690" cy="28327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Picture 17">
            <a:extLst>
              <a:ext uri="{FF2B5EF4-FFF2-40B4-BE49-F238E27FC236}">
                <a16:creationId xmlns:a16="http://schemas.microsoft.com/office/drawing/2014/main" id="{FDD1B518-E704-D114-3789-751C650F94A8}"/>
              </a:ext>
            </a:extLst>
          </p:cNvPr>
          <p:cNvPicPr>
            <a:picLocks noChangeAspect="1"/>
          </p:cNvPicPr>
          <p:nvPr/>
        </p:nvPicPr>
        <p:blipFill>
          <a:blip r:embed="rId3"/>
          <a:stretch>
            <a:fillRect/>
          </a:stretch>
        </p:blipFill>
        <p:spPr>
          <a:xfrm>
            <a:off x="1374004" y="1405123"/>
            <a:ext cx="2767820" cy="760487"/>
          </a:xfrm>
          <a:prstGeom prst="rect">
            <a:avLst/>
          </a:prstGeom>
        </p:spPr>
      </p:pic>
      <p:sp>
        <p:nvSpPr>
          <p:cNvPr id="19" name="TextBox 18">
            <a:extLst>
              <a:ext uri="{FF2B5EF4-FFF2-40B4-BE49-F238E27FC236}">
                <a16:creationId xmlns:a16="http://schemas.microsoft.com/office/drawing/2014/main" id="{A1B246E3-4144-8586-339F-B8451B544692}"/>
              </a:ext>
            </a:extLst>
          </p:cNvPr>
          <p:cNvSpPr txBox="1"/>
          <p:nvPr/>
        </p:nvSpPr>
        <p:spPr>
          <a:xfrm>
            <a:off x="81169" y="2321317"/>
            <a:ext cx="5353490" cy="1173463"/>
          </a:xfrm>
          <a:prstGeom prst="rect">
            <a:avLst/>
          </a:prstGeom>
          <a:noFill/>
        </p:spPr>
        <p:txBody>
          <a:bodyPr wrap="square">
            <a:spAutoFit/>
          </a:bodyPr>
          <a:lstStyle/>
          <a:p>
            <a:pPr algn="ctr">
              <a:lnSpc>
                <a:spcPct val="107000"/>
              </a:lnSpc>
              <a:spcAft>
                <a:spcPts val="800"/>
              </a:spcAft>
            </a:pPr>
            <a:r>
              <a:rPr lang="fr-FR" sz="1800" dirty="0">
                <a:solidFill>
                  <a:srgbClr val="002060"/>
                </a:solidFill>
                <a:effectLst/>
                <a:latin typeface="Candara" panose="020E0502030303020204" pitchFamily="34" charset="0"/>
              </a:rPr>
              <a:t>Word </a:t>
            </a:r>
            <a:r>
              <a:rPr lang="fr-FR" sz="1800" dirty="0" err="1">
                <a:solidFill>
                  <a:srgbClr val="002060"/>
                </a:solidFill>
                <a:effectLst/>
                <a:latin typeface="Candara" panose="020E0502030303020204" pitchFamily="34" charset="0"/>
              </a:rPr>
              <a:t>embeddings</a:t>
            </a:r>
            <a:r>
              <a:rPr lang="fr-FR" sz="1800" dirty="0">
                <a:solidFill>
                  <a:srgbClr val="002060"/>
                </a:solidFill>
                <a:effectLst/>
                <a:latin typeface="Candara" panose="020E0502030303020204" pitchFamily="34" charset="0"/>
              </a:rPr>
              <a:t> dépassent les approches </a:t>
            </a:r>
          </a:p>
          <a:p>
            <a:pPr algn="ctr">
              <a:lnSpc>
                <a:spcPct val="107000"/>
              </a:lnSpc>
              <a:spcAft>
                <a:spcPts val="800"/>
              </a:spcAft>
            </a:pPr>
            <a:r>
              <a:rPr lang="fr-FR" dirty="0">
                <a:solidFill>
                  <a:srgbClr val="002060"/>
                </a:solidFill>
                <a:latin typeface="Candara" panose="020E0502030303020204" pitchFamily="34" charset="0"/>
              </a:rPr>
              <a:t>Bag of </a:t>
            </a:r>
            <a:r>
              <a:rPr lang="fr-FR" dirty="0" err="1">
                <a:solidFill>
                  <a:srgbClr val="002060"/>
                </a:solidFill>
                <a:latin typeface="Candara" panose="020E0502030303020204" pitchFamily="34" charset="0"/>
              </a:rPr>
              <a:t>Words</a:t>
            </a:r>
            <a:endParaRPr lang="fr-FR" dirty="0">
              <a:solidFill>
                <a:srgbClr val="002060"/>
              </a:solidFill>
              <a:latin typeface="Candara" panose="020E0502030303020204" pitchFamily="34" charset="0"/>
            </a:endParaRPr>
          </a:p>
          <a:p>
            <a:pPr algn="ctr">
              <a:lnSpc>
                <a:spcPct val="107000"/>
              </a:lnSpc>
              <a:spcAft>
                <a:spcPts val="800"/>
              </a:spcAft>
            </a:pPr>
            <a:r>
              <a:rPr lang="fr-FR" sz="1800" b="1" dirty="0">
                <a:solidFill>
                  <a:srgbClr val="002060"/>
                </a:solidFill>
                <a:effectLst/>
                <a:latin typeface="Candara" panose="020E0502030303020204" pitchFamily="34" charset="0"/>
              </a:rPr>
              <a:t>USE: 63% de similarité entre clusters et catégories</a:t>
            </a:r>
          </a:p>
        </p:txBody>
      </p:sp>
      <p:sp>
        <p:nvSpPr>
          <p:cNvPr id="27" name="TextBox 26">
            <a:extLst>
              <a:ext uri="{FF2B5EF4-FFF2-40B4-BE49-F238E27FC236}">
                <a16:creationId xmlns:a16="http://schemas.microsoft.com/office/drawing/2014/main" id="{43A81AB5-0D2F-DF82-7B02-B19AB0862B30}"/>
              </a:ext>
            </a:extLst>
          </p:cNvPr>
          <p:cNvSpPr txBox="1"/>
          <p:nvPr/>
        </p:nvSpPr>
        <p:spPr>
          <a:xfrm>
            <a:off x="2450489" y="4014321"/>
            <a:ext cx="7291022" cy="2370329"/>
          </a:xfrm>
          <a:prstGeom prst="rect">
            <a:avLst/>
          </a:prstGeom>
          <a:noFill/>
        </p:spPr>
        <p:txBody>
          <a:bodyPr wrap="square">
            <a:spAutoFit/>
          </a:bodyPr>
          <a:lstStyle/>
          <a:p>
            <a:pPr marL="285750" indent="-285750" algn="ctr">
              <a:lnSpc>
                <a:spcPct val="107000"/>
              </a:lnSpc>
              <a:spcAft>
                <a:spcPts val="800"/>
              </a:spcAft>
              <a:buFont typeface="Arial" panose="020B0604020202020204" pitchFamily="34" charset="0"/>
              <a:buChar char="•"/>
            </a:pPr>
            <a:r>
              <a:rPr lang="fr-FR" b="1" dirty="0">
                <a:solidFill>
                  <a:srgbClr val="660066"/>
                </a:solidFill>
                <a:effectLst/>
                <a:latin typeface="Candara" panose="020E0502030303020204" pitchFamily="34" charset="0"/>
              </a:rPr>
              <a:t>Complémentarité des approches:  85 % produits classé correctement</a:t>
            </a:r>
          </a:p>
          <a:p>
            <a:pPr marL="285750" indent="-285750" algn="ctr">
              <a:lnSpc>
                <a:spcPct val="107000"/>
              </a:lnSpc>
              <a:spcAft>
                <a:spcPts val="800"/>
              </a:spcAft>
              <a:buFont typeface="Arial" panose="020B0604020202020204" pitchFamily="34" charset="0"/>
              <a:buChar char="•"/>
            </a:pPr>
            <a:r>
              <a:rPr lang="fr-FR" b="1" dirty="0">
                <a:solidFill>
                  <a:srgbClr val="660066"/>
                </a:solidFill>
                <a:effectLst/>
                <a:latin typeface="Candara" panose="020E0502030303020204" pitchFamily="34" charset="0"/>
              </a:rPr>
              <a:t>Premier test de classification: </a:t>
            </a:r>
            <a:r>
              <a:rPr lang="fr-FR" b="1" dirty="0" err="1">
                <a:solidFill>
                  <a:srgbClr val="660066"/>
                </a:solidFill>
                <a:effectLst/>
                <a:latin typeface="Candara" panose="020E0502030303020204" pitchFamily="34" charset="0"/>
              </a:rPr>
              <a:t>accuracy</a:t>
            </a:r>
            <a:r>
              <a:rPr lang="fr-FR" b="1" dirty="0">
                <a:solidFill>
                  <a:srgbClr val="660066"/>
                </a:solidFill>
                <a:effectLst/>
                <a:latin typeface="Candara" panose="020E0502030303020204" pitchFamily="34" charset="0"/>
              </a:rPr>
              <a:t> de 94.7%</a:t>
            </a:r>
          </a:p>
          <a:p>
            <a:pPr marL="285750" indent="-285750" algn="ctr">
              <a:lnSpc>
                <a:spcPct val="107000"/>
              </a:lnSpc>
              <a:spcAft>
                <a:spcPts val="800"/>
              </a:spcAft>
              <a:buFont typeface="Arial" panose="020B0604020202020204" pitchFamily="34" charset="0"/>
              <a:buChar char="•"/>
            </a:pPr>
            <a:r>
              <a:rPr lang="fr-FR" b="1" dirty="0">
                <a:solidFill>
                  <a:srgbClr val="660066"/>
                </a:solidFill>
                <a:latin typeface="Candara" panose="020E0502030303020204" pitchFamily="34" charset="0"/>
              </a:rPr>
              <a:t>Faisabilité du regroupement  automatique des produits</a:t>
            </a:r>
          </a:p>
          <a:p>
            <a:pPr marL="285750" indent="-285750" algn="ctr">
              <a:lnSpc>
                <a:spcPct val="107000"/>
              </a:lnSpc>
              <a:spcAft>
                <a:spcPts val="800"/>
              </a:spcAft>
              <a:buFont typeface="Arial" panose="020B0604020202020204" pitchFamily="34" charset="0"/>
              <a:buChar char="•"/>
            </a:pPr>
            <a:r>
              <a:rPr lang="fr-FR" b="1" dirty="0">
                <a:solidFill>
                  <a:srgbClr val="660066"/>
                </a:solidFill>
                <a:effectLst/>
                <a:latin typeface="Candara" panose="020E0502030303020204" pitchFamily="34" charset="0"/>
              </a:rPr>
              <a:t>Pistes d’amélioration: fine tuning de USE et ResNet50</a:t>
            </a:r>
          </a:p>
          <a:p>
            <a:pPr algn="ctr">
              <a:lnSpc>
                <a:spcPct val="107000"/>
              </a:lnSpc>
              <a:spcAft>
                <a:spcPts val="800"/>
              </a:spcAft>
            </a:pPr>
            <a:endParaRPr lang="fr-FR" b="1" dirty="0">
              <a:solidFill>
                <a:srgbClr val="660066"/>
              </a:solidFill>
              <a:effectLst/>
              <a:latin typeface="Candara" panose="020E0502030303020204" pitchFamily="34" charset="0"/>
            </a:endParaRPr>
          </a:p>
          <a:p>
            <a:pPr marL="285750" indent="-285750" algn="ctr">
              <a:lnSpc>
                <a:spcPct val="107000"/>
              </a:lnSpc>
              <a:spcAft>
                <a:spcPts val="800"/>
              </a:spcAft>
              <a:buFont typeface="Arial" panose="020B0604020202020204" pitchFamily="34" charset="0"/>
              <a:buChar char="•"/>
            </a:pPr>
            <a:endParaRPr lang="fr-FR" b="1" dirty="0">
              <a:solidFill>
                <a:schemeClr val="accent4">
                  <a:lumMod val="50000"/>
                </a:schemeClr>
              </a:solidFill>
              <a:effectLst/>
              <a:latin typeface="Candara" panose="020E0502030303020204" pitchFamily="34" charset="0"/>
            </a:endParaRPr>
          </a:p>
        </p:txBody>
      </p:sp>
      <p:sp>
        <p:nvSpPr>
          <p:cNvPr id="5" name="Rectangle 4">
            <a:extLst>
              <a:ext uri="{FF2B5EF4-FFF2-40B4-BE49-F238E27FC236}">
                <a16:creationId xmlns:a16="http://schemas.microsoft.com/office/drawing/2014/main" id="{602CC9B3-DF3D-5F57-2A90-1A8E39EC5B5D}"/>
              </a:ext>
            </a:extLst>
          </p:cNvPr>
          <p:cNvSpPr>
            <a:spLocks noChangeArrowheads="1"/>
          </p:cNvSpPr>
          <p:nvPr/>
        </p:nvSpPr>
        <p:spPr bwMode="auto">
          <a:xfrm>
            <a:off x="0" y="-275"/>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Conclusion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EBCE9597-A071-AE96-4A05-3D3DC7695133}"/>
              </a:ext>
            </a:extLst>
          </p:cNvPr>
          <p:cNvSpPr txBox="1"/>
          <p:nvPr/>
        </p:nvSpPr>
        <p:spPr>
          <a:xfrm>
            <a:off x="7478859" y="988388"/>
            <a:ext cx="3733711" cy="774507"/>
          </a:xfrm>
          <a:prstGeom prst="rect">
            <a:avLst/>
          </a:prstGeom>
          <a:noFill/>
        </p:spPr>
        <p:txBody>
          <a:bodyPr wrap="square">
            <a:spAutoFit/>
          </a:bodyPr>
          <a:lstStyle/>
          <a:p>
            <a:pPr algn="ctr">
              <a:lnSpc>
                <a:spcPct val="107000"/>
              </a:lnSpc>
              <a:spcAft>
                <a:spcPts val="800"/>
              </a:spcAft>
            </a:pPr>
            <a:r>
              <a:rPr lang="fr-FR" b="1" dirty="0">
                <a:solidFill>
                  <a:srgbClr val="C00000"/>
                </a:solidFill>
                <a:effectLst/>
                <a:latin typeface="Candara" panose="020E0502030303020204" pitchFamily="34" charset="0"/>
              </a:rPr>
              <a:t>Extraction des </a:t>
            </a:r>
            <a:r>
              <a:rPr lang="fr-FR" b="1" dirty="0" err="1">
                <a:solidFill>
                  <a:srgbClr val="C00000"/>
                </a:solidFill>
                <a:effectLst/>
                <a:latin typeface="Candara" panose="020E0502030303020204" pitchFamily="34" charset="0"/>
              </a:rPr>
              <a:t>features</a:t>
            </a:r>
            <a:r>
              <a:rPr lang="fr-FR" b="1" dirty="0">
                <a:solidFill>
                  <a:srgbClr val="C00000"/>
                </a:solidFill>
                <a:effectLst/>
                <a:latin typeface="Candara" panose="020E0502030303020204" pitchFamily="34" charset="0"/>
              </a:rPr>
              <a:t> images</a:t>
            </a:r>
          </a:p>
          <a:p>
            <a:pPr algn="ctr">
              <a:lnSpc>
                <a:spcPct val="107000"/>
              </a:lnSpc>
              <a:spcAft>
                <a:spcPts val="800"/>
              </a:spcAft>
            </a:pPr>
            <a:endParaRPr lang="fr-FR" b="1" dirty="0">
              <a:solidFill>
                <a:srgbClr val="C00000"/>
              </a:solidFill>
              <a:effectLst/>
              <a:latin typeface="Candara" panose="020E0502030303020204" pitchFamily="34" charset="0"/>
            </a:endParaRPr>
          </a:p>
        </p:txBody>
      </p:sp>
      <p:sp>
        <p:nvSpPr>
          <p:cNvPr id="9" name="TextBox 8">
            <a:extLst>
              <a:ext uri="{FF2B5EF4-FFF2-40B4-BE49-F238E27FC236}">
                <a16:creationId xmlns:a16="http://schemas.microsoft.com/office/drawing/2014/main" id="{D758C4E1-8CE3-4076-4EBF-BAA3ADFB2736}"/>
              </a:ext>
            </a:extLst>
          </p:cNvPr>
          <p:cNvSpPr txBox="1"/>
          <p:nvPr/>
        </p:nvSpPr>
        <p:spPr>
          <a:xfrm>
            <a:off x="6806196" y="2321317"/>
            <a:ext cx="5079036" cy="1367234"/>
          </a:xfrm>
          <a:prstGeom prst="rect">
            <a:avLst/>
          </a:prstGeom>
          <a:noFill/>
        </p:spPr>
        <p:txBody>
          <a:bodyPr wrap="square">
            <a:spAutoFit/>
          </a:bodyPr>
          <a:lstStyle/>
          <a:p>
            <a:pPr algn="ctr">
              <a:lnSpc>
                <a:spcPct val="107000"/>
              </a:lnSpc>
              <a:spcAft>
                <a:spcPts val="800"/>
              </a:spcAft>
            </a:pPr>
            <a:r>
              <a:rPr lang="fr-FR" dirty="0">
                <a:solidFill>
                  <a:srgbClr val="C00000"/>
                </a:solidFill>
                <a:latin typeface="Candara" panose="020E0502030303020204" pitchFamily="34" charset="0"/>
              </a:rPr>
              <a:t>Réseaux de neurones dépassent les approches SIFT/ORB</a:t>
            </a:r>
          </a:p>
          <a:p>
            <a:pPr algn="ctr">
              <a:lnSpc>
                <a:spcPct val="107000"/>
              </a:lnSpc>
              <a:spcAft>
                <a:spcPts val="800"/>
              </a:spcAft>
            </a:pPr>
            <a:r>
              <a:rPr lang="fr-FR" sz="1800" b="1" dirty="0">
                <a:solidFill>
                  <a:srgbClr val="C00000"/>
                </a:solidFill>
                <a:effectLst/>
                <a:latin typeface="Candara" panose="020E0502030303020204" pitchFamily="34" charset="0"/>
              </a:rPr>
              <a:t>ResNet50: 55% de similarité entre clusters et catégories</a:t>
            </a:r>
          </a:p>
        </p:txBody>
      </p:sp>
      <p:pic>
        <p:nvPicPr>
          <p:cNvPr id="12" name="Picture 11">
            <a:extLst>
              <a:ext uri="{FF2B5EF4-FFF2-40B4-BE49-F238E27FC236}">
                <a16:creationId xmlns:a16="http://schemas.microsoft.com/office/drawing/2014/main" id="{DF31376A-4E9B-8242-BD2C-60893B7F7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2704" y="1432881"/>
            <a:ext cx="1746021" cy="884061"/>
          </a:xfrm>
          <a:prstGeom prst="rect">
            <a:avLst/>
          </a:prstGeom>
        </p:spPr>
      </p:pic>
      <p:sp>
        <p:nvSpPr>
          <p:cNvPr id="13" name="Rectangle: Rounded Corners 12">
            <a:extLst>
              <a:ext uri="{FF2B5EF4-FFF2-40B4-BE49-F238E27FC236}">
                <a16:creationId xmlns:a16="http://schemas.microsoft.com/office/drawing/2014/main" id="{1D7506CE-AFA6-BFC5-80EF-1D8901B1856A}"/>
              </a:ext>
            </a:extLst>
          </p:cNvPr>
          <p:cNvSpPr/>
          <p:nvPr/>
        </p:nvSpPr>
        <p:spPr>
          <a:xfrm>
            <a:off x="6673369" y="878833"/>
            <a:ext cx="5344690" cy="283277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00000"/>
              </a:solidFill>
            </a:endParaRPr>
          </a:p>
        </p:txBody>
      </p:sp>
      <p:pic>
        <p:nvPicPr>
          <p:cNvPr id="15" name="Graphic 14" descr="Arrow Slight curve">
            <a:extLst>
              <a:ext uri="{FF2B5EF4-FFF2-40B4-BE49-F238E27FC236}">
                <a16:creationId xmlns:a16="http://schemas.microsoft.com/office/drawing/2014/main" id="{58C81B11-2ECD-E4E9-030D-158A9BED99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6360" y="3768390"/>
            <a:ext cx="914400" cy="914400"/>
          </a:xfrm>
          <a:prstGeom prst="rect">
            <a:avLst/>
          </a:prstGeom>
        </p:spPr>
      </p:pic>
      <p:pic>
        <p:nvPicPr>
          <p:cNvPr id="16" name="Graphic 15" descr="Arrow Slight curve">
            <a:extLst>
              <a:ext uri="{FF2B5EF4-FFF2-40B4-BE49-F238E27FC236}">
                <a16:creationId xmlns:a16="http://schemas.microsoft.com/office/drawing/2014/main" id="{25E6C113-B559-0844-DC01-17D6300C77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9791240" y="3821162"/>
            <a:ext cx="914400" cy="914400"/>
          </a:xfrm>
          <a:prstGeom prst="rect">
            <a:avLst/>
          </a:prstGeom>
        </p:spPr>
      </p:pic>
    </p:spTree>
    <p:extLst>
      <p:ext uri="{BB962C8B-B14F-4D97-AF65-F5344CB8AC3E}">
        <p14:creationId xmlns:p14="http://schemas.microsoft.com/office/powerpoint/2010/main" val="423213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810706-7CBB-9202-385C-069AE3BE522B}"/>
              </a:ext>
            </a:extLst>
          </p:cNvPr>
          <p:cNvSpPr>
            <a:spLocks noGrp="1"/>
          </p:cNvSpPr>
          <p:nvPr>
            <p:ph type="sldNum" sz="quarter" idx="12"/>
          </p:nvPr>
        </p:nvSpPr>
        <p:spPr/>
        <p:txBody>
          <a:bodyPr/>
          <a:lstStyle/>
          <a:p>
            <a:fld id="{6B6A6FEC-79E8-4978-87CD-B32714801BA0}" type="slidenum">
              <a:rPr lang="it-IT" smtClean="0"/>
              <a:pPr/>
              <a:t>19</a:t>
            </a:fld>
            <a:endParaRPr lang="it-IT"/>
          </a:p>
        </p:txBody>
      </p:sp>
      <p:sp>
        <p:nvSpPr>
          <p:cNvPr id="4" name="TextBox 3">
            <a:extLst>
              <a:ext uri="{FF2B5EF4-FFF2-40B4-BE49-F238E27FC236}">
                <a16:creationId xmlns:a16="http://schemas.microsoft.com/office/drawing/2014/main" id="{F67B8552-6CFA-9D28-9DA7-543F680BD52C}"/>
              </a:ext>
            </a:extLst>
          </p:cNvPr>
          <p:cNvSpPr txBox="1"/>
          <p:nvPr/>
        </p:nvSpPr>
        <p:spPr>
          <a:xfrm>
            <a:off x="3022600" y="2409562"/>
            <a:ext cx="6146800" cy="1200329"/>
          </a:xfrm>
          <a:prstGeom prst="rect">
            <a:avLst/>
          </a:prstGeom>
          <a:noFill/>
        </p:spPr>
        <p:txBody>
          <a:bodyPr wrap="square">
            <a:spAutoFit/>
          </a:bodyPr>
          <a:lstStyle/>
          <a:p>
            <a:pPr algn="ctr"/>
            <a:r>
              <a:rPr lang="fr-FR" sz="2400" b="1" dirty="0">
                <a:solidFill>
                  <a:srgbClr val="002060"/>
                </a:solidFill>
                <a:latin typeface="Candara" panose="020E0502030303020204" pitchFamily="34" charset="0"/>
              </a:rPr>
              <a:t>Merci de votre attention</a:t>
            </a:r>
          </a:p>
          <a:p>
            <a:pPr algn="ctr"/>
            <a:endParaRPr lang="fr-FR" sz="2400" b="1" dirty="0">
              <a:solidFill>
                <a:srgbClr val="002060"/>
              </a:solidFill>
              <a:latin typeface="Candara" panose="020E0502030303020204" pitchFamily="34" charset="0"/>
            </a:endParaRPr>
          </a:p>
          <a:p>
            <a:pPr algn="ctr"/>
            <a:r>
              <a:rPr lang="fr-FR" sz="2400" dirty="0">
                <a:solidFill>
                  <a:srgbClr val="002060"/>
                </a:solidFill>
                <a:latin typeface="Candara" panose="020E0502030303020204" pitchFamily="34" charset="0"/>
              </a:rPr>
              <a:t>Il y a des questions?</a:t>
            </a:r>
            <a:endParaRPr lang="fr-FR" sz="2400" dirty="0"/>
          </a:p>
        </p:txBody>
      </p:sp>
    </p:spTree>
    <p:extLst>
      <p:ext uri="{BB962C8B-B14F-4D97-AF65-F5344CB8AC3E}">
        <p14:creationId xmlns:p14="http://schemas.microsoft.com/office/powerpoint/2010/main" val="83420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2</a:t>
            </a:fld>
            <a:endParaRPr lang="it-IT"/>
          </a:p>
        </p:txBody>
      </p:sp>
      <p:sp>
        <p:nvSpPr>
          <p:cNvPr id="3" name="Rectangle 2">
            <a:extLst>
              <a:ext uri="{FF2B5EF4-FFF2-40B4-BE49-F238E27FC236}">
                <a16:creationId xmlns:a16="http://schemas.microsoft.com/office/drawing/2014/main" id="{129DDFE1-1E79-F37C-58EC-1FFF7B3D6D44}"/>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err="1">
                <a:solidFill>
                  <a:srgbClr val="002060"/>
                </a:solidFill>
                <a:latin typeface="Gill Sans MT" pitchFamily="34" charset="0"/>
                <a:ea typeface="Arial Unicode MS" pitchFamily="34" charset="-128"/>
                <a:cs typeface="Arial Unicode MS" pitchFamily="34" charset="-128"/>
              </a:rPr>
              <a:t>Outline</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11" name="CasellaDiTesto 12">
            <a:extLst>
              <a:ext uri="{FF2B5EF4-FFF2-40B4-BE49-F238E27FC236}">
                <a16:creationId xmlns:a16="http://schemas.microsoft.com/office/drawing/2014/main" id="{6522EB5F-5F02-6EBD-F8CB-4CF04443F54A}"/>
              </a:ext>
            </a:extLst>
          </p:cNvPr>
          <p:cNvSpPr txBox="1"/>
          <p:nvPr/>
        </p:nvSpPr>
        <p:spPr>
          <a:xfrm>
            <a:off x="0" y="1903198"/>
            <a:ext cx="6083717" cy="1077218"/>
          </a:xfrm>
          <a:prstGeom prst="rect">
            <a:avLst/>
          </a:prstGeom>
          <a:noFill/>
        </p:spPr>
        <p:txBody>
          <a:bodyPr wrap="none" rtlCol="0">
            <a:spAutoFit/>
          </a:bodyPr>
          <a:lstStyle/>
          <a:p>
            <a:pPr marL="342900" indent="-342900"/>
            <a:r>
              <a:rPr lang="fr-FR" sz="2400" b="1" dirty="0">
                <a:solidFill>
                  <a:srgbClr val="002060"/>
                </a:solidFill>
                <a:latin typeface="Candara" pitchFamily="34" charset="0"/>
              </a:rPr>
              <a:t>2.	</a:t>
            </a:r>
            <a:r>
              <a:rPr lang="fr-FR" sz="2400" b="1" u="sng" dirty="0">
                <a:solidFill>
                  <a:srgbClr val="002060"/>
                </a:solidFill>
                <a:latin typeface="Candara" pitchFamily="34" charset="0"/>
              </a:rPr>
              <a:t>Extraction et clustering des </a:t>
            </a:r>
            <a:r>
              <a:rPr lang="fr-FR" sz="2400" b="1" u="sng" dirty="0" err="1">
                <a:solidFill>
                  <a:srgbClr val="002060"/>
                </a:solidFill>
                <a:latin typeface="Candara" pitchFamily="34" charset="0"/>
              </a:rPr>
              <a:t>features</a:t>
            </a:r>
            <a:r>
              <a:rPr lang="fr-FR" sz="2400" b="1" u="sng" dirty="0">
                <a:solidFill>
                  <a:srgbClr val="002060"/>
                </a:solidFill>
                <a:latin typeface="Candara" pitchFamily="34" charset="0"/>
              </a:rPr>
              <a:t> texte</a:t>
            </a:r>
          </a:p>
          <a:p>
            <a:pPr marL="800100" lvl="1" indent="-342900">
              <a:buFont typeface="Arial" pitchFamily="34" charset="0"/>
              <a:buChar char="•"/>
            </a:pPr>
            <a:r>
              <a:rPr lang="fr-FR" sz="2000" b="1" dirty="0">
                <a:solidFill>
                  <a:srgbClr val="002060"/>
                </a:solidFill>
                <a:latin typeface="Candara" pitchFamily="34" charset="0"/>
              </a:rPr>
              <a:t>Approches mises en œuvre</a:t>
            </a:r>
          </a:p>
          <a:p>
            <a:pPr marL="800100" lvl="1" indent="-342900">
              <a:buFont typeface="Arial" pitchFamily="34" charset="0"/>
              <a:buChar char="•"/>
            </a:pPr>
            <a:r>
              <a:rPr lang="fr-FR" sz="2000" b="1" dirty="0">
                <a:solidFill>
                  <a:srgbClr val="002060"/>
                </a:solidFill>
                <a:latin typeface="Candara" pitchFamily="34" charset="0"/>
              </a:rPr>
              <a:t>Analyse de la meilleure approche</a:t>
            </a:r>
          </a:p>
        </p:txBody>
      </p:sp>
      <p:sp>
        <p:nvSpPr>
          <p:cNvPr id="4" name="CasellaDiTesto 14">
            <a:extLst>
              <a:ext uri="{FF2B5EF4-FFF2-40B4-BE49-F238E27FC236}">
                <a16:creationId xmlns:a16="http://schemas.microsoft.com/office/drawing/2014/main" id="{1252B6CF-F5F7-DA58-9CFD-47BD205BC971}"/>
              </a:ext>
            </a:extLst>
          </p:cNvPr>
          <p:cNvSpPr txBox="1"/>
          <p:nvPr/>
        </p:nvSpPr>
        <p:spPr>
          <a:xfrm>
            <a:off x="0" y="5223814"/>
            <a:ext cx="2105063" cy="830997"/>
          </a:xfrm>
          <a:prstGeom prst="rect">
            <a:avLst/>
          </a:prstGeom>
          <a:noFill/>
        </p:spPr>
        <p:txBody>
          <a:bodyPr wrap="none" rtlCol="0">
            <a:spAutoFit/>
          </a:bodyPr>
          <a:lstStyle/>
          <a:p>
            <a:pPr marL="342900" indent="-342900"/>
            <a:r>
              <a:rPr lang="fr-FR" sz="2400" b="1" dirty="0">
                <a:solidFill>
                  <a:srgbClr val="002060"/>
                </a:solidFill>
                <a:latin typeface="Candara" pitchFamily="34" charset="0"/>
              </a:rPr>
              <a:t>5. 	</a:t>
            </a:r>
            <a:r>
              <a:rPr lang="fr-FR" sz="2400" b="1" u="sng" dirty="0">
                <a:solidFill>
                  <a:srgbClr val="002060"/>
                </a:solidFill>
                <a:latin typeface="Candara" pitchFamily="34" charset="0"/>
              </a:rPr>
              <a:t>Conclusions</a:t>
            </a:r>
          </a:p>
          <a:p>
            <a:pPr marL="342900" indent="-342900"/>
            <a:endParaRPr lang="fr-FR" sz="2400" b="1" u="sng" dirty="0">
              <a:solidFill>
                <a:srgbClr val="002060"/>
              </a:solidFill>
              <a:latin typeface="Candara" pitchFamily="34" charset="0"/>
            </a:endParaRPr>
          </a:p>
        </p:txBody>
      </p:sp>
      <p:sp>
        <p:nvSpPr>
          <p:cNvPr id="5" name="CasellaDiTesto 5">
            <a:extLst>
              <a:ext uri="{FF2B5EF4-FFF2-40B4-BE49-F238E27FC236}">
                <a16:creationId xmlns:a16="http://schemas.microsoft.com/office/drawing/2014/main" id="{D95A589D-FC45-3B68-E2DF-94BC74AE7E74}"/>
              </a:ext>
            </a:extLst>
          </p:cNvPr>
          <p:cNvSpPr txBox="1"/>
          <p:nvPr/>
        </p:nvSpPr>
        <p:spPr>
          <a:xfrm>
            <a:off x="0" y="4527312"/>
            <a:ext cx="4782078" cy="461665"/>
          </a:xfrm>
          <a:prstGeom prst="rect">
            <a:avLst/>
          </a:prstGeom>
          <a:noFill/>
        </p:spPr>
        <p:txBody>
          <a:bodyPr wrap="none" rtlCol="0">
            <a:spAutoFit/>
          </a:bodyPr>
          <a:lstStyle/>
          <a:p>
            <a:r>
              <a:rPr lang="fr-FR" sz="2400" b="1" dirty="0">
                <a:solidFill>
                  <a:srgbClr val="002060"/>
                </a:solidFill>
                <a:latin typeface="Candara" pitchFamily="34" charset="0"/>
              </a:rPr>
              <a:t>4. </a:t>
            </a:r>
            <a:r>
              <a:rPr lang="fr-FR" sz="2400" b="1" u="sng" dirty="0">
                <a:solidFill>
                  <a:srgbClr val="002060"/>
                </a:solidFill>
                <a:latin typeface="Candara" pitchFamily="34" charset="0"/>
              </a:rPr>
              <a:t>Complémentarité des approches</a:t>
            </a:r>
            <a:endParaRPr lang="fr-FR" sz="2400" b="1" dirty="0">
              <a:solidFill>
                <a:srgbClr val="002060"/>
              </a:solidFill>
              <a:latin typeface="Candara" pitchFamily="34" charset="0"/>
            </a:endParaRPr>
          </a:p>
        </p:txBody>
      </p:sp>
      <p:sp>
        <p:nvSpPr>
          <p:cNvPr id="8" name="CasellaDiTesto 12">
            <a:extLst>
              <a:ext uri="{FF2B5EF4-FFF2-40B4-BE49-F238E27FC236}">
                <a16:creationId xmlns:a16="http://schemas.microsoft.com/office/drawing/2014/main" id="{B3A9F6AA-82E3-3BB0-D04B-A7B3ECEAA83C}"/>
              </a:ext>
            </a:extLst>
          </p:cNvPr>
          <p:cNvSpPr txBox="1"/>
          <p:nvPr/>
        </p:nvSpPr>
        <p:spPr>
          <a:xfrm>
            <a:off x="0" y="591141"/>
            <a:ext cx="2959465" cy="1077218"/>
          </a:xfrm>
          <a:prstGeom prst="rect">
            <a:avLst/>
          </a:prstGeom>
          <a:noFill/>
        </p:spPr>
        <p:txBody>
          <a:bodyPr wrap="none" rtlCol="0">
            <a:spAutoFit/>
          </a:bodyPr>
          <a:lstStyle/>
          <a:p>
            <a:pPr marL="342900" indent="-342900"/>
            <a:r>
              <a:rPr lang="fr-FR" sz="2400" b="1" dirty="0">
                <a:solidFill>
                  <a:srgbClr val="002060"/>
                </a:solidFill>
                <a:latin typeface="Candara" pitchFamily="34" charset="0"/>
              </a:rPr>
              <a:t>1.	</a:t>
            </a:r>
            <a:r>
              <a:rPr lang="fr-FR" sz="2400" b="1" u="sng" dirty="0">
                <a:solidFill>
                  <a:srgbClr val="002060"/>
                </a:solidFill>
                <a:latin typeface="Candara" pitchFamily="34" charset="0"/>
              </a:rPr>
              <a:t>La mission</a:t>
            </a:r>
          </a:p>
          <a:p>
            <a:pPr marL="800100" lvl="1" indent="-342900">
              <a:buFont typeface="Arial" pitchFamily="34" charset="0"/>
              <a:buChar char="•"/>
            </a:pPr>
            <a:r>
              <a:rPr lang="fr-FR" sz="2000" b="1" dirty="0">
                <a:solidFill>
                  <a:srgbClr val="002060"/>
                </a:solidFill>
                <a:latin typeface="Candara" pitchFamily="34" charset="0"/>
              </a:rPr>
              <a:t>L’objectif</a:t>
            </a:r>
          </a:p>
          <a:p>
            <a:pPr marL="800100" lvl="1" indent="-342900">
              <a:buFont typeface="Arial" pitchFamily="34" charset="0"/>
              <a:buChar char="•"/>
            </a:pPr>
            <a:r>
              <a:rPr lang="fr-FR" sz="2000" b="1" dirty="0">
                <a:solidFill>
                  <a:srgbClr val="002060"/>
                </a:solidFill>
                <a:latin typeface="Candara" pitchFamily="34" charset="0"/>
              </a:rPr>
              <a:t>Le jeu de données</a:t>
            </a:r>
          </a:p>
        </p:txBody>
      </p:sp>
      <p:sp>
        <p:nvSpPr>
          <p:cNvPr id="12" name="CasellaDiTesto 12">
            <a:extLst>
              <a:ext uri="{FF2B5EF4-FFF2-40B4-BE49-F238E27FC236}">
                <a16:creationId xmlns:a16="http://schemas.microsoft.com/office/drawing/2014/main" id="{51448DCE-6E76-A898-F578-9232A3D18570}"/>
              </a:ext>
            </a:extLst>
          </p:cNvPr>
          <p:cNvSpPr txBox="1"/>
          <p:nvPr/>
        </p:nvSpPr>
        <p:spPr>
          <a:xfrm>
            <a:off x="0" y="3215255"/>
            <a:ext cx="6327373" cy="1077218"/>
          </a:xfrm>
          <a:prstGeom prst="rect">
            <a:avLst/>
          </a:prstGeom>
          <a:noFill/>
        </p:spPr>
        <p:txBody>
          <a:bodyPr wrap="none" rtlCol="0">
            <a:spAutoFit/>
          </a:bodyPr>
          <a:lstStyle/>
          <a:p>
            <a:pPr marL="342900" indent="-342900"/>
            <a:r>
              <a:rPr lang="fr-FR" sz="2400" b="1" dirty="0">
                <a:solidFill>
                  <a:srgbClr val="002060"/>
                </a:solidFill>
                <a:latin typeface="Candara" pitchFamily="34" charset="0"/>
              </a:rPr>
              <a:t>3.	</a:t>
            </a:r>
            <a:r>
              <a:rPr lang="fr-FR" sz="2400" b="1" u="sng" dirty="0">
                <a:solidFill>
                  <a:srgbClr val="002060"/>
                </a:solidFill>
                <a:latin typeface="Candara" pitchFamily="34" charset="0"/>
              </a:rPr>
              <a:t>Extraction et clustering des </a:t>
            </a:r>
            <a:r>
              <a:rPr lang="fr-FR" sz="2400" b="1" u="sng" dirty="0" err="1">
                <a:solidFill>
                  <a:srgbClr val="002060"/>
                </a:solidFill>
                <a:latin typeface="Candara" pitchFamily="34" charset="0"/>
              </a:rPr>
              <a:t>features</a:t>
            </a:r>
            <a:r>
              <a:rPr lang="fr-FR" sz="2400" b="1" u="sng" dirty="0">
                <a:solidFill>
                  <a:srgbClr val="002060"/>
                </a:solidFill>
                <a:latin typeface="Candara" pitchFamily="34" charset="0"/>
              </a:rPr>
              <a:t> images</a:t>
            </a:r>
          </a:p>
          <a:p>
            <a:pPr marL="800100" lvl="1" indent="-342900">
              <a:buFont typeface="Arial" pitchFamily="34" charset="0"/>
              <a:buChar char="•"/>
            </a:pPr>
            <a:r>
              <a:rPr lang="fr-FR" sz="2000" b="1" dirty="0">
                <a:solidFill>
                  <a:srgbClr val="002060"/>
                </a:solidFill>
                <a:latin typeface="Candara" pitchFamily="34" charset="0"/>
              </a:rPr>
              <a:t>Approches mises en œuvre</a:t>
            </a:r>
          </a:p>
          <a:p>
            <a:pPr marL="800100" lvl="1" indent="-342900">
              <a:buFont typeface="Arial" pitchFamily="34" charset="0"/>
              <a:buChar char="•"/>
            </a:pPr>
            <a:r>
              <a:rPr lang="fr-FR" sz="2000" b="1" dirty="0">
                <a:solidFill>
                  <a:srgbClr val="002060"/>
                </a:solidFill>
                <a:latin typeface="Candara" pitchFamily="34" charset="0"/>
              </a:rPr>
              <a:t>Analyse de la meilleure approche</a:t>
            </a:r>
          </a:p>
        </p:txBody>
      </p:sp>
    </p:spTree>
    <p:extLst>
      <p:ext uri="{BB962C8B-B14F-4D97-AF65-F5344CB8AC3E}">
        <p14:creationId xmlns:p14="http://schemas.microsoft.com/office/powerpoint/2010/main" val="298446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3</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4706838" y="3167390"/>
            <a:ext cx="2778325" cy="523220"/>
          </a:xfrm>
          <a:prstGeom prst="rect">
            <a:avLst/>
          </a:prstGeom>
          <a:noFill/>
        </p:spPr>
        <p:txBody>
          <a:bodyPr wrap="none" rtlCol="0">
            <a:spAutoFit/>
          </a:bodyPr>
          <a:lstStyle/>
          <a:p>
            <a:r>
              <a:rPr lang="en-US" sz="2800" b="1" dirty="0">
                <a:solidFill>
                  <a:srgbClr val="000066"/>
                </a:solidFill>
                <a:latin typeface="Arial Black" pitchFamily="34" charset="0"/>
              </a:rPr>
              <a:t>1. La mission</a:t>
            </a:r>
          </a:p>
        </p:txBody>
      </p:sp>
    </p:spTree>
    <p:extLst>
      <p:ext uri="{BB962C8B-B14F-4D97-AF65-F5344CB8AC3E}">
        <p14:creationId xmlns:p14="http://schemas.microsoft.com/office/powerpoint/2010/main" val="183835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p:txBody>
          <a:bodyPr/>
          <a:lstStyle/>
          <a:p>
            <a:fld id="{6B6A6FEC-79E8-4978-87CD-B32714801BA0}" type="slidenum">
              <a:rPr lang="it-IT" smtClean="0"/>
              <a:pPr/>
              <a:t>4</a:t>
            </a:fld>
            <a:endParaRPr lang="it-IT"/>
          </a:p>
        </p:txBody>
      </p:sp>
      <p:sp>
        <p:nvSpPr>
          <p:cNvPr id="9" name="CasellaDiTesto 5">
            <a:extLst>
              <a:ext uri="{FF2B5EF4-FFF2-40B4-BE49-F238E27FC236}">
                <a16:creationId xmlns:a16="http://schemas.microsoft.com/office/drawing/2014/main" id="{5D865E37-F9CC-CB36-B915-544B7E7C1D05}"/>
              </a:ext>
            </a:extLst>
          </p:cNvPr>
          <p:cNvSpPr txBox="1"/>
          <p:nvPr/>
        </p:nvSpPr>
        <p:spPr>
          <a:xfrm>
            <a:off x="0" y="717074"/>
            <a:ext cx="12021312" cy="1261884"/>
          </a:xfrm>
          <a:prstGeom prst="rect">
            <a:avLst/>
          </a:prstGeom>
          <a:noFill/>
        </p:spPr>
        <p:txBody>
          <a:bodyPr wrap="square" rtlCol="0">
            <a:spAutoFit/>
          </a:bodyPr>
          <a:lstStyle/>
          <a:p>
            <a:pPr algn="just"/>
            <a:r>
              <a:rPr lang="fr-FR" sz="2000" b="1" dirty="0">
                <a:solidFill>
                  <a:srgbClr val="002060"/>
                </a:solidFill>
                <a:latin typeface="Candara" pitchFamily="34" charset="0"/>
              </a:rPr>
              <a:t>Le contexte</a:t>
            </a:r>
          </a:p>
          <a:p>
            <a:pPr algn="just"/>
            <a:r>
              <a:rPr lang="fr-FR" dirty="0">
                <a:solidFill>
                  <a:srgbClr val="002060"/>
                </a:solidFill>
                <a:latin typeface="Candara" pitchFamily="34" charset="0"/>
              </a:rPr>
              <a:t>L’entreprise ‘Place de marché’ souhaite lancer une marketplace e-commerce où des vendeurs proposent des articles à des acheteurs en postant une photo et une description</a:t>
            </a:r>
          </a:p>
          <a:p>
            <a:pPr algn="just"/>
            <a:endParaRPr lang="fr-FR" sz="2000" b="1" dirty="0">
              <a:solidFill>
                <a:srgbClr val="002060"/>
              </a:solidFill>
              <a:latin typeface="Candara" pitchFamily="34" charset="0"/>
            </a:endParaRPr>
          </a:p>
        </p:txBody>
      </p:sp>
      <p:sp>
        <p:nvSpPr>
          <p:cNvPr id="8" name="TextBox 7">
            <a:extLst>
              <a:ext uri="{FF2B5EF4-FFF2-40B4-BE49-F238E27FC236}">
                <a16:creationId xmlns:a16="http://schemas.microsoft.com/office/drawing/2014/main" id="{838FBFDC-A329-A0C4-137B-1EFCACD98693}"/>
              </a:ext>
            </a:extLst>
          </p:cNvPr>
          <p:cNvSpPr txBox="1"/>
          <p:nvPr/>
        </p:nvSpPr>
        <p:spPr>
          <a:xfrm>
            <a:off x="0" y="2129370"/>
            <a:ext cx="12021312" cy="1508105"/>
          </a:xfrm>
          <a:prstGeom prst="rect">
            <a:avLst/>
          </a:prstGeom>
          <a:noFill/>
        </p:spPr>
        <p:txBody>
          <a:bodyPr wrap="square">
            <a:spAutoFit/>
          </a:bodyPr>
          <a:lstStyle/>
          <a:p>
            <a:pPr algn="just"/>
            <a:r>
              <a:rPr lang="fr-FR" sz="2000" b="1" dirty="0">
                <a:solidFill>
                  <a:srgbClr val="002060"/>
                </a:solidFill>
                <a:latin typeface="Candara" panose="020E0502030303020204" pitchFamily="34" charset="0"/>
              </a:rPr>
              <a:t>La problématique</a:t>
            </a:r>
            <a:endParaRPr lang="fr-FR" b="1" dirty="0">
              <a:solidFill>
                <a:srgbClr val="002060"/>
              </a:solidFill>
              <a:latin typeface="Candara" panose="020E0502030303020204" pitchFamily="34" charset="0"/>
            </a:endParaRPr>
          </a:p>
          <a:p>
            <a:pPr algn="just"/>
            <a:r>
              <a:rPr lang="fr-FR" dirty="0">
                <a:solidFill>
                  <a:srgbClr val="002060"/>
                </a:solidFill>
                <a:latin typeface="Candara" panose="020E0502030303020204" pitchFamily="34" charset="0"/>
              </a:rPr>
              <a:t>L'</a:t>
            </a:r>
            <a:r>
              <a:rPr lang="fr-FR" u="sng" dirty="0">
                <a:solidFill>
                  <a:srgbClr val="002060"/>
                </a:solidFill>
                <a:latin typeface="Candara" panose="020E0502030303020204" pitchFamily="34" charset="0"/>
              </a:rPr>
              <a:t>attribution de la catégorie d'un article est effectuée manuellement</a:t>
            </a:r>
            <a:r>
              <a:rPr lang="fr-FR" dirty="0">
                <a:solidFill>
                  <a:srgbClr val="002060"/>
                </a:solidFill>
                <a:latin typeface="Candara" panose="020E0502030303020204" pitchFamily="34" charset="0"/>
              </a:rPr>
              <a:t> par les vendeurs, et est donc peu fiable. Pour rendre l’expérience utilisateur des vendeurs (faciliter la mise en ligne de nouveaux articles) et des acheteurs (faciliter la recherche de produits) la plus fluide possible, et dans l'optique d'un passage à l'échelle, il devient nécessaire </a:t>
            </a:r>
            <a:r>
              <a:rPr lang="fr-FR" u="sng" dirty="0">
                <a:solidFill>
                  <a:srgbClr val="002060"/>
                </a:solidFill>
                <a:latin typeface="Candara" panose="020E0502030303020204" pitchFamily="34" charset="0"/>
              </a:rPr>
              <a:t>d'automatiser cette tâche</a:t>
            </a:r>
            <a:r>
              <a:rPr lang="fr-FR" dirty="0">
                <a:solidFill>
                  <a:srgbClr val="002060"/>
                </a:solidFill>
                <a:latin typeface="Candara" panose="020E0502030303020204" pitchFamily="34" charset="0"/>
              </a:rPr>
              <a:t>.</a:t>
            </a:r>
          </a:p>
        </p:txBody>
      </p:sp>
      <p:sp>
        <p:nvSpPr>
          <p:cNvPr id="7" name="TextBox 6">
            <a:extLst>
              <a:ext uri="{FF2B5EF4-FFF2-40B4-BE49-F238E27FC236}">
                <a16:creationId xmlns:a16="http://schemas.microsoft.com/office/drawing/2014/main" id="{E646C595-9BA8-D2DD-2D23-8C310B327E81}"/>
              </a:ext>
            </a:extLst>
          </p:cNvPr>
          <p:cNvSpPr txBox="1"/>
          <p:nvPr/>
        </p:nvSpPr>
        <p:spPr>
          <a:xfrm>
            <a:off x="0" y="4055672"/>
            <a:ext cx="12106655" cy="1785104"/>
          </a:xfrm>
          <a:prstGeom prst="rect">
            <a:avLst/>
          </a:prstGeom>
          <a:noFill/>
        </p:spPr>
        <p:txBody>
          <a:bodyPr wrap="square">
            <a:spAutoFit/>
          </a:bodyPr>
          <a:lstStyle/>
          <a:p>
            <a:pPr algn="just"/>
            <a:r>
              <a:rPr lang="fr-FR" sz="2000" b="1" dirty="0">
                <a:solidFill>
                  <a:srgbClr val="002060"/>
                </a:solidFill>
                <a:latin typeface="Candara" panose="020E0502030303020204" pitchFamily="34" charset="0"/>
              </a:rPr>
              <a:t>L’objectif </a:t>
            </a:r>
          </a:p>
          <a:p>
            <a:pPr algn="just"/>
            <a:r>
              <a:rPr lang="fr-FR" u="sng" dirty="0">
                <a:solidFill>
                  <a:srgbClr val="002060"/>
                </a:solidFill>
                <a:latin typeface="Candara" panose="020E0502030303020204" pitchFamily="34" charset="0"/>
              </a:rPr>
              <a:t>Vérifier la faisabilité du regroupement automatique des produits de même catégorie</a:t>
            </a:r>
          </a:p>
          <a:p>
            <a:pPr algn="just"/>
            <a:r>
              <a:rPr lang="fr-FR" dirty="0">
                <a:solidFill>
                  <a:srgbClr val="002060"/>
                </a:solidFill>
                <a:latin typeface="Candara" panose="020E0502030303020204" pitchFamily="34" charset="0"/>
              </a:rPr>
              <a:t>Pour ce faire:</a:t>
            </a:r>
          </a:p>
          <a:p>
            <a:pPr marL="742950" lvl="2" indent="-285750" algn="just">
              <a:buFont typeface="Arial" panose="020B0604020202020204" pitchFamily="34" charset="0"/>
              <a:buChar char="•"/>
            </a:pPr>
            <a:r>
              <a:rPr lang="fr-FR" dirty="0">
                <a:solidFill>
                  <a:srgbClr val="002060"/>
                </a:solidFill>
                <a:latin typeface="Candara" panose="020E0502030303020204" pitchFamily="34" charset="0"/>
              </a:rPr>
              <a:t>Extraction des </a:t>
            </a:r>
            <a:r>
              <a:rPr lang="fr-FR" dirty="0" err="1">
                <a:solidFill>
                  <a:srgbClr val="002060"/>
                </a:solidFill>
                <a:latin typeface="Candara" panose="020E0502030303020204" pitchFamily="34" charset="0"/>
              </a:rPr>
              <a:t>features</a:t>
            </a:r>
            <a:r>
              <a:rPr lang="fr-FR" dirty="0">
                <a:solidFill>
                  <a:srgbClr val="002060"/>
                </a:solidFill>
                <a:latin typeface="Candara" panose="020E0502030303020204" pitchFamily="34" charset="0"/>
              </a:rPr>
              <a:t> texte et images</a:t>
            </a:r>
          </a:p>
          <a:p>
            <a:pPr marL="742950" lvl="2" indent="-285750" algn="just">
              <a:buFont typeface="Arial" panose="020B0604020202020204" pitchFamily="34" charset="0"/>
              <a:buChar char="•"/>
            </a:pPr>
            <a:r>
              <a:rPr lang="fr-FR" dirty="0">
                <a:solidFill>
                  <a:srgbClr val="002060"/>
                </a:solidFill>
                <a:latin typeface="Candara" panose="020E0502030303020204" pitchFamily="34" charset="0"/>
              </a:rPr>
              <a:t>Clustering des </a:t>
            </a:r>
            <a:r>
              <a:rPr lang="fr-FR" dirty="0" err="1">
                <a:solidFill>
                  <a:srgbClr val="002060"/>
                </a:solidFill>
                <a:latin typeface="Candara" panose="020E0502030303020204" pitchFamily="34" charset="0"/>
              </a:rPr>
              <a:t>features</a:t>
            </a:r>
            <a:endParaRPr lang="fr-FR" dirty="0">
              <a:solidFill>
                <a:srgbClr val="002060"/>
              </a:solidFill>
              <a:latin typeface="Candara" panose="020E0502030303020204" pitchFamily="34" charset="0"/>
            </a:endParaRPr>
          </a:p>
          <a:p>
            <a:pPr marL="742950" lvl="2" indent="-285750" algn="just">
              <a:buFont typeface="Arial" panose="020B0604020202020204" pitchFamily="34" charset="0"/>
              <a:buChar char="•"/>
            </a:pPr>
            <a:r>
              <a:rPr lang="fr-FR" dirty="0">
                <a:solidFill>
                  <a:srgbClr val="002060"/>
                </a:solidFill>
                <a:latin typeface="Candara" panose="020E0502030303020204" pitchFamily="34" charset="0"/>
              </a:rPr>
              <a:t>Comparer les clusters aux vrais catégories (score ARI – </a:t>
            </a:r>
            <a:r>
              <a:rPr lang="fr-FR" dirty="0" err="1">
                <a:solidFill>
                  <a:srgbClr val="002060"/>
                </a:solidFill>
                <a:latin typeface="Candara" panose="020E0502030303020204" pitchFamily="34" charset="0"/>
              </a:rPr>
              <a:t>Adjusted</a:t>
            </a:r>
            <a:r>
              <a:rPr lang="fr-FR" dirty="0">
                <a:solidFill>
                  <a:srgbClr val="002060"/>
                </a:solidFill>
                <a:latin typeface="Candara" panose="020E0502030303020204" pitchFamily="34" charset="0"/>
              </a:rPr>
              <a:t> Rand Index)</a:t>
            </a:r>
          </a:p>
        </p:txBody>
      </p:sp>
      <p:sp>
        <p:nvSpPr>
          <p:cNvPr id="4" name="Rectangle 3">
            <a:extLst>
              <a:ext uri="{FF2B5EF4-FFF2-40B4-BE49-F238E27FC236}">
                <a16:creationId xmlns:a16="http://schemas.microsoft.com/office/drawing/2014/main" id="{9D4482CA-AEB4-2B9B-9BA1-4CEA541A53E7}"/>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La mission</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Tree>
    <p:extLst>
      <p:ext uri="{BB962C8B-B14F-4D97-AF65-F5344CB8AC3E}">
        <p14:creationId xmlns:p14="http://schemas.microsoft.com/office/powerpoint/2010/main" val="79409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38A647-ACA4-6493-594B-277113112114}"/>
              </a:ext>
            </a:extLst>
          </p:cNvPr>
          <p:cNvSpPr>
            <a:spLocks noGrp="1"/>
          </p:cNvSpPr>
          <p:nvPr>
            <p:ph type="sldNum" sz="quarter" idx="12"/>
          </p:nvPr>
        </p:nvSpPr>
        <p:spPr/>
        <p:txBody>
          <a:bodyPr/>
          <a:lstStyle/>
          <a:p>
            <a:fld id="{6B6A6FEC-79E8-4978-87CD-B32714801BA0}" type="slidenum">
              <a:rPr lang="it-IT" smtClean="0"/>
              <a:pPr/>
              <a:t>5</a:t>
            </a:fld>
            <a:endParaRPr lang="it-IT"/>
          </a:p>
        </p:txBody>
      </p:sp>
      <p:sp>
        <p:nvSpPr>
          <p:cNvPr id="3" name="Rectangle 2">
            <a:extLst>
              <a:ext uri="{FF2B5EF4-FFF2-40B4-BE49-F238E27FC236}">
                <a16:creationId xmlns:a16="http://schemas.microsoft.com/office/drawing/2014/main" id="{27FFFA42-BE71-96E4-9183-6FF86F101E03}"/>
              </a:ext>
            </a:extLst>
          </p:cNvPr>
          <p:cNvSpPr>
            <a:spLocks noChangeArrowheads="1"/>
          </p:cNvSpPr>
          <p:nvPr/>
        </p:nvSpPr>
        <p:spPr bwMode="auto">
          <a:xfrm>
            <a:off x="0" y="0"/>
            <a:ext cx="12192000" cy="365125"/>
          </a:xfrm>
          <a:prstGeom prst="rect">
            <a:avLst/>
          </a:prstGeom>
          <a:gradFill rotWithShape="0">
            <a:gsLst>
              <a:gs pos="0">
                <a:schemeClr val="tx2">
                  <a:lumMod val="20000"/>
                  <a:lumOff val="8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Le jeu de données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EBD1AA3B-45EE-6D5E-5BB0-42BEC31076BD}"/>
              </a:ext>
            </a:extLst>
          </p:cNvPr>
          <p:cNvSpPr txBox="1"/>
          <p:nvPr/>
        </p:nvSpPr>
        <p:spPr>
          <a:xfrm>
            <a:off x="3942740" y="4246460"/>
            <a:ext cx="7431024" cy="1631216"/>
          </a:xfrm>
          <a:prstGeom prst="rect">
            <a:avLst/>
          </a:prstGeom>
          <a:noFill/>
        </p:spPr>
        <p:txBody>
          <a:bodyPr wrap="square">
            <a:spAutoFit/>
          </a:bodyPr>
          <a:lstStyle/>
          <a:p>
            <a:pPr marL="742950" lvl="2" indent="-285750" algn="just">
              <a:buFont typeface="Arial" panose="020B0604020202020204" pitchFamily="34" charset="0"/>
              <a:buChar char="•"/>
            </a:pPr>
            <a:r>
              <a:rPr lang="fr-FR" sz="2000" dirty="0">
                <a:solidFill>
                  <a:srgbClr val="002060"/>
                </a:solidFill>
                <a:latin typeface="Candara" panose="020E0502030303020204" pitchFamily="34" charset="0"/>
              </a:rPr>
              <a:t>1050 produits (nom, description et photos)</a:t>
            </a:r>
          </a:p>
          <a:p>
            <a:pPr marL="742950" lvl="2" indent="-285750" algn="just">
              <a:buFont typeface="Arial" panose="020B0604020202020204" pitchFamily="34" charset="0"/>
              <a:buChar char="•"/>
            </a:pPr>
            <a:r>
              <a:rPr lang="fr-FR" sz="2000" dirty="0">
                <a:solidFill>
                  <a:srgbClr val="002060"/>
                </a:solidFill>
                <a:latin typeface="Candara" panose="020E0502030303020204" pitchFamily="34" charset="0"/>
              </a:rPr>
              <a:t>7 catégories (150 produits par catégories) : </a:t>
            </a:r>
            <a:r>
              <a:rPr lang="en-US" sz="2000" dirty="0">
                <a:solidFill>
                  <a:srgbClr val="002060"/>
                </a:solidFill>
                <a:latin typeface="Candara" panose="020E0502030303020204" pitchFamily="34" charset="0"/>
              </a:rPr>
              <a:t>Home Furnishing, Baby Care, Watches, Home Decor &amp; Festive Needs, Kitchen &amp; Dining, Beauty and Personal Care, Computers </a:t>
            </a:r>
            <a:endParaRPr lang="fr-FR" sz="2000" dirty="0">
              <a:solidFill>
                <a:srgbClr val="002060"/>
              </a:solidFill>
              <a:latin typeface="Candara" panose="020E0502030303020204" pitchFamily="34" charset="0"/>
            </a:endParaRPr>
          </a:p>
          <a:p>
            <a:pPr marL="742950" lvl="2" indent="-285750" algn="just">
              <a:buFont typeface="Arial" panose="020B0604020202020204" pitchFamily="34" charset="0"/>
              <a:buChar char="•"/>
            </a:pPr>
            <a:r>
              <a:rPr lang="fr-FR" sz="2000" dirty="0">
                <a:solidFill>
                  <a:srgbClr val="002060"/>
                </a:solidFill>
                <a:latin typeface="Candara" panose="020E0502030303020204" pitchFamily="34" charset="0"/>
              </a:rPr>
              <a:t>Pas de valeurs manquantes</a:t>
            </a:r>
          </a:p>
        </p:txBody>
      </p:sp>
      <p:pic>
        <p:nvPicPr>
          <p:cNvPr id="9" name="Picture 8">
            <a:extLst>
              <a:ext uri="{FF2B5EF4-FFF2-40B4-BE49-F238E27FC236}">
                <a16:creationId xmlns:a16="http://schemas.microsoft.com/office/drawing/2014/main" id="{0A9765FF-E92C-9954-F28F-B6AE8E3FE69E}"/>
              </a:ext>
            </a:extLst>
          </p:cNvPr>
          <p:cNvPicPr>
            <a:picLocks noChangeAspect="1"/>
          </p:cNvPicPr>
          <p:nvPr/>
        </p:nvPicPr>
        <p:blipFill>
          <a:blip r:embed="rId2"/>
          <a:stretch>
            <a:fillRect/>
          </a:stretch>
        </p:blipFill>
        <p:spPr>
          <a:xfrm>
            <a:off x="1706825" y="893598"/>
            <a:ext cx="8778350" cy="2515099"/>
          </a:xfrm>
          <a:prstGeom prst="rect">
            <a:avLst/>
          </a:prstGeom>
        </p:spPr>
      </p:pic>
      <p:pic>
        <p:nvPicPr>
          <p:cNvPr id="11" name="Picture 10">
            <a:extLst>
              <a:ext uri="{FF2B5EF4-FFF2-40B4-BE49-F238E27FC236}">
                <a16:creationId xmlns:a16="http://schemas.microsoft.com/office/drawing/2014/main" id="{10051E68-3FD7-16F5-3FFB-09DEC6395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712" y="4246460"/>
            <a:ext cx="2844800" cy="1813560"/>
          </a:xfrm>
          <a:prstGeom prst="rect">
            <a:avLst/>
          </a:prstGeom>
        </p:spPr>
      </p:pic>
      <p:sp>
        <p:nvSpPr>
          <p:cNvPr id="5" name="TextBox 4">
            <a:extLst>
              <a:ext uri="{FF2B5EF4-FFF2-40B4-BE49-F238E27FC236}">
                <a16:creationId xmlns:a16="http://schemas.microsoft.com/office/drawing/2014/main" id="{9147FA3B-4133-4D42-FC15-7E612C89DA25}"/>
              </a:ext>
            </a:extLst>
          </p:cNvPr>
          <p:cNvSpPr txBox="1"/>
          <p:nvPr/>
        </p:nvSpPr>
        <p:spPr>
          <a:xfrm>
            <a:off x="4767071" y="536447"/>
            <a:ext cx="2666547" cy="369332"/>
          </a:xfrm>
          <a:prstGeom prst="rect">
            <a:avLst/>
          </a:prstGeom>
          <a:noFill/>
        </p:spPr>
        <p:txBody>
          <a:bodyPr wrap="square">
            <a:spAutoFit/>
          </a:bodyPr>
          <a:lstStyle/>
          <a:p>
            <a:pPr marL="457200" lvl="2"/>
            <a:r>
              <a:rPr lang="fr-FR" sz="1800" b="1" dirty="0">
                <a:solidFill>
                  <a:srgbClr val="002060"/>
                </a:solidFill>
                <a:latin typeface="Candara" panose="020E0502030303020204" pitchFamily="34" charset="0"/>
              </a:rPr>
              <a:t>Exemple de données</a:t>
            </a:r>
          </a:p>
        </p:txBody>
      </p:sp>
    </p:spTree>
    <p:extLst>
      <p:ext uri="{BB962C8B-B14F-4D97-AF65-F5344CB8AC3E}">
        <p14:creationId xmlns:p14="http://schemas.microsoft.com/office/powerpoint/2010/main" val="54286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B6790-A190-D503-1353-699E250E5A80}"/>
              </a:ext>
            </a:extLst>
          </p:cNvPr>
          <p:cNvSpPr>
            <a:spLocks noGrp="1"/>
          </p:cNvSpPr>
          <p:nvPr>
            <p:ph type="sldNum" sz="quarter" idx="12"/>
          </p:nvPr>
        </p:nvSpPr>
        <p:spPr/>
        <p:txBody>
          <a:bodyPr/>
          <a:lstStyle/>
          <a:p>
            <a:fld id="{6B6A6FEC-79E8-4978-87CD-B32714801BA0}" type="slidenum">
              <a:rPr lang="it-IT" smtClean="0"/>
              <a:pPr/>
              <a:t>6</a:t>
            </a:fld>
            <a:endParaRPr lang="it-IT"/>
          </a:p>
        </p:txBody>
      </p:sp>
      <p:sp>
        <p:nvSpPr>
          <p:cNvPr id="3" name="ZoneTexte 4">
            <a:extLst>
              <a:ext uri="{FF2B5EF4-FFF2-40B4-BE49-F238E27FC236}">
                <a16:creationId xmlns:a16="http://schemas.microsoft.com/office/drawing/2014/main" id="{5F3EBFBB-6A51-FB55-0699-007D8C2877AF}"/>
              </a:ext>
            </a:extLst>
          </p:cNvPr>
          <p:cNvSpPr txBox="1"/>
          <p:nvPr/>
        </p:nvSpPr>
        <p:spPr>
          <a:xfrm>
            <a:off x="1581655" y="2951947"/>
            <a:ext cx="9028690" cy="954107"/>
          </a:xfrm>
          <a:prstGeom prst="rect">
            <a:avLst/>
          </a:prstGeom>
          <a:noFill/>
        </p:spPr>
        <p:txBody>
          <a:bodyPr wrap="none" rtlCol="0">
            <a:spAutoFit/>
          </a:bodyPr>
          <a:lstStyle/>
          <a:p>
            <a:r>
              <a:rPr lang="en-US" sz="2800" b="1" dirty="0">
                <a:solidFill>
                  <a:srgbClr val="002060"/>
                </a:solidFill>
                <a:latin typeface="Arial Black" pitchFamily="34" charset="0"/>
              </a:rPr>
              <a:t>2. </a:t>
            </a:r>
            <a:r>
              <a:rPr lang="fr-FR" sz="2800" b="1" dirty="0">
                <a:solidFill>
                  <a:srgbClr val="002060"/>
                </a:solidFill>
                <a:latin typeface="Arial Black" pitchFamily="34" charset="0"/>
              </a:rPr>
              <a:t>Extraction et clustering des </a:t>
            </a:r>
            <a:r>
              <a:rPr lang="fr-FR" sz="2800" b="1" dirty="0" err="1">
                <a:solidFill>
                  <a:srgbClr val="002060"/>
                </a:solidFill>
                <a:latin typeface="Arial Black" pitchFamily="34" charset="0"/>
              </a:rPr>
              <a:t>features</a:t>
            </a:r>
            <a:r>
              <a:rPr lang="fr-FR" sz="2800" b="1" dirty="0">
                <a:solidFill>
                  <a:srgbClr val="002060"/>
                </a:solidFill>
                <a:latin typeface="Arial Black" pitchFamily="34" charset="0"/>
              </a:rPr>
              <a:t> texte</a:t>
            </a:r>
          </a:p>
          <a:p>
            <a:endParaRPr lang="fr-FR" sz="2800" b="1" dirty="0">
              <a:solidFill>
                <a:srgbClr val="002060"/>
              </a:solidFill>
              <a:latin typeface="Arial Black" pitchFamily="34" charset="0"/>
            </a:endParaRPr>
          </a:p>
        </p:txBody>
      </p:sp>
    </p:spTree>
    <p:extLst>
      <p:ext uri="{BB962C8B-B14F-4D97-AF65-F5344CB8AC3E}">
        <p14:creationId xmlns:p14="http://schemas.microsoft.com/office/powerpoint/2010/main" val="415357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7</a:t>
            </a:fld>
            <a:endParaRPr lang="it-IT" dirty="0"/>
          </a:p>
        </p:txBody>
      </p:sp>
      <p:sp>
        <p:nvSpPr>
          <p:cNvPr id="3" name="Rectangle 2">
            <a:extLst>
              <a:ext uri="{FF2B5EF4-FFF2-40B4-BE49-F238E27FC236}">
                <a16:creationId xmlns:a16="http://schemas.microsoft.com/office/drawing/2014/main" id="{33EA5D1F-8FA7-FC35-487C-9FC54F74A84D}"/>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Approches Bag-of-</a:t>
            </a:r>
            <a:r>
              <a:rPr lang="fr-FR" altLang="fr-FR" sz="2000" b="1" i="1" dirty="0" err="1">
                <a:solidFill>
                  <a:srgbClr val="002060"/>
                </a:solidFill>
                <a:latin typeface="Gill Sans MT" pitchFamily="34" charset="0"/>
                <a:ea typeface="Arial Unicode MS" pitchFamily="34" charset="-128"/>
                <a:cs typeface="Arial Unicode MS" pitchFamily="34" charset="-128"/>
              </a:rPr>
              <a:t>Words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7B8C2FF2-B675-7275-1DD0-5B6E293AA109}"/>
              </a:ext>
            </a:extLst>
          </p:cNvPr>
          <p:cNvSpPr txBox="1"/>
          <p:nvPr/>
        </p:nvSpPr>
        <p:spPr>
          <a:xfrm>
            <a:off x="167939" y="1586743"/>
            <a:ext cx="11636666" cy="923330"/>
          </a:xfrm>
          <a:prstGeom prst="rect">
            <a:avLst/>
          </a:prstGeom>
          <a:noFill/>
        </p:spPr>
        <p:txBody>
          <a:bodyPr wrap="square">
            <a:spAutoFit/>
          </a:bodyPr>
          <a:lstStyle/>
          <a:p>
            <a:pPr marL="285750" indent="-285750" algn="just">
              <a:buFont typeface="Arial" panose="020B0604020202020204" pitchFamily="34" charset="0"/>
              <a:buChar char="•"/>
            </a:pPr>
            <a:r>
              <a:rPr lang="fr-FR" dirty="0">
                <a:solidFill>
                  <a:srgbClr val="002060"/>
                </a:solidFill>
                <a:latin typeface="Candara" panose="020E0502030303020204" pitchFamily="34" charset="0"/>
              </a:rPr>
              <a:t>Tokenisation: découpage des noms de produits en </a:t>
            </a:r>
            <a:r>
              <a:rPr lang="fr-FR" dirty="0" err="1">
                <a:solidFill>
                  <a:srgbClr val="002060"/>
                </a:solidFill>
                <a:latin typeface="Candara" panose="020E0502030303020204" pitchFamily="34" charset="0"/>
              </a:rPr>
              <a:t>tokens</a:t>
            </a:r>
            <a:r>
              <a:rPr lang="fr-FR" dirty="0">
                <a:solidFill>
                  <a:srgbClr val="002060"/>
                </a:solidFill>
                <a:latin typeface="Candara" panose="020E0502030303020204" pitchFamily="34" charset="0"/>
              </a:rPr>
              <a:t> en gardant que les </a:t>
            </a:r>
            <a:r>
              <a:rPr lang="fr-FR" dirty="0" err="1">
                <a:solidFill>
                  <a:srgbClr val="002060"/>
                </a:solidFill>
                <a:latin typeface="Candara" panose="020E0502030303020204" pitchFamily="34" charset="0"/>
              </a:rPr>
              <a:t>tokens</a:t>
            </a:r>
            <a:r>
              <a:rPr lang="fr-FR" dirty="0">
                <a:solidFill>
                  <a:srgbClr val="002060"/>
                </a:solidFill>
                <a:latin typeface="Candara" panose="020E0502030303020204" pitchFamily="34" charset="0"/>
              </a:rPr>
              <a:t> qui contiennent que des lettres </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Lemmatisation pour n’avoir que la forme canonique du mot</a:t>
            </a:r>
          </a:p>
          <a:p>
            <a:pPr marL="285750" indent="-285750" algn="just">
              <a:buFont typeface="Arial" panose="020B0604020202020204" pitchFamily="34" charset="0"/>
              <a:buChar char="•"/>
            </a:pPr>
            <a:r>
              <a:rPr lang="fr-FR" dirty="0">
                <a:solidFill>
                  <a:srgbClr val="002060"/>
                </a:solidFill>
                <a:latin typeface="Candara" panose="020E0502030303020204" pitchFamily="34" charset="0"/>
              </a:rPr>
              <a:t>Suppression des </a:t>
            </a:r>
            <a:r>
              <a:rPr lang="fr-FR" dirty="0" err="1">
                <a:solidFill>
                  <a:srgbClr val="002060"/>
                </a:solidFill>
                <a:latin typeface="Candara" panose="020E0502030303020204" pitchFamily="34" charset="0"/>
              </a:rPr>
              <a:t>stopwords</a:t>
            </a:r>
            <a:r>
              <a:rPr lang="fr-FR" dirty="0">
                <a:solidFill>
                  <a:srgbClr val="002060"/>
                </a:solidFill>
                <a:latin typeface="Candara" panose="020E0502030303020204" pitchFamily="34" charset="0"/>
              </a:rPr>
              <a:t> anglais et des mots les plus communs non informatifs (</a:t>
            </a:r>
            <a:r>
              <a:rPr lang="fr-FR" dirty="0" err="1">
                <a:solidFill>
                  <a:srgbClr val="002060"/>
                </a:solidFill>
                <a:latin typeface="Candara" panose="020E0502030303020204" pitchFamily="34" charset="0"/>
              </a:rPr>
              <a:t>p.e</a:t>
            </a:r>
            <a:r>
              <a:rPr lang="fr-FR" dirty="0">
                <a:solidFill>
                  <a:srgbClr val="002060"/>
                </a:solidFill>
                <a:latin typeface="Candara" panose="020E0502030303020204" pitchFamily="34" charset="0"/>
              </a:rPr>
              <a:t>. cm, single, double)</a:t>
            </a:r>
          </a:p>
        </p:txBody>
      </p:sp>
      <p:graphicFrame>
        <p:nvGraphicFramePr>
          <p:cNvPr id="4" name="Table 12">
            <a:extLst>
              <a:ext uri="{FF2B5EF4-FFF2-40B4-BE49-F238E27FC236}">
                <a16:creationId xmlns:a16="http://schemas.microsoft.com/office/drawing/2014/main" id="{3B066B0A-DA92-3323-D7C6-C5CC8C24A5EF}"/>
              </a:ext>
            </a:extLst>
          </p:cNvPr>
          <p:cNvGraphicFramePr>
            <a:graphicFrameLocks noGrp="1"/>
          </p:cNvGraphicFramePr>
          <p:nvPr>
            <p:extLst>
              <p:ext uri="{D42A27DB-BD31-4B8C-83A1-F6EECF244321}">
                <p14:modId xmlns:p14="http://schemas.microsoft.com/office/powerpoint/2010/main" val="1067686191"/>
              </p:ext>
            </p:extLst>
          </p:nvPr>
        </p:nvGraphicFramePr>
        <p:xfrm>
          <a:off x="3626994" y="4832754"/>
          <a:ext cx="5220444" cy="1074420"/>
        </p:xfrm>
        <a:graphic>
          <a:graphicData uri="http://schemas.openxmlformats.org/drawingml/2006/table">
            <a:tbl>
              <a:tblPr firstRow="1" bandRow="1">
                <a:tableStyleId>{616DA210-FB5B-4158-B5E0-FEB733F419BA}</a:tableStyleId>
              </a:tblPr>
              <a:tblGrid>
                <a:gridCol w="2951922">
                  <a:extLst>
                    <a:ext uri="{9D8B030D-6E8A-4147-A177-3AD203B41FA5}">
                      <a16:colId xmlns:a16="http://schemas.microsoft.com/office/drawing/2014/main" val="2759893918"/>
                    </a:ext>
                  </a:extLst>
                </a:gridCol>
                <a:gridCol w="2268522">
                  <a:extLst>
                    <a:ext uri="{9D8B030D-6E8A-4147-A177-3AD203B41FA5}">
                      <a16:colId xmlns:a16="http://schemas.microsoft.com/office/drawing/2014/main" val="1009051516"/>
                    </a:ext>
                  </a:extLst>
                </a:gridCol>
              </a:tblGrid>
              <a:tr h="0">
                <a:tc>
                  <a:txBody>
                    <a:bodyPr/>
                    <a:lstStyle/>
                    <a:p>
                      <a:pPr algn="ctr"/>
                      <a:r>
                        <a:rPr lang="fr-FR" sz="1600" b="1" noProof="0" dirty="0">
                          <a:solidFill>
                            <a:srgbClr val="002060"/>
                          </a:solidFill>
                          <a:latin typeface="Candara" panose="020E0502030303020204" pitchFamily="34" charset="0"/>
                        </a:rPr>
                        <a:t>Approche</a:t>
                      </a:r>
                    </a:p>
                  </a:txBody>
                  <a:tcPr anchor="ctr"/>
                </a:tc>
                <a:tc>
                  <a:txBody>
                    <a:bodyPr/>
                    <a:lstStyle/>
                    <a:p>
                      <a:pPr algn="ctr"/>
                      <a:r>
                        <a:rPr lang="fr-FR" sz="1600" b="1" noProof="0" dirty="0">
                          <a:solidFill>
                            <a:srgbClr val="002060"/>
                          </a:solidFill>
                          <a:latin typeface="Candara" panose="020E0502030303020204" pitchFamily="34" charset="0"/>
                        </a:rPr>
                        <a:t>ARI moyen entre </a:t>
                      </a:r>
                    </a:p>
                    <a:p>
                      <a:pPr algn="ctr"/>
                      <a:r>
                        <a:rPr lang="fr-FR" sz="1600" b="1" noProof="0" dirty="0">
                          <a:solidFill>
                            <a:srgbClr val="002060"/>
                          </a:solidFill>
                          <a:latin typeface="Candara" panose="020E0502030303020204" pitchFamily="34" charset="0"/>
                        </a:rPr>
                        <a:t>clusters et catégories*</a:t>
                      </a:r>
                    </a:p>
                  </a:txBody>
                  <a:tcPr anchor="ctr"/>
                </a:tc>
                <a:extLst>
                  <a:ext uri="{0D108BD9-81ED-4DB2-BD59-A6C34878D82A}">
                    <a16:rowId xmlns:a16="http://schemas.microsoft.com/office/drawing/2014/main" val="2108078435"/>
                  </a:ext>
                </a:extLst>
              </a:tr>
              <a:tr h="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Bag of </a:t>
                      </a:r>
                      <a:r>
                        <a:rPr lang="fr-FR" sz="1600" b="0" u="none" strike="noStrike" noProof="0" dirty="0" err="1">
                          <a:solidFill>
                            <a:srgbClr val="002060"/>
                          </a:solidFill>
                          <a:effectLst/>
                          <a:latin typeface="Candara" panose="020E0502030303020204" pitchFamily="34" charset="0"/>
                        </a:rPr>
                        <a:t>Words</a:t>
                      </a:r>
                      <a:r>
                        <a:rPr lang="fr-FR" sz="1600" b="0" u="none" strike="noStrike" noProof="0" dirty="0">
                          <a:solidFill>
                            <a:srgbClr val="002060"/>
                          </a:solidFill>
                          <a:effectLst/>
                          <a:latin typeface="Candara" panose="020E0502030303020204" pitchFamily="34" charset="0"/>
                        </a:rPr>
                        <a:t> – comptage simple</a:t>
                      </a:r>
                    </a:p>
                  </a:txBody>
                  <a:tcPr marL="7620" marR="7620" marT="762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0.20</a:t>
                      </a:r>
                    </a:p>
                  </a:txBody>
                  <a:tcPr marL="7620" marR="7620" marT="7620" marB="0" anchor="ctr"/>
                </a:tc>
                <a:extLst>
                  <a:ext uri="{0D108BD9-81ED-4DB2-BD59-A6C34878D82A}">
                    <a16:rowId xmlns:a16="http://schemas.microsoft.com/office/drawing/2014/main" val="3570874531"/>
                  </a:ext>
                </a:extLst>
              </a:tr>
              <a:tr h="0">
                <a:tc>
                  <a:txBody>
                    <a:bodyPr/>
                    <a:lstStyle/>
                    <a:p>
                      <a:pPr algn="ctr" rtl="0" fontAlgn="ctr"/>
                      <a:r>
                        <a:rPr lang="fr-FR" sz="1600" b="0" u="none" strike="noStrike" noProof="0" dirty="0">
                          <a:solidFill>
                            <a:srgbClr val="002060"/>
                          </a:solidFill>
                          <a:effectLst/>
                          <a:latin typeface="Candara" panose="020E0502030303020204" pitchFamily="34" charset="0"/>
                        </a:rPr>
                        <a:t>TF-IDF - comptage pondéré</a:t>
                      </a:r>
                    </a:p>
                  </a:txBody>
                  <a:tcPr marL="7620" marR="7620" marT="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0.27</a:t>
                      </a:r>
                      <a:endParaRPr lang="fr-FR" sz="1600" b="0" i="0" u="none" strike="noStrike" noProof="0" dirty="0">
                        <a:solidFill>
                          <a:srgbClr val="002060"/>
                        </a:solidFill>
                        <a:effectLst/>
                        <a:latin typeface="Candara" panose="020E0502030303020204" pitchFamily="34" charset="0"/>
                      </a:endParaRPr>
                    </a:p>
                  </a:txBody>
                  <a:tcPr marL="7620" marR="7620" marT="0" marB="0" anchor="ctr"/>
                </a:tc>
                <a:extLst>
                  <a:ext uri="{0D108BD9-81ED-4DB2-BD59-A6C34878D82A}">
                    <a16:rowId xmlns:a16="http://schemas.microsoft.com/office/drawing/2014/main" val="1598341479"/>
                  </a:ext>
                </a:extLst>
              </a:tr>
            </a:tbl>
          </a:graphicData>
        </a:graphic>
      </p:graphicFrame>
      <p:sp>
        <p:nvSpPr>
          <p:cNvPr id="9" name="TextBox 8">
            <a:extLst>
              <a:ext uri="{FF2B5EF4-FFF2-40B4-BE49-F238E27FC236}">
                <a16:creationId xmlns:a16="http://schemas.microsoft.com/office/drawing/2014/main" id="{D3A65A3A-2AE2-27A6-2886-2B1A13946641}"/>
              </a:ext>
            </a:extLst>
          </p:cNvPr>
          <p:cNvSpPr txBox="1"/>
          <p:nvPr/>
        </p:nvSpPr>
        <p:spPr>
          <a:xfrm>
            <a:off x="167939" y="1216938"/>
            <a:ext cx="4606134" cy="382061"/>
          </a:xfrm>
          <a:prstGeom prst="rect">
            <a:avLst/>
          </a:prstGeom>
          <a:noFill/>
        </p:spPr>
        <p:txBody>
          <a:bodyPr wrap="square">
            <a:spAutoFit/>
          </a:bodyPr>
          <a:lstStyle/>
          <a:p>
            <a:pPr algn="just"/>
            <a:r>
              <a:rPr lang="fr-FR" dirty="0">
                <a:solidFill>
                  <a:srgbClr val="002060"/>
                </a:solidFill>
                <a:latin typeface="Candara" panose="020E0502030303020204" pitchFamily="34" charset="0"/>
              </a:rPr>
              <a:t>Pré-traitements de la variable </a:t>
            </a:r>
            <a:r>
              <a:rPr lang="fr-FR" b="1" dirty="0" err="1">
                <a:solidFill>
                  <a:srgbClr val="002060"/>
                </a:solidFill>
                <a:latin typeface="Candara" panose="020E0502030303020204" pitchFamily="34" charset="0"/>
              </a:rPr>
              <a:t>product_name</a:t>
            </a:r>
            <a:r>
              <a:rPr lang="fr-FR" dirty="0">
                <a:solidFill>
                  <a:srgbClr val="002060"/>
                </a:solidFill>
                <a:latin typeface="Candara" panose="020E0502030303020204" pitchFamily="34" charset="0"/>
              </a:rPr>
              <a:t>:</a:t>
            </a:r>
          </a:p>
        </p:txBody>
      </p:sp>
      <p:pic>
        <p:nvPicPr>
          <p:cNvPr id="11" name="Picture 10">
            <a:extLst>
              <a:ext uri="{FF2B5EF4-FFF2-40B4-BE49-F238E27FC236}">
                <a16:creationId xmlns:a16="http://schemas.microsoft.com/office/drawing/2014/main" id="{29C03135-D54D-A254-B942-E6837A6D17D9}"/>
              </a:ext>
            </a:extLst>
          </p:cNvPr>
          <p:cNvPicPr>
            <a:picLocks noChangeAspect="1"/>
          </p:cNvPicPr>
          <p:nvPr/>
        </p:nvPicPr>
        <p:blipFill>
          <a:blip r:embed="rId3"/>
          <a:stretch>
            <a:fillRect/>
          </a:stretch>
        </p:blipFill>
        <p:spPr>
          <a:xfrm>
            <a:off x="3535655" y="2858005"/>
            <a:ext cx="5611661" cy="1191647"/>
          </a:xfrm>
          <a:prstGeom prst="rect">
            <a:avLst/>
          </a:prstGeom>
        </p:spPr>
      </p:pic>
      <p:sp>
        <p:nvSpPr>
          <p:cNvPr id="13" name="TextBox 12">
            <a:extLst>
              <a:ext uri="{FF2B5EF4-FFF2-40B4-BE49-F238E27FC236}">
                <a16:creationId xmlns:a16="http://schemas.microsoft.com/office/drawing/2014/main" id="{EB7C190D-82AB-DCFC-1814-5A92A9906DE9}"/>
              </a:ext>
            </a:extLst>
          </p:cNvPr>
          <p:cNvSpPr txBox="1"/>
          <p:nvPr/>
        </p:nvSpPr>
        <p:spPr>
          <a:xfrm>
            <a:off x="2797566" y="2550676"/>
            <a:ext cx="7087839" cy="338554"/>
          </a:xfrm>
          <a:prstGeom prst="rect">
            <a:avLst/>
          </a:prstGeom>
          <a:noFill/>
        </p:spPr>
        <p:txBody>
          <a:bodyPr wrap="square">
            <a:spAutoFit/>
          </a:bodyPr>
          <a:lstStyle/>
          <a:p>
            <a:r>
              <a:rPr lang="fr-FR" sz="1600" dirty="0">
                <a:solidFill>
                  <a:srgbClr val="002060"/>
                </a:solidFill>
                <a:latin typeface="Candara" panose="020E0502030303020204" pitchFamily="34" charset="0"/>
              </a:rPr>
              <a:t>Example de vectorisation de mots – comptage simple (taille du vecteur = 290)</a:t>
            </a:r>
          </a:p>
        </p:txBody>
      </p:sp>
      <p:sp>
        <p:nvSpPr>
          <p:cNvPr id="15" name="TextBox 14">
            <a:extLst>
              <a:ext uri="{FF2B5EF4-FFF2-40B4-BE49-F238E27FC236}">
                <a16:creationId xmlns:a16="http://schemas.microsoft.com/office/drawing/2014/main" id="{E5AE6924-8267-DABD-0FAE-D573A1C42A5E}"/>
              </a:ext>
            </a:extLst>
          </p:cNvPr>
          <p:cNvSpPr txBox="1"/>
          <p:nvPr/>
        </p:nvSpPr>
        <p:spPr>
          <a:xfrm>
            <a:off x="0" y="6530386"/>
            <a:ext cx="10455610" cy="307777"/>
          </a:xfrm>
          <a:prstGeom prst="rect">
            <a:avLst/>
          </a:prstGeom>
          <a:noFill/>
        </p:spPr>
        <p:txBody>
          <a:bodyPr wrap="square">
            <a:spAutoFit/>
          </a:bodyPr>
          <a:lstStyle/>
          <a:p>
            <a:r>
              <a:rPr lang="fr-FR" sz="1400" dirty="0">
                <a:solidFill>
                  <a:srgbClr val="002060"/>
                </a:solidFill>
                <a:latin typeface="Candara" panose="020E0502030303020204" pitchFamily="34" charset="0"/>
              </a:rPr>
              <a:t>*ARI moyen obtenu en entrainant 100 </a:t>
            </a:r>
            <a:r>
              <a:rPr lang="fr-FR" sz="1400" dirty="0" err="1">
                <a:solidFill>
                  <a:srgbClr val="002060"/>
                </a:solidFill>
                <a:latin typeface="Candara" panose="020E0502030303020204" pitchFamily="34" charset="0"/>
              </a:rPr>
              <a:t>Kmeans</a:t>
            </a:r>
            <a:r>
              <a:rPr lang="fr-FR" sz="1400" dirty="0">
                <a:solidFill>
                  <a:srgbClr val="002060"/>
                </a:solidFill>
                <a:latin typeface="Candara" panose="020E0502030303020204" pitchFamily="34" charset="0"/>
              </a:rPr>
              <a:t> avec </a:t>
            </a:r>
            <a:r>
              <a:rPr lang="fr-FR" sz="1400" dirty="0" err="1">
                <a:solidFill>
                  <a:srgbClr val="002060"/>
                </a:solidFill>
                <a:latin typeface="Candara" panose="020E0502030303020204" pitchFamily="34" charset="0"/>
              </a:rPr>
              <a:t>n_clusters</a:t>
            </a:r>
            <a:r>
              <a:rPr lang="fr-FR" sz="1400" dirty="0">
                <a:solidFill>
                  <a:srgbClr val="002060"/>
                </a:solidFill>
                <a:latin typeface="Candara" panose="020E0502030303020204" pitchFamily="34" charset="0"/>
              </a:rPr>
              <a:t>=7 et </a:t>
            </a:r>
            <a:r>
              <a:rPr lang="fr-FR" sz="1400" dirty="0" err="1">
                <a:solidFill>
                  <a:srgbClr val="002060"/>
                </a:solidFill>
                <a:latin typeface="Candara" panose="020E0502030303020204" pitchFamily="34" charset="0"/>
              </a:rPr>
              <a:t>random_state</a:t>
            </a:r>
            <a:r>
              <a:rPr lang="fr-FR" sz="1400" dirty="0">
                <a:solidFill>
                  <a:srgbClr val="002060"/>
                </a:solidFill>
                <a:latin typeface="Candara" panose="020E0502030303020204" pitchFamily="34" charset="0"/>
              </a:rPr>
              <a:t> de 0 à 100</a:t>
            </a:r>
            <a:endParaRPr lang="fr-FR" sz="1400" dirty="0">
              <a:solidFill>
                <a:srgbClr val="002060"/>
              </a:solidFill>
            </a:endParaRPr>
          </a:p>
        </p:txBody>
      </p:sp>
      <p:sp>
        <p:nvSpPr>
          <p:cNvPr id="5" name="Rectangle: Rounded Corners 4">
            <a:extLst>
              <a:ext uri="{FF2B5EF4-FFF2-40B4-BE49-F238E27FC236}">
                <a16:creationId xmlns:a16="http://schemas.microsoft.com/office/drawing/2014/main" id="{B21B3626-D190-E34B-8E57-D3566021B1B2}"/>
              </a:ext>
            </a:extLst>
          </p:cNvPr>
          <p:cNvSpPr/>
          <p:nvPr/>
        </p:nvSpPr>
        <p:spPr>
          <a:xfrm>
            <a:off x="167939" y="552613"/>
            <a:ext cx="11856122" cy="575264"/>
          </a:xfrm>
          <a:prstGeom prst="roundRect">
            <a:avLst/>
          </a:prstGeom>
          <a:gradFill flip="none" rotWithShape="1">
            <a:gsLst>
              <a:gs pos="100000">
                <a:srgbClr val="FFFFCC"/>
              </a:gs>
              <a:gs pos="0">
                <a:schemeClr val="bg1"/>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E188F482-5F76-571C-7098-CD99148DE751}"/>
              </a:ext>
            </a:extLst>
          </p:cNvPr>
          <p:cNvSpPr txBox="1"/>
          <p:nvPr/>
        </p:nvSpPr>
        <p:spPr>
          <a:xfrm>
            <a:off x="1302117" y="655579"/>
            <a:ext cx="9587766" cy="369332"/>
          </a:xfrm>
          <a:prstGeom prst="rect">
            <a:avLst/>
          </a:prstGeom>
          <a:noFill/>
        </p:spPr>
        <p:txBody>
          <a:bodyPr wrap="square">
            <a:spAutoFit/>
          </a:bodyPr>
          <a:lstStyle/>
          <a:p>
            <a:pPr algn="just"/>
            <a:r>
              <a:rPr lang="fr-FR" b="1" dirty="0">
                <a:solidFill>
                  <a:srgbClr val="C00000"/>
                </a:solidFill>
                <a:latin typeface="Candara" panose="020E0502030303020204" pitchFamily="34" charset="0"/>
              </a:rPr>
              <a:t>Constitution du vocabulaire </a:t>
            </a:r>
            <a:r>
              <a:rPr lang="fr-FR" dirty="0">
                <a:solidFill>
                  <a:srgbClr val="C00000"/>
                </a:solidFill>
                <a:latin typeface="Candara" panose="020E0502030303020204" pitchFamily="34" charset="0"/>
              </a:rPr>
              <a:t>et encodage des chaînes de caractère en se basant sur la </a:t>
            </a:r>
            <a:r>
              <a:rPr lang="fr-FR" b="1" dirty="0">
                <a:solidFill>
                  <a:srgbClr val="C00000"/>
                </a:solidFill>
                <a:latin typeface="Candara" panose="020E0502030303020204" pitchFamily="34" charset="0"/>
              </a:rPr>
              <a:t>fréquence</a:t>
            </a:r>
          </a:p>
        </p:txBody>
      </p:sp>
      <p:sp>
        <p:nvSpPr>
          <p:cNvPr id="6" name="TextBox 5">
            <a:extLst>
              <a:ext uri="{FF2B5EF4-FFF2-40B4-BE49-F238E27FC236}">
                <a16:creationId xmlns:a16="http://schemas.microsoft.com/office/drawing/2014/main" id="{9D59C088-A949-C6E5-B346-70CEA27691CA}"/>
              </a:ext>
            </a:extLst>
          </p:cNvPr>
          <p:cNvSpPr txBox="1"/>
          <p:nvPr/>
        </p:nvSpPr>
        <p:spPr>
          <a:xfrm>
            <a:off x="4986074" y="4385437"/>
            <a:ext cx="2219851" cy="338554"/>
          </a:xfrm>
          <a:prstGeom prst="rect">
            <a:avLst/>
          </a:prstGeom>
          <a:noFill/>
        </p:spPr>
        <p:txBody>
          <a:bodyPr wrap="square">
            <a:spAutoFit/>
          </a:bodyPr>
          <a:lstStyle/>
          <a:p>
            <a:r>
              <a:rPr lang="fr-FR" sz="1600" b="1" dirty="0">
                <a:solidFill>
                  <a:srgbClr val="002060"/>
                </a:solidFill>
                <a:latin typeface="Candara" panose="020E0502030303020204" pitchFamily="34" charset="0"/>
              </a:rPr>
              <a:t>Résultats du clustering:</a:t>
            </a:r>
          </a:p>
        </p:txBody>
      </p:sp>
    </p:spTree>
    <p:extLst>
      <p:ext uri="{BB962C8B-B14F-4D97-AF65-F5344CB8AC3E}">
        <p14:creationId xmlns:p14="http://schemas.microsoft.com/office/powerpoint/2010/main" val="77093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0437F-BCC2-3805-1885-F5444A3BED19}"/>
              </a:ext>
            </a:extLst>
          </p:cNvPr>
          <p:cNvSpPr>
            <a:spLocks noGrp="1"/>
          </p:cNvSpPr>
          <p:nvPr>
            <p:ph type="sldNum" sz="quarter" idx="12"/>
          </p:nvPr>
        </p:nvSpPr>
        <p:spPr>
          <a:xfrm>
            <a:off x="8737600" y="6336711"/>
            <a:ext cx="2844800" cy="365125"/>
          </a:xfrm>
        </p:spPr>
        <p:txBody>
          <a:bodyPr/>
          <a:lstStyle/>
          <a:p>
            <a:fld id="{6B6A6FEC-79E8-4978-87CD-B32714801BA0}" type="slidenum">
              <a:rPr lang="it-IT" smtClean="0"/>
              <a:pPr/>
              <a:t>8</a:t>
            </a:fld>
            <a:endParaRPr lang="it-IT" dirty="0"/>
          </a:p>
        </p:txBody>
      </p:sp>
      <p:sp>
        <p:nvSpPr>
          <p:cNvPr id="4" name="Rectangle 3">
            <a:extLst>
              <a:ext uri="{FF2B5EF4-FFF2-40B4-BE49-F238E27FC236}">
                <a16:creationId xmlns:a16="http://schemas.microsoft.com/office/drawing/2014/main" id="{1D0837F9-40EA-2533-13EF-BEE610FE8B34}"/>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Word </a:t>
            </a:r>
            <a:r>
              <a:rPr lang="fr-FR" altLang="fr-FR" sz="2000" b="1" i="1" dirty="0" err="1">
                <a:solidFill>
                  <a:srgbClr val="002060"/>
                </a:solidFill>
                <a:latin typeface="Gill Sans MT" pitchFamily="34" charset="0"/>
                <a:ea typeface="Arial Unicode MS" pitchFamily="34" charset="-128"/>
                <a:cs typeface="Arial Unicode MS" pitchFamily="34" charset="-128"/>
              </a:rPr>
              <a:t>Embeddings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graphicFrame>
        <p:nvGraphicFramePr>
          <p:cNvPr id="6" name="Table 12">
            <a:extLst>
              <a:ext uri="{FF2B5EF4-FFF2-40B4-BE49-F238E27FC236}">
                <a16:creationId xmlns:a16="http://schemas.microsoft.com/office/drawing/2014/main" id="{89F12BA9-5E02-EBE6-DE68-AAA758DB764C}"/>
              </a:ext>
            </a:extLst>
          </p:cNvPr>
          <p:cNvGraphicFramePr>
            <a:graphicFrameLocks noGrp="1"/>
          </p:cNvGraphicFramePr>
          <p:nvPr>
            <p:extLst>
              <p:ext uri="{D42A27DB-BD31-4B8C-83A1-F6EECF244321}">
                <p14:modId xmlns:p14="http://schemas.microsoft.com/office/powerpoint/2010/main" val="2938543645"/>
              </p:ext>
            </p:extLst>
          </p:nvPr>
        </p:nvGraphicFramePr>
        <p:xfrm>
          <a:off x="2036254" y="2028252"/>
          <a:ext cx="8119492" cy="1451919"/>
        </p:xfrm>
        <a:graphic>
          <a:graphicData uri="http://schemas.openxmlformats.org/drawingml/2006/table">
            <a:tbl>
              <a:tblPr firstRow="1" bandRow="1">
                <a:tableStyleId>{616DA210-FB5B-4158-B5E0-FEB733F419BA}</a:tableStyleId>
              </a:tblPr>
              <a:tblGrid>
                <a:gridCol w="1318964">
                  <a:extLst>
                    <a:ext uri="{9D8B030D-6E8A-4147-A177-3AD203B41FA5}">
                      <a16:colId xmlns:a16="http://schemas.microsoft.com/office/drawing/2014/main" val="2759893918"/>
                    </a:ext>
                  </a:extLst>
                </a:gridCol>
                <a:gridCol w="1318964">
                  <a:extLst>
                    <a:ext uri="{9D8B030D-6E8A-4147-A177-3AD203B41FA5}">
                      <a16:colId xmlns:a16="http://schemas.microsoft.com/office/drawing/2014/main" val="2978941206"/>
                    </a:ext>
                  </a:extLst>
                </a:gridCol>
                <a:gridCol w="1318964">
                  <a:extLst>
                    <a:ext uri="{9D8B030D-6E8A-4147-A177-3AD203B41FA5}">
                      <a16:colId xmlns:a16="http://schemas.microsoft.com/office/drawing/2014/main" val="1116025470"/>
                    </a:ext>
                  </a:extLst>
                </a:gridCol>
                <a:gridCol w="1772967">
                  <a:extLst>
                    <a:ext uri="{9D8B030D-6E8A-4147-A177-3AD203B41FA5}">
                      <a16:colId xmlns:a16="http://schemas.microsoft.com/office/drawing/2014/main" val="1058072968"/>
                    </a:ext>
                  </a:extLst>
                </a:gridCol>
                <a:gridCol w="2389633">
                  <a:extLst>
                    <a:ext uri="{9D8B030D-6E8A-4147-A177-3AD203B41FA5}">
                      <a16:colId xmlns:a16="http://schemas.microsoft.com/office/drawing/2014/main" val="1009051516"/>
                    </a:ext>
                  </a:extLst>
                </a:gridCol>
              </a:tblGrid>
              <a:tr h="290933">
                <a:tc>
                  <a:txBody>
                    <a:bodyPr/>
                    <a:lstStyle/>
                    <a:p>
                      <a:pPr algn="ctr"/>
                      <a:r>
                        <a:rPr lang="fr-FR" sz="1600" b="1" noProof="0" dirty="0">
                          <a:solidFill>
                            <a:srgbClr val="002060"/>
                          </a:solidFill>
                          <a:latin typeface="Candara" panose="020E0502030303020204" pitchFamily="34" charset="0"/>
                        </a:rPr>
                        <a:t>Approche</a:t>
                      </a:r>
                    </a:p>
                  </a:txBody>
                  <a:tcPr anchor="ctr"/>
                </a:tc>
                <a:tc>
                  <a:txBody>
                    <a:bodyPr/>
                    <a:lstStyle/>
                    <a:p>
                      <a:pPr algn="ctr"/>
                      <a:r>
                        <a:rPr lang="fr-FR" sz="1600" b="1" noProof="0" dirty="0">
                          <a:solidFill>
                            <a:srgbClr val="002060"/>
                          </a:solidFill>
                          <a:latin typeface="Candara" panose="020E0502030303020204" pitchFamily="34" charset="0"/>
                        </a:rPr>
                        <a:t>Pre-entrainé</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noProof="0" dirty="0">
                          <a:solidFill>
                            <a:srgbClr val="002060"/>
                          </a:solidFill>
                          <a:latin typeface="Candara" panose="020E0502030303020204" pitchFamily="34" charset="0"/>
                        </a:rPr>
                        <a:t>Pré-traitements</a:t>
                      </a:r>
                    </a:p>
                  </a:txBody>
                  <a:tcPr anchor="ctr"/>
                </a:tc>
                <a:tc>
                  <a:txBody>
                    <a:bodyPr/>
                    <a:lstStyle/>
                    <a:p>
                      <a:pPr algn="ctr"/>
                      <a:r>
                        <a:rPr lang="fr-FR" sz="1600" b="1" noProof="0" dirty="0">
                          <a:solidFill>
                            <a:srgbClr val="002060"/>
                          </a:solidFill>
                          <a:latin typeface="Candara" panose="020E0502030303020204" pitchFamily="34" charset="0"/>
                        </a:rPr>
                        <a:t>Longueur du vecteur de mots</a:t>
                      </a:r>
                    </a:p>
                  </a:txBody>
                  <a:tcPr anchor="ctr"/>
                </a:tc>
                <a:tc>
                  <a:txBody>
                    <a:bodyPr/>
                    <a:lstStyle/>
                    <a:p>
                      <a:pPr algn="ctr"/>
                      <a:r>
                        <a:rPr lang="fr-FR" sz="1600" b="1" noProof="0" dirty="0">
                          <a:solidFill>
                            <a:srgbClr val="002060"/>
                          </a:solidFill>
                          <a:latin typeface="Candara" panose="020E0502030303020204" pitchFamily="34" charset="0"/>
                        </a:rPr>
                        <a:t>ARI moyen entre </a:t>
                      </a:r>
                    </a:p>
                    <a:p>
                      <a:pPr algn="ctr"/>
                      <a:r>
                        <a:rPr lang="fr-FR" sz="1600" b="1" noProof="0" dirty="0">
                          <a:solidFill>
                            <a:srgbClr val="002060"/>
                          </a:solidFill>
                          <a:latin typeface="Candara" panose="020E0502030303020204" pitchFamily="34" charset="0"/>
                        </a:rPr>
                        <a:t>clusters et catégories*</a:t>
                      </a:r>
                    </a:p>
                  </a:txBody>
                  <a:tcPr anchor="ctr"/>
                </a:tc>
                <a:extLst>
                  <a:ext uri="{0D108BD9-81ED-4DB2-BD59-A6C34878D82A}">
                    <a16:rowId xmlns:a16="http://schemas.microsoft.com/office/drawing/2014/main" val="2108078435"/>
                  </a:ext>
                </a:extLst>
              </a:tr>
              <a:tr h="290933">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Word2vec</a:t>
                      </a: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dirty="0">
                          <a:solidFill>
                            <a:srgbClr val="002060"/>
                          </a:solidFill>
                          <a:latin typeface="Candara" panose="020E0502030303020204" pitchFamily="34" charset="0"/>
                        </a:rPr>
                        <a:t>X </a:t>
                      </a:r>
                      <a:endParaRPr lang="fr-FR" sz="1600" b="0" u="none" strike="noStrike" noProof="0" dirty="0">
                        <a:solidFill>
                          <a:srgbClr val="002060"/>
                        </a:solidFill>
                        <a:effectLst/>
                        <a:latin typeface="Candara" panose="020E0502030303020204" pitchFamily="34" charset="0"/>
                      </a:endParaRP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Tokenisation</a:t>
                      </a:r>
                    </a:p>
                  </a:txBody>
                  <a:tcPr marL="7620" marR="7620" marT="7620"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fr-FR" sz="1600" b="0" u="none" strike="noStrike" noProof="0" dirty="0">
                          <a:solidFill>
                            <a:srgbClr val="002060"/>
                          </a:solidFill>
                          <a:effectLst/>
                          <a:latin typeface="Candara" panose="020E0502030303020204" pitchFamily="34" charset="0"/>
                        </a:rPr>
                        <a:t>300</a:t>
                      </a:r>
                    </a:p>
                  </a:txBody>
                  <a:tcPr marL="7620" marR="7620" marT="762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0.44</a:t>
                      </a:r>
                    </a:p>
                  </a:txBody>
                  <a:tcPr marL="7620" marR="7620" marT="7620" marB="0" anchor="ctr"/>
                </a:tc>
                <a:extLst>
                  <a:ext uri="{0D108BD9-81ED-4DB2-BD59-A6C34878D82A}">
                    <a16:rowId xmlns:a16="http://schemas.microsoft.com/office/drawing/2014/main" val="3570874531"/>
                  </a:ext>
                </a:extLst>
              </a:tr>
              <a:tr h="290933">
                <a:tc>
                  <a:txBody>
                    <a:bodyPr/>
                    <a:lstStyle/>
                    <a:p>
                      <a:pPr algn="ctr" rtl="0" fontAlgn="ctr"/>
                      <a:r>
                        <a:rPr lang="fr-FR" sz="1600" b="0" u="none" strike="noStrike" noProof="0" dirty="0">
                          <a:solidFill>
                            <a:srgbClr val="002060"/>
                          </a:solidFill>
                          <a:effectLst/>
                          <a:latin typeface="Candara" panose="020E0502030303020204" pitchFamily="34" charset="0"/>
                        </a:rPr>
                        <a:t>BERT</a:t>
                      </a:r>
                    </a:p>
                  </a:txBody>
                  <a:tcPr marL="7620" marR="7620" marT="0" marB="0" anchor="ctr"/>
                </a:tc>
                <a:tc>
                  <a:txBody>
                    <a:bodyPr/>
                    <a:lstStyle/>
                    <a:p>
                      <a:pPr algn="ctr" rtl="0" fontAlgn="ctr"/>
                      <a:r>
                        <a:rPr lang="en-US" sz="1600" dirty="0">
                          <a:solidFill>
                            <a:srgbClr val="002060"/>
                          </a:solidFill>
                          <a:latin typeface="Candara" panose="020E0502030303020204" pitchFamily="34" charset="0"/>
                        </a:rPr>
                        <a:t>✓</a:t>
                      </a:r>
                      <a:endParaRPr lang="fr-FR" sz="1600" b="0" u="none" strike="noStrike" noProof="0" dirty="0">
                        <a:solidFill>
                          <a:srgbClr val="002060"/>
                        </a:solidFill>
                        <a:effectLst/>
                        <a:latin typeface="Candara" panose="020E0502030303020204" pitchFamily="34" charset="0"/>
                      </a:endParaRPr>
                    </a:p>
                  </a:txBody>
                  <a:tcPr marL="7620" marR="7620" marT="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Bert </a:t>
                      </a:r>
                      <a:r>
                        <a:rPr lang="fr-FR" sz="1600" b="0" u="none" strike="noStrike" noProof="0" dirty="0" err="1">
                          <a:solidFill>
                            <a:srgbClr val="002060"/>
                          </a:solidFill>
                          <a:effectLst/>
                          <a:latin typeface="Candara" panose="020E0502030303020204" pitchFamily="34" charset="0"/>
                        </a:rPr>
                        <a:t>Tokenizer</a:t>
                      </a:r>
                      <a:endParaRPr lang="fr-FR" sz="1600" b="0" u="none" strike="noStrike" noProof="0" dirty="0">
                        <a:solidFill>
                          <a:srgbClr val="002060"/>
                        </a:solidFill>
                        <a:effectLst/>
                        <a:latin typeface="Candara" panose="020E0502030303020204" pitchFamily="34" charset="0"/>
                      </a:endParaRPr>
                    </a:p>
                  </a:txBody>
                  <a:tcPr marL="7620" marR="7620" marT="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768</a:t>
                      </a:r>
                    </a:p>
                  </a:txBody>
                  <a:tcPr marL="7620" marR="7620" marT="0" marB="0" anchor="ctr"/>
                </a:tc>
                <a:tc>
                  <a:txBody>
                    <a:bodyPr/>
                    <a:lstStyle/>
                    <a:p>
                      <a:pPr algn="ctr" rtl="0" fontAlgn="ctr"/>
                      <a:r>
                        <a:rPr lang="fr-FR" sz="1600" b="0" u="none" strike="noStrike" noProof="0" dirty="0">
                          <a:solidFill>
                            <a:srgbClr val="002060"/>
                          </a:solidFill>
                          <a:effectLst/>
                          <a:latin typeface="Candara" panose="020E0502030303020204" pitchFamily="34" charset="0"/>
                        </a:rPr>
                        <a:t>0.11</a:t>
                      </a:r>
                      <a:endParaRPr lang="fr-FR" sz="1600" b="0" i="0" u="none" strike="noStrike" noProof="0" dirty="0">
                        <a:solidFill>
                          <a:srgbClr val="002060"/>
                        </a:solidFill>
                        <a:effectLst/>
                        <a:latin typeface="Candara" panose="020E0502030303020204" pitchFamily="34" charset="0"/>
                      </a:endParaRPr>
                    </a:p>
                  </a:txBody>
                  <a:tcPr marL="7620" marR="7620" marT="0" marB="0" anchor="ctr"/>
                </a:tc>
                <a:extLst>
                  <a:ext uri="{0D108BD9-81ED-4DB2-BD59-A6C34878D82A}">
                    <a16:rowId xmlns:a16="http://schemas.microsoft.com/office/drawing/2014/main" val="1598341479"/>
                  </a:ext>
                </a:extLst>
              </a:tr>
              <a:tr h="290933">
                <a:tc>
                  <a:txBody>
                    <a:bodyPr/>
                    <a:lstStyle/>
                    <a:p>
                      <a:pPr algn="ctr" rtl="0" fontAlgn="ctr"/>
                      <a:r>
                        <a:rPr lang="fr-FR" sz="1600" b="1" u="none" strike="noStrike" noProof="0" dirty="0">
                          <a:solidFill>
                            <a:srgbClr val="993300"/>
                          </a:solidFill>
                          <a:effectLst/>
                          <a:latin typeface="Candara" panose="020E0502030303020204" pitchFamily="34" charset="0"/>
                        </a:rPr>
                        <a:t>USE</a:t>
                      </a:r>
                    </a:p>
                  </a:txBody>
                  <a:tcPr marL="7620" marR="7620" marT="0" marB="0" anchor="ctr"/>
                </a:tc>
                <a:tc>
                  <a:txBody>
                    <a:bodyPr/>
                    <a:lstStyle/>
                    <a:p>
                      <a:pPr algn="ctr" rtl="0" fontAlgn="ctr"/>
                      <a:r>
                        <a:rPr lang="en-US" sz="1600" b="1" dirty="0">
                          <a:solidFill>
                            <a:srgbClr val="993300"/>
                          </a:solidFill>
                          <a:latin typeface="Candara" panose="020E0502030303020204" pitchFamily="34" charset="0"/>
                        </a:rPr>
                        <a:t>✓</a:t>
                      </a:r>
                      <a:endParaRPr lang="fr-FR" sz="1600" b="1" u="none" strike="noStrike" noProof="0" dirty="0">
                        <a:solidFill>
                          <a:srgbClr val="993300"/>
                        </a:solidFill>
                        <a:effectLst/>
                        <a:latin typeface="Candara" panose="020E0502030303020204" pitchFamily="34" charset="0"/>
                      </a:endParaRPr>
                    </a:p>
                  </a:txBody>
                  <a:tcPr marL="7620" marR="7620" marT="0" marB="0" anchor="ctr"/>
                </a:tc>
                <a:tc>
                  <a:txBody>
                    <a:bodyPr/>
                    <a:lstStyle/>
                    <a:p>
                      <a:pPr algn="ctr" rtl="0" fontAlgn="ctr"/>
                      <a:r>
                        <a:rPr lang="fr-FR" sz="1600" b="1" u="none" strike="noStrike" noProof="0" dirty="0">
                          <a:solidFill>
                            <a:srgbClr val="993300"/>
                          </a:solidFill>
                          <a:effectLst/>
                          <a:latin typeface="Candara" panose="020E0502030303020204" pitchFamily="34" charset="0"/>
                        </a:rPr>
                        <a:t>X</a:t>
                      </a:r>
                    </a:p>
                  </a:txBody>
                  <a:tcPr marL="7620" marR="7620" marT="0" marB="0" anchor="ctr"/>
                </a:tc>
                <a:tc>
                  <a:txBody>
                    <a:bodyPr/>
                    <a:lstStyle/>
                    <a:p>
                      <a:pPr algn="ctr" rtl="0" fontAlgn="ctr"/>
                      <a:r>
                        <a:rPr lang="fr-FR" sz="1600" b="1" u="none" strike="noStrike" noProof="0" dirty="0">
                          <a:solidFill>
                            <a:srgbClr val="993300"/>
                          </a:solidFill>
                          <a:effectLst/>
                          <a:latin typeface="Candara" panose="020E0502030303020204" pitchFamily="34" charset="0"/>
                        </a:rPr>
                        <a:t>512</a:t>
                      </a:r>
                    </a:p>
                  </a:txBody>
                  <a:tcPr marL="7620" marR="7620" marT="0" marB="0" anchor="ctr"/>
                </a:tc>
                <a:tc>
                  <a:txBody>
                    <a:bodyPr/>
                    <a:lstStyle/>
                    <a:p>
                      <a:pPr algn="ctr" rtl="0" fontAlgn="ctr"/>
                      <a:r>
                        <a:rPr lang="fr-FR" sz="1600" b="1" u="none" strike="noStrike" noProof="0" dirty="0">
                          <a:solidFill>
                            <a:srgbClr val="993300"/>
                          </a:solidFill>
                          <a:effectLst/>
                          <a:latin typeface="Candara" panose="020E0502030303020204" pitchFamily="34" charset="0"/>
                        </a:rPr>
                        <a:t>0.55</a:t>
                      </a:r>
                      <a:endParaRPr lang="fr-FR" sz="1600" b="1" i="0" u="none" strike="noStrike" noProof="0" dirty="0">
                        <a:solidFill>
                          <a:srgbClr val="993300"/>
                        </a:solidFill>
                        <a:effectLst/>
                        <a:latin typeface="Candara" panose="020E0502030303020204" pitchFamily="34" charset="0"/>
                      </a:endParaRPr>
                    </a:p>
                  </a:txBody>
                  <a:tcPr marL="7620" marR="7620" marT="0" marB="0" anchor="ctr"/>
                </a:tc>
                <a:extLst>
                  <a:ext uri="{0D108BD9-81ED-4DB2-BD59-A6C34878D82A}">
                    <a16:rowId xmlns:a16="http://schemas.microsoft.com/office/drawing/2014/main" val="3781998275"/>
                  </a:ext>
                </a:extLst>
              </a:tr>
            </a:tbl>
          </a:graphicData>
        </a:graphic>
      </p:graphicFrame>
      <p:sp>
        <p:nvSpPr>
          <p:cNvPr id="9" name="TextBox 8">
            <a:extLst>
              <a:ext uri="{FF2B5EF4-FFF2-40B4-BE49-F238E27FC236}">
                <a16:creationId xmlns:a16="http://schemas.microsoft.com/office/drawing/2014/main" id="{5B4CDCD7-51CF-242B-791B-D45048A2D441}"/>
              </a:ext>
            </a:extLst>
          </p:cNvPr>
          <p:cNvSpPr txBox="1"/>
          <p:nvPr/>
        </p:nvSpPr>
        <p:spPr>
          <a:xfrm>
            <a:off x="385065" y="6222741"/>
            <a:ext cx="10455610" cy="307777"/>
          </a:xfrm>
          <a:prstGeom prst="rect">
            <a:avLst/>
          </a:prstGeom>
          <a:noFill/>
        </p:spPr>
        <p:txBody>
          <a:bodyPr wrap="square">
            <a:spAutoFit/>
          </a:bodyPr>
          <a:lstStyle/>
          <a:p>
            <a:r>
              <a:rPr lang="fr-FR" sz="1400" dirty="0">
                <a:solidFill>
                  <a:srgbClr val="002060"/>
                </a:solidFill>
                <a:latin typeface="Candara" panose="020E0502030303020204" pitchFamily="34" charset="0"/>
              </a:rPr>
              <a:t>*ARI moyen obtenu en entrainant 100 </a:t>
            </a:r>
            <a:r>
              <a:rPr lang="fr-FR" sz="1400" dirty="0" err="1">
                <a:solidFill>
                  <a:srgbClr val="002060"/>
                </a:solidFill>
                <a:latin typeface="Candara" panose="020E0502030303020204" pitchFamily="34" charset="0"/>
              </a:rPr>
              <a:t>Kmeans</a:t>
            </a:r>
            <a:r>
              <a:rPr lang="fr-FR" sz="1400" dirty="0">
                <a:solidFill>
                  <a:srgbClr val="002060"/>
                </a:solidFill>
                <a:latin typeface="Candara" panose="020E0502030303020204" pitchFamily="34" charset="0"/>
              </a:rPr>
              <a:t> avec </a:t>
            </a:r>
            <a:r>
              <a:rPr lang="fr-FR" sz="1400" dirty="0" err="1">
                <a:solidFill>
                  <a:srgbClr val="002060"/>
                </a:solidFill>
                <a:latin typeface="Candara" panose="020E0502030303020204" pitchFamily="34" charset="0"/>
              </a:rPr>
              <a:t>n_clusters</a:t>
            </a:r>
            <a:r>
              <a:rPr lang="fr-FR" sz="1400" dirty="0">
                <a:solidFill>
                  <a:srgbClr val="002060"/>
                </a:solidFill>
                <a:latin typeface="Candara" panose="020E0502030303020204" pitchFamily="34" charset="0"/>
              </a:rPr>
              <a:t>=7 et </a:t>
            </a:r>
            <a:r>
              <a:rPr lang="fr-FR" sz="1400" dirty="0" err="1">
                <a:solidFill>
                  <a:srgbClr val="002060"/>
                </a:solidFill>
                <a:latin typeface="Candara" panose="020E0502030303020204" pitchFamily="34" charset="0"/>
              </a:rPr>
              <a:t>random_state</a:t>
            </a:r>
            <a:r>
              <a:rPr lang="fr-FR" sz="1400" dirty="0">
                <a:solidFill>
                  <a:srgbClr val="002060"/>
                </a:solidFill>
                <a:latin typeface="Candara" panose="020E0502030303020204" pitchFamily="34" charset="0"/>
              </a:rPr>
              <a:t> de 0 à 100</a:t>
            </a:r>
            <a:endParaRPr lang="fr-FR" sz="1400" dirty="0">
              <a:solidFill>
                <a:srgbClr val="002060"/>
              </a:solidFill>
            </a:endParaRPr>
          </a:p>
        </p:txBody>
      </p:sp>
      <p:sp>
        <p:nvSpPr>
          <p:cNvPr id="11" name="Rectangle 10">
            <a:extLst>
              <a:ext uri="{FF2B5EF4-FFF2-40B4-BE49-F238E27FC236}">
                <a16:creationId xmlns:a16="http://schemas.microsoft.com/office/drawing/2014/main" id="{C255C0DE-ADE5-26CD-A7C4-9E8E07A8105D}"/>
              </a:ext>
            </a:extLst>
          </p:cNvPr>
          <p:cNvSpPr/>
          <p:nvPr/>
        </p:nvSpPr>
        <p:spPr>
          <a:xfrm>
            <a:off x="2036254" y="3190927"/>
            <a:ext cx="8119492" cy="28924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9651972F-F761-2EDD-F658-B7A6FA377FA5}"/>
              </a:ext>
            </a:extLst>
          </p:cNvPr>
          <p:cNvSpPr txBox="1"/>
          <p:nvPr/>
        </p:nvSpPr>
        <p:spPr>
          <a:xfrm>
            <a:off x="1942804" y="4171694"/>
            <a:ext cx="8306389" cy="1200329"/>
          </a:xfrm>
          <a:prstGeom prst="rect">
            <a:avLst/>
          </a:prstGeom>
          <a:noFill/>
        </p:spPr>
        <p:txBody>
          <a:bodyPr wrap="square">
            <a:spAutoFit/>
          </a:bodyPr>
          <a:lstStyle/>
          <a:p>
            <a:pPr algn="ctr"/>
            <a:r>
              <a:rPr lang="fr-FR" b="1" dirty="0">
                <a:solidFill>
                  <a:srgbClr val="002060"/>
                </a:solidFill>
              </a:rPr>
              <a:t>Encodage USE :  </a:t>
            </a:r>
          </a:p>
          <a:p>
            <a:pPr marL="285750" indent="-285750" algn="ctr">
              <a:buFont typeface="Arial" panose="020B0604020202020204" pitchFamily="34" charset="0"/>
              <a:buChar char="•"/>
            </a:pPr>
            <a:r>
              <a:rPr lang="fr-FR" dirty="0">
                <a:solidFill>
                  <a:srgbClr val="002060"/>
                </a:solidFill>
              </a:rPr>
              <a:t>Tokenisation, lemmatisation ou réduction de dimension (PCA) n’améliorent pas l’ARI</a:t>
            </a:r>
          </a:p>
          <a:p>
            <a:pPr marL="285750" indent="-285750" algn="ctr">
              <a:buFont typeface="Arial" panose="020B0604020202020204" pitchFamily="34" charset="0"/>
              <a:buChar char="•"/>
            </a:pPr>
            <a:r>
              <a:rPr lang="fr-FR" dirty="0">
                <a:solidFill>
                  <a:srgbClr val="002060"/>
                </a:solidFill>
              </a:rPr>
              <a:t>Meilleur clustering: </a:t>
            </a:r>
            <a:r>
              <a:rPr lang="fr-FR" b="1" dirty="0">
                <a:solidFill>
                  <a:srgbClr val="002060"/>
                </a:solidFill>
              </a:rPr>
              <a:t>encodage de la variable </a:t>
            </a:r>
            <a:r>
              <a:rPr lang="fr-FR" b="1" dirty="0" err="1">
                <a:solidFill>
                  <a:srgbClr val="002060"/>
                </a:solidFill>
              </a:rPr>
              <a:t>product_name</a:t>
            </a:r>
            <a:r>
              <a:rPr lang="fr-FR" b="1" dirty="0">
                <a:solidFill>
                  <a:srgbClr val="002060"/>
                </a:solidFill>
              </a:rPr>
              <a:t>, </a:t>
            </a:r>
            <a:r>
              <a:rPr lang="fr-FR" dirty="0" err="1">
                <a:solidFill>
                  <a:srgbClr val="002060"/>
                </a:solidFill>
              </a:rPr>
              <a:t>random_state</a:t>
            </a:r>
            <a:r>
              <a:rPr lang="fr-FR" dirty="0">
                <a:solidFill>
                  <a:srgbClr val="002060"/>
                </a:solidFill>
              </a:rPr>
              <a:t> = 12,</a:t>
            </a:r>
          </a:p>
          <a:p>
            <a:pPr algn="ctr"/>
            <a:r>
              <a:rPr lang="fr-FR" dirty="0">
                <a:solidFill>
                  <a:srgbClr val="002060"/>
                </a:solidFill>
              </a:rPr>
              <a:t> </a:t>
            </a:r>
            <a:r>
              <a:rPr lang="fr-FR" b="1" dirty="0">
                <a:solidFill>
                  <a:srgbClr val="002060"/>
                </a:solidFill>
              </a:rPr>
              <a:t>ARI = 0.63</a:t>
            </a:r>
          </a:p>
        </p:txBody>
      </p:sp>
      <p:sp>
        <p:nvSpPr>
          <p:cNvPr id="3" name="Rectangle: Rounded Corners 2">
            <a:extLst>
              <a:ext uri="{FF2B5EF4-FFF2-40B4-BE49-F238E27FC236}">
                <a16:creationId xmlns:a16="http://schemas.microsoft.com/office/drawing/2014/main" id="{C9A34845-AFE0-8401-59E1-142B75606E52}"/>
              </a:ext>
            </a:extLst>
          </p:cNvPr>
          <p:cNvSpPr/>
          <p:nvPr/>
        </p:nvSpPr>
        <p:spPr>
          <a:xfrm>
            <a:off x="167939" y="552612"/>
            <a:ext cx="11856122" cy="724767"/>
          </a:xfrm>
          <a:prstGeom prst="roundRect">
            <a:avLst/>
          </a:prstGeom>
          <a:gradFill flip="none" rotWithShape="1">
            <a:gsLst>
              <a:gs pos="100000">
                <a:srgbClr val="FFFFCC"/>
              </a:gs>
              <a:gs pos="0">
                <a:schemeClr val="bg1"/>
              </a:gs>
            </a:gsLst>
            <a:path path="circle">
              <a:fillToRect l="50000" t="50000" r="50000" b="50000"/>
            </a:path>
            <a:tileRect/>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ED991FAD-FCC6-86E9-0B46-B587F8630745}"/>
              </a:ext>
            </a:extLst>
          </p:cNvPr>
          <p:cNvSpPr txBox="1"/>
          <p:nvPr/>
        </p:nvSpPr>
        <p:spPr>
          <a:xfrm>
            <a:off x="385065" y="591830"/>
            <a:ext cx="11402568" cy="646331"/>
          </a:xfrm>
          <a:prstGeom prst="rect">
            <a:avLst/>
          </a:prstGeom>
          <a:noFill/>
        </p:spPr>
        <p:txBody>
          <a:bodyPr wrap="square">
            <a:spAutoFit/>
          </a:bodyPr>
          <a:lstStyle/>
          <a:p>
            <a:pPr algn="ctr"/>
            <a:r>
              <a:rPr lang="fr-FR" dirty="0">
                <a:solidFill>
                  <a:srgbClr val="C00000"/>
                </a:solidFill>
              </a:rPr>
              <a:t>Représentation de chaque mot par un vecteur de nombres réels, basée sur le fait que </a:t>
            </a:r>
          </a:p>
          <a:p>
            <a:pPr algn="ctr"/>
            <a:r>
              <a:rPr lang="fr-FR" b="1" dirty="0">
                <a:solidFill>
                  <a:srgbClr val="C00000"/>
                </a:solidFill>
              </a:rPr>
              <a:t>si les mots apparaissent dans des contextes similaires, les vecteurs correspondants seront relativement proches</a:t>
            </a:r>
            <a:r>
              <a:rPr lang="fr-FR" dirty="0">
                <a:solidFill>
                  <a:srgbClr val="C00000"/>
                </a:solidFill>
              </a:rPr>
              <a:t> </a:t>
            </a:r>
          </a:p>
        </p:txBody>
      </p:sp>
      <p:sp>
        <p:nvSpPr>
          <p:cNvPr id="7" name="Rectangle: Rounded Corners 6">
            <a:extLst>
              <a:ext uri="{FF2B5EF4-FFF2-40B4-BE49-F238E27FC236}">
                <a16:creationId xmlns:a16="http://schemas.microsoft.com/office/drawing/2014/main" id="{0013C279-1C30-2436-5BC3-83243F6E0A7F}"/>
              </a:ext>
            </a:extLst>
          </p:cNvPr>
          <p:cNvSpPr/>
          <p:nvPr/>
        </p:nvSpPr>
        <p:spPr>
          <a:xfrm>
            <a:off x="1677791" y="3993662"/>
            <a:ext cx="8836416" cy="15563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Box 7">
            <a:extLst>
              <a:ext uri="{FF2B5EF4-FFF2-40B4-BE49-F238E27FC236}">
                <a16:creationId xmlns:a16="http://schemas.microsoft.com/office/drawing/2014/main" id="{1DF23A4B-9802-2DE8-B082-EED0B3CD04D6}"/>
              </a:ext>
            </a:extLst>
          </p:cNvPr>
          <p:cNvSpPr txBox="1"/>
          <p:nvPr/>
        </p:nvSpPr>
        <p:spPr>
          <a:xfrm>
            <a:off x="4928651" y="1600469"/>
            <a:ext cx="2315395" cy="338554"/>
          </a:xfrm>
          <a:prstGeom prst="rect">
            <a:avLst/>
          </a:prstGeom>
          <a:noFill/>
        </p:spPr>
        <p:txBody>
          <a:bodyPr wrap="square">
            <a:spAutoFit/>
          </a:bodyPr>
          <a:lstStyle/>
          <a:p>
            <a:r>
              <a:rPr lang="fr-FR" sz="1600" b="1" dirty="0">
                <a:solidFill>
                  <a:srgbClr val="002060"/>
                </a:solidFill>
                <a:latin typeface="Candara" panose="020E0502030303020204" pitchFamily="34" charset="0"/>
              </a:rPr>
              <a:t>Approches et résultats:</a:t>
            </a:r>
          </a:p>
        </p:txBody>
      </p:sp>
    </p:spTree>
    <p:extLst>
      <p:ext uri="{BB962C8B-B14F-4D97-AF65-F5344CB8AC3E}">
        <p14:creationId xmlns:p14="http://schemas.microsoft.com/office/powerpoint/2010/main" val="423006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C35A7-4C71-5882-26B2-955FC0FF352F}"/>
              </a:ext>
            </a:extLst>
          </p:cNvPr>
          <p:cNvSpPr>
            <a:spLocks noGrp="1"/>
          </p:cNvSpPr>
          <p:nvPr>
            <p:ph type="sldNum" sz="quarter" idx="12"/>
          </p:nvPr>
        </p:nvSpPr>
        <p:spPr/>
        <p:txBody>
          <a:bodyPr/>
          <a:lstStyle/>
          <a:p>
            <a:fld id="{6B6A6FEC-79E8-4978-87CD-B32714801BA0}" type="slidenum">
              <a:rPr lang="it-IT" smtClean="0"/>
              <a:pPr/>
              <a:t>9</a:t>
            </a:fld>
            <a:endParaRPr lang="it-IT"/>
          </a:p>
        </p:txBody>
      </p:sp>
      <p:sp>
        <p:nvSpPr>
          <p:cNvPr id="3" name="Rectangle 2">
            <a:extLst>
              <a:ext uri="{FF2B5EF4-FFF2-40B4-BE49-F238E27FC236}">
                <a16:creationId xmlns:a16="http://schemas.microsoft.com/office/drawing/2014/main" id="{825B4E70-5F71-3E68-F967-3FF0606D8E9B}"/>
              </a:ext>
            </a:extLst>
          </p:cNvPr>
          <p:cNvSpPr>
            <a:spLocks noChangeArrowheads="1"/>
          </p:cNvSpPr>
          <p:nvPr/>
        </p:nvSpPr>
        <p:spPr bwMode="auto">
          <a:xfrm>
            <a:off x="0" y="0"/>
            <a:ext cx="12192000" cy="365125"/>
          </a:xfrm>
          <a:prstGeom prst="rect">
            <a:avLst/>
          </a:prstGeom>
          <a:gradFill rotWithShape="0">
            <a:gsLst>
              <a:gs pos="0">
                <a:schemeClr val="tx2">
                  <a:lumMod val="40000"/>
                  <a:lumOff val="60000"/>
                </a:schemeClr>
              </a:gs>
              <a:gs pos="100000">
                <a:srgbClr val="FFFFCC"/>
              </a:gs>
            </a:gsLst>
            <a:lin ang="0"/>
          </a:gradFill>
          <a:ln w="9525">
            <a:solidFill>
              <a:srgbClr val="002060"/>
            </a:solidFill>
            <a:miter lim="800000"/>
            <a:headEnd/>
            <a:tailEnd/>
          </a:ln>
        </p:spPr>
        <p:txBody>
          <a:bodyPr lIns="90000" tIns="60120" rIns="90000" bIns="45000"/>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49263">
              <a:lnSpc>
                <a:spcPct val="95000"/>
              </a:lnSpc>
              <a:buClr>
                <a:srgbClr val="000000"/>
              </a:buClr>
              <a:buFont typeface="Times New Roman" pitchFamily="18" charset="0"/>
              <a:buNone/>
              <a:tabLst>
                <a:tab pos="0" algn="l"/>
                <a:tab pos="447675" algn="l"/>
                <a:tab pos="895350" algn="l"/>
                <a:tab pos="1344613" algn="l"/>
                <a:tab pos="1793875" algn="l"/>
                <a:tab pos="2243138" algn="l"/>
                <a:tab pos="2692400" algn="l"/>
                <a:tab pos="3141663" algn="l"/>
                <a:tab pos="3590925" algn="l"/>
                <a:tab pos="4040188" algn="l"/>
                <a:tab pos="4489450" algn="l"/>
                <a:tab pos="4938713" algn="l"/>
                <a:tab pos="5389563" algn="l"/>
                <a:tab pos="5838825" algn="l"/>
                <a:tab pos="6288088" algn="l"/>
                <a:tab pos="6737350" algn="l"/>
                <a:tab pos="7186613" algn="l"/>
                <a:tab pos="7635875" algn="l"/>
                <a:tab pos="8085138" algn="l"/>
                <a:tab pos="8534400" algn="l"/>
                <a:tab pos="8983663" algn="l"/>
              </a:tabLst>
            </a:pPr>
            <a:r>
              <a:rPr lang="fr-FR" altLang="fr-FR" sz="2000" b="1" i="1" dirty="0">
                <a:solidFill>
                  <a:srgbClr val="002060"/>
                </a:solidFill>
                <a:latin typeface="Gill Sans MT" pitchFamily="34" charset="0"/>
                <a:ea typeface="Arial Unicode MS" pitchFamily="34" charset="-128"/>
                <a:cs typeface="Arial Unicode MS" pitchFamily="34" charset="-128"/>
              </a:rPr>
              <a:t>Comparaison visuelle du meilleur clustering et des vraies catégories</a:t>
            </a:r>
            <a:endParaRPr lang="en-US" altLang="fr-FR" sz="1200" b="1" i="1" dirty="0">
              <a:solidFill>
                <a:srgbClr val="002060"/>
              </a:solidFill>
              <a:latin typeface="Gill Sans MT" pitchFamily="34" charset="0"/>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F9871902-ED5B-08C5-37DC-ED6A76336EC9}"/>
              </a:ext>
            </a:extLst>
          </p:cNvPr>
          <p:cNvSpPr txBox="1"/>
          <p:nvPr/>
        </p:nvSpPr>
        <p:spPr>
          <a:xfrm>
            <a:off x="3628504" y="549791"/>
            <a:ext cx="4934993" cy="369332"/>
          </a:xfrm>
          <a:prstGeom prst="rect">
            <a:avLst/>
          </a:prstGeom>
          <a:noFill/>
        </p:spPr>
        <p:txBody>
          <a:bodyPr wrap="square">
            <a:spAutoFit/>
          </a:bodyPr>
          <a:lstStyle/>
          <a:p>
            <a:r>
              <a:rPr lang="fr-FR" dirty="0">
                <a:solidFill>
                  <a:srgbClr val="002060"/>
                </a:solidFill>
              </a:rPr>
              <a:t>TSNE pour visualisez les résultats en 2 dimensions:</a:t>
            </a:r>
          </a:p>
        </p:txBody>
      </p:sp>
      <p:sp>
        <p:nvSpPr>
          <p:cNvPr id="9" name="TextBox 8">
            <a:extLst>
              <a:ext uri="{FF2B5EF4-FFF2-40B4-BE49-F238E27FC236}">
                <a16:creationId xmlns:a16="http://schemas.microsoft.com/office/drawing/2014/main" id="{A72CF7E6-AEB4-9C20-0344-72489684A7D9}"/>
              </a:ext>
            </a:extLst>
          </p:cNvPr>
          <p:cNvSpPr txBox="1"/>
          <p:nvPr/>
        </p:nvSpPr>
        <p:spPr>
          <a:xfrm>
            <a:off x="2877312" y="5523362"/>
            <a:ext cx="6437376" cy="64633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2060"/>
                </a:solidFill>
              </a:rPr>
              <a:t>Confusion entre </a:t>
            </a:r>
            <a:r>
              <a:rPr lang="fr-FR" dirty="0" err="1">
                <a:solidFill>
                  <a:srgbClr val="002060"/>
                </a:solidFill>
              </a:rPr>
              <a:t>Kitchen&amp;Dining</a:t>
            </a:r>
            <a:r>
              <a:rPr lang="fr-FR" dirty="0">
                <a:solidFill>
                  <a:srgbClr val="002060"/>
                </a:solidFill>
              </a:rPr>
              <a:t> et Home </a:t>
            </a:r>
            <a:r>
              <a:rPr lang="fr-FR" dirty="0" err="1">
                <a:solidFill>
                  <a:srgbClr val="002060"/>
                </a:solidFill>
              </a:rPr>
              <a:t>Decor&amp;Festive</a:t>
            </a:r>
            <a:r>
              <a:rPr lang="fr-FR" dirty="0">
                <a:solidFill>
                  <a:srgbClr val="002060"/>
                </a:solidFill>
              </a:rPr>
              <a:t> </a:t>
            </a:r>
            <a:r>
              <a:rPr lang="fr-FR" dirty="0" err="1">
                <a:solidFill>
                  <a:srgbClr val="002060"/>
                </a:solidFill>
              </a:rPr>
              <a:t>Needs</a:t>
            </a:r>
            <a:endParaRPr lang="fr-FR" dirty="0">
              <a:solidFill>
                <a:srgbClr val="002060"/>
              </a:solidFill>
            </a:endParaRPr>
          </a:p>
          <a:p>
            <a:pPr marL="285750" indent="-285750">
              <a:buFont typeface="Arial" panose="020B0604020202020204" pitchFamily="34" charset="0"/>
              <a:buChar char="•"/>
            </a:pPr>
            <a:r>
              <a:rPr lang="fr-FR" b="1" dirty="0">
                <a:solidFill>
                  <a:srgbClr val="002060"/>
                </a:solidFill>
              </a:rPr>
              <a:t>Bonne correspondance entre clusters et catégories</a:t>
            </a:r>
          </a:p>
        </p:txBody>
      </p:sp>
      <p:pic>
        <p:nvPicPr>
          <p:cNvPr id="12" name="Picture 11">
            <a:extLst>
              <a:ext uri="{FF2B5EF4-FFF2-40B4-BE49-F238E27FC236}">
                <a16:creationId xmlns:a16="http://schemas.microsoft.com/office/drawing/2014/main" id="{81FA5E38-0699-3BC5-3C18-18A2AD154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962228"/>
            <a:ext cx="11338560" cy="4374476"/>
          </a:xfrm>
          <a:prstGeom prst="rect">
            <a:avLst/>
          </a:prstGeom>
        </p:spPr>
      </p:pic>
    </p:spTree>
    <p:extLst>
      <p:ext uri="{BB962C8B-B14F-4D97-AF65-F5344CB8AC3E}">
        <p14:creationId xmlns:p14="http://schemas.microsoft.com/office/powerpoint/2010/main" val="720929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27573</TotalTime>
  <Words>1067</Words>
  <Application>Microsoft Office PowerPoint</Application>
  <PresentationFormat>Widescreen</PresentationFormat>
  <Paragraphs>190</Paragraphs>
  <Slides>19</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Arial Black</vt:lpstr>
      <vt:lpstr>Calibri</vt:lpstr>
      <vt:lpstr>Calibri Light</vt:lpstr>
      <vt:lpstr>Candara</vt:lpstr>
      <vt:lpstr>Gill Sans MT</vt:lpstr>
      <vt:lpstr>Times New Roman</vt:lpstr>
      <vt:lpstr>Office Theme</vt:lpstr>
      <vt:lpstr>Tema di Office</vt:lpstr>
      <vt:lpstr>  Projet 6:   Classifiez automatiquement  des biens de consommation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1:</dc:title>
  <dc:creator>elena nardi</dc:creator>
  <cp:lastModifiedBy>elena nardi</cp:lastModifiedBy>
  <cp:revision>610</cp:revision>
  <dcterms:created xsi:type="dcterms:W3CDTF">2022-09-22T07:09:27Z</dcterms:created>
  <dcterms:modified xsi:type="dcterms:W3CDTF">2023-03-13T12:03:31Z</dcterms:modified>
</cp:coreProperties>
</file>