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7" r:id="rId3"/>
    <p:sldId id="354" r:id="rId4"/>
    <p:sldId id="362" r:id="rId5"/>
    <p:sldId id="361" r:id="rId6"/>
    <p:sldId id="423" r:id="rId7"/>
    <p:sldId id="364" r:id="rId8"/>
    <p:sldId id="365" r:id="rId9"/>
    <p:sldId id="415" r:id="rId10"/>
    <p:sldId id="424" r:id="rId11"/>
    <p:sldId id="429" r:id="rId12"/>
    <p:sldId id="430" r:id="rId13"/>
    <p:sldId id="410" r:id="rId14"/>
    <p:sldId id="433" r:id="rId15"/>
    <p:sldId id="434" r:id="rId16"/>
    <p:sldId id="435" r:id="rId17"/>
    <p:sldId id="375" r:id="rId18"/>
    <p:sldId id="431" r:id="rId19"/>
    <p:sldId id="432" r:id="rId20"/>
    <p:sldId id="43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FFFFCC"/>
    <a:srgbClr val="FFFF99"/>
    <a:srgbClr val="FFCC66"/>
    <a:srgbClr val="660066"/>
    <a:srgbClr val="FFFFAF"/>
    <a:srgbClr val="FF9900"/>
    <a:srgbClr val="FFFFFF"/>
    <a:srgbClr val="99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51" autoAdjust="0"/>
    <p:restoredTop sz="94660"/>
  </p:normalViewPr>
  <p:slideViewPr>
    <p:cSldViewPr snapToGrid="0">
      <p:cViewPr varScale="1">
        <p:scale>
          <a:sx n="63" d="100"/>
          <a:sy n="63" d="100"/>
        </p:scale>
        <p:origin x="782" y="67"/>
      </p:cViewPr>
      <p:guideLst>
        <p:guide orient="horz" pos="2160"/>
        <p:guide pos="3840"/>
      </p:guideLst>
    </p:cSldViewPr>
  </p:slideViewPr>
  <p:notesTextViewPr>
    <p:cViewPr>
      <p:scale>
        <a:sx n="3" d="2"/>
        <a:sy n="3" d="2"/>
      </p:scale>
      <p:origin x="0" y="0"/>
    </p:cViewPr>
  </p:notesTextViewPr>
  <p:sorterViewPr>
    <p:cViewPr>
      <p:scale>
        <a:sx n="100" d="100"/>
        <a:sy n="100" d="100"/>
      </p:scale>
      <p:origin x="0" y="-270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2674C-A7FB-44B5-9944-EF4082D865F3}" type="datetimeFigureOut">
              <a:rPr lang="fr-FR" smtClean="0"/>
              <a:t>02/05/2023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D922A-FD64-4D5E-B87B-8215F8396CEE}" type="slidenum">
              <a:rPr lang="fr-FR" smtClean="0"/>
              <a:t>‹#›</a:t>
            </a:fld>
            <a:endParaRPr lang="fr-FR"/>
          </a:p>
        </p:txBody>
      </p:sp>
    </p:spTree>
    <p:extLst>
      <p:ext uri="{BB962C8B-B14F-4D97-AF65-F5344CB8AC3E}">
        <p14:creationId xmlns:p14="http://schemas.microsoft.com/office/powerpoint/2010/main" val="86869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1</a:t>
            </a:fld>
            <a:endParaRPr lang="fr-FR"/>
          </a:p>
        </p:txBody>
      </p:sp>
    </p:spTree>
    <p:extLst>
      <p:ext uri="{BB962C8B-B14F-4D97-AF65-F5344CB8AC3E}">
        <p14:creationId xmlns:p14="http://schemas.microsoft.com/office/powerpoint/2010/main" val="205832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2</a:t>
            </a:fld>
            <a:endParaRPr lang="fr-FR"/>
          </a:p>
        </p:txBody>
      </p:sp>
    </p:spTree>
    <p:extLst>
      <p:ext uri="{BB962C8B-B14F-4D97-AF65-F5344CB8AC3E}">
        <p14:creationId xmlns:p14="http://schemas.microsoft.com/office/powerpoint/2010/main" val="3101067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4</a:t>
            </a:fld>
            <a:endParaRPr lang="fr-FR"/>
          </a:p>
        </p:txBody>
      </p:sp>
    </p:spTree>
    <p:extLst>
      <p:ext uri="{BB962C8B-B14F-4D97-AF65-F5344CB8AC3E}">
        <p14:creationId xmlns:p14="http://schemas.microsoft.com/office/powerpoint/2010/main" val="4188725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7</a:t>
            </a:fld>
            <a:endParaRPr lang="fr-FR" dirty="0"/>
          </a:p>
        </p:txBody>
      </p:sp>
    </p:spTree>
    <p:extLst>
      <p:ext uri="{BB962C8B-B14F-4D97-AF65-F5344CB8AC3E}">
        <p14:creationId xmlns:p14="http://schemas.microsoft.com/office/powerpoint/2010/main" val="1108174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8</a:t>
            </a:fld>
            <a:endParaRPr lang="fr-FR" dirty="0"/>
          </a:p>
        </p:txBody>
      </p:sp>
    </p:spTree>
    <p:extLst>
      <p:ext uri="{BB962C8B-B14F-4D97-AF65-F5344CB8AC3E}">
        <p14:creationId xmlns:p14="http://schemas.microsoft.com/office/powerpoint/2010/main" val="369229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6197-128C-786E-846C-7BC1A6BE64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68C378-13BC-841A-EFDB-B8E8FBE5A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F1331A-7D08-6231-4313-E2869FA53AC8}"/>
              </a:ext>
            </a:extLst>
          </p:cNvPr>
          <p:cNvSpPr>
            <a:spLocks noGrp="1"/>
          </p:cNvSpPr>
          <p:nvPr>
            <p:ph type="dt" sz="half" idx="10"/>
          </p:nvPr>
        </p:nvSpPr>
        <p:spPr/>
        <p:txBody>
          <a:bodyPr/>
          <a:lstStyle/>
          <a:p>
            <a:fld id="{9214DD4A-2A7E-4B6E-9181-7B2FE8D81F61}" type="datetimeFigureOut">
              <a:rPr lang="en-US" smtClean="0"/>
              <a:t>5/2/2023</a:t>
            </a:fld>
            <a:endParaRPr lang="en-US"/>
          </a:p>
        </p:txBody>
      </p:sp>
      <p:sp>
        <p:nvSpPr>
          <p:cNvPr id="5" name="Footer Placeholder 4">
            <a:extLst>
              <a:ext uri="{FF2B5EF4-FFF2-40B4-BE49-F238E27FC236}">
                <a16:creationId xmlns:a16="http://schemas.microsoft.com/office/drawing/2014/main" id="{488F264D-FADC-167B-E230-2CD71D413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32F00-9CB8-9D6D-A667-3F1E3F77E342}"/>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3395882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5B39-A4C7-0E85-91C8-2CA9E41D5E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9DE19-EB38-710C-F4DB-3F44E098D6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1A896-6C40-88E3-C78C-956F11F433BE}"/>
              </a:ext>
            </a:extLst>
          </p:cNvPr>
          <p:cNvSpPr>
            <a:spLocks noGrp="1"/>
          </p:cNvSpPr>
          <p:nvPr>
            <p:ph type="dt" sz="half" idx="10"/>
          </p:nvPr>
        </p:nvSpPr>
        <p:spPr/>
        <p:txBody>
          <a:bodyPr/>
          <a:lstStyle/>
          <a:p>
            <a:fld id="{9214DD4A-2A7E-4B6E-9181-7B2FE8D81F61}" type="datetimeFigureOut">
              <a:rPr lang="en-US" smtClean="0"/>
              <a:t>5/2/2023</a:t>
            </a:fld>
            <a:endParaRPr lang="en-US"/>
          </a:p>
        </p:txBody>
      </p:sp>
      <p:sp>
        <p:nvSpPr>
          <p:cNvPr id="5" name="Footer Placeholder 4">
            <a:extLst>
              <a:ext uri="{FF2B5EF4-FFF2-40B4-BE49-F238E27FC236}">
                <a16:creationId xmlns:a16="http://schemas.microsoft.com/office/drawing/2014/main" id="{43467E88-6FE0-9013-218B-4D9A881C4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522AE-01C3-544A-DB76-80168C251D77}"/>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365158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BCB53F-5F1F-1857-3D1D-60D9CC3278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2E0A61-2C7A-09F3-59A7-D795CABA5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8BFE9-BC38-9369-6587-50B42D407397}"/>
              </a:ext>
            </a:extLst>
          </p:cNvPr>
          <p:cNvSpPr>
            <a:spLocks noGrp="1"/>
          </p:cNvSpPr>
          <p:nvPr>
            <p:ph type="dt" sz="half" idx="10"/>
          </p:nvPr>
        </p:nvSpPr>
        <p:spPr/>
        <p:txBody>
          <a:bodyPr/>
          <a:lstStyle/>
          <a:p>
            <a:fld id="{9214DD4A-2A7E-4B6E-9181-7B2FE8D81F61}" type="datetimeFigureOut">
              <a:rPr lang="en-US" smtClean="0"/>
              <a:t>5/2/2023</a:t>
            </a:fld>
            <a:endParaRPr lang="en-US"/>
          </a:p>
        </p:txBody>
      </p:sp>
      <p:sp>
        <p:nvSpPr>
          <p:cNvPr id="5" name="Footer Placeholder 4">
            <a:extLst>
              <a:ext uri="{FF2B5EF4-FFF2-40B4-BE49-F238E27FC236}">
                <a16:creationId xmlns:a16="http://schemas.microsoft.com/office/drawing/2014/main" id="{B71A52AA-9B14-0825-80FA-DD520C6BE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90870-BCE6-5AC2-3CFB-282F17D6FCB9}"/>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235889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lo stile del titolo</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2E3B5A85-9128-4A10-B6B4-29C831E9314E}" type="datetime1">
              <a:rPr lang="it-IT" smtClean="0"/>
              <a:pPr/>
              <a:t>02/05/2023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119408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CDC941D7-CD12-4231-BD72-74EB2C5C15A6}" type="datetime1">
              <a:rPr lang="it-IT" smtClean="0"/>
              <a:pPr/>
              <a:t>02/05/2023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3702750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5BFF895-B067-447B-85A6-89FD4BB8D98E}" type="datetime1">
              <a:rPr lang="it-IT" smtClean="0"/>
              <a:pPr/>
              <a:t>02/05/2023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1730421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3744F60-F5CF-41F9-AF97-090C308678DC}" type="datetime1">
              <a:rPr lang="it-IT" smtClean="0"/>
              <a:pPr/>
              <a:t>02/05/2023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3186640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C236305B-CC2B-4711-8861-C45A647BB6C9}" type="datetime1">
              <a:rPr lang="it-IT" smtClean="0"/>
              <a:pPr/>
              <a:t>02/05/2023</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3052590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C5AD9588-9721-4F22-B7D6-45BD9A45FB09}" type="datetime1">
              <a:rPr lang="it-IT" smtClean="0"/>
              <a:pPr/>
              <a:t>02/05/2023</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1694593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BD0698B-A2E6-4709-8D31-5BA44EF5B4EC}" type="datetime1">
              <a:rPr lang="it-IT" smtClean="0"/>
              <a:pPr/>
              <a:t>02/05/2023</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197487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537C74E1-84F6-4209-BE75-AC54773B8894}" type="datetime1">
              <a:rPr lang="it-IT" smtClean="0"/>
              <a:pPr/>
              <a:t>02/05/2023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42383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A997-54F5-EB6D-2D88-A57C2CC1EB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70C0B-85CB-AAA3-8F90-96C0502D6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DEAFA-FB7C-536E-9CC3-682CBE91A9D7}"/>
              </a:ext>
            </a:extLst>
          </p:cNvPr>
          <p:cNvSpPr>
            <a:spLocks noGrp="1"/>
          </p:cNvSpPr>
          <p:nvPr>
            <p:ph type="dt" sz="half" idx="10"/>
          </p:nvPr>
        </p:nvSpPr>
        <p:spPr/>
        <p:txBody>
          <a:bodyPr/>
          <a:lstStyle/>
          <a:p>
            <a:fld id="{9214DD4A-2A7E-4B6E-9181-7B2FE8D81F61}" type="datetimeFigureOut">
              <a:rPr lang="en-US" smtClean="0"/>
              <a:t>5/2/2023</a:t>
            </a:fld>
            <a:endParaRPr lang="en-US"/>
          </a:p>
        </p:txBody>
      </p:sp>
      <p:sp>
        <p:nvSpPr>
          <p:cNvPr id="5" name="Footer Placeholder 4">
            <a:extLst>
              <a:ext uri="{FF2B5EF4-FFF2-40B4-BE49-F238E27FC236}">
                <a16:creationId xmlns:a16="http://schemas.microsoft.com/office/drawing/2014/main" id="{58F8ECA9-C755-9755-DE15-D056D248A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3B6EE-B477-831F-49DA-3C870F31E661}"/>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609531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FC8B0D0-F1C8-4F63-A3E6-A648D28F6DCD}" type="datetime1">
              <a:rPr lang="it-IT" smtClean="0"/>
              <a:pPr/>
              <a:t>02/05/2023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544534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0289727-BB68-42B9-9F14-1CF622D04EB9}" type="datetime1">
              <a:rPr lang="it-IT" smtClean="0"/>
              <a:pPr/>
              <a:t>02/05/2023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838501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37B2FB6-A2EF-42B4-9BCD-80B2E26042BA}" type="datetime1">
              <a:rPr lang="it-IT" smtClean="0"/>
              <a:pPr/>
              <a:t>02/05/2023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86962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F6E5-C972-011E-9CBD-403A37676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1D369-E3CF-B0A7-26EC-9F6AAFADF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B42ED-9EE5-B430-AE64-C77778886556}"/>
              </a:ext>
            </a:extLst>
          </p:cNvPr>
          <p:cNvSpPr>
            <a:spLocks noGrp="1"/>
          </p:cNvSpPr>
          <p:nvPr>
            <p:ph type="dt" sz="half" idx="10"/>
          </p:nvPr>
        </p:nvSpPr>
        <p:spPr/>
        <p:txBody>
          <a:bodyPr/>
          <a:lstStyle/>
          <a:p>
            <a:fld id="{9214DD4A-2A7E-4B6E-9181-7B2FE8D81F61}" type="datetimeFigureOut">
              <a:rPr lang="en-US" smtClean="0"/>
              <a:t>5/2/2023</a:t>
            </a:fld>
            <a:endParaRPr lang="en-US"/>
          </a:p>
        </p:txBody>
      </p:sp>
      <p:sp>
        <p:nvSpPr>
          <p:cNvPr id="5" name="Footer Placeholder 4">
            <a:extLst>
              <a:ext uri="{FF2B5EF4-FFF2-40B4-BE49-F238E27FC236}">
                <a16:creationId xmlns:a16="http://schemas.microsoft.com/office/drawing/2014/main" id="{865B1363-9942-9EAC-8036-1C1653B40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DBF81-33C9-DA46-E6F6-534DBB57867B}"/>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95714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E19A-9834-BD93-1C5C-A9792CB08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621A7-33E2-A856-BBEB-4ED522F366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E07FCA-C00C-6C4C-E7C2-A1B15191F7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C9C524-4D82-35E5-2421-59F23AADB3C0}"/>
              </a:ext>
            </a:extLst>
          </p:cNvPr>
          <p:cNvSpPr>
            <a:spLocks noGrp="1"/>
          </p:cNvSpPr>
          <p:nvPr>
            <p:ph type="dt" sz="half" idx="10"/>
          </p:nvPr>
        </p:nvSpPr>
        <p:spPr/>
        <p:txBody>
          <a:bodyPr/>
          <a:lstStyle/>
          <a:p>
            <a:fld id="{9214DD4A-2A7E-4B6E-9181-7B2FE8D81F61}" type="datetimeFigureOut">
              <a:rPr lang="en-US" smtClean="0"/>
              <a:t>5/2/2023</a:t>
            </a:fld>
            <a:endParaRPr lang="en-US"/>
          </a:p>
        </p:txBody>
      </p:sp>
      <p:sp>
        <p:nvSpPr>
          <p:cNvPr id="6" name="Footer Placeholder 5">
            <a:extLst>
              <a:ext uri="{FF2B5EF4-FFF2-40B4-BE49-F238E27FC236}">
                <a16:creationId xmlns:a16="http://schemas.microsoft.com/office/drawing/2014/main" id="{A922E0C7-79B0-546E-10B3-CA67FC47F3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10007-1B25-735A-CD2D-F0508CCE5FBF}"/>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41118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170C-EF9C-495D-427F-336ABA2CF3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D6A583-BA86-DCA1-BD2C-C005CBDD3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1DE540-500C-A03B-CAFE-72682824CE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F8F750-FC1E-0614-3667-A2D30F0D78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76FEC0-76C4-2E29-C05C-9D3711D3A2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68E7DD-24B0-540D-0F90-21763C10710D}"/>
              </a:ext>
            </a:extLst>
          </p:cNvPr>
          <p:cNvSpPr>
            <a:spLocks noGrp="1"/>
          </p:cNvSpPr>
          <p:nvPr>
            <p:ph type="dt" sz="half" idx="10"/>
          </p:nvPr>
        </p:nvSpPr>
        <p:spPr/>
        <p:txBody>
          <a:bodyPr/>
          <a:lstStyle/>
          <a:p>
            <a:fld id="{9214DD4A-2A7E-4B6E-9181-7B2FE8D81F61}" type="datetimeFigureOut">
              <a:rPr lang="en-US" smtClean="0"/>
              <a:t>5/2/2023</a:t>
            </a:fld>
            <a:endParaRPr lang="en-US"/>
          </a:p>
        </p:txBody>
      </p:sp>
      <p:sp>
        <p:nvSpPr>
          <p:cNvPr id="8" name="Footer Placeholder 7">
            <a:extLst>
              <a:ext uri="{FF2B5EF4-FFF2-40B4-BE49-F238E27FC236}">
                <a16:creationId xmlns:a16="http://schemas.microsoft.com/office/drawing/2014/main" id="{4F367A4F-9B67-4DE8-96B1-9D97F7DFA7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3B8469-660B-9ACE-BB55-9D4548ECDBA2}"/>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381116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566D-C0DD-4EDE-9AC8-84040A38FD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F8CD13-D2B1-0995-50A2-F0AB4BD6684B}"/>
              </a:ext>
            </a:extLst>
          </p:cNvPr>
          <p:cNvSpPr>
            <a:spLocks noGrp="1"/>
          </p:cNvSpPr>
          <p:nvPr>
            <p:ph type="dt" sz="half" idx="10"/>
          </p:nvPr>
        </p:nvSpPr>
        <p:spPr/>
        <p:txBody>
          <a:bodyPr/>
          <a:lstStyle/>
          <a:p>
            <a:fld id="{9214DD4A-2A7E-4B6E-9181-7B2FE8D81F61}" type="datetimeFigureOut">
              <a:rPr lang="en-US" smtClean="0"/>
              <a:t>5/2/2023</a:t>
            </a:fld>
            <a:endParaRPr lang="en-US"/>
          </a:p>
        </p:txBody>
      </p:sp>
      <p:sp>
        <p:nvSpPr>
          <p:cNvPr id="4" name="Footer Placeholder 3">
            <a:extLst>
              <a:ext uri="{FF2B5EF4-FFF2-40B4-BE49-F238E27FC236}">
                <a16:creationId xmlns:a16="http://schemas.microsoft.com/office/drawing/2014/main" id="{BD5DF0E3-5E65-F0D7-549A-CAECEB0D6E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997C62-914C-A193-FB25-7544D0E405CB}"/>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44940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1A2B5-E3E8-31FF-A70E-1B5CF2E9C55A}"/>
              </a:ext>
            </a:extLst>
          </p:cNvPr>
          <p:cNvSpPr>
            <a:spLocks noGrp="1"/>
          </p:cNvSpPr>
          <p:nvPr>
            <p:ph type="dt" sz="half" idx="10"/>
          </p:nvPr>
        </p:nvSpPr>
        <p:spPr/>
        <p:txBody>
          <a:bodyPr/>
          <a:lstStyle/>
          <a:p>
            <a:fld id="{9214DD4A-2A7E-4B6E-9181-7B2FE8D81F61}" type="datetimeFigureOut">
              <a:rPr lang="en-US" smtClean="0"/>
              <a:t>5/2/2023</a:t>
            </a:fld>
            <a:endParaRPr lang="en-US"/>
          </a:p>
        </p:txBody>
      </p:sp>
      <p:sp>
        <p:nvSpPr>
          <p:cNvPr id="3" name="Footer Placeholder 2">
            <a:extLst>
              <a:ext uri="{FF2B5EF4-FFF2-40B4-BE49-F238E27FC236}">
                <a16:creationId xmlns:a16="http://schemas.microsoft.com/office/drawing/2014/main" id="{B4499896-F250-4687-3A6D-75608D6A20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090038-9F65-8836-16A0-524C202F4A5C}"/>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77436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186B-9643-06A6-48AD-D8DDC5B06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A1EF63-1F65-C5E3-A2C9-7B65E8443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4B08D8-B465-D3D9-ECF0-C3B597CAA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4EFBC-26E7-9D55-6F6D-8BAF11F1D643}"/>
              </a:ext>
            </a:extLst>
          </p:cNvPr>
          <p:cNvSpPr>
            <a:spLocks noGrp="1"/>
          </p:cNvSpPr>
          <p:nvPr>
            <p:ph type="dt" sz="half" idx="10"/>
          </p:nvPr>
        </p:nvSpPr>
        <p:spPr/>
        <p:txBody>
          <a:bodyPr/>
          <a:lstStyle/>
          <a:p>
            <a:fld id="{9214DD4A-2A7E-4B6E-9181-7B2FE8D81F61}" type="datetimeFigureOut">
              <a:rPr lang="en-US" smtClean="0"/>
              <a:t>5/2/2023</a:t>
            </a:fld>
            <a:endParaRPr lang="en-US"/>
          </a:p>
        </p:txBody>
      </p:sp>
      <p:sp>
        <p:nvSpPr>
          <p:cNvPr id="6" name="Footer Placeholder 5">
            <a:extLst>
              <a:ext uri="{FF2B5EF4-FFF2-40B4-BE49-F238E27FC236}">
                <a16:creationId xmlns:a16="http://schemas.microsoft.com/office/drawing/2014/main" id="{24BA40E4-5598-DDF3-0069-849653231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869B7-7C1F-DD11-D15E-78EF5C76358A}"/>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250426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62B7-D571-9A30-E86F-52A5258B3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E2E976-6D24-9C0E-8782-747DE8FF29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93D010-2359-0DFA-189A-76CE29E37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6FE7A-3121-B95A-64A9-04204740542A}"/>
              </a:ext>
            </a:extLst>
          </p:cNvPr>
          <p:cNvSpPr>
            <a:spLocks noGrp="1"/>
          </p:cNvSpPr>
          <p:nvPr>
            <p:ph type="dt" sz="half" idx="10"/>
          </p:nvPr>
        </p:nvSpPr>
        <p:spPr/>
        <p:txBody>
          <a:bodyPr/>
          <a:lstStyle/>
          <a:p>
            <a:fld id="{9214DD4A-2A7E-4B6E-9181-7B2FE8D81F61}" type="datetimeFigureOut">
              <a:rPr lang="en-US" smtClean="0"/>
              <a:t>5/2/2023</a:t>
            </a:fld>
            <a:endParaRPr lang="en-US"/>
          </a:p>
        </p:txBody>
      </p:sp>
      <p:sp>
        <p:nvSpPr>
          <p:cNvPr id="6" name="Footer Placeholder 5">
            <a:extLst>
              <a:ext uri="{FF2B5EF4-FFF2-40B4-BE49-F238E27FC236}">
                <a16:creationId xmlns:a16="http://schemas.microsoft.com/office/drawing/2014/main" id="{DF583B86-8585-DAFF-4840-EE1376BFC2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367E0-4F2C-8206-35CE-8A51330542C2}"/>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252490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F09510-57CE-86A0-37E5-73D5EB97A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6BC41-BA2C-AE4C-C8CB-56E8ED8F8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C2BC-0326-6333-CACF-CF6907267D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4DD4A-2A7E-4B6E-9181-7B2FE8D81F61}" type="datetimeFigureOut">
              <a:rPr lang="en-US" smtClean="0"/>
              <a:t>5/2/2023</a:t>
            </a:fld>
            <a:endParaRPr lang="en-US"/>
          </a:p>
        </p:txBody>
      </p:sp>
      <p:sp>
        <p:nvSpPr>
          <p:cNvPr id="5" name="Footer Placeholder 4">
            <a:extLst>
              <a:ext uri="{FF2B5EF4-FFF2-40B4-BE49-F238E27FC236}">
                <a16:creationId xmlns:a16="http://schemas.microsoft.com/office/drawing/2014/main" id="{C9D2252C-849F-9603-1CA7-CDF13A7755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AD45A3-ED34-EF45-1791-7124279AE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72F0C-2D91-40D6-AEAA-749F0445745C}" type="slidenum">
              <a:rPr lang="en-US" smtClean="0"/>
              <a:t>‹#›</a:t>
            </a:fld>
            <a:endParaRPr lang="en-US"/>
          </a:p>
        </p:txBody>
      </p:sp>
    </p:spTree>
    <p:extLst>
      <p:ext uri="{BB962C8B-B14F-4D97-AF65-F5344CB8AC3E}">
        <p14:creationId xmlns:p14="http://schemas.microsoft.com/office/powerpoint/2010/main" val="2649993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23537-1CFE-492A-888E-ACE70918EC1D}" type="datetime1">
              <a:rPr lang="it-IT" smtClean="0"/>
              <a:pPr/>
              <a:t>02/05/2023</a:t>
            </a:fld>
            <a:endParaRPr lang="it-IT"/>
          </a:p>
        </p:txBody>
      </p:sp>
      <p:sp>
        <p:nvSpPr>
          <p:cNvPr id="5" name="Segnaposto piè di pa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A6FEC-79E8-4978-87CD-B32714801BA0}" type="slidenum">
              <a:rPr lang="it-IT" smtClean="0"/>
              <a:pPr/>
              <a:t>‹#›</a:t>
            </a:fld>
            <a:endParaRPr lang="it-IT"/>
          </a:p>
        </p:txBody>
      </p:sp>
    </p:spTree>
    <p:extLst>
      <p:ext uri="{BB962C8B-B14F-4D97-AF65-F5344CB8AC3E}">
        <p14:creationId xmlns:p14="http://schemas.microsoft.com/office/powerpoint/2010/main" val="2443860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ode/jsaguiar/lightgbm-with-simple-features/script" TargetMode="External"/><Relationship Id="rId2" Type="http://schemas.openxmlformats.org/officeDocument/2006/relationships/hyperlink" Target="https://www.kaggle.com/competitions/home-credit-default-risk"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3" cstate="print"/>
          <a:srcRect/>
          <a:stretch>
            <a:fillRect/>
          </a:stretch>
        </p:blipFill>
        <p:spPr bwMode="auto">
          <a:xfrm>
            <a:off x="-873515" y="-1294493"/>
            <a:ext cx="14297539" cy="10707680"/>
          </a:xfrm>
          <a:prstGeom prst="rect">
            <a:avLst/>
          </a:prstGeom>
          <a:solidFill>
            <a:srgbClr val="FF9900"/>
          </a:solidFill>
          <a:ln w="9525">
            <a:noFill/>
            <a:miter lim="800000"/>
            <a:headEnd/>
            <a:tailEnd/>
          </a:ln>
        </p:spPr>
      </p:pic>
      <p:sp>
        <p:nvSpPr>
          <p:cNvPr id="3" name="Rectangle 2"/>
          <p:cNvSpPr/>
          <p:nvPr/>
        </p:nvSpPr>
        <p:spPr>
          <a:xfrm>
            <a:off x="-249809" y="0"/>
            <a:ext cx="13270212" cy="7101408"/>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1" name="Rectangle 2"/>
          <p:cNvSpPr>
            <a:spLocks noGrp="1" noChangeArrowheads="1"/>
          </p:cNvSpPr>
          <p:nvPr>
            <p:ph type="ctrTitle"/>
          </p:nvPr>
        </p:nvSpPr>
        <p:spPr>
          <a:xfrm>
            <a:off x="3486485" y="1676400"/>
            <a:ext cx="5238098" cy="2154527"/>
          </a:xfrm>
          <a:prstGeom prst="roundRect">
            <a:avLst/>
          </a:prstGeom>
          <a:solidFill>
            <a:srgbClr val="FF9900"/>
          </a:solidFill>
          <a:ln>
            <a:solidFill>
              <a:schemeClr val="accent1">
                <a:lumMod val="50000"/>
              </a:schemeClr>
            </a:solidFill>
          </a:ln>
        </p:spPr>
        <p:txBody>
          <a:bodyPr anchor="ctr" anchorCtr="1">
            <a:noAutofit/>
          </a:bodyPr>
          <a:lstStyle/>
          <a:p>
            <a:pPr eaLnBrk="1" hangingPunct="1"/>
            <a:br>
              <a:rPr lang="en-US" altLang="fr-FR" sz="2400" b="1" dirty="0">
                <a:solidFill>
                  <a:schemeClr val="bg1"/>
                </a:solidFill>
              </a:rPr>
            </a:br>
            <a:br>
              <a:rPr lang="fr-FR" altLang="fr-FR" sz="2400" b="1" dirty="0">
                <a:solidFill>
                  <a:schemeClr val="bg1"/>
                </a:solidFill>
              </a:rPr>
            </a:br>
            <a:r>
              <a:rPr lang="fr-FR" altLang="fr-FR" sz="2400" b="1" dirty="0">
                <a:solidFill>
                  <a:srgbClr val="002060"/>
                </a:solidFill>
                <a:latin typeface="Candara" pitchFamily="34" charset="0"/>
              </a:rPr>
              <a:t>Projet 7: </a:t>
            </a:r>
            <a:br>
              <a:rPr lang="fr-FR" altLang="fr-FR" sz="2400" b="1" dirty="0">
                <a:solidFill>
                  <a:srgbClr val="002060"/>
                </a:solidFill>
                <a:latin typeface="Candara" pitchFamily="34" charset="0"/>
              </a:rPr>
            </a:br>
            <a:r>
              <a:rPr lang="fr-FR" altLang="fr-FR" sz="2400" b="1" dirty="0">
                <a:solidFill>
                  <a:srgbClr val="002060"/>
                </a:solidFill>
                <a:latin typeface="Candara" pitchFamily="34" charset="0"/>
              </a:rPr>
              <a:t> Implémentez un modèle de </a:t>
            </a:r>
            <a:r>
              <a:rPr lang="fr-FR" altLang="fr-FR" sz="2400" b="1" dirty="0" err="1">
                <a:solidFill>
                  <a:srgbClr val="002060"/>
                </a:solidFill>
                <a:latin typeface="Candara" pitchFamily="34" charset="0"/>
              </a:rPr>
              <a:t>scoring</a:t>
            </a:r>
            <a:br>
              <a:rPr lang="fr-FR" altLang="fr-FR" sz="2400" b="1" dirty="0">
                <a:solidFill>
                  <a:srgbClr val="002060"/>
                </a:solidFill>
                <a:latin typeface="Candara" pitchFamily="34" charset="0"/>
              </a:rPr>
            </a:br>
            <a:br>
              <a:rPr lang="en-US" altLang="fr-FR" sz="2400" b="1" dirty="0">
                <a:solidFill>
                  <a:srgbClr val="002060"/>
                </a:solidFill>
                <a:latin typeface="Candara" pitchFamily="34" charset="0"/>
              </a:rPr>
            </a:br>
            <a:endParaRPr lang="fr-FR" altLang="fr-FR" sz="2400" b="1" dirty="0">
              <a:solidFill>
                <a:srgbClr val="002060"/>
              </a:solidFill>
              <a:latin typeface="Candara" pitchFamily="34" charset="0"/>
            </a:endParaRPr>
          </a:p>
        </p:txBody>
      </p:sp>
      <p:sp>
        <p:nvSpPr>
          <p:cNvPr id="2052" name="Text Box 10"/>
          <p:cNvSpPr txBox="1">
            <a:spLocks noChangeArrowheads="1"/>
          </p:cNvSpPr>
          <p:nvPr/>
        </p:nvSpPr>
        <p:spPr bwMode="auto">
          <a:xfrm>
            <a:off x="4907087" y="4607916"/>
            <a:ext cx="2396895" cy="769441"/>
          </a:xfrm>
          <a:prstGeom prst="rect">
            <a:avLst/>
          </a:prstGeom>
          <a:noFill/>
          <a:ln w="9525">
            <a:noFill/>
            <a:miter lim="800000"/>
            <a:headEnd/>
            <a:tailEnd/>
          </a:ln>
          <a:effectLst/>
        </p:spPr>
        <p:txBody>
          <a:bodyPr wrap="square">
            <a:spAutoFit/>
          </a:bodyPr>
          <a:lstStyle/>
          <a:p>
            <a:pPr algn="ctr"/>
            <a:r>
              <a:rPr lang="it-IT" altLang="fr-FR" sz="2200" b="1" dirty="0">
                <a:solidFill>
                  <a:srgbClr val="002060"/>
                </a:solidFill>
                <a:latin typeface="Candara" pitchFamily="34" charset="0"/>
              </a:rPr>
              <a:t>ELENA NARDI</a:t>
            </a:r>
          </a:p>
          <a:p>
            <a:pPr algn="ctr"/>
            <a:endParaRPr lang="it-IT" altLang="fr-FR" sz="2200" b="1" dirty="0">
              <a:solidFill>
                <a:srgbClr val="002060"/>
              </a:solidFill>
              <a:latin typeface="Candara" pitchFamily="34" charset="0"/>
            </a:endParaRPr>
          </a:p>
        </p:txBody>
      </p:sp>
      <p:sp>
        <p:nvSpPr>
          <p:cNvPr id="2053" name="Text Box 12"/>
          <p:cNvSpPr txBox="1">
            <a:spLocks noChangeArrowheads="1"/>
          </p:cNvSpPr>
          <p:nvPr/>
        </p:nvSpPr>
        <p:spPr bwMode="auto">
          <a:xfrm>
            <a:off x="4888483" y="3692635"/>
            <a:ext cx="184150" cy="366712"/>
          </a:xfrm>
          <a:prstGeom prst="rect">
            <a:avLst/>
          </a:prstGeom>
          <a:noFill/>
          <a:ln w="9525">
            <a:noFill/>
            <a:miter lim="800000"/>
            <a:headEnd/>
            <a:tailEnd/>
          </a:ln>
          <a:effectLst/>
        </p:spPr>
        <p:txBody>
          <a:bodyPr wrap="none">
            <a:spAutoFit/>
          </a:bodyPr>
          <a:lstStyle/>
          <a:p>
            <a:endParaRPr lang="en-US" altLang="fr-FR" dirty="0"/>
          </a:p>
        </p:txBody>
      </p:sp>
      <p:sp>
        <p:nvSpPr>
          <p:cNvPr id="2058" name="Text Box 10"/>
          <p:cNvSpPr txBox="1">
            <a:spLocks noChangeArrowheads="1"/>
          </p:cNvSpPr>
          <p:nvPr/>
        </p:nvSpPr>
        <p:spPr bwMode="auto">
          <a:xfrm>
            <a:off x="9999599" y="5961856"/>
            <a:ext cx="2187715" cy="400110"/>
          </a:xfrm>
          <a:prstGeom prst="rect">
            <a:avLst/>
          </a:prstGeom>
          <a:noFill/>
          <a:ln w="9525">
            <a:noFill/>
            <a:miter lim="800000"/>
            <a:headEnd/>
            <a:tailEnd/>
          </a:ln>
          <a:effectLst/>
        </p:spPr>
        <p:txBody>
          <a:bodyPr wrap="none">
            <a:spAutoFit/>
          </a:bodyPr>
          <a:lstStyle/>
          <a:p>
            <a:r>
              <a:rPr lang="en-US" sz="2000" b="1" dirty="0">
                <a:solidFill>
                  <a:srgbClr val="002060"/>
                </a:solidFill>
                <a:latin typeface="Candara" pitchFamily="34" charset="0"/>
              </a:rPr>
              <a:t>Malakoff, </a:t>
            </a:r>
            <a:r>
              <a:rPr lang="fr-FR" sz="2000" b="1" dirty="0">
                <a:solidFill>
                  <a:srgbClr val="002060"/>
                </a:solidFill>
                <a:latin typeface="Candara" pitchFamily="34" charset="0"/>
              </a:rPr>
              <a:t>05</a:t>
            </a:r>
            <a:r>
              <a:rPr lang="en-US" sz="2000" b="1" dirty="0">
                <a:solidFill>
                  <a:srgbClr val="002060"/>
                </a:solidFill>
                <a:latin typeface="Candara" pitchFamily="34" charset="0"/>
              </a:rPr>
              <a:t>/05/23</a:t>
            </a:r>
          </a:p>
        </p:txBody>
      </p:sp>
      <p:sp>
        <p:nvSpPr>
          <p:cNvPr id="2" name="ZoneTexte 1"/>
          <p:cNvSpPr txBox="1"/>
          <p:nvPr/>
        </p:nvSpPr>
        <p:spPr>
          <a:xfrm>
            <a:off x="5431311" y="1289968"/>
            <a:ext cx="1348446" cy="369332"/>
          </a:xfrm>
          <a:prstGeom prst="rect">
            <a:avLst/>
          </a:prstGeom>
          <a:noFill/>
        </p:spPr>
        <p:txBody>
          <a:bodyPr wrap="none" rtlCol="0">
            <a:spAutoFit/>
          </a:bodyPr>
          <a:lstStyle/>
          <a:p>
            <a:r>
              <a:rPr lang="fr-FR" b="1" dirty="0">
                <a:solidFill>
                  <a:srgbClr val="002060"/>
                </a:solidFill>
                <a:latin typeface="Candara" pitchFamily="34" charset="0"/>
              </a:rPr>
              <a:t>Soutenance</a:t>
            </a:r>
            <a:endParaRPr lang="en-US" b="1" dirty="0">
              <a:solidFill>
                <a:srgbClr val="002060"/>
              </a:solidFill>
              <a:latin typeface="Candara" pitchFamily="34" charset="0"/>
            </a:endParaRPr>
          </a:p>
        </p:txBody>
      </p:sp>
      <p:sp>
        <p:nvSpPr>
          <p:cNvPr id="12" name="ZoneTexte 11"/>
          <p:cNvSpPr txBox="1"/>
          <p:nvPr/>
        </p:nvSpPr>
        <p:spPr>
          <a:xfrm>
            <a:off x="5323910" y="4163092"/>
            <a:ext cx="1563248" cy="369332"/>
          </a:xfrm>
          <a:prstGeom prst="rect">
            <a:avLst/>
          </a:prstGeom>
          <a:noFill/>
        </p:spPr>
        <p:txBody>
          <a:bodyPr wrap="none" rtlCol="0">
            <a:spAutoFit/>
          </a:bodyPr>
          <a:lstStyle/>
          <a:p>
            <a:r>
              <a:rPr lang="fr-FR" b="1" dirty="0">
                <a:solidFill>
                  <a:srgbClr val="002060"/>
                </a:solidFill>
                <a:latin typeface="Candara" pitchFamily="34" charset="0"/>
              </a:rPr>
              <a:t>Présentée par</a:t>
            </a:r>
            <a:endParaRPr lang="en-US" b="1" dirty="0">
              <a:solidFill>
                <a:srgbClr val="002060"/>
              </a:solidFill>
              <a:latin typeface="Candara" pitchFamily="34" charset="0"/>
            </a:endParaRPr>
          </a:p>
        </p:txBody>
      </p:sp>
      <p:sp>
        <p:nvSpPr>
          <p:cNvPr id="19" name="CasellaDiTesto 18"/>
          <p:cNvSpPr txBox="1"/>
          <p:nvPr/>
        </p:nvSpPr>
        <p:spPr>
          <a:xfrm>
            <a:off x="4745225" y="319917"/>
            <a:ext cx="2720617" cy="707886"/>
          </a:xfrm>
          <a:prstGeom prst="rect">
            <a:avLst/>
          </a:prstGeom>
          <a:solidFill>
            <a:schemeClr val="bg1">
              <a:alpha val="60000"/>
            </a:schemeClr>
          </a:solidFill>
          <a:ln>
            <a:solidFill>
              <a:srgbClr val="0070C0"/>
            </a:solidFill>
          </a:ln>
        </p:spPr>
        <p:txBody>
          <a:bodyPr wrap="none" rtlCol="0">
            <a:spAutoFit/>
          </a:bodyPr>
          <a:lstStyle/>
          <a:p>
            <a:pPr algn="ctr"/>
            <a:r>
              <a:rPr lang="fr-FR" sz="2000" b="1" dirty="0" err="1">
                <a:solidFill>
                  <a:srgbClr val="002060"/>
                </a:solidFill>
                <a:latin typeface="Candara" panose="020E0502030303020204" pitchFamily="34" charset="0"/>
                <a:ea typeface="Verdana" pitchFamily="34" charset="0"/>
                <a:cs typeface="Verdana" pitchFamily="34" charset="0"/>
              </a:rPr>
              <a:t>OpenClassrooms</a:t>
            </a:r>
            <a:r>
              <a:rPr lang="fr-FR" sz="2000" b="1" dirty="0">
                <a:solidFill>
                  <a:srgbClr val="002060"/>
                </a:solidFill>
                <a:latin typeface="Candara" panose="020E0502030303020204" pitchFamily="34" charset="0"/>
                <a:ea typeface="Verdana" pitchFamily="34" charset="0"/>
                <a:cs typeface="Verdana" pitchFamily="34" charset="0"/>
              </a:rPr>
              <a:t> </a:t>
            </a:r>
          </a:p>
          <a:p>
            <a:pPr algn="ctr"/>
            <a:r>
              <a:rPr lang="fr-FR" sz="2000" b="1" dirty="0">
                <a:solidFill>
                  <a:srgbClr val="002060"/>
                </a:solidFill>
                <a:latin typeface="Candara" panose="020E0502030303020204" pitchFamily="34" charset="0"/>
                <a:ea typeface="Verdana" pitchFamily="34" charset="0"/>
                <a:cs typeface="Verdana" pitchFamily="34" charset="0"/>
              </a:rPr>
              <a:t>Parcours Data </a:t>
            </a:r>
            <a:r>
              <a:rPr lang="fr-FR" sz="2000" b="1" dirty="0" err="1">
                <a:solidFill>
                  <a:srgbClr val="002060"/>
                </a:solidFill>
                <a:latin typeface="Candara" panose="020E0502030303020204" pitchFamily="34" charset="0"/>
                <a:ea typeface="Verdana" pitchFamily="34" charset="0"/>
                <a:cs typeface="Verdana" pitchFamily="34" charset="0"/>
              </a:rPr>
              <a:t>Scientist</a:t>
            </a:r>
            <a:endParaRPr lang="fr-FR" sz="2000" b="1" dirty="0">
              <a:solidFill>
                <a:srgbClr val="002060"/>
              </a:solidFill>
              <a:latin typeface="Candara" panose="020E0502030303020204"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63019300-A814-9AD9-8807-DDFE991805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15354"/>
            <a:ext cx="2667372" cy="1286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C35A7-4C71-5882-26B2-955FC0FF352F}"/>
              </a:ext>
            </a:extLst>
          </p:cNvPr>
          <p:cNvSpPr>
            <a:spLocks noGrp="1"/>
          </p:cNvSpPr>
          <p:nvPr>
            <p:ph type="sldNum" sz="quarter" idx="12"/>
          </p:nvPr>
        </p:nvSpPr>
        <p:spPr/>
        <p:txBody>
          <a:bodyPr/>
          <a:lstStyle/>
          <a:p>
            <a:fld id="{6B6A6FEC-79E8-4978-87CD-B32714801BA0}" type="slidenum">
              <a:rPr lang="it-IT" smtClean="0"/>
              <a:pPr/>
              <a:t>10</a:t>
            </a:fld>
            <a:endParaRPr lang="it-IT"/>
          </a:p>
        </p:txBody>
      </p:sp>
      <p:sp>
        <p:nvSpPr>
          <p:cNvPr id="3" name="Rectangle 2">
            <a:extLst>
              <a:ext uri="{FF2B5EF4-FFF2-40B4-BE49-F238E27FC236}">
                <a16:creationId xmlns:a16="http://schemas.microsoft.com/office/drawing/2014/main" id="{825B4E70-5F71-3E68-F967-3FF0606D8E9B}"/>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Analyse du meilleur modèle – seuil de classification et scores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pic>
        <p:nvPicPr>
          <p:cNvPr id="9" name="Picture 8">
            <a:extLst>
              <a:ext uri="{FF2B5EF4-FFF2-40B4-BE49-F238E27FC236}">
                <a16:creationId xmlns:a16="http://schemas.microsoft.com/office/drawing/2014/main" id="{E8A99D50-4A6A-D78E-E516-3522EE8849EC}"/>
              </a:ext>
            </a:extLst>
          </p:cNvPr>
          <p:cNvPicPr>
            <a:picLocks noChangeAspect="1"/>
          </p:cNvPicPr>
          <p:nvPr/>
        </p:nvPicPr>
        <p:blipFill>
          <a:blip r:embed="rId2"/>
          <a:stretch>
            <a:fillRect/>
          </a:stretch>
        </p:blipFill>
        <p:spPr>
          <a:xfrm>
            <a:off x="7702783" y="847774"/>
            <a:ext cx="3068835" cy="1761955"/>
          </a:xfrm>
          <a:prstGeom prst="rect">
            <a:avLst/>
          </a:prstGeom>
          <a:ln>
            <a:solidFill>
              <a:srgbClr val="002060"/>
            </a:solidFill>
          </a:ln>
        </p:spPr>
      </p:pic>
      <p:sp>
        <p:nvSpPr>
          <p:cNvPr id="8" name="TextBox 7">
            <a:extLst>
              <a:ext uri="{FF2B5EF4-FFF2-40B4-BE49-F238E27FC236}">
                <a16:creationId xmlns:a16="http://schemas.microsoft.com/office/drawing/2014/main" id="{68EEA899-F335-05B9-84A4-7EA9208039D7}"/>
              </a:ext>
            </a:extLst>
          </p:cNvPr>
          <p:cNvSpPr txBox="1"/>
          <p:nvPr/>
        </p:nvSpPr>
        <p:spPr>
          <a:xfrm>
            <a:off x="-42672" y="449172"/>
            <a:ext cx="6138672" cy="646331"/>
          </a:xfrm>
          <a:prstGeom prst="rect">
            <a:avLst/>
          </a:prstGeom>
          <a:noFill/>
        </p:spPr>
        <p:txBody>
          <a:bodyPr wrap="square">
            <a:spAutoFit/>
          </a:bodyPr>
          <a:lstStyle/>
          <a:p>
            <a:pPr algn="ctr"/>
            <a:r>
              <a:rPr lang="fr-FR" sz="1800" dirty="0">
                <a:solidFill>
                  <a:srgbClr val="002060"/>
                </a:solidFill>
                <a:latin typeface="Candara" panose="020E0502030303020204" pitchFamily="34" charset="0"/>
              </a:rPr>
              <a:t>Le </a:t>
            </a:r>
            <a:r>
              <a:rPr lang="fr-FR" sz="1800" b="1" dirty="0">
                <a:solidFill>
                  <a:srgbClr val="002060"/>
                </a:solidFill>
                <a:latin typeface="Candara" panose="020E0502030303020204" pitchFamily="34" charset="0"/>
              </a:rPr>
              <a:t>seuil de classification de 0.5 </a:t>
            </a:r>
          </a:p>
          <a:p>
            <a:pPr algn="ctr"/>
            <a:r>
              <a:rPr lang="fr-FR" sz="1800" dirty="0">
                <a:solidFill>
                  <a:srgbClr val="002060"/>
                </a:solidFill>
                <a:latin typeface="Candara" panose="020E0502030303020204" pitchFamily="34" charset="0"/>
              </a:rPr>
              <a:t>minimise le credit-score</a:t>
            </a:r>
          </a:p>
        </p:txBody>
      </p:sp>
      <p:sp>
        <p:nvSpPr>
          <p:cNvPr id="13" name="TextBox 12">
            <a:extLst>
              <a:ext uri="{FF2B5EF4-FFF2-40B4-BE49-F238E27FC236}">
                <a16:creationId xmlns:a16="http://schemas.microsoft.com/office/drawing/2014/main" id="{AACE8EFC-4EA9-D72D-C159-5580CE480C07}"/>
              </a:ext>
            </a:extLst>
          </p:cNvPr>
          <p:cNvSpPr txBox="1"/>
          <p:nvPr/>
        </p:nvSpPr>
        <p:spPr>
          <a:xfrm>
            <a:off x="7260572" y="449172"/>
            <a:ext cx="3953256" cy="369332"/>
          </a:xfrm>
          <a:prstGeom prst="rect">
            <a:avLst/>
          </a:prstGeom>
          <a:noFill/>
        </p:spPr>
        <p:txBody>
          <a:bodyPr wrap="square">
            <a:spAutoFit/>
          </a:bodyPr>
          <a:lstStyle/>
          <a:p>
            <a:r>
              <a:rPr lang="fr-FR" sz="1800" b="1" dirty="0">
                <a:solidFill>
                  <a:srgbClr val="002060"/>
                </a:solidFill>
                <a:latin typeface="Candara" panose="020E0502030303020204" pitchFamily="34" charset="0"/>
              </a:rPr>
              <a:t>Scores sur jeux d’entrainement et test</a:t>
            </a:r>
            <a:endParaRPr lang="fr-FR" b="1" dirty="0"/>
          </a:p>
        </p:txBody>
      </p:sp>
      <p:sp>
        <p:nvSpPr>
          <p:cNvPr id="15" name="TextBox 14">
            <a:extLst>
              <a:ext uri="{FF2B5EF4-FFF2-40B4-BE49-F238E27FC236}">
                <a16:creationId xmlns:a16="http://schemas.microsoft.com/office/drawing/2014/main" id="{B1786F5D-2929-56BB-8A6B-15CBD357C5B3}"/>
              </a:ext>
            </a:extLst>
          </p:cNvPr>
          <p:cNvSpPr txBox="1"/>
          <p:nvPr/>
        </p:nvSpPr>
        <p:spPr>
          <a:xfrm>
            <a:off x="7132556" y="2809890"/>
            <a:ext cx="4209288" cy="369332"/>
          </a:xfrm>
          <a:prstGeom prst="rect">
            <a:avLst/>
          </a:prstGeom>
          <a:noFill/>
        </p:spPr>
        <p:txBody>
          <a:bodyPr wrap="square">
            <a:spAutoFit/>
          </a:bodyPr>
          <a:lstStyle/>
          <a:p>
            <a:r>
              <a:rPr lang="fr-FR" sz="1800" dirty="0">
                <a:solidFill>
                  <a:srgbClr val="002060"/>
                </a:solidFill>
                <a:latin typeface="Candara" panose="020E0502030303020204" pitchFamily="34" charset="0"/>
              </a:rPr>
              <a:t>Scores similaires =&gt; bonne généralisation</a:t>
            </a:r>
            <a:endParaRPr lang="fr-FR" dirty="0"/>
          </a:p>
        </p:txBody>
      </p:sp>
      <p:pic>
        <p:nvPicPr>
          <p:cNvPr id="17" name="Picture 16">
            <a:extLst>
              <a:ext uri="{FF2B5EF4-FFF2-40B4-BE49-F238E27FC236}">
                <a16:creationId xmlns:a16="http://schemas.microsoft.com/office/drawing/2014/main" id="{A3E1F045-D1AA-3417-505E-F5EFF971D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0572" y="3863122"/>
            <a:ext cx="3712875" cy="2701221"/>
          </a:xfrm>
          <a:prstGeom prst="rect">
            <a:avLst/>
          </a:prstGeom>
        </p:spPr>
      </p:pic>
      <p:sp>
        <p:nvSpPr>
          <p:cNvPr id="19" name="TextBox 18">
            <a:extLst>
              <a:ext uri="{FF2B5EF4-FFF2-40B4-BE49-F238E27FC236}">
                <a16:creationId xmlns:a16="http://schemas.microsoft.com/office/drawing/2014/main" id="{CC7CB7E3-7C87-5628-70E7-C196E1895718}"/>
              </a:ext>
            </a:extLst>
          </p:cNvPr>
          <p:cNvSpPr txBox="1"/>
          <p:nvPr/>
        </p:nvSpPr>
        <p:spPr>
          <a:xfrm>
            <a:off x="8035589" y="3493790"/>
            <a:ext cx="2403223" cy="369332"/>
          </a:xfrm>
          <a:prstGeom prst="rect">
            <a:avLst/>
          </a:prstGeom>
          <a:noFill/>
        </p:spPr>
        <p:txBody>
          <a:bodyPr wrap="square">
            <a:spAutoFit/>
          </a:bodyPr>
          <a:lstStyle/>
          <a:p>
            <a:r>
              <a:rPr lang="fr-FR" sz="1800" b="1" dirty="0">
                <a:solidFill>
                  <a:srgbClr val="002060"/>
                </a:solidFill>
                <a:latin typeface="Candara" panose="020E0502030303020204" pitchFamily="34" charset="0"/>
              </a:rPr>
              <a:t>Matrice de confusion</a:t>
            </a:r>
            <a:endParaRPr lang="fr-FR" b="1" dirty="0"/>
          </a:p>
        </p:txBody>
      </p:sp>
      <p:pic>
        <p:nvPicPr>
          <p:cNvPr id="5" name="Picture 4">
            <a:extLst>
              <a:ext uri="{FF2B5EF4-FFF2-40B4-BE49-F238E27FC236}">
                <a16:creationId xmlns:a16="http://schemas.microsoft.com/office/drawing/2014/main" id="{978CB9D5-EFF8-FD50-09BC-8D8E7044D0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0285" y="1120933"/>
            <a:ext cx="2986998" cy="5443410"/>
          </a:xfrm>
          <a:prstGeom prst="rect">
            <a:avLst/>
          </a:prstGeom>
          <a:ln>
            <a:noFill/>
          </a:ln>
        </p:spPr>
      </p:pic>
    </p:spTree>
    <p:extLst>
      <p:ext uri="{BB962C8B-B14F-4D97-AF65-F5344CB8AC3E}">
        <p14:creationId xmlns:p14="http://schemas.microsoft.com/office/powerpoint/2010/main" val="317657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C35A7-4C71-5882-26B2-955FC0FF352F}"/>
              </a:ext>
            </a:extLst>
          </p:cNvPr>
          <p:cNvSpPr>
            <a:spLocks noGrp="1"/>
          </p:cNvSpPr>
          <p:nvPr>
            <p:ph type="sldNum" sz="quarter" idx="12"/>
          </p:nvPr>
        </p:nvSpPr>
        <p:spPr/>
        <p:txBody>
          <a:bodyPr/>
          <a:lstStyle/>
          <a:p>
            <a:fld id="{6B6A6FEC-79E8-4978-87CD-B32714801BA0}" type="slidenum">
              <a:rPr lang="it-IT" smtClean="0"/>
              <a:pPr/>
              <a:t>11</a:t>
            </a:fld>
            <a:endParaRPr lang="it-IT"/>
          </a:p>
        </p:txBody>
      </p:sp>
      <p:sp>
        <p:nvSpPr>
          <p:cNvPr id="3" name="Rectangle 2">
            <a:extLst>
              <a:ext uri="{FF2B5EF4-FFF2-40B4-BE49-F238E27FC236}">
                <a16:creationId xmlns:a16="http://schemas.microsoft.com/office/drawing/2014/main" id="{825B4E70-5F71-3E68-F967-3FF0606D8E9B}"/>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Analyse du meilleur modèle - explication</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pic>
        <p:nvPicPr>
          <p:cNvPr id="12" name="Picture 11">
            <a:extLst>
              <a:ext uri="{FF2B5EF4-FFF2-40B4-BE49-F238E27FC236}">
                <a16:creationId xmlns:a16="http://schemas.microsoft.com/office/drawing/2014/main" id="{099DBCA5-C03E-B200-8A55-4198BF27B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259" y="2343343"/>
            <a:ext cx="4602636" cy="2743200"/>
          </a:xfrm>
          <a:prstGeom prst="rect">
            <a:avLst/>
          </a:prstGeom>
          <a:ln>
            <a:solidFill>
              <a:srgbClr val="002060"/>
            </a:solidFill>
          </a:ln>
        </p:spPr>
      </p:pic>
      <p:pic>
        <p:nvPicPr>
          <p:cNvPr id="14" name="Picture 13">
            <a:extLst>
              <a:ext uri="{FF2B5EF4-FFF2-40B4-BE49-F238E27FC236}">
                <a16:creationId xmlns:a16="http://schemas.microsoft.com/office/drawing/2014/main" id="{ED54FE2D-2C9F-AA87-7EE3-0B2AEB55B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477" y="2343344"/>
            <a:ext cx="4079450" cy="2743200"/>
          </a:xfrm>
          <a:prstGeom prst="rect">
            <a:avLst/>
          </a:prstGeom>
          <a:ln>
            <a:solidFill>
              <a:srgbClr val="002060"/>
            </a:solidFill>
          </a:ln>
        </p:spPr>
      </p:pic>
      <p:sp>
        <p:nvSpPr>
          <p:cNvPr id="5" name="TextBox 4">
            <a:extLst>
              <a:ext uri="{FF2B5EF4-FFF2-40B4-BE49-F238E27FC236}">
                <a16:creationId xmlns:a16="http://schemas.microsoft.com/office/drawing/2014/main" id="{AD6A2810-501D-101F-C4E4-42788E2D434C}"/>
              </a:ext>
            </a:extLst>
          </p:cNvPr>
          <p:cNvSpPr txBox="1"/>
          <p:nvPr/>
        </p:nvSpPr>
        <p:spPr>
          <a:xfrm>
            <a:off x="151638" y="610036"/>
            <a:ext cx="11888724" cy="707886"/>
          </a:xfrm>
          <a:prstGeom prst="rect">
            <a:avLst/>
          </a:prstGeom>
          <a:noFill/>
        </p:spPr>
        <p:txBody>
          <a:bodyPr wrap="square">
            <a:spAutoFit/>
          </a:bodyPr>
          <a:lstStyle/>
          <a:p>
            <a:r>
              <a:rPr lang="fr-FR" sz="2000" b="1" dirty="0">
                <a:solidFill>
                  <a:srgbClr val="002060"/>
                </a:solidFill>
                <a:latin typeface="Candara" panose="020E0502030303020204" pitchFamily="34" charset="0"/>
              </a:rPr>
              <a:t>Explication SHAP, </a:t>
            </a:r>
            <a:r>
              <a:rPr lang="fr-FR" sz="2000" dirty="0">
                <a:solidFill>
                  <a:srgbClr val="002060"/>
                </a:solidFill>
                <a:latin typeface="Candara" panose="020E0502030303020204" pitchFamily="34" charset="0"/>
              </a:rPr>
              <a:t>qui permet de décomposer le résultat d’un modèle par les sommes de l’impact de chaque variable. SHAP calcule une valeur qui représente la contribution de chaque variable au résultat du modèle. </a:t>
            </a:r>
          </a:p>
        </p:txBody>
      </p:sp>
      <p:sp>
        <p:nvSpPr>
          <p:cNvPr id="7" name="TextBox 6">
            <a:extLst>
              <a:ext uri="{FF2B5EF4-FFF2-40B4-BE49-F238E27FC236}">
                <a16:creationId xmlns:a16="http://schemas.microsoft.com/office/drawing/2014/main" id="{658F75C7-BFC2-CEF1-1CD7-3DF70E3A3EA5}"/>
              </a:ext>
            </a:extLst>
          </p:cNvPr>
          <p:cNvSpPr txBox="1"/>
          <p:nvPr/>
        </p:nvSpPr>
        <p:spPr>
          <a:xfrm>
            <a:off x="1578865" y="1825071"/>
            <a:ext cx="6138672" cy="369332"/>
          </a:xfrm>
          <a:prstGeom prst="rect">
            <a:avLst/>
          </a:prstGeom>
          <a:noFill/>
        </p:spPr>
        <p:txBody>
          <a:bodyPr wrap="square">
            <a:spAutoFit/>
          </a:bodyPr>
          <a:lstStyle/>
          <a:p>
            <a:r>
              <a:rPr lang="fr-FR" b="1" dirty="0">
                <a:solidFill>
                  <a:srgbClr val="002060"/>
                </a:solidFill>
                <a:latin typeface="Candara" panose="020E0502030303020204" pitchFamily="34" charset="0"/>
              </a:rPr>
              <a:t>Importance globale des variables</a:t>
            </a:r>
          </a:p>
        </p:txBody>
      </p:sp>
      <p:sp>
        <p:nvSpPr>
          <p:cNvPr id="9" name="TextBox 8">
            <a:extLst>
              <a:ext uri="{FF2B5EF4-FFF2-40B4-BE49-F238E27FC236}">
                <a16:creationId xmlns:a16="http://schemas.microsoft.com/office/drawing/2014/main" id="{EBB28801-A57E-1791-6A23-23C6AC8B06FB}"/>
              </a:ext>
            </a:extLst>
          </p:cNvPr>
          <p:cNvSpPr txBox="1"/>
          <p:nvPr/>
        </p:nvSpPr>
        <p:spPr>
          <a:xfrm>
            <a:off x="6796082" y="1897751"/>
            <a:ext cx="4303775" cy="369332"/>
          </a:xfrm>
          <a:prstGeom prst="rect">
            <a:avLst/>
          </a:prstGeom>
          <a:noFill/>
        </p:spPr>
        <p:txBody>
          <a:bodyPr wrap="square">
            <a:spAutoFit/>
          </a:bodyPr>
          <a:lstStyle/>
          <a:p>
            <a:r>
              <a:rPr lang="fr-FR" b="1" dirty="0">
                <a:solidFill>
                  <a:srgbClr val="002060"/>
                </a:solidFill>
                <a:latin typeface="Candara" panose="020E0502030303020204" pitchFamily="34" charset="0"/>
              </a:rPr>
              <a:t>Valeurs de SHAP pout tous les individus </a:t>
            </a:r>
          </a:p>
        </p:txBody>
      </p:sp>
      <p:sp>
        <p:nvSpPr>
          <p:cNvPr id="4" name="TextBox 3">
            <a:extLst>
              <a:ext uri="{FF2B5EF4-FFF2-40B4-BE49-F238E27FC236}">
                <a16:creationId xmlns:a16="http://schemas.microsoft.com/office/drawing/2014/main" id="{927C40FA-35EF-28BF-69C1-C7EF4CB5C313}"/>
              </a:ext>
            </a:extLst>
          </p:cNvPr>
          <p:cNvSpPr txBox="1"/>
          <p:nvPr/>
        </p:nvSpPr>
        <p:spPr>
          <a:xfrm>
            <a:off x="2326514" y="5510648"/>
            <a:ext cx="7538971" cy="400110"/>
          </a:xfrm>
          <a:prstGeom prst="rect">
            <a:avLst/>
          </a:prstGeom>
          <a:noFill/>
        </p:spPr>
        <p:txBody>
          <a:bodyPr wrap="square">
            <a:spAutoFit/>
          </a:bodyPr>
          <a:lstStyle/>
          <a:p>
            <a:r>
              <a:rPr lang="fr-FR" sz="2000" dirty="0">
                <a:solidFill>
                  <a:srgbClr val="002060"/>
                </a:solidFill>
                <a:latin typeface="Candara" panose="020E0502030303020204" pitchFamily="34" charset="0"/>
              </a:rPr>
              <a:t>Variables plus importantes: ratings fournis par des agences externes</a:t>
            </a:r>
          </a:p>
        </p:txBody>
      </p:sp>
    </p:spTree>
    <p:extLst>
      <p:ext uri="{BB962C8B-B14F-4D97-AF65-F5344CB8AC3E}">
        <p14:creationId xmlns:p14="http://schemas.microsoft.com/office/powerpoint/2010/main" val="3203019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12</a:t>
            </a:fld>
            <a:endParaRPr lang="it-IT"/>
          </a:p>
        </p:txBody>
      </p:sp>
      <p:sp>
        <p:nvSpPr>
          <p:cNvPr id="3" name="ZoneTexte 4">
            <a:extLst>
              <a:ext uri="{FF2B5EF4-FFF2-40B4-BE49-F238E27FC236}">
                <a16:creationId xmlns:a16="http://schemas.microsoft.com/office/drawing/2014/main" id="{5F3EBFBB-6A51-FB55-0699-007D8C2877AF}"/>
              </a:ext>
            </a:extLst>
          </p:cNvPr>
          <p:cNvSpPr txBox="1"/>
          <p:nvPr/>
        </p:nvSpPr>
        <p:spPr>
          <a:xfrm>
            <a:off x="3721798" y="3167390"/>
            <a:ext cx="4748416" cy="523220"/>
          </a:xfrm>
          <a:prstGeom prst="rect">
            <a:avLst/>
          </a:prstGeom>
          <a:noFill/>
        </p:spPr>
        <p:txBody>
          <a:bodyPr wrap="none" rtlCol="0">
            <a:spAutoFit/>
          </a:bodyPr>
          <a:lstStyle/>
          <a:p>
            <a:pPr algn="ctr"/>
            <a:r>
              <a:rPr lang="fr-FR" sz="2800" b="1" dirty="0">
                <a:solidFill>
                  <a:srgbClr val="000066"/>
                </a:solidFill>
                <a:latin typeface="Arial Black" pitchFamily="34" charset="0"/>
              </a:rPr>
              <a:t>3. Analyse de data drift</a:t>
            </a:r>
          </a:p>
        </p:txBody>
      </p:sp>
    </p:spTree>
    <p:extLst>
      <p:ext uri="{BB962C8B-B14F-4D97-AF65-F5344CB8AC3E}">
        <p14:creationId xmlns:p14="http://schemas.microsoft.com/office/powerpoint/2010/main" val="3162690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F0C509-92B1-2F09-C913-9D413478B9F2}"/>
              </a:ext>
            </a:extLst>
          </p:cNvPr>
          <p:cNvSpPr>
            <a:spLocks noGrp="1"/>
          </p:cNvSpPr>
          <p:nvPr>
            <p:ph type="sldNum" sz="quarter" idx="12"/>
          </p:nvPr>
        </p:nvSpPr>
        <p:spPr/>
        <p:txBody>
          <a:bodyPr/>
          <a:lstStyle/>
          <a:p>
            <a:fld id="{6B6A6FEC-79E8-4978-87CD-B32714801BA0}" type="slidenum">
              <a:rPr lang="it-IT" smtClean="0"/>
              <a:pPr/>
              <a:t>13</a:t>
            </a:fld>
            <a:endParaRPr lang="it-IT"/>
          </a:p>
        </p:txBody>
      </p:sp>
      <p:pic>
        <p:nvPicPr>
          <p:cNvPr id="6" name="Picture 5">
            <a:extLst>
              <a:ext uri="{FF2B5EF4-FFF2-40B4-BE49-F238E27FC236}">
                <a16:creationId xmlns:a16="http://schemas.microsoft.com/office/drawing/2014/main" id="{5351485B-7183-3660-A8B4-5CB772119E7D}"/>
              </a:ext>
            </a:extLst>
          </p:cNvPr>
          <p:cNvPicPr>
            <a:picLocks noChangeAspect="1"/>
          </p:cNvPicPr>
          <p:nvPr/>
        </p:nvPicPr>
        <p:blipFill>
          <a:blip r:embed="rId2"/>
          <a:stretch>
            <a:fillRect/>
          </a:stretch>
        </p:blipFill>
        <p:spPr>
          <a:xfrm>
            <a:off x="6576110" y="2901743"/>
            <a:ext cx="4922421" cy="1280160"/>
          </a:xfrm>
          <a:prstGeom prst="rect">
            <a:avLst/>
          </a:prstGeom>
          <a:ln>
            <a:solidFill>
              <a:srgbClr val="002060"/>
            </a:solidFill>
          </a:ln>
        </p:spPr>
      </p:pic>
      <p:sp>
        <p:nvSpPr>
          <p:cNvPr id="3" name="Rectangle 2">
            <a:extLst>
              <a:ext uri="{FF2B5EF4-FFF2-40B4-BE49-F238E27FC236}">
                <a16:creationId xmlns:a16="http://schemas.microsoft.com/office/drawing/2014/main" id="{C3FF0D3F-79CB-B78C-1C3D-E2234BD6695C}"/>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Analyse de data drift</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059D80BC-EA55-A822-AA6E-8A027E8057CD}"/>
              </a:ext>
            </a:extLst>
          </p:cNvPr>
          <p:cNvSpPr txBox="1"/>
          <p:nvPr/>
        </p:nvSpPr>
        <p:spPr>
          <a:xfrm>
            <a:off x="301752" y="558307"/>
            <a:ext cx="11804904" cy="923330"/>
          </a:xfrm>
          <a:prstGeom prst="rect">
            <a:avLst/>
          </a:prstGeom>
          <a:noFill/>
        </p:spPr>
        <p:txBody>
          <a:bodyPr wrap="square">
            <a:spAutoFit/>
          </a:bodyPr>
          <a:lstStyle/>
          <a:p>
            <a:r>
              <a:rPr lang="fr-FR" dirty="0">
                <a:solidFill>
                  <a:srgbClr val="002060"/>
                </a:solidFill>
                <a:latin typeface="Candara" panose="020E0502030303020204" pitchFamily="34" charset="0"/>
              </a:rPr>
              <a:t>Le </a:t>
            </a:r>
            <a:r>
              <a:rPr lang="fr-FR" b="1" dirty="0">
                <a:solidFill>
                  <a:srgbClr val="002060"/>
                </a:solidFill>
                <a:latin typeface="Candara" panose="020E0502030303020204" pitchFamily="34" charset="0"/>
              </a:rPr>
              <a:t>data drift, </a:t>
            </a:r>
            <a:r>
              <a:rPr lang="fr-FR" dirty="0">
                <a:solidFill>
                  <a:srgbClr val="002060"/>
                </a:solidFill>
                <a:latin typeface="Candara" panose="020E0502030303020204" pitchFamily="34" charset="0"/>
              </a:rPr>
              <a:t>ou dérive de donnée, survient quand </a:t>
            </a:r>
            <a:r>
              <a:rPr lang="fr-FR" u="sng" dirty="0">
                <a:solidFill>
                  <a:srgbClr val="002060"/>
                </a:solidFill>
                <a:latin typeface="Candara" panose="020E0502030303020204" pitchFamily="34" charset="0"/>
              </a:rPr>
              <a:t>les données sur lequel s’exécute le modèle diffèrent de façon trop importantes des données d'entraînement</a:t>
            </a:r>
            <a:r>
              <a:rPr lang="fr-FR" dirty="0">
                <a:solidFill>
                  <a:srgbClr val="002060"/>
                </a:solidFill>
                <a:latin typeface="Candara" panose="020E0502030303020204" pitchFamily="34" charset="0"/>
              </a:rPr>
              <a:t> , car il dégrade les performances de prédiction au fur et à mesure du temps.</a:t>
            </a:r>
          </a:p>
          <a:p>
            <a:endParaRPr lang="fr-FR" dirty="0">
              <a:solidFill>
                <a:srgbClr val="002060"/>
              </a:solidFill>
              <a:latin typeface="Candara" panose="020E0502030303020204" pitchFamily="34" charset="0"/>
            </a:endParaRPr>
          </a:p>
        </p:txBody>
      </p:sp>
      <p:sp>
        <p:nvSpPr>
          <p:cNvPr id="9" name="TextBox 8">
            <a:extLst>
              <a:ext uri="{FF2B5EF4-FFF2-40B4-BE49-F238E27FC236}">
                <a16:creationId xmlns:a16="http://schemas.microsoft.com/office/drawing/2014/main" id="{F2E119FF-4355-2A6A-AFD6-DC267BD52970}"/>
              </a:ext>
            </a:extLst>
          </p:cNvPr>
          <p:cNvSpPr txBox="1"/>
          <p:nvPr/>
        </p:nvSpPr>
        <p:spPr>
          <a:xfrm>
            <a:off x="568965" y="2041883"/>
            <a:ext cx="4768012" cy="646331"/>
          </a:xfrm>
          <a:prstGeom prst="rect">
            <a:avLst/>
          </a:prstGeom>
          <a:noFill/>
        </p:spPr>
        <p:txBody>
          <a:bodyPr wrap="square">
            <a:spAutoFit/>
          </a:bodyPr>
          <a:lstStyle/>
          <a:p>
            <a:pPr algn="ctr"/>
            <a:r>
              <a:rPr lang="fr-FR" dirty="0">
                <a:solidFill>
                  <a:srgbClr val="002060"/>
                </a:solidFill>
                <a:latin typeface="Candara" panose="020E0502030303020204" pitchFamily="34" charset="0"/>
              </a:rPr>
              <a:t>Pas de data-drift </a:t>
            </a:r>
          </a:p>
          <a:p>
            <a:pPr algn="ctr"/>
            <a:r>
              <a:rPr lang="fr-FR" dirty="0">
                <a:solidFill>
                  <a:srgbClr val="002060"/>
                </a:solidFill>
                <a:latin typeface="Candara" panose="020E0502030303020204" pitchFamily="34" charset="0"/>
              </a:rPr>
              <a:t>entre jeu de données d’entrainement et de test</a:t>
            </a:r>
            <a:endParaRPr lang="fr-FR" dirty="0"/>
          </a:p>
        </p:txBody>
      </p:sp>
      <p:sp>
        <p:nvSpPr>
          <p:cNvPr id="11" name="TextBox 10">
            <a:extLst>
              <a:ext uri="{FF2B5EF4-FFF2-40B4-BE49-F238E27FC236}">
                <a16:creationId xmlns:a16="http://schemas.microsoft.com/office/drawing/2014/main" id="{98DD1026-06F6-A6FA-ADAD-9E5E3FE71C2E}"/>
              </a:ext>
            </a:extLst>
          </p:cNvPr>
          <p:cNvSpPr txBox="1"/>
          <p:nvPr/>
        </p:nvSpPr>
        <p:spPr>
          <a:xfrm>
            <a:off x="4117848" y="1472207"/>
            <a:ext cx="6723888" cy="400110"/>
          </a:xfrm>
          <a:prstGeom prst="rect">
            <a:avLst/>
          </a:prstGeom>
          <a:noFill/>
        </p:spPr>
        <p:txBody>
          <a:bodyPr wrap="square">
            <a:spAutoFit/>
          </a:bodyPr>
          <a:lstStyle/>
          <a:p>
            <a:r>
              <a:rPr lang="fr-FR" sz="2000" b="1" dirty="0">
                <a:solidFill>
                  <a:srgbClr val="002060"/>
                </a:solidFill>
                <a:latin typeface="Candara" panose="020E0502030303020204" pitchFamily="34" charset="0"/>
              </a:rPr>
              <a:t>Analyse de data drift avec </a:t>
            </a:r>
            <a:r>
              <a:rPr lang="fr-FR" sz="2000" b="1" dirty="0" err="1">
                <a:solidFill>
                  <a:srgbClr val="002060"/>
                </a:solidFill>
                <a:latin typeface="Candara" panose="020E0502030303020204" pitchFamily="34" charset="0"/>
              </a:rPr>
              <a:t>evidently</a:t>
            </a:r>
            <a:endParaRPr lang="fr-FR" sz="2000" dirty="0">
              <a:solidFill>
                <a:srgbClr val="002060"/>
              </a:solidFill>
              <a:latin typeface="Candara" panose="020E0502030303020204" pitchFamily="34" charset="0"/>
            </a:endParaRPr>
          </a:p>
        </p:txBody>
      </p:sp>
      <p:sp>
        <p:nvSpPr>
          <p:cNvPr id="16" name="TextBox 15">
            <a:extLst>
              <a:ext uri="{FF2B5EF4-FFF2-40B4-BE49-F238E27FC236}">
                <a16:creationId xmlns:a16="http://schemas.microsoft.com/office/drawing/2014/main" id="{BF60E7E9-64C4-2114-75B1-79BBF8081324}"/>
              </a:ext>
            </a:extLst>
          </p:cNvPr>
          <p:cNvSpPr txBox="1"/>
          <p:nvPr/>
        </p:nvSpPr>
        <p:spPr>
          <a:xfrm>
            <a:off x="5967984" y="1932155"/>
            <a:ext cx="6138672" cy="923330"/>
          </a:xfrm>
          <a:prstGeom prst="rect">
            <a:avLst/>
          </a:prstGeom>
          <a:noFill/>
        </p:spPr>
        <p:txBody>
          <a:bodyPr wrap="square">
            <a:spAutoFit/>
          </a:bodyPr>
          <a:lstStyle/>
          <a:p>
            <a:pPr algn="ctr"/>
            <a:r>
              <a:rPr lang="fr-FR" dirty="0">
                <a:solidFill>
                  <a:srgbClr val="002060"/>
                </a:solidFill>
                <a:latin typeface="Candara" panose="020E0502030303020204" pitchFamily="34" charset="0"/>
              </a:rPr>
              <a:t>Data-drift entre jeu de données </a:t>
            </a:r>
          </a:p>
          <a:p>
            <a:pPr algn="ctr"/>
            <a:r>
              <a:rPr lang="fr-FR" dirty="0">
                <a:solidFill>
                  <a:srgbClr val="002060"/>
                </a:solidFill>
                <a:latin typeface="Candara" panose="020E0502030303020204" pitchFamily="34" charset="0"/>
              </a:rPr>
              <a:t>d’entrainement et de test de </a:t>
            </a:r>
            <a:r>
              <a:rPr lang="fr-FR" dirty="0" err="1">
                <a:solidFill>
                  <a:srgbClr val="002060"/>
                </a:solidFill>
                <a:latin typeface="Candara" panose="020E0502030303020204" pitchFamily="34" charset="0"/>
              </a:rPr>
              <a:t>Kaggle</a:t>
            </a:r>
            <a:r>
              <a:rPr lang="fr-FR" dirty="0">
                <a:solidFill>
                  <a:srgbClr val="002060"/>
                </a:solidFill>
                <a:latin typeface="Candara" panose="020E0502030303020204" pitchFamily="34" charset="0"/>
              </a:rPr>
              <a:t> </a:t>
            </a:r>
          </a:p>
          <a:p>
            <a:pPr algn="ctr"/>
            <a:r>
              <a:rPr lang="fr-FR" dirty="0">
                <a:solidFill>
                  <a:srgbClr val="002060"/>
                </a:solidFill>
                <a:latin typeface="Candara" panose="020E0502030303020204" pitchFamily="34" charset="0"/>
              </a:rPr>
              <a:t>=&gt; Réentraîner modèle régulièrement</a:t>
            </a:r>
          </a:p>
        </p:txBody>
      </p:sp>
      <p:pic>
        <p:nvPicPr>
          <p:cNvPr id="18" name="Picture 17">
            <a:extLst>
              <a:ext uri="{FF2B5EF4-FFF2-40B4-BE49-F238E27FC236}">
                <a16:creationId xmlns:a16="http://schemas.microsoft.com/office/drawing/2014/main" id="{D254971B-465D-DC09-38D4-AF9FCE8AF096}"/>
              </a:ext>
            </a:extLst>
          </p:cNvPr>
          <p:cNvPicPr>
            <a:picLocks noChangeAspect="1"/>
          </p:cNvPicPr>
          <p:nvPr/>
        </p:nvPicPr>
        <p:blipFill>
          <a:blip r:embed="rId3"/>
          <a:stretch>
            <a:fillRect/>
          </a:stretch>
        </p:blipFill>
        <p:spPr>
          <a:xfrm>
            <a:off x="500034" y="2901743"/>
            <a:ext cx="4905875" cy="1280160"/>
          </a:xfrm>
          <a:prstGeom prst="rect">
            <a:avLst/>
          </a:prstGeom>
          <a:ln>
            <a:solidFill>
              <a:srgbClr val="002060"/>
            </a:solidFill>
          </a:ln>
        </p:spPr>
      </p:pic>
      <p:pic>
        <p:nvPicPr>
          <p:cNvPr id="20" name="Picture 19">
            <a:extLst>
              <a:ext uri="{FF2B5EF4-FFF2-40B4-BE49-F238E27FC236}">
                <a16:creationId xmlns:a16="http://schemas.microsoft.com/office/drawing/2014/main" id="{C7919EF5-4F8A-F32A-1117-8559CFE74689}"/>
              </a:ext>
            </a:extLst>
          </p:cNvPr>
          <p:cNvPicPr>
            <a:picLocks noChangeAspect="1"/>
          </p:cNvPicPr>
          <p:nvPr/>
        </p:nvPicPr>
        <p:blipFill>
          <a:blip r:embed="rId4"/>
          <a:stretch>
            <a:fillRect/>
          </a:stretch>
        </p:blipFill>
        <p:spPr>
          <a:xfrm>
            <a:off x="6679200" y="4394443"/>
            <a:ext cx="4716240" cy="1920240"/>
          </a:xfrm>
          <a:prstGeom prst="rect">
            <a:avLst/>
          </a:prstGeom>
          <a:ln>
            <a:solidFill>
              <a:srgbClr val="002060"/>
            </a:solidFill>
          </a:ln>
        </p:spPr>
      </p:pic>
      <p:pic>
        <p:nvPicPr>
          <p:cNvPr id="22" name="Picture 21">
            <a:extLst>
              <a:ext uri="{FF2B5EF4-FFF2-40B4-BE49-F238E27FC236}">
                <a16:creationId xmlns:a16="http://schemas.microsoft.com/office/drawing/2014/main" id="{42836F71-CC51-7B13-39B2-AD33A0E9D335}"/>
              </a:ext>
            </a:extLst>
          </p:cNvPr>
          <p:cNvPicPr>
            <a:picLocks noChangeAspect="1"/>
          </p:cNvPicPr>
          <p:nvPr/>
        </p:nvPicPr>
        <p:blipFill>
          <a:blip r:embed="rId5"/>
          <a:stretch>
            <a:fillRect/>
          </a:stretch>
        </p:blipFill>
        <p:spPr>
          <a:xfrm>
            <a:off x="642745" y="4394443"/>
            <a:ext cx="4620452" cy="1920240"/>
          </a:xfrm>
          <a:prstGeom prst="rect">
            <a:avLst/>
          </a:prstGeom>
          <a:ln>
            <a:solidFill>
              <a:srgbClr val="002060"/>
            </a:solidFill>
          </a:ln>
        </p:spPr>
      </p:pic>
    </p:spTree>
    <p:extLst>
      <p:ext uri="{BB962C8B-B14F-4D97-AF65-F5344CB8AC3E}">
        <p14:creationId xmlns:p14="http://schemas.microsoft.com/office/powerpoint/2010/main" val="375316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14</a:t>
            </a:fld>
            <a:endParaRPr lang="it-IT" dirty="0"/>
          </a:p>
        </p:txBody>
      </p:sp>
      <p:sp>
        <p:nvSpPr>
          <p:cNvPr id="4" name="ZoneTexte 4">
            <a:extLst>
              <a:ext uri="{FF2B5EF4-FFF2-40B4-BE49-F238E27FC236}">
                <a16:creationId xmlns:a16="http://schemas.microsoft.com/office/drawing/2014/main" id="{358C1536-D379-4C49-4A53-3344C5CB6ED4}"/>
              </a:ext>
            </a:extLst>
          </p:cNvPr>
          <p:cNvSpPr txBox="1"/>
          <p:nvPr/>
        </p:nvSpPr>
        <p:spPr>
          <a:xfrm>
            <a:off x="1401702" y="2951947"/>
            <a:ext cx="9388596" cy="954107"/>
          </a:xfrm>
          <a:prstGeom prst="rect">
            <a:avLst/>
          </a:prstGeom>
          <a:noFill/>
        </p:spPr>
        <p:txBody>
          <a:bodyPr wrap="none" rtlCol="0">
            <a:spAutoFit/>
          </a:bodyPr>
          <a:lstStyle/>
          <a:p>
            <a:r>
              <a:rPr lang="en-US" sz="2800" b="1" dirty="0">
                <a:solidFill>
                  <a:srgbClr val="002060"/>
                </a:solidFill>
                <a:latin typeface="Arial Black" pitchFamily="34" charset="0"/>
              </a:rPr>
              <a:t>4. </a:t>
            </a:r>
            <a:r>
              <a:rPr lang="fr-FR" sz="2800" b="1" dirty="0">
                <a:solidFill>
                  <a:srgbClr val="002060"/>
                </a:solidFill>
                <a:latin typeface="Arial Black" pitchFamily="34" charset="0"/>
              </a:rPr>
              <a:t>Conclusions sur la partie data/modélisations</a:t>
            </a:r>
          </a:p>
          <a:p>
            <a:endParaRPr lang="fr-FR" sz="2800" b="1" dirty="0">
              <a:solidFill>
                <a:srgbClr val="002060"/>
              </a:solidFill>
              <a:latin typeface="Arial Black" pitchFamily="34" charset="0"/>
            </a:endParaRPr>
          </a:p>
        </p:txBody>
      </p:sp>
    </p:spTree>
    <p:extLst>
      <p:ext uri="{BB962C8B-B14F-4D97-AF65-F5344CB8AC3E}">
        <p14:creationId xmlns:p14="http://schemas.microsoft.com/office/powerpoint/2010/main" val="175733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050F6D-32D7-225A-B025-C87B5374C488}"/>
              </a:ext>
            </a:extLst>
          </p:cNvPr>
          <p:cNvSpPr>
            <a:spLocks noGrp="1"/>
          </p:cNvSpPr>
          <p:nvPr>
            <p:ph type="sldNum" sz="quarter" idx="12"/>
          </p:nvPr>
        </p:nvSpPr>
        <p:spPr/>
        <p:txBody>
          <a:bodyPr/>
          <a:lstStyle/>
          <a:p>
            <a:fld id="{6B6A6FEC-79E8-4978-87CD-B32714801BA0}" type="slidenum">
              <a:rPr lang="it-IT" smtClean="0"/>
              <a:pPr/>
              <a:t>15</a:t>
            </a:fld>
            <a:endParaRPr lang="it-IT"/>
          </a:p>
        </p:txBody>
      </p:sp>
      <p:sp>
        <p:nvSpPr>
          <p:cNvPr id="3" name="Rectangle 2">
            <a:extLst>
              <a:ext uri="{FF2B5EF4-FFF2-40B4-BE49-F238E27FC236}">
                <a16:creationId xmlns:a16="http://schemas.microsoft.com/office/drawing/2014/main" id="{F3401F31-8769-BFD8-08C0-77E12B23ABE5}"/>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Conclusions sur la partie data/modélisations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CA2E42A4-4B0B-7F62-53DA-527F28D3864A}"/>
              </a:ext>
            </a:extLst>
          </p:cNvPr>
          <p:cNvSpPr txBox="1"/>
          <p:nvPr/>
        </p:nvSpPr>
        <p:spPr>
          <a:xfrm>
            <a:off x="885053" y="560037"/>
            <a:ext cx="3212592" cy="1882503"/>
          </a:xfrm>
          <a:prstGeom prst="rect">
            <a:avLst/>
          </a:prstGeom>
          <a:noFill/>
        </p:spPr>
        <p:txBody>
          <a:bodyPr wrap="square">
            <a:spAutoFit/>
          </a:bodyPr>
          <a:lstStyle/>
          <a:p>
            <a:pPr algn="ctr">
              <a:lnSpc>
                <a:spcPct val="107000"/>
              </a:lnSpc>
              <a:spcAft>
                <a:spcPts val="800"/>
              </a:spcAft>
            </a:pPr>
            <a:r>
              <a:rPr lang="fr-FR" b="1" dirty="0">
                <a:solidFill>
                  <a:srgbClr val="002060"/>
                </a:solidFill>
                <a:latin typeface="Candara" panose="020E0502030303020204" pitchFamily="34" charset="0"/>
              </a:rPr>
              <a:t>Pré-traitement</a:t>
            </a:r>
            <a:r>
              <a:rPr lang="fr-FR" b="1" dirty="0">
                <a:solidFill>
                  <a:srgbClr val="002060"/>
                </a:solidFill>
                <a:effectLst/>
                <a:latin typeface="Candara" panose="020E0502030303020204" pitchFamily="34" charset="0"/>
              </a:rPr>
              <a:t> des données</a:t>
            </a:r>
          </a:p>
          <a:p>
            <a:pPr marL="285750" indent="-285750" algn="ctr">
              <a:buFont typeface="Arial" panose="020B0604020202020204" pitchFamily="34" charset="0"/>
              <a:buChar char="•"/>
            </a:pPr>
            <a:r>
              <a:rPr lang="fr-FR" dirty="0">
                <a:solidFill>
                  <a:srgbClr val="002060"/>
                </a:solidFill>
                <a:latin typeface="Candara" panose="020E0502030303020204" pitchFamily="34" charset="0"/>
              </a:rPr>
              <a:t>Kernel </a:t>
            </a:r>
            <a:r>
              <a:rPr lang="fr-FR" dirty="0" err="1">
                <a:solidFill>
                  <a:srgbClr val="002060"/>
                </a:solidFill>
                <a:latin typeface="Candara" panose="020E0502030303020204" pitchFamily="34" charset="0"/>
              </a:rPr>
              <a:t>Kaggle</a:t>
            </a:r>
            <a:endParaRPr lang="fr-FR" dirty="0">
              <a:solidFill>
                <a:srgbClr val="002060"/>
              </a:solidFill>
              <a:latin typeface="Candara" panose="020E0502030303020204" pitchFamily="34" charset="0"/>
            </a:endParaRPr>
          </a:p>
          <a:p>
            <a:pPr marL="285750" indent="-285750" algn="ctr">
              <a:buFont typeface="Arial" panose="020B0604020202020204" pitchFamily="34" charset="0"/>
              <a:buChar char="•"/>
            </a:pPr>
            <a:r>
              <a:rPr lang="fr-FR" dirty="0">
                <a:solidFill>
                  <a:srgbClr val="002060"/>
                </a:solidFill>
                <a:latin typeface="Candara" panose="020E0502030303020204" pitchFamily="34" charset="0"/>
              </a:rPr>
              <a:t>Nettoyage donnés</a:t>
            </a:r>
          </a:p>
          <a:p>
            <a:pPr marL="285750" indent="-285750" algn="ctr">
              <a:buFont typeface="Arial" panose="020B0604020202020204" pitchFamily="34" charset="0"/>
              <a:buChar char="•"/>
            </a:pPr>
            <a:r>
              <a:rPr lang="fr-FR" dirty="0">
                <a:solidFill>
                  <a:srgbClr val="002060"/>
                </a:solidFill>
                <a:latin typeface="Candara" panose="020E0502030303020204" pitchFamily="34" charset="0"/>
              </a:rPr>
              <a:t>Sélection variables</a:t>
            </a:r>
          </a:p>
          <a:p>
            <a:pPr marL="285750" indent="-285750" algn="ctr">
              <a:buFont typeface="Arial" panose="020B0604020202020204" pitchFamily="34" charset="0"/>
              <a:buChar char="•"/>
            </a:pPr>
            <a:endParaRPr lang="fr-FR" dirty="0">
              <a:solidFill>
                <a:srgbClr val="002060"/>
              </a:solidFill>
              <a:latin typeface="Candara" panose="020E0502030303020204" pitchFamily="34" charset="0"/>
            </a:endParaRPr>
          </a:p>
          <a:p>
            <a:pPr algn="ctr">
              <a:lnSpc>
                <a:spcPct val="107000"/>
              </a:lnSpc>
              <a:spcAft>
                <a:spcPts val="800"/>
              </a:spcAft>
            </a:pPr>
            <a:endParaRPr lang="fr-FR" b="1" dirty="0">
              <a:solidFill>
                <a:srgbClr val="002060"/>
              </a:solidFill>
              <a:effectLst/>
              <a:latin typeface="Candara" panose="020E0502030303020204" pitchFamily="34" charset="0"/>
            </a:endParaRPr>
          </a:p>
        </p:txBody>
      </p:sp>
      <p:sp>
        <p:nvSpPr>
          <p:cNvPr id="5" name="Arrow: Down 4">
            <a:extLst>
              <a:ext uri="{FF2B5EF4-FFF2-40B4-BE49-F238E27FC236}">
                <a16:creationId xmlns:a16="http://schemas.microsoft.com/office/drawing/2014/main" id="{F0EA71B4-DA35-DE49-20DA-2FB5CD8C06FF}"/>
              </a:ext>
            </a:extLst>
          </p:cNvPr>
          <p:cNvSpPr/>
          <p:nvPr/>
        </p:nvSpPr>
        <p:spPr>
          <a:xfrm>
            <a:off x="2399909" y="1899328"/>
            <a:ext cx="182880" cy="548640"/>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E860AEC0-ED72-27F7-EDF6-D561B5EAACEF}"/>
              </a:ext>
            </a:extLst>
          </p:cNvPr>
          <p:cNvSpPr txBox="1"/>
          <p:nvPr/>
        </p:nvSpPr>
        <p:spPr>
          <a:xfrm>
            <a:off x="6342417" y="508729"/>
            <a:ext cx="4607487" cy="1913985"/>
          </a:xfrm>
          <a:prstGeom prst="rect">
            <a:avLst/>
          </a:prstGeom>
          <a:noFill/>
        </p:spPr>
        <p:txBody>
          <a:bodyPr wrap="square">
            <a:spAutoFit/>
          </a:bodyPr>
          <a:lstStyle/>
          <a:p>
            <a:pPr algn="ctr">
              <a:lnSpc>
                <a:spcPct val="107000"/>
              </a:lnSpc>
              <a:spcAft>
                <a:spcPts val="800"/>
              </a:spcAft>
            </a:pPr>
            <a:r>
              <a:rPr lang="fr-FR" b="1" dirty="0">
                <a:solidFill>
                  <a:srgbClr val="002060"/>
                </a:solidFill>
                <a:effectLst/>
                <a:latin typeface="Candara" panose="020E0502030303020204" pitchFamily="34" charset="0"/>
              </a:rPr>
              <a:t>Modélisations</a:t>
            </a:r>
          </a:p>
          <a:p>
            <a:pPr marL="285750" indent="-285750" algn="ctr">
              <a:buFont typeface="Arial" panose="020B0604020202020204" pitchFamily="34" charset="0"/>
              <a:buChar char="•"/>
            </a:pPr>
            <a:r>
              <a:rPr lang="fr-FR" dirty="0">
                <a:solidFill>
                  <a:srgbClr val="002060"/>
                </a:solidFill>
                <a:latin typeface="Candara" panose="020E0502030303020204" pitchFamily="34" charset="0"/>
              </a:rPr>
              <a:t>Plusieurs modèles et méthodes de rééquilibrage testés</a:t>
            </a:r>
          </a:p>
          <a:p>
            <a:pPr marL="285750" indent="-285750" algn="ctr">
              <a:buFont typeface="Arial" panose="020B0604020202020204" pitchFamily="34" charset="0"/>
              <a:buChar char="•"/>
            </a:pPr>
            <a:r>
              <a:rPr lang="fr-FR" dirty="0">
                <a:solidFill>
                  <a:srgbClr val="002060"/>
                </a:solidFill>
                <a:latin typeface="Candara" panose="020E0502030303020204" pitchFamily="34" charset="0"/>
              </a:rPr>
              <a:t>Comparaison des plusieurs métriques =&gt;Sélection du meilleur modèle</a:t>
            </a:r>
          </a:p>
          <a:p>
            <a:pPr algn="ctr">
              <a:lnSpc>
                <a:spcPct val="107000"/>
              </a:lnSpc>
              <a:spcAft>
                <a:spcPts val="800"/>
              </a:spcAft>
            </a:pPr>
            <a:endParaRPr lang="fr-FR" sz="2000" b="1" dirty="0">
              <a:solidFill>
                <a:srgbClr val="002060"/>
              </a:solidFill>
              <a:effectLst/>
              <a:latin typeface="Candara" panose="020E0502030303020204" pitchFamily="34" charset="0"/>
            </a:endParaRPr>
          </a:p>
        </p:txBody>
      </p:sp>
      <p:sp>
        <p:nvSpPr>
          <p:cNvPr id="9" name="TextBox 8">
            <a:extLst>
              <a:ext uri="{FF2B5EF4-FFF2-40B4-BE49-F238E27FC236}">
                <a16:creationId xmlns:a16="http://schemas.microsoft.com/office/drawing/2014/main" id="{E5038158-8EE4-EAEC-0F05-EA36A895ED38}"/>
              </a:ext>
            </a:extLst>
          </p:cNvPr>
          <p:cNvSpPr txBox="1"/>
          <p:nvPr/>
        </p:nvSpPr>
        <p:spPr>
          <a:xfrm>
            <a:off x="5804097" y="2698472"/>
            <a:ext cx="5684126" cy="1200329"/>
          </a:xfrm>
          <a:prstGeom prst="rect">
            <a:avLst/>
          </a:prstGeom>
          <a:noFill/>
        </p:spPr>
        <p:txBody>
          <a:bodyPr wrap="square">
            <a:spAutoFit/>
          </a:bodyPr>
          <a:lstStyle/>
          <a:p>
            <a:pPr marL="285750" indent="-285750" algn="ctr">
              <a:buFont typeface="Arial" panose="020B0604020202020204" pitchFamily="34" charset="0"/>
              <a:buChar char="•"/>
            </a:pPr>
            <a:r>
              <a:rPr lang="fr-FR" b="1" dirty="0">
                <a:solidFill>
                  <a:srgbClr val="C00000"/>
                </a:solidFill>
                <a:latin typeface="Candara" panose="020E0502030303020204" pitchFamily="34" charset="0"/>
              </a:rPr>
              <a:t>Meilleurs résultats avec jeu de données de 32 variables et poids de classes</a:t>
            </a:r>
          </a:p>
          <a:p>
            <a:pPr marL="285750" indent="-285750" algn="ctr">
              <a:buFont typeface="Arial" panose="020B0604020202020204" pitchFamily="34" charset="0"/>
              <a:buChar char="•"/>
            </a:pPr>
            <a:r>
              <a:rPr lang="fr-FR" b="1" dirty="0" err="1">
                <a:solidFill>
                  <a:srgbClr val="C00000"/>
                </a:solidFill>
                <a:latin typeface="Candara" panose="020E0502030303020204" pitchFamily="34" charset="0"/>
              </a:rPr>
              <a:t>LightGBM</a:t>
            </a:r>
            <a:r>
              <a:rPr lang="fr-FR" b="1" dirty="0">
                <a:solidFill>
                  <a:srgbClr val="C00000"/>
                </a:solidFill>
                <a:latin typeface="Candara" panose="020E0502030303020204" pitchFamily="34" charset="0"/>
              </a:rPr>
              <a:t> meilleur modèle</a:t>
            </a:r>
          </a:p>
          <a:p>
            <a:pPr marL="285750" indent="-285750" algn="ctr">
              <a:buFont typeface="Arial" panose="020B0604020202020204" pitchFamily="34" charset="0"/>
              <a:buChar char="•"/>
            </a:pPr>
            <a:r>
              <a:rPr lang="fr-FR" b="1" dirty="0">
                <a:solidFill>
                  <a:srgbClr val="C00000"/>
                </a:solidFill>
                <a:latin typeface="Candara" panose="020E0502030303020204" pitchFamily="34" charset="0"/>
              </a:rPr>
              <a:t>2/3 des clients fautifs détectés</a:t>
            </a:r>
          </a:p>
        </p:txBody>
      </p:sp>
      <p:sp>
        <p:nvSpPr>
          <p:cNvPr id="13" name="TextBox 12">
            <a:extLst>
              <a:ext uri="{FF2B5EF4-FFF2-40B4-BE49-F238E27FC236}">
                <a16:creationId xmlns:a16="http://schemas.microsoft.com/office/drawing/2014/main" id="{04C8FD7E-A4B4-D18E-E669-D01AC23A622C}"/>
              </a:ext>
            </a:extLst>
          </p:cNvPr>
          <p:cNvSpPr txBox="1"/>
          <p:nvPr/>
        </p:nvSpPr>
        <p:spPr>
          <a:xfrm>
            <a:off x="386314" y="2573396"/>
            <a:ext cx="4210070" cy="923330"/>
          </a:xfrm>
          <a:prstGeom prst="rect">
            <a:avLst/>
          </a:prstGeom>
          <a:noFill/>
        </p:spPr>
        <p:txBody>
          <a:bodyPr wrap="square">
            <a:spAutoFit/>
          </a:bodyPr>
          <a:lstStyle/>
          <a:p>
            <a:pPr marL="285750" indent="-285750" algn="ctr">
              <a:buFont typeface="Arial" panose="020B0604020202020204" pitchFamily="34" charset="0"/>
              <a:buChar char="•"/>
            </a:pPr>
            <a:r>
              <a:rPr lang="fr-FR" dirty="0">
                <a:solidFill>
                  <a:srgbClr val="002060"/>
                </a:solidFill>
                <a:latin typeface="Candara" panose="020E0502030303020204" pitchFamily="34" charset="0"/>
              </a:rPr>
              <a:t>Jeux de donnés nettoyé exploitable</a:t>
            </a:r>
          </a:p>
          <a:p>
            <a:pPr marL="285750" indent="-285750" algn="ctr">
              <a:buFont typeface="Arial" panose="020B0604020202020204" pitchFamily="34" charset="0"/>
              <a:buChar char="•"/>
            </a:pPr>
            <a:r>
              <a:rPr lang="fr-FR" dirty="0">
                <a:solidFill>
                  <a:srgbClr val="002060"/>
                </a:solidFill>
                <a:latin typeface="Candara" panose="020E0502030303020204" pitchFamily="34" charset="0"/>
              </a:rPr>
              <a:t>64 variables potentiellement utiles pour la modélisations</a:t>
            </a:r>
          </a:p>
        </p:txBody>
      </p:sp>
      <p:sp>
        <p:nvSpPr>
          <p:cNvPr id="15" name="TextBox 14">
            <a:extLst>
              <a:ext uri="{FF2B5EF4-FFF2-40B4-BE49-F238E27FC236}">
                <a16:creationId xmlns:a16="http://schemas.microsoft.com/office/drawing/2014/main" id="{7B2D73A7-E013-C808-C678-0E688C18FDB3}"/>
              </a:ext>
            </a:extLst>
          </p:cNvPr>
          <p:cNvSpPr txBox="1"/>
          <p:nvPr/>
        </p:nvSpPr>
        <p:spPr>
          <a:xfrm>
            <a:off x="1189163" y="4381858"/>
            <a:ext cx="9813674" cy="1572418"/>
          </a:xfrm>
          <a:prstGeom prst="rect">
            <a:avLst/>
          </a:prstGeom>
          <a:noFill/>
        </p:spPr>
        <p:txBody>
          <a:bodyPr wrap="square">
            <a:spAutoFit/>
          </a:bodyPr>
          <a:lstStyle/>
          <a:p>
            <a:pPr algn="ctr">
              <a:lnSpc>
                <a:spcPct val="107000"/>
              </a:lnSpc>
              <a:spcAft>
                <a:spcPts val="800"/>
              </a:spcAft>
            </a:pPr>
            <a:r>
              <a:rPr lang="fr-FR" sz="1800" b="1" dirty="0">
                <a:solidFill>
                  <a:srgbClr val="002060"/>
                </a:solidFill>
                <a:effectLst/>
                <a:latin typeface="Candara" panose="020E0502030303020204" pitchFamily="34" charset="0"/>
              </a:rPr>
              <a:t>Améliorations possibles:</a:t>
            </a:r>
          </a:p>
          <a:p>
            <a:pPr marL="285750" indent="-285750" algn="ctr">
              <a:lnSpc>
                <a:spcPct val="107000"/>
              </a:lnSpc>
              <a:spcAft>
                <a:spcPts val="800"/>
              </a:spcAft>
              <a:buFont typeface="Arial" panose="020B0604020202020204" pitchFamily="34" charset="0"/>
              <a:buChar char="•"/>
            </a:pPr>
            <a:r>
              <a:rPr lang="fr-FR" b="1" dirty="0">
                <a:solidFill>
                  <a:srgbClr val="002060"/>
                </a:solidFill>
                <a:latin typeface="Candara" panose="020E0502030303020204" pitchFamily="34" charset="0"/>
              </a:rPr>
              <a:t>Réaliser le </a:t>
            </a:r>
            <a:r>
              <a:rPr lang="fr-FR" b="1" dirty="0" err="1">
                <a:solidFill>
                  <a:srgbClr val="002060"/>
                </a:solidFill>
                <a:latin typeface="Candara" panose="020E0502030303020204" pitchFamily="34" charset="0"/>
              </a:rPr>
              <a:t>feature</a:t>
            </a:r>
            <a:r>
              <a:rPr lang="fr-FR" b="1" dirty="0">
                <a:solidFill>
                  <a:srgbClr val="002060"/>
                </a:solidFill>
                <a:latin typeface="Candara" panose="020E0502030303020204" pitchFamily="34" charset="0"/>
              </a:rPr>
              <a:t> engineering et sélection variables avec les équipe métier   </a:t>
            </a:r>
          </a:p>
          <a:p>
            <a:pPr marL="285750" indent="-285750" algn="ctr">
              <a:lnSpc>
                <a:spcPct val="107000"/>
              </a:lnSpc>
              <a:spcAft>
                <a:spcPts val="800"/>
              </a:spcAft>
              <a:buFont typeface="Arial" panose="020B0604020202020204" pitchFamily="34" charset="0"/>
              <a:buChar char="•"/>
            </a:pPr>
            <a:r>
              <a:rPr lang="fr-FR" b="1" dirty="0">
                <a:solidFill>
                  <a:srgbClr val="002060"/>
                </a:solidFill>
                <a:latin typeface="Candara" panose="020E0502030303020204" pitchFamily="34" charset="0"/>
              </a:rPr>
              <a:t>Poids à ajuster dans la métrique credit-score</a:t>
            </a:r>
          </a:p>
          <a:p>
            <a:pPr marL="285750" indent="-285750" algn="ctr">
              <a:lnSpc>
                <a:spcPct val="107000"/>
              </a:lnSpc>
              <a:spcAft>
                <a:spcPts val="800"/>
              </a:spcAft>
              <a:buFont typeface="Arial" panose="020B0604020202020204" pitchFamily="34" charset="0"/>
              <a:buChar char="•"/>
            </a:pPr>
            <a:r>
              <a:rPr lang="fr-FR" b="1" dirty="0">
                <a:solidFill>
                  <a:srgbClr val="002060"/>
                </a:solidFill>
                <a:latin typeface="Candara" panose="020E0502030303020204" pitchFamily="34" charset="0"/>
              </a:rPr>
              <a:t>Explication à améliorer: se renseigner sur les ratings</a:t>
            </a:r>
            <a:endParaRPr lang="fr-FR" sz="1800" b="1" dirty="0">
              <a:solidFill>
                <a:srgbClr val="002060"/>
              </a:solidFill>
              <a:effectLst/>
              <a:latin typeface="Candara" panose="020E0502030303020204" pitchFamily="34" charset="0"/>
            </a:endParaRPr>
          </a:p>
        </p:txBody>
      </p:sp>
      <p:sp>
        <p:nvSpPr>
          <p:cNvPr id="16" name="Arrow: Down 15">
            <a:extLst>
              <a:ext uri="{FF2B5EF4-FFF2-40B4-BE49-F238E27FC236}">
                <a16:creationId xmlns:a16="http://schemas.microsoft.com/office/drawing/2014/main" id="{25A73A5B-5BD5-4C77-1B6C-B877EAB87077}"/>
              </a:ext>
            </a:extLst>
          </p:cNvPr>
          <p:cNvSpPr/>
          <p:nvPr/>
        </p:nvSpPr>
        <p:spPr>
          <a:xfrm rot="10800000" flipH="1" flipV="1">
            <a:off x="8554720" y="2096036"/>
            <a:ext cx="182880" cy="548640"/>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905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16</a:t>
            </a:fld>
            <a:endParaRPr lang="it-IT" dirty="0"/>
          </a:p>
        </p:txBody>
      </p:sp>
      <p:sp>
        <p:nvSpPr>
          <p:cNvPr id="4" name="ZoneTexte 4">
            <a:extLst>
              <a:ext uri="{FF2B5EF4-FFF2-40B4-BE49-F238E27FC236}">
                <a16:creationId xmlns:a16="http://schemas.microsoft.com/office/drawing/2014/main" id="{358C1536-D379-4C49-4A53-3344C5CB6ED4}"/>
              </a:ext>
            </a:extLst>
          </p:cNvPr>
          <p:cNvSpPr txBox="1"/>
          <p:nvPr/>
        </p:nvSpPr>
        <p:spPr>
          <a:xfrm>
            <a:off x="3341881" y="2951947"/>
            <a:ext cx="5508239" cy="954107"/>
          </a:xfrm>
          <a:prstGeom prst="rect">
            <a:avLst/>
          </a:prstGeom>
          <a:noFill/>
        </p:spPr>
        <p:txBody>
          <a:bodyPr wrap="none" rtlCol="0">
            <a:spAutoFit/>
          </a:bodyPr>
          <a:lstStyle/>
          <a:p>
            <a:r>
              <a:rPr lang="en-US" sz="2800" b="1" dirty="0">
                <a:solidFill>
                  <a:srgbClr val="002060"/>
                </a:solidFill>
                <a:latin typeface="Arial Black" pitchFamily="34" charset="0"/>
              </a:rPr>
              <a:t>5. Pipeline de </a:t>
            </a:r>
            <a:r>
              <a:rPr lang="fr-FR" sz="2800" b="1" dirty="0">
                <a:solidFill>
                  <a:srgbClr val="002060"/>
                </a:solidFill>
                <a:latin typeface="Arial Black" pitchFamily="34" charset="0"/>
              </a:rPr>
              <a:t>déploiement</a:t>
            </a:r>
            <a:r>
              <a:rPr lang="en-US" sz="2800" b="1" dirty="0">
                <a:solidFill>
                  <a:srgbClr val="002060"/>
                </a:solidFill>
                <a:latin typeface="Arial Black" pitchFamily="34" charset="0"/>
              </a:rPr>
              <a:t> </a:t>
            </a:r>
            <a:endParaRPr lang="fr-FR" sz="2800" b="1" dirty="0">
              <a:solidFill>
                <a:srgbClr val="002060"/>
              </a:solidFill>
              <a:latin typeface="Arial Black" pitchFamily="34" charset="0"/>
            </a:endParaRPr>
          </a:p>
          <a:p>
            <a:endParaRPr lang="fr-FR" sz="2800" b="1" dirty="0">
              <a:solidFill>
                <a:srgbClr val="002060"/>
              </a:solidFill>
              <a:latin typeface="Arial Black" pitchFamily="34" charset="0"/>
            </a:endParaRPr>
          </a:p>
        </p:txBody>
      </p:sp>
    </p:spTree>
    <p:extLst>
      <p:ext uri="{BB962C8B-B14F-4D97-AF65-F5344CB8AC3E}">
        <p14:creationId xmlns:p14="http://schemas.microsoft.com/office/powerpoint/2010/main" val="4113800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69C5D9-BCF0-DA60-A814-4294176C684B}"/>
              </a:ext>
            </a:extLst>
          </p:cNvPr>
          <p:cNvSpPr>
            <a:spLocks noGrp="1"/>
          </p:cNvSpPr>
          <p:nvPr>
            <p:ph type="sldNum" sz="quarter" idx="12"/>
          </p:nvPr>
        </p:nvSpPr>
        <p:spPr/>
        <p:txBody>
          <a:bodyPr/>
          <a:lstStyle/>
          <a:p>
            <a:fld id="{6B6A6FEC-79E8-4978-87CD-B32714801BA0}" type="slidenum">
              <a:rPr lang="it-IT" smtClean="0"/>
              <a:pPr/>
              <a:t>17</a:t>
            </a:fld>
            <a:endParaRPr lang="it-IT"/>
          </a:p>
        </p:txBody>
      </p:sp>
      <p:sp>
        <p:nvSpPr>
          <p:cNvPr id="3" name="Rectangle 2">
            <a:extLst>
              <a:ext uri="{FF2B5EF4-FFF2-40B4-BE49-F238E27FC236}">
                <a16:creationId xmlns:a16="http://schemas.microsoft.com/office/drawing/2014/main" id="{ED9D2500-B6BF-7A8A-A6F2-B8CF6FD559A7}"/>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Présentation des applications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11E2C95F-51E3-6FD8-E66F-55334CA43888}"/>
              </a:ext>
            </a:extLst>
          </p:cNvPr>
          <p:cNvSpPr txBox="1"/>
          <p:nvPr/>
        </p:nvSpPr>
        <p:spPr>
          <a:xfrm>
            <a:off x="-33165" y="469433"/>
            <a:ext cx="11969133" cy="1200329"/>
          </a:xfrm>
          <a:prstGeom prst="rect">
            <a:avLst/>
          </a:prstGeom>
          <a:noFill/>
        </p:spPr>
        <p:txBody>
          <a:bodyPr wrap="square" rtlCol="0">
            <a:spAutoFit/>
          </a:bodyPr>
          <a:lstStyle/>
          <a:p>
            <a:pPr marL="285750" indent="-285750">
              <a:buFont typeface="Arial" panose="020B0604020202020204" pitchFamily="34" charset="0"/>
              <a:buChar char="•"/>
            </a:pPr>
            <a:r>
              <a:rPr lang="fr-FR" b="1" dirty="0">
                <a:solidFill>
                  <a:srgbClr val="002060"/>
                </a:solidFill>
                <a:latin typeface="Candara" panose="020E0502030303020204" pitchFamily="34" charset="0"/>
              </a:rPr>
              <a:t>Dashboard: </a:t>
            </a:r>
            <a:r>
              <a:rPr lang="fr-FR" dirty="0">
                <a:solidFill>
                  <a:srgbClr val="002060"/>
                </a:solidFill>
                <a:latin typeface="Candara" panose="020E0502030303020204" pitchFamily="34" charset="0"/>
              </a:rPr>
              <a:t>visualisation données et graphiques, réalisée avec </a:t>
            </a:r>
            <a:r>
              <a:rPr lang="fr-FR" dirty="0" err="1">
                <a:solidFill>
                  <a:srgbClr val="002060"/>
                </a:solidFill>
                <a:latin typeface="Candara" panose="020E0502030303020204" pitchFamily="34" charset="0"/>
              </a:rPr>
              <a:t>Streamlit</a:t>
            </a:r>
            <a:endParaRPr lang="fr-FR" dirty="0">
              <a:solidFill>
                <a:srgbClr val="002060"/>
              </a:solidFill>
              <a:latin typeface="Candara" panose="020E0502030303020204" pitchFamily="34" charset="0"/>
            </a:endParaRPr>
          </a:p>
          <a:p>
            <a:r>
              <a:rPr lang="fr-FR" dirty="0">
                <a:solidFill>
                  <a:srgbClr val="002060"/>
                </a:solidFill>
                <a:latin typeface="Candara" panose="020E0502030303020204" pitchFamily="34" charset="0"/>
              </a:rPr>
              <a:t>       https://elena-openclassrooms-dashboard.herokuapp.com/</a:t>
            </a:r>
          </a:p>
          <a:p>
            <a:pPr marL="285750" indent="-285750">
              <a:buFont typeface="Arial" panose="020B0604020202020204" pitchFamily="34" charset="0"/>
              <a:buChar char="•"/>
            </a:pPr>
            <a:r>
              <a:rPr lang="fr-FR" b="1" dirty="0">
                <a:solidFill>
                  <a:srgbClr val="002060"/>
                </a:solidFill>
                <a:latin typeface="Candara" panose="020E0502030303020204" pitchFamily="34" charset="0"/>
              </a:rPr>
              <a:t>API de prédiction, </a:t>
            </a:r>
            <a:r>
              <a:rPr lang="fr-FR" dirty="0">
                <a:solidFill>
                  <a:srgbClr val="002060"/>
                </a:solidFill>
                <a:latin typeface="Candara" panose="020E0502030303020204" pitchFamily="34" charset="0"/>
              </a:rPr>
              <a:t>codée en Flask + python, qui reçoit un ID client sélectionné avec le </a:t>
            </a:r>
            <a:r>
              <a:rPr lang="fr-FR" dirty="0" err="1">
                <a:solidFill>
                  <a:srgbClr val="002060"/>
                </a:solidFill>
                <a:latin typeface="Candara" panose="020E0502030303020204" pitchFamily="34" charset="0"/>
              </a:rPr>
              <a:t>dashboard</a:t>
            </a:r>
            <a:r>
              <a:rPr lang="fr-FR" dirty="0">
                <a:solidFill>
                  <a:srgbClr val="002060"/>
                </a:solidFill>
                <a:latin typeface="Candara" panose="020E0502030303020204" pitchFamily="34" charset="0"/>
              </a:rPr>
              <a:t> et renvoie la prédiction</a:t>
            </a:r>
          </a:p>
          <a:p>
            <a:r>
              <a:rPr lang="fr-FR" dirty="0">
                <a:solidFill>
                  <a:srgbClr val="002060"/>
                </a:solidFill>
                <a:latin typeface="Candara" panose="020E0502030303020204" pitchFamily="34" charset="0"/>
              </a:rPr>
              <a:t>      https://elena-openclassrooms-predict.herokuapp.com/</a:t>
            </a:r>
          </a:p>
        </p:txBody>
      </p:sp>
      <p:pic>
        <p:nvPicPr>
          <p:cNvPr id="7" name="Picture 6">
            <a:extLst>
              <a:ext uri="{FF2B5EF4-FFF2-40B4-BE49-F238E27FC236}">
                <a16:creationId xmlns:a16="http://schemas.microsoft.com/office/drawing/2014/main" id="{ECB67C4E-3C70-84C9-BB49-CCBF37833809}"/>
              </a:ext>
            </a:extLst>
          </p:cNvPr>
          <p:cNvPicPr>
            <a:picLocks noChangeAspect="1"/>
          </p:cNvPicPr>
          <p:nvPr/>
        </p:nvPicPr>
        <p:blipFill>
          <a:blip r:embed="rId2"/>
          <a:stretch>
            <a:fillRect/>
          </a:stretch>
        </p:blipFill>
        <p:spPr>
          <a:xfrm>
            <a:off x="2694432" y="1717372"/>
            <a:ext cx="6803136" cy="1702996"/>
          </a:xfrm>
          <a:prstGeom prst="rect">
            <a:avLst/>
          </a:prstGeom>
          <a:ln>
            <a:solidFill>
              <a:srgbClr val="002060"/>
            </a:solidFill>
          </a:ln>
        </p:spPr>
      </p:pic>
      <p:pic>
        <p:nvPicPr>
          <p:cNvPr id="11" name="Picture 10">
            <a:extLst>
              <a:ext uri="{FF2B5EF4-FFF2-40B4-BE49-F238E27FC236}">
                <a16:creationId xmlns:a16="http://schemas.microsoft.com/office/drawing/2014/main" id="{A4E432D3-E3A3-B4CF-BCBE-D7DA82AA4453}"/>
              </a:ext>
            </a:extLst>
          </p:cNvPr>
          <p:cNvPicPr>
            <a:picLocks noChangeAspect="1"/>
          </p:cNvPicPr>
          <p:nvPr/>
        </p:nvPicPr>
        <p:blipFill>
          <a:blip r:embed="rId3"/>
          <a:stretch>
            <a:fillRect/>
          </a:stretch>
        </p:blipFill>
        <p:spPr>
          <a:xfrm>
            <a:off x="1294139" y="4230623"/>
            <a:ext cx="4012427" cy="2011680"/>
          </a:xfrm>
          <a:prstGeom prst="rect">
            <a:avLst/>
          </a:prstGeom>
          <a:ln>
            <a:solidFill>
              <a:srgbClr val="333399"/>
            </a:solidFill>
          </a:ln>
        </p:spPr>
      </p:pic>
      <p:sp>
        <p:nvSpPr>
          <p:cNvPr id="13" name="TextBox 12">
            <a:extLst>
              <a:ext uri="{FF2B5EF4-FFF2-40B4-BE49-F238E27FC236}">
                <a16:creationId xmlns:a16="http://schemas.microsoft.com/office/drawing/2014/main" id="{E72310EE-92D4-8E7E-923E-81689C8B4907}"/>
              </a:ext>
            </a:extLst>
          </p:cNvPr>
          <p:cNvSpPr txBox="1"/>
          <p:nvPr/>
        </p:nvSpPr>
        <p:spPr>
          <a:xfrm>
            <a:off x="3966972" y="3663050"/>
            <a:ext cx="4258056" cy="369332"/>
          </a:xfrm>
          <a:prstGeom prst="rect">
            <a:avLst/>
          </a:prstGeom>
          <a:noFill/>
        </p:spPr>
        <p:txBody>
          <a:bodyPr wrap="square">
            <a:spAutoFit/>
          </a:bodyPr>
          <a:lstStyle/>
          <a:p>
            <a:r>
              <a:rPr lang="fr-FR" b="1" dirty="0">
                <a:solidFill>
                  <a:srgbClr val="002060"/>
                </a:solidFill>
                <a:latin typeface="Candara" panose="020E0502030303020204" pitchFamily="34" charset="0"/>
              </a:rPr>
              <a:t>Code et historique disponibles sur </a:t>
            </a:r>
            <a:r>
              <a:rPr lang="fr-FR" b="1" dirty="0" err="1">
                <a:solidFill>
                  <a:srgbClr val="002060"/>
                </a:solidFill>
                <a:latin typeface="Candara" panose="020E0502030303020204" pitchFamily="34" charset="0"/>
              </a:rPr>
              <a:t>github</a:t>
            </a:r>
            <a:endParaRPr lang="fr-FR" b="1" dirty="0"/>
          </a:p>
        </p:txBody>
      </p:sp>
      <p:pic>
        <p:nvPicPr>
          <p:cNvPr id="15" name="Picture 14">
            <a:extLst>
              <a:ext uri="{FF2B5EF4-FFF2-40B4-BE49-F238E27FC236}">
                <a16:creationId xmlns:a16="http://schemas.microsoft.com/office/drawing/2014/main" id="{F40FE616-EDB0-FD95-24AC-CE2236DFF506}"/>
              </a:ext>
            </a:extLst>
          </p:cNvPr>
          <p:cNvPicPr>
            <a:picLocks noChangeAspect="1"/>
          </p:cNvPicPr>
          <p:nvPr/>
        </p:nvPicPr>
        <p:blipFill>
          <a:blip r:embed="rId4"/>
          <a:stretch>
            <a:fillRect/>
          </a:stretch>
        </p:blipFill>
        <p:spPr>
          <a:xfrm>
            <a:off x="6821975" y="4230623"/>
            <a:ext cx="4163005" cy="2011680"/>
          </a:xfrm>
          <a:prstGeom prst="rect">
            <a:avLst/>
          </a:prstGeom>
          <a:ln>
            <a:solidFill>
              <a:srgbClr val="333399"/>
            </a:solidFill>
          </a:ln>
        </p:spPr>
      </p:pic>
      <p:sp>
        <p:nvSpPr>
          <p:cNvPr id="6" name="TextBox 5">
            <a:extLst>
              <a:ext uri="{FF2B5EF4-FFF2-40B4-BE49-F238E27FC236}">
                <a16:creationId xmlns:a16="http://schemas.microsoft.com/office/drawing/2014/main" id="{DE480861-9D0C-66F0-1F7C-02DE591CDD3A}"/>
              </a:ext>
            </a:extLst>
          </p:cNvPr>
          <p:cNvSpPr txBox="1"/>
          <p:nvPr/>
        </p:nvSpPr>
        <p:spPr>
          <a:xfrm>
            <a:off x="1358472" y="6296483"/>
            <a:ext cx="3883761" cy="338554"/>
          </a:xfrm>
          <a:prstGeom prst="rect">
            <a:avLst/>
          </a:prstGeom>
          <a:noFill/>
        </p:spPr>
        <p:txBody>
          <a:bodyPr wrap="square">
            <a:spAutoFit/>
          </a:bodyPr>
          <a:lstStyle/>
          <a:p>
            <a:r>
              <a:rPr lang="fr-FR" sz="1600" dirty="0">
                <a:solidFill>
                  <a:srgbClr val="002060"/>
                </a:solidFill>
                <a:latin typeface="Candara" panose="020E0502030303020204" pitchFamily="34" charset="0"/>
              </a:rPr>
              <a:t>https://github.com/Elenetta17/scoring_app</a:t>
            </a:r>
          </a:p>
        </p:txBody>
      </p:sp>
      <p:sp>
        <p:nvSpPr>
          <p:cNvPr id="9" name="TextBox 8">
            <a:extLst>
              <a:ext uri="{FF2B5EF4-FFF2-40B4-BE49-F238E27FC236}">
                <a16:creationId xmlns:a16="http://schemas.microsoft.com/office/drawing/2014/main" id="{F7EA3C16-F9B8-E230-3209-1116ED3DA130}"/>
              </a:ext>
            </a:extLst>
          </p:cNvPr>
          <p:cNvSpPr txBox="1"/>
          <p:nvPr/>
        </p:nvSpPr>
        <p:spPr>
          <a:xfrm>
            <a:off x="6903989" y="6296483"/>
            <a:ext cx="3998976" cy="338554"/>
          </a:xfrm>
          <a:prstGeom prst="rect">
            <a:avLst/>
          </a:prstGeom>
          <a:noFill/>
        </p:spPr>
        <p:txBody>
          <a:bodyPr wrap="square">
            <a:spAutoFit/>
          </a:bodyPr>
          <a:lstStyle/>
          <a:p>
            <a:r>
              <a:rPr lang="fr-FR" sz="1600" dirty="0">
                <a:solidFill>
                  <a:srgbClr val="002060"/>
                </a:solidFill>
                <a:latin typeface="Candara" panose="020E0502030303020204" pitchFamily="34" charset="0"/>
              </a:rPr>
              <a:t>https://github.com/Elenetta17/streamlit_app</a:t>
            </a:r>
          </a:p>
        </p:txBody>
      </p:sp>
    </p:spTree>
    <p:extLst>
      <p:ext uri="{BB962C8B-B14F-4D97-AF65-F5344CB8AC3E}">
        <p14:creationId xmlns:p14="http://schemas.microsoft.com/office/powerpoint/2010/main" val="3330770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AB0D48-8FB9-D49D-136F-63FBC02AD514}"/>
              </a:ext>
            </a:extLst>
          </p:cNvPr>
          <p:cNvSpPr>
            <a:spLocks noGrp="1"/>
          </p:cNvSpPr>
          <p:nvPr>
            <p:ph type="sldNum" sz="quarter" idx="12"/>
          </p:nvPr>
        </p:nvSpPr>
        <p:spPr/>
        <p:txBody>
          <a:bodyPr/>
          <a:lstStyle/>
          <a:p>
            <a:fld id="{6B6A6FEC-79E8-4978-87CD-B32714801BA0}" type="slidenum">
              <a:rPr lang="it-IT" smtClean="0"/>
              <a:pPr/>
              <a:t>18</a:t>
            </a:fld>
            <a:endParaRPr lang="it-IT"/>
          </a:p>
        </p:txBody>
      </p:sp>
      <p:pic>
        <p:nvPicPr>
          <p:cNvPr id="3" name="Picture 2">
            <a:extLst>
              <a:ext uri="{FF2B5EF4-FFF2-40B4-BE49-F238E27FC236}">
                <a16:creationId xmlns:a16="http://schemas.microsoft.com/office/drawing/2014/main" id="{132626D6-FFF3-930C-B7F8-F70751543A3E}"/>
              </a:ext>
            </a:extLst>
          </p:cNvPr>
          <p:cNvPicPr>
            <a:picLocks noChangeAspect="1"/>
          </p:cNvPicPr>
          <p:nvPr/>
        </p:nvPicPr>
        <p:blipFill>
          <a:blip r:embed="rId2"/>
          <a:stretch>
            <a:fillRect/>
          </a:stretch>
        </p:blipFill>
        <p:spPr>
          <a:xfrm>
            <a:off x="7977766" y="842308"/>
            <a:ext cx="2116438" cy="2844358"/>
          </a:xfrm>
          <a:prstGeom prst="rect">
            <a:avLst/>
          </a:prstGeom>
        </p:spPr>
      </p:pic>
      <p:sp>
        <p:nvSpPr>
          <p:cNvPr id="6" name="Rectangle 5">
            <a:extLst>
              <a:ext uri="{FF2B5EF4-FFF2-40B4-BE49-F238E27FC236}">
                <a16:creationId xmlns:a16="http://schemas.microsoft.com/office/drawing/2014/main" id="{7CC1FEC6-62E7-E6A1-9E29-40CAD766124F}"/>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Déploiement</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B8C6814B-FFBE-1B1C-0AFD-1C0E785729F9}"/>
              </a:ext>
            </a:extLst>
          </p:cNvPr>
          <p:cNvPicPr>
            <a:picLocks noChangeAspect="1"/>
          </p:cNvPicPr>
          <p:nvPr/>
        </p:nvPicPr>
        <p:blipFill>
          <a:blip r:embed="rId3"/>
          <a:stretch>
            <a:fillRect/>
          </a:stretch>
        </p:blipFill>
        <p:spPr>
          <a:xfrm>
            <a:off x="2133600" y="938028"/>
            <a:ext cx="5671781" cy="2430763"/>
          </a:xfrm>
          <a:prstGeom prst="rect">
            <a:avLst/>
          </a:prstGeom>
          <a:ln>
            <a:solidFill>
              <a:srgbClr val="333399"/>
            </a:solidFill>
          </a:ln>
        </p:spPr>
      </p:pic>
      <p:sp>
        <p:nvSpPr>
          <p:cNvPr id="10" name="TextBox 9">
            <a:extLst>
              <a:ext uri="{FF2B5EF4-FFF2-40B4-BE49-F238E27FC236}">
                <a16:creationId xmlns:a16="http://schemas.microsoft.com/office/drawing/2014/main" id="{709ACE50-83CD-5041-5D16-73F5DEF63E16}"/>
              </a:ext>
            </a:extLst>
          </p:cNvPr>
          <p:cNvSpPr txBox="1"/>
          <p:nvPr/>
        </p:nvSpPr>
        <p:spPr>
          <a:xfrm>
            <a:off x="4504209" y="506772"/>
            <a:ext cx="3229358" cy="369332"/>
          </a:xfrm>
          <a:prstGeom prst="rect">
            <a:avLst/>
          </a:prstGeom>
          <a:noFill/>
        </p:spPr>
        <p:txBody>
          <a:bodyPr wrap="square">
            <a:spAutoFit/>
          </a:bodyPr>
          <a:lstStyle/>
          <a:p>
            <a:r>
              <a:rPr lang="fr-FR" b="1" dirty="0">
                <a:solidFill>
                  <a:srgbClr val="002060"/>
                </a:solidFill>
                <a:latin typeface="Candara" panose="020E0502030303020204" pitchFamily="34" charset="0"/>
              </a:rPr>
              <a:t>Automatisation tests unitaires</a:t>
            </a:r>
            <a:endParaRPr lang="fr-FR" dirty="0"/>
          </a:p>
        </p:txBody>
      </p:sp>
      <p:pic>
        <p:nvPicPr>
          <p:cNvPr id="12" name="Picture 11">
            <a:extLst>
              <a:ext uri="{FF2B5EF4-FFF2-40B4-BE49-F238E27FC236}">
                <a16:creationId xmlns:a16="http://schemas.microsoft.com/office/drawing/2014/main" id="{01818D69-1FE7-A1F9-B53B-73AFEAB3455D}"/>
              </a:ext>
            </a:extLst>
          </p:cNvPr>
          <p:cNvPicPr>
            <a:picLocks noChangeAspect="1"/>
          </p:cNvPicPr>
          <p:nvPr/>
        </p:nvPicPr>
        <p:blipFill>
          <a:blip r:embed="rId4"/>
          <a:stretch>
            <a:fillRect/>
          </a:stretch>
        </p:blipFill>
        <p:spPr>
          <a:xfrm>
            <a:off x="2862791" y="4230924"/>
            <a:ext cx="6466418" cy="2308034"/>
          </a:xfrm>
          <a:prstGeom prst="rect">
            <a:avLst/>
          </a:prstGeom>
          <a:ln>
            <a:solidFill>
              <a:srgbClr val="333399"/>
            </a:solidFill>
          </a:ln>
        </p:spPr>
      </p:pic>
      <p:sp>
        <p:nvSpPr>
          <p:cNvPr id="13" name="TextBox 12">
            <a:extLst>
              <a:ext uri="{FF2B5EF4-FFF2-40B4-BE49-F238E27FC236}">
                <a16:creationId xmlns:a16="http://schemas.microsoft.com/office/drawing/2014/main" id="{832B9F6D-8D29-C157-587C-282AB9F5C000}"/>
              </a:ext>
            </a:extLst>
          </p:cNvPr>
          <p:cNvSpPr txBox="1"/>
          <p:nvPr/>
        </p:nvSpPr>
        <p:spPr>
          <a:xfrm>
            <a:off x="4591862" y="3913049"/>
            <a:ext cx="3008276" cy="369332"/>
          </a:xfrm>
          <a:prstGeom prst="rect">
            <a:avLst/>
          </a:prstGeom>
          <a:noFill/>
        </p:spPr>
        <p:txBody>
          <a:bodyPr wrap="square">
            <a:spAutoFit/>
          </a:bodyPr>
          <a:lstStyle/>
          <a:p>
            <a:r>
              <a:rPr lang="fr-FR" b="1" dirty="0">
                <a:solidFill>
                  <a:srgbClr val="002060"/>
                </a:solidFill>
                <a:latin typeface="Candara" panose="020E0502030303020204" pitchFamily="34" charset="0"/>
              </a:rPr>
              <a:t>Automatisation déploiement</a:t>
            </a:r>
            <a:endParaRPr lang="fr-FR" dirty="0"/>
          </a:p>
        </p:txBody>
      </p:sp>
      <p:sp>
        <p:nvSpPr>
          <p:cNvPr id="4" name="Oval 3">
            <a:extLst>
              <a:ext uri="{FF2B5EF4-FFF2-40B4-BE49-F238E27FC236}">
                <a16:creationId xmlns:a16="http://schemas.microsoft.com/office/drawing/2014/main" id="{08BC6D76-93D6-7FE7-DBFA-578808C90DAA}"/>
              </a:ext>
            </a:extLst>
          </p:cNvPr>
          <p:cNvSpPr/>
          <p:nvPr/>
        </p:nvSpPr>
        <p:spPr>
          <a:xfrm>
            <a:off x="5925312" y="6229308"/>
            <a:ext cx="2962656" cy="365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90478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19</a:t>
            </a:fld>
            <a:endParaRPr lang="it-IT" dirty="0"/>
          </a:p>
        </p:txBody>
      </p:sp>
      <p:sp>
        <p:nvSpPr>
          <p:cNvPr id="4" name="ZoneTexte 4">
            <a:extLst>
              <a:ext uri="{FF2B5EF4-FFF2-40B4-BE49-F238E27FC236}">
                <a16:creationId xmlns:a16="http://schemas.microsoft.com/office/drawing/2014/main" id="{358C1536-D379-4C49-4A53-3344C5CB6ED4}"/>
              </a:ext>
            </a:extLst>
          </p:cNvPr>
          <p:cNvSpPr txBox="1"/>
          <p:nvPr/>
        </p:nvSpPr>
        <p:spPr>
          <a:xfrm>
            <a:off x="3817524" y="2951947"/>
            <a:ext cx="4556953" cy="954107"/>
          </a:xfrm>
          <a:prstGeom prst="rect">
            <a:avLst/>
          </a:prstGeom>
          <a:noFill/>
        </p:spPr>
        <p:txBody>
          <a:bodyPr wrap="none" rtlCol="0">
            <a:spAutoFit/>
          </a:bodyPr>
          <a:lstStyle/>
          <a:p>
            <a:r>
              <a:rPr lang="en-US" sz="2800" b="1" dirty="0">
                <a:solidFill>
                  <a:srgbClr val="002060"/>
                </a:solidFill>
                <a:latin typeface="Arial Black" pitchFamily="34" charset="0"/>
              </a:rPr>
              <a:t>6. </a:t>
            </a:r>
            <a:r>
              <a:rPr lang="fr-FR" sz="2800" b="1" dirty="0">
                <a:solidFill>
                  <a:srgbClr val="002060"/>
                </a:solidFill>
                <a:latin typeface="Arial Black" pitchFamily="34" charset="0"/>
              </a:rPr>
              <a:t>Démo du </a:t>
            </a:r>
            <a:r>
              <a:rPr lang="fr-FR" sz="2800" b="1" dirty="0" err="1">
                <a:solidFill>
                  <a:srgbClr val="002060"/>
                </a:solidFill>
                <a:latin typeface="Arial Black" pitchFamily="34" charset="0"/>
              </a:rPr>
              <a:t>dashboard</a:t>
            </a:r>
            <a:endParaRPr lang="fr-FR" sz="2800" b="1" dirty="0">
              <a:solidFill>
                <a:srgbClr val="002060"/>
              </a:solidFill>
              <a:latin typeface="Arial Black" pitchFamily="34" charset="0"/>
            </a:endParaRPr>
          </a:p>
          <a:p>
            <a:endParaRPr lang="fr-FR" sz="2800" b="1" dirty="0">
              <a:solidFill>
                <a:srgbClr val="002060"/>
              </a:solidFill>
              <a:latin typeface="Arial Black" pitchFamily="34" charset="0"/>
            </a:endParaRPr>
          </a:p>
        </p:txBody>
      </p:sp>
    </p:spTree>
    <p:extLst>
      <p:ext uri="{BB962C8B-B14F-4D97-AF65-F5344CB8AC3E}">
        <p14:creationId xmlns:p14="http://schemas.microsoft.com/office/powerpoint/2010/main" val="85669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p:txBody>
          <a:bodyPr/>
          <a:lstStyle/>
          <a:p>
            <a:fld id="{6B6A6FEC-79E8-4978-87CD-B32714801BA0}" type="slidenum">
              <a:rPr lang="it-IT" smtClean="0"/>
              <a:pPr/>
              <a:t>2</a:t>
            </a:fld>
            <a:endParaRPr lang="it-IT"/>
          </a:p>
        </p:txBody>
      </p:sp>
      <p:sp>
        <p:nvSpPr>
          <p:cNvPr id="3" name="Rectangle 2">
            <a:extLst>
              <a:ext uri="{FF2B5EF4-FFF2-40B4-BE49-F238E27FC236}">
                <a16:creationId xmlns:a16="http://schemas.microsoft.com/office/drawing/2014/main" id="{129DDFE1-1E79-F37C-58EC-1FFF7B3D6D44}"/>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err="1">
                <a:solidFill>
                  <a:srgbClr val="002060"/>
                </a:solidFill>
                <a:latin typeface="Gill Sans MT" pitchFamily="34" charset="0"/>
                <a:ea typeface="Arial Unicode MS" pitchFamily="34" charset="-128"/>
                <a:cs typeface="Arial Unicode MS" pitchFamily="34" charset="-128"/>
              </a:rPr>
              <a:t>Outline</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11" name="CasellaDiTesto 12">
            <a:extLst>
              <a:ext uri="{FF2B5EF4-FFF2-40B4-BE49-F238E27FC236}">
                <a16:creationId xmlns:a16="http://schemas.microsoft.com/office/drawing/2014/main" id="{6522EB5F-5F02-6EBD-F8CB-4CF04443F54A}"/>
              </a:ext>
            </a:extLst>
          </p:cNvPr>
          <p:cNvSpPr txBox="1"/>
          <p:nvPr/>
        </p:nvSpPr>
        <p:spPr>
          <a:xfrm>
            <a:off x="268224" y="1863228"/>
            <a:ext cx="5743880" cy="2308324"/>
          </a:xfrm>
          <a:prstGeom prst="rect">
            <a:avLst/>
          </a:prstGeom>
          <a:noFill/>
        </p:spPr>
        <p:txBody>
          <a:bodyPr wrap="none" rtlCol="0">
            <a:spAutoFit/>
          </a:bodyPr>
          <a:lstStyle/>
          <a:p>
            <a:pPr marL="342900" indent="-342900"/>
            <a:r>
              <a:rPr lang="fr-FR" sz="2400" b="1" dirty="0">
                <a:solidFill>
                  <a:srgbClr val="002060"/>
                </a:solidFill>
                <a:latin typeface="Candara" pitchFamily="34" charset="0"/>
              </a:rPr>
              <a:t>2.	</a:t>
            </a:r>
            <a:r>
              <a:rPr lang="fr-FR" sz="2400" b="1" u="sng" dirty="0">
                <a:solidFill>
                  <a:srgbClr val="002060"/>
                </a:solidFill>
                <a:latin typeface="Candara" pitchFamily="34" charset="0"/>
              </a:rPr>
              <a:t>Modélisations</a:t>
            </a:r>
          </a:p>
          <a:p>
            <a:pPr marL="800100" lvl="1" indent="-342900">
              <a:buFont typeface="Arial" pitchFamily="34" charset="0"/>
              <a:buChar char="•"/>
            </a:pPr>
            <a:r>
              <a:rPr lang="fr-FR" sz="2000" b="1" dirty="0">
                <a:solidFill>
                  <a:srgbClr val="002060"/>
                </a:solidFill>
                <a:latin typeface="Candara" pitchFamily="34" charset="0"/>
              </a:rPr>
              <a:t>Traitement du déséquilibre de classes</a:t>
            </a:r>
          </a:p>
          <a:p>
            <a:pPr marL="800100" lvl="1" indent="-342900">
              <a:buFont typeface="Arial" pitchFamily="34" charset="0"/>
              <a:buChar char="•"/>
            </a:pPr>
            <a:r>
              <a:rPr lang="fr-FR" sz="2000" b="1" dirty="0">
                <a:solidFill>
                  <a:srgbClr val="002060"/>
                </a:solidFill>
                <a:latin typeface="Candara" pitchFamily="34" charset="0"/>
              </a:rPr>
              <a:t>Les métriques</a:t>
            </a:r>
          </a:p>
          <a:p>
            <a:pPr marL="800100" lvl="1" indent="-342900">
              <a:buFont typeface="Arial" pitchFamily="34" charset="0"/>
              <a:buChar char="•"/>
            </a:pPr>
            <a:r>
              <a:rPr lang="fr-FR" sz="2000" b="1" dirty="0">
                <a:solidFill>
                  <a:srgbClr val="002060"/>
                </a:solidFill>
                <a:latin typeface="Candara" pitchFamily="34" charset="0"/>
              </a:rPr>
              <a:t>Méthodologie d’entrainement des modèles</a:t>
            </a:r>
          </a:p>
          <a:p>
            <a:pPr marL="800100" lvl="1" indent="-342900">
              <a:buFont typeface="Arial" pitchFamily="34" charset="0"/>
              <a:buChar char="•"/>
            </a:pPr>
            <a:r>
              <a:rPr lang="fr-FR" sz="2000" b="1" dirty="0">
                <a:solidFill>
                  <a:srgbClr val="002060"/>
                </a:solidFill>
                <a:latin typeface="Candara" pitchFamily="34" charset="0"/>
              </a:rPr>
              <a:t>Analyse du meilleur modèle</a:t>
            </a:r>
          </a:p>
          <a:p>
            <a:pPr marL="800100" lvl="1" indent="-342900">
              <a:buFont typeface="Arial" pitchFamily="34" charset="0"/>
              <a:buChar char="•"/>
            </a:pPr>
            <a:endParaRPr lang="fr-FR" sz="2000" b="1" dirty="0">
              <a:solidFill>
                <a:srgbClr val="002060"/>
              </a:solidFill>
              <a:latin typeface="Candara" pitchFamily="34" charset="0"/>
            </a:endParaRPr>
          </a:p>
          <a:p>
            <a:pPr marL="800100" lvl="1" indent="-342900">
              <a:buFont typeface="Arial" pitchFamily="34" charset="0"/>
              <a:buChar char="•"/>
            </a:pPr>
            <a:endParaRPr lang="fr-FR" sz="2000" b="1" dirty="0">
              <a:solidFill>
                <a:srgbClr val="002060"/>
              </a:solidFill>
              <a:latin typeface="Candara" pitchFamily="34" charset="0"/>
            </a:endParaRPr>
          </a:p>
        </p:txBody>
      </p:sp>
      <p:sp>
        <p:nvSpPr>
          <p:cNvPr id="4" name="CasellaDiTesto 14">
            <a:extLst>
              <a:ext uri="{FF2B5EF4-FFF2-40B4-BE49-F238E27FC236}">
                <a16:creationId xmlns:a16="http://schemas.microsoft.com/office/drawing/2014/main" id="{1252B6CF-F5F7-DA58-9CFD-47BD205BC971}"/>
              </a:ext>
            </a:extLst>
          </p:cNvPr>
          <p:cNvSpPr txBox="1"/>
          <p:nvPr/>
        </p:nvSpPr>
        <p:spPr>
          <a:xfrm>
            <a:off x="268224" y="4436614"/>
            <a:ext cx="6325771" cy="830997"/>
          </a:xfrm>
          <a:prstGeom prst="rect">
            <a:avLst/>
          </a:prstGeom>
          <a:noFill/>
        </p:spPr>
        <p:txBody>
          <a:bodyPr wrap="none" rtlCol="0">
            <a:spAutoFit/>
          </a:bodyPr>
          <a:lstStyle/>
          <a:p>
            <a:pPr marL="342900" indent="-342900"/>
            <a:r>
              <a:rPr lang="fr-FR" sz="2400" b="1" dirty="0">
                <a:solidFill>
                  <a:srgbClr val="002060"/>
                </a:solidFill>
                <a:latin typeface="Candara" pitchFamily="34" charset="0"/>
              </a:rPr>
              <a:t>4. 	</a:t>
            </a:r>
            <a:r>
              <a:rPr lang="fr-FR" sz="2400" b="1" u="sng" dirty="0">
                <a:solidFill>
                  <a:srgbClr val="002060"/>
                </a:solidFill>
                <a:latin typeface="Candara" pitchFamily="34" charset="0"/>
              </a:rPr>
              <a:t>Conclusions sur la partie data/modélisations</a:t>
            </a:r>
          </a:p>
          <a:p>
            <a:pPr marL="342900" indent="-342900"/>
            <a:endParaRPr lang="fr-FR" sz="2400" b="1" u="sng" dirty="0">
              <a:solidFill>
                <a:srgbClr val="002060"/>
              </a:solidFill>
              <a:latin typeface="Candara" pitchFamily="34" charset="0"/>
            </a:endParaRPr>
          </a:p>
        </p:txBody>
      </p:sp>
      <p:sp>
        <p:nvSpPr>
          <p:cNvPr id="5" name="CasellaDiTesto 5">
            <a:extLst>
              <a:ext uri="{FF2B5EF4-FFF2-40B4-BE49-F238E27FC236}">
                <a16:creationId xmlns:a16="http://schemas.microsoft.com/office/drawing/2014/main" id="{D95A589D-FC45-3B68-E2DF-94BC74AE7E74}"/>
              </a:ext>
            </a:extLst>
          </p:cNvPr>
          <p:cNvSpPr txBox="1"/>
          <p:nvPr/>
        </p:nvSpPr>
        <p:spPr>
          <a:xfrm>
            <a:off x="268224" y="3709310"/>
            <a:ext cx="3283271" cy="461665"/>
          </a:xfrm>
          <a:prstGeom prst="rect">
            <a:avLst/>
          </a:prstGeom>
          <a:noFill/>
        </p:spPr>
        <p:txBody>
          <a:bodyPr wrap="none" rtlCol="0">
            <a:spAutoFit/>
          </a:bodyPr>
          <a:lstStyle/>
          <a:p>
            <a:r>
              <a:rPr lang="fr-FR" sz="2400" b="1" dirty="0">
                <a:solidFill>
                  <a:srgbClr val="002060"/>
                </a:solidFill>
                <a:latin typeface="Candara" pitchFamily="34" charset="0"/>
              </a:rPr>
              <a:t>3.  </a:t>
            </a:r>
            <a:r>
              <a:rPr lang="fr-FR" sz="2400" b="1" u="sng" dirty="0">
                <a:solidFill>
                  <a:srgbClr val="002060"/>
                </a:solidFill>
                <a:latin typeface="Candara" pitchFamily="34" charset="0"/>
              </a:rPr>
              <a:t>Analyse de data drift</a:t>
            </a:r>
            <a:endParaRPr lang="fr-FR" sz="2400" b="1" dirty="0">
              <a:solidFill>
                <a:srgbClr val="002060"/>
              </a:solidFill>
              <a:latin typeface="Candara" pitchFamily="34" charset="0"/>
            </a:endParaRPr>
          </a:p>
        </p:txBody>
      </p:sp>
      <p:sp>
        <p:nvSpPr>
          <p:cNvPr id="8" name="CasellaDiTesto 12">
            <a:extLst>
              <a:ext uri="{FF2B5EF4-FFF2-40B4-BE49-F238E27FC236}">
                <a16:creationId xmlns:a16="http://schemas.microsoft.com/office/drawing/2014/main" id="{B3A9F6AA-82E3-3BB0-D04B-A7B3ECEAA83C}"/>
              </a:ext>
            </a:extLst>
          </p:cNvPr>
          <p:cNvSpPr txBox="1"/>
          <p:nvPr/>
        </p:nvSpPr>
        <p:spPr>
          <a:xfrm>
            <a:off x="268224" y="591141"/>
            <a:ext cx="2959465" cy="1077218"/>
          </a:xfrm>
          <a:prstGeom prst="rect">
            <a:avLst/>
          </a:prstGeom>
          <a:noFill/>
        </p:spPr>
        <p:txBody>
          <a:bodyPr wrap="none" rtlCol="0">
            <a:spAutoFit/>
          </a:bodyPr>
          <a:lstStyle/>
          <a:p>
            <a:pPr marL="342900" indent="-342900"/>
            <a:r>
              <a:rPr lang="fr-FR" sz="2400" b="1" dirty="0">
                <a:solidFill>
                  <a:srgbClr val="002060"/>
                </a:solidFill>
                <a:latin typeface="Candara" pitchFamily="34" charset="0"/>
              </a:rPr>
              <a:t>1.	</a:t>
            </a:r>
            <a:r>
              <a:rPr lang="fr-FR" sz="2400" b="1" u="sng" dirty="0">
                <a:solidFill>
                  <a:srgbClr val="002060"/>
                </a:solidFill>
                <a:latin typeface="Candara" pitchFamily="34" charset="0"/>
              </a:rPr>
              <a:t>La mission</a:t>
            </a:r>
          </a:p>
          <a:p>
            <a:pPr marL="800100" lvl="1" indent="-342900">
              <a:buFont typeface="Arial" pitchFamily="34" charset="0"/>
              <a:buChar char="•"/>
            </a:pPr>
            <a:r>
              <a:rPr lang="fr-FR" sz="2000" b="1" dirty="0">
                <a:solidFill>
                  <a:srgbClr val="002060"/>
                </a:solidFill>
                <a:latin typeface="Candara" pitchFamily="34" charset="0"/>
              </a:rPr>
              <a:t>L’objectif</a:t>
            </a:r>
          </a:p>
          <a:p>
            <a:pPr marL="800100" lvl="1" indent="-342900">
              <a:buFont typeface="Arial" pitchFamily="34" charset="0"/>
              <a:buChar char="•"/>
            </a:pPr>
            <a:r>
              <a:rPr lang="fr-FR" sz="2000" b="1" dirty="0">
                <a:solidFill>
                  <a:srgbClr val="002060"/>
                </a:solidFill>
                <a:latin typeface="Candara" pitchFamily="34" charset="0"/>
              </a:rPr>
              <a:t>Le jeu de données</a:t>
            </a:r>
          </a:p>
        </p:txBody>
      </p:sp>
      <p:sp>
        <p:nvSpPr>
          <p:cNvPr id="12" name="CasellaDiTesto 12">
            <a:extLst>
              <a:ext uri="{FF2B5EF4-FFF2-40B4-BE49-F238E27FC236}">
                <a16:creationId xmlns:a16="http://schemas.microsoft.com/office/drawing/2014/main" id="{51448DCE-6E76-A898-F578-9232A3D18570}"/>
              </a:ext>
            </a:extLst>
          </p:cNvPr>
          <p:cNvSpPr txBox="1"/>
          <p:nvPr/>
        </p:nvSpPr>
        <p:spPr>
          <a:xfrm>
            <a:off x="268224" y="5267611"/>
            <a:ext cx="3733714" cy="461665"/>
          </a:xfrm>
          <a:prstGeom prst="rect">
            <a:avLst/>
          </a:prstGeom>
          <a:noFill/>
        </p:spPr>
        <p:txBody>
          <a:bodyPr wrap="none" rtlCol="0">
            <a:spAutoFit/>
          </a:bodyPr>
          <a:lstStyle/>
          <a:p>
            <a:pPr marL="342900" indent="-342900"/>
            <a:r>
              <a:rPr lang="fr-FR" sz="2400" b="1" dirty="0">
                <a:solidFill>
                  <a:srgbClr val="002060"/>
                </a:solidFill>
                <a:latin typeface="Candara" pitchFamily="34" charset="0"/>
              </a:rPr>
              <a:t>5.	</a:t>
            </a:r>
            <a:r>
              <a:rPr lang="fr-FR" sz="2400" b="1" u="sng" dirty="0">
                <a:solidFill>
                  <a:srgbClr val="002060"/>
                </a:solidFill>
                <a:latin typeface="Candara" pitchFamily="34" charset="0"/>
              </a:rPr>
              <a:t>Pipeline de déploiement</a:t>
            </a:r>
          </a:p>
        </p:txBody>
      </p:sp>
      <p:sp>
        <p:nvSpPr>
          <p:cNvPr id="6" name="CasellaDiTesto 12">
            <a:extLst>
              <a:ext uri="{FF2B5EF4-FFF2-40B4-BE49-F238E27FC236}">
                <a16:creationId xmlns:a16="http://schemas.microsoft.com/office/drawing/2014/main" id="{EB5C784D-EF47-03B4-1E09-43CF9AB8E245}"/>
              </a:ext>
            </a:extLst>
          </p:cNvPr>
          <p:cNvSpPr txBox="1"/>
          <p:nvPr/>
        </p:nvSpPr>
        <p:spPr>
          <a:xfrm>
            <a:off x="268224" y="6052204"/>
            <a:ext cx="3188693" cy="461665"/>
          </a:xfrm>
          <a:prstGeom prst="rect">
            <a:avLst/>
          </a:prstGeom>
          <a:noFill/>
        </p:spPr>
        <p:txBody>
          <a:bodyPr wrap="none" rtlCol="0">
            <a:spAutoFit/>
          </a:bodyPr>
          <a:lstStyle/>
          <a:p>
            <a:pPr marL="342900" indent="-342900"/>
            <a:r>
              <a:rPr lang="fr-FR" sz="2400" b="1" dirty="0">
                <a:solidFill>
                  <a:srgbClr val="002060"/>
                </a:solidFill>
                <a:latin typeface="Candara" pitchFamily="34" charset="0"/>
              </a:rPr>
              <a:t>6.	</a:t>
            </a:r>
            <a:r>
              <a:rPr lang="fr-FR" sz="2400" b="1" u="sng" dirty="0">
                <a:solidFill>
                  <a:srgbClr val="002060"/>
                </a:solidFill>
                <a:latin typeface="Candara" pitchFamily="34" charset="0"/>
              </a:rPr>
              <a:t>Démo du </a:t>
            </a:r>
            <a:r>
              <a:rPr lang="fr-FR" sz="2400" b="1" u="sng" dirty="0" err="1">
                <a:solidFill>
                  <a:srgbClr val="002060"/>
                </a:solidFill>
                <a:latin typeface="Candara" pitchFamily="34" charset="0"/>
              </a:rPr>
              <a:t>dashboard</a:t>
            </a:r>
            <a:endParaRPr lang="fr-FR" sz="2400" b="1" u="sng" dirty="0">
              <a:solidFill>
                <a:srgbClr val="002060"/>
              </a:solidFill>
              <a:latin typeface="Candara" pitchFamily="34" charset="0"/>
            </a:endParaRPr>
          </a:p>
        </p:txBody>
      </p:sp>
    </p:spTree>
    <p:extLst>
      <p:ext uri="{BB962C8B-B14F-4D97-AF65-F5344CB8AC3E}">
        <p14:creationId xmlns:p14="http://schemas.microsoft.com/office/powerpoint/2010/main" val="298446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3</a:t>
            </a:fld>
            <a:endParaRPr lang="it-IT"/>
          </a:p>
        </p:txBody>
      </p:sp>
      <p:sp>
        <p:nvSpPr>
          <p:cNvPr id="3" name="ZoneTexte 4">
            <a:extLst>
              <a:ext uri="{FF2B5EF4-FFF2-40B4-BE49-F238E27FC236}">
                <a16:creationId xmlns:a16="http://schemas.microsoft.com/office/drawing/2014/main" id="{5F3EBFBB-6A51-FB55-0699-007D8C2877AF}"/>
              </a:ext>
            </a:extLst>
          </p:cNvPr>
          <p:cNvSpPr txBox="1"/>
          <p:nvPr/>
        </p:nvSpPr>
        <p:spPr>
          <a:xfrm>
            <a:off x="4706838" y="3167390"/>
            <a:ext cx="2778325" cy="523220"/>
          </a:xfrm>
          <a:prstGeom prst="rect">
            <a:avLst/>
          </a:prstGeom>
          <a:noFill/>
        </p:spPr>
        <p:txBody>
          <a:bodyPr wrap="none" rtlCol="0">
            <a:spAutoFit/>
          </a:bodyPr>
          <a:lstStyle/>
          <a:p>
            <a:r>
              <a:rPr lang="en-US" sz="2800" b="1" dirty="0">
                <a:solidFill>
                  <a:srgbClr val="000066"/>
                </a:solidFill>
                <a:latin typeface="Arial Black" pitchFamily="34" charset="0"/>
              </a:rPr>
              <a:t>1. La mission</a:t>
            </a:r>
          </a:p>
        </p:txBody>
      </p:sp>
    </p:spTree>
    <p:extLst>
      <p:ext uri="{BB962C8B-B14F-4D97-AF65-F5344CB8AC3E}">
        <p14:creationId xmlns:p14="http://schemas.microsoft.com/office/powerpoint/2010/main" val="183835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p:txBody>
          <a:bodyPr/>
          <a:lstStyle/>
          <a:p>
            <a:fld id="{6B6A6FEC-79E8-4978-87CD-B32714801BA0}" type="slidenum">
              <a:rPr lang="it-IT" smtClean="0"/>
              <a:pPr/>
              <a:t>4</a:t>
            </a:fld>
            <a:endParaRPr lang="it-IT"/>
          </a:p>
        </p:txBody>
      </p:sp>
      <p:sp>
        <p:nvSpPr>
          <p:cNvPr id="9" name="CasellaDiTesto 5">
            <a:extLst>
              <a:ext uri="{FF2B5EF4-FFF2-40B4-BE49-F238E27FC236}">
                <a16:creationId xmlns:a16="http://schemas.microsoft.com/office/drawing/2014/main" id="{5D865E37-F9CC-CB36-B915-544B7E7C1D05}"/>
              </a:ext>
            </a:extLst>
          </p:cNvPr>
          <p:cNvSpPr txBox="1"/>
          <p:nvPr/>
        </p:nvSpPr>
        <p:spPr>
          <a:xfrm>
            <a:off x="0" y="717074"/>
            <a:ext cx="12021312" cy="1231106"/>
          </a:xfrm>
          <a:prstGeom prst="rect">
            <a:avLst/>
          </a:prstGeom>
          <a:noFill/>
        </p:spPr>
        <p:txBody>
          <a:bodyPr wrap="square" rtlCol="0">
            <a:spAutoFit/>
          </a:bodyPr>
          <a:lstStyle/>
          <a:p>
            <a:pPr algn="just"/>
            <a:r>
              <a:rPr lang="fr-FR" sz="2000" b="1" dirty="0">
                <a:solidFill>
                  <a:srgbClr val="002060"/>
                </a:solidFill>
                <a:latin typeface="Candara" pitchFamily="34" charset="0"/>
              </a:rPr>
              <a:t>Le contexte</a:t>
            </a:r>
          </a:p>
          <a:p>
            <a:pPr algn="just"/>
            <a:r>
              <a:rPr lang="fr-FR" dirty="0">
                <a:solidFill>
                  <a:srgbClr val="002060"/>
                </a:solidFill>
                <a:latin typeface="Candara" pitchFamily="34" charset="0"/>
              </a:rPr>
              <a:t>La société financière "Prêt à dépenser" propose des crédits à la consommation pour des personnes ayant peu ou pas du tout d'historique de prêt. L’entreprise souhaite mettre en œuvre un outil de “</a:t>
            </a:r>
            <a:r>
              <a:rPr lang="fr-FR" dirty="0" err="1">
                <a:solidFill>
                  <a:srgbClr val="002060"/>
                </a:solidFill>
                <a:latin typeface="Candara" pitchFamily="34" charset="0"/>
              </a:rPr>
              <a:t>scoring</a:t>
            </a:r>
            <a:r>
              <a:rPr lang="fr-FR" dirty="0">
                <a:solidFill>
                  <a:srgbClr val="002060"/>
                </a:solidFill>
                <a:latin typeface="Candara" pitchFamily="34" charset="0"/>
              </a:rPr>
              <a:t> crédit” pour calculer la probabilité qu’un client rembourse son crédit, puis classifie la demande en crédit accordé ou refusé.</a:t>
            </a:r>
          </a:p>
        </p:txBody>
      </p:sp>
      <p:sp>
        <p:nvSpPr>
          <p:cNvPr id="8" name="TextBox 7">
            <a:extLst>
              <a:ext uri="{FF2B5EF4-FFF2-40B4-BE49-F238E27FC236}">
                <a16:creationId xmlns:a16="http://schemas.microsoft.com/office/drawing/2014/main" id="{838FBFDC-A329-A0C4-137B-1EFCACD98693}"/>
              </a:ext>
            </a:extLst>
          </p:cNvPr>
          <p:cNvSpPr txBox="1"/>
          <p:nvPr/>
        </p:nvSpPr>
        <p:spPr>
          <a:xfrm>
            <a:off x="0" y="2420635"/>
            <a:ext cx="12021312" cy="1231106"/>
          </a:xfrm>
          <a:prstGeom prst="rect">
            <a:avLst/>
          </a:prstGeom>
          <a:noFill/>
        </p:spPr>
        <p:txBody>
          <a:bodyPr wrap="square">
            <a:spAutoFit/>
          </a:bodyPr>
          <a:lstStyle/>
          <a:p>
            <a:pPr algn="just"/>
            <a:r>
              <a:rPr lang="fr-FR" sz="2000" b="1" dirty="0">
                <a:solidFill>
                  <a:srgbClr val="002060"/>
                </a:solidFill>
                <a:latin typeface="Candara" panose="020E0502030303020204" pitchFamily="34" charset="0"/>
              </a:rPr>
              <a:t>La problématique</a:t>
            </a:r>
          </a:p>
          <a:p>
            <a:pPr marL="285750" indent="-285750" algn="just">
              <a:buFont typeface="Arial" panose="020B0604020202020204" pitchFamily="34" charset="0"/>
              <a:buChar char="•"/>
            </a:pPr>
            <a:r>
              <a:rPr lang="fr-FR" dirty="0">
                <a:solidFill>
                  <a:srgbClr val="002060"/>
                </a:solidFill>
                <a:latin typeface="Candara" panose="020E0502030303020204" pitchFamily="34" charset="0"/>
              </a:rPr>
              <a:t>Très peu de clients ont fait défaut =&gt; modèle pour les identifier et </a:t>
            </a:r>
            <a:r>
              <a:rPr lang="fr-FR" b="1" dirty="0">
                <a:solidFill>
                  <a:srgbClr val="002060"/>
                </a:solidFill>
                <a:latin typeface="Candara" panose="020E0502030303020204" pitchFamily="34" charset="0"/>
              </a:rPr>
              <a:t>minimiser les pertes d’argent</a:t>
            </a:r>
          </a:p>
          <a:p>
            <a:pPr marL="285750" indent="-285750" algn="just">
              <a:buFont typeface="Arial" panose="020B0604020202020204" pitchFamily="34" charset="0"/>
              <a:buChar char="•"/>
            </a:pPr>
            <a:r>
              <a:rPr lang="fr-FR" dirty="0">
                <a:solidFill>
                  <a:srgbClr val="002060"/>
                </a:solidFill>
                <a:latin typeface="Candara" panose="020E0502030303020204" pitchFamily="34" charset="0"/>
              </a:rPr>
              <a:t>Les clients sont de plus en plus demandeurs de transparence vis-à-vis des décisions d’octroi de crédit </a:t>
            </a:r>
          </a:p>
          <a:p>
            <a:pPr algn="just"/>
            <a:r>
              <a:rPr lang="fr-FR" dirty="0">
                <a:solidFill>
                  <a:srgbClr val="002060"/>
                </a:solidFill>
                <a:latin typeface="Candara" panose="020E0502030303020204" pitchFamily="34" charset="0"/>
              </a:rPr>
              <a:t>      =&gt; pouvoir leur </a:t>
            </a:r>
            <a:r>
              <a:rPr lang="fr-FR" b="1" dirty="0">
                <a:solidFill>
                  <a:srgbClr val="002060"/>
                </a:solidFill>
                <a:latin typeface="Candara" panose="020E0502030303020204" pitchFamily="34" charset="0"/>
              </a:rPr>
              <a:t>expliquer la prédiction </a:t>
            </a:r>
          </a:p>
        </p:txBody>
      </p:sp>
      <p:sp>
        <p:nvSpPr>
          <p:cNvPr id="7" name="TextBox 6">
            <a:extLst>
              <a:ext uri="{FF2B5EF4-FFF2-40B4-BE49-F238E27FC236}">
                <a16:creationId xmlns:a16="http://schemas.microsoft.com/office/drawing/2014/main" id="{E646C595-9BA8-D2DD-2D23-8C310B327E81}"/>
              </a:ext>
            </a:extLst>
          </p:cNvPr>
          <p:cNvSpPr txBox="1"/>
          <p:nvPr/>
        </p:nvSpPr>
        <p:spPr>
          <a:xfrm>
            <a:off x="0" y="4124196"/>
            <a:ext cx="12106655" cy="1785104"/>
          </a:xfrm>
          <a:prstGeom prst="rect">
            <a:avLst/>
          </a:prstGeom>
          <a:noFill/>
        </p:spPr>
        <p:txBody>
          <a:bodyPr wrap="square">
            <a:spAutoFit/>
          </a:bodyPr>
          <a:lstStyle/>
          <a:p>
            <a:pPr algn="just"/>
            <a:r>
              <a:rPr lang="fr-FR" sz="2000" b="1" dirty="0">
                <a:solidFill>
                  <a:srgbClr val="002060"/>
                </a:solidFill>
                <a:latin typeface="Candara" panose="020E0502030303020204" pitchFamily="34" charset="0"/>
              </a:rPr>
              <a:t>L’objectif </a:t>
            </a:r>
          </a:p>
          <a:p>
            <a:pPr algn="just"/>
            <a:endParaRPr lang="fr-FR" dirty="0">
              <a:solidFill>
                <a:srgbClr val="002060"/>
              </a:solidFill>
              <a:latin typeface="Candara" panose="020E0502030303020204" pitchFamily="34" charset="0"/>
            </a:endParaRPr>
          </a:p>
          <a:p>
            <a:pPr marL="285750" indent="-285750" algn="just">
              <a:buFont typeface="Arial" panose="020B0604020202020204" pitchFamily="34" charset="0"/>
              <a:buChar char="•"/>
            </a:pPr>
            <a:r>
              <a:rPr lang="fr-FR" dirty="0">
                <a:solidFill>
                  <a:srgbClr val="002060"/>
                </a:solidFill>
                <a:latin typeface="Candara" panose="020E0502030303020204" pitchFamily="34" charset="0"/>
              </a:rPr>
              <a:t>Construire </a:t>
            </a:r>
            <a:r>
              <a:rPr lang="fr-FR" b="1" dirty="0">
                <a:solidFill>
                  <a:srgbClr val="002060"/>
                </a:solidFill>
                <a:latin typeface="Candara" panose="020E0502030303020204" pitchFamily="34" charset="0"/>
              </a:rPr>
              <a:t>un modèle de </a:t>
            </a:r>
            <a:r>
              <a:rPr lang="fr-FR" b="1" dirty="0" err="1">
                <a:solidFill>
                  <a:srgbClr val="002060"/>
                </a:solidFill>
                <a:latin typeface="Candara" panose="020E0502030303020204" pitchFamily="34" charset="0"/>
              </a:rPr>
              <a:t>scoring</a:t>
            </a:r>
            <a:r>
              <a:rPr lang="fr-FR" dirty="0">
                <a:solidFill>
                  <a:srgbClr val="002060"/>
                </a:solidFill>
                <a:latin typeface="Candara" panose="020E0502030303020204" pitchFamily="34" charset="0"/>
              </a:rPr>
              <a:t> qui donnera une prédiction sur la probabilité de faillite d'un client de façon automatique</a:t>
            </a:r>
          </a:p>
          <a:p>
            <a:pPr marL="285750" indent="-285750" algn="just">
              <a:buFont typeface="Arial" panose="020B0604020202020204" pitchFamily="34" charset="0"/>
              <a:buChar char="•"/>
            </a:pPr>
            <a:r>
              <a:rPr lang="fr-FR" b="1" dirty="0">
                <a:solidFill>
                  <a:srgbClr val="002060"/>
                </a:solidFill>
                <a:latin typeface="Candara" panose="020E0502030303020204" pitchFamily="34" charset="0"/>
              </a:rPr>
              <a:t>Construire et déployer un </a:t>
            </a:r>
            <a:r>
              <a:rPr lang="fr-FR" b="1" dirty="0" err="1">
                <a:solidFill>
                  <a:srgbClr val="002060"/>
                </a:solidFill>
                <a:latin typeface="Candara" panose="020E0502030303020204" pitchFamily="34" charset="0"/>
              </a:rPr>
              <a:t>dashboard</a:t>
            </a:r>
            <a:r>
              <a:rPr lang="fr-FR" b="1" dirty="0">
                <a:solidFill>
                  <a:srgbClr val="002060"/>
                </a:solidFill>
                <a:latin typeface="Candara" panose="020E0502030303020204" pitchFamily="34" charset="0"/>
              </a:rPr>
              <a:t> interactif</a:t>
            </a:r>
            <a:r>
              <a:rPr lang="fr-FR" dirty="0">
                <a:solidFill>
                  <a:srgbClr val="002060"/>
                </a:solidFill>
                <a:latin typeface="Candara" panose="020E0502030303020204" pitchFamily="34" charset="0"/>
              </a:rPr>
              <a:t> à destination des gestionnaires de la relation client permettant d'interpréter les prédictions faites par le modèle et d’améliorer la connaissance client</a:t>
            </a:r>
          </a:p>
        </p:txBody>
      </p:sp>
      <p:sp>
        <p:nvSpPr>
          <p:cNvPr id="4" name="Rectangle 3">
            <a:extLst>
              <a:ext uri="{FF2B5EF4-FFF2-40B4-BE49-F238E27FC236}">
                <a16:creationId xmlns:a16="http://schemas.microsoft.com/office/drawing/2014/main" id="{9D4482CA-AEB4-2B9B-9BA1-4CEA541A53E7}"/>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La mission</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79409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38A647-ACA4-6493-594B-277113112114}"/>
              </a:ext>
            </a:extLst>
          </p:cNvPr>
          <p:cNvSpPr>
            <a:spLocks noGrp="1"/>
          </p:cNvSpPr>
          <p:nvPr>
            <p:ph type="sldNum" sz="quarter" idx="12"/>
          </p:nvPr>
        </p:nvSpPr>
        <p:spPr/>
        <p:txBody>
          <a:bodyPr/>
          <a:lstStyle/>
          <a:p>
            <a:fld id="{6B6A6FEC-79E8-4978-87CD-B32714801BA0}" type="slidenum">
              <a:rPr lang="it-IT" smtClean="0"/>
              <a:pPr/>
              <a:t>5</a:t>
            </a:fld>
            <a:endParaRPr lang="it-IT"/>
          </a:p>
        </p:txBody>
      </p:sp>
      <p:sp>
        <p:nvSpPr>
          <p:cNvPr id="3" name="Rectangle 2">
            <a:extLst>
              <a:ext uri="{FF2B5EF4-FFF2-40B4-BE49-F238E27FC236}">
                <a16:creationId xmlns:a16="http://schemas.microsoft.com/office/drawing/2014/main" id="{27FFFA42-BE71-96E4-9183-6FF86F101E03}"/>
              </a:ext>
            </a:extLst>
          </p:cNvPr>
          <p:cNvSpPr>
            <a:spLocks noChangeArrowheads="1"/>
          </p:cNvSpPr>
          <p:nvPr/>
        </p:nvSpPr>
        <p:spPr bwMode="auto">
          <a:xfrm>
            <a:off x="0" y="0"/>
            <a:ext cx="12192000" cy="365125"/>
          </a:xfrm>
          <a:prstGeom prst="rect">
            <a:avLst/>
          </a:prstGeom>
          <a:gradFill rotWithShape="0">
            <a:gsLst>
              <a:gs pos="0">
                <a:schemeClr val="tx2">
                  <a:lumMod val="20000"/>
                  <a:lumOff val="8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Le jeu de données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EBD1AA3B-45EE-6D5E-5BB0-42BEC31076BD}"/>
              </a:ext>
            </a:extLst>
          </p:cNvPr>
          <p:cNvSpPr txBox="1"/>
          <p:nvPr/>
        </p:nvSpPr>
        <p:spPr>
          <a:xfrm>
            <a:off x="-419206" y="1977324"/>
            <a:ext cx="7431024" cy="707886"/>
          </a:xfrm>
          <a:prstGeom prst="rect">
            <a:avLst/>
          </a:prstGeom>
          <a:noFill/>
        </p:spPr>
        <p:txBody>
          <a:bodyPr wrap="square">
            <a:spAutoFit/>
          </a:bodyPr>
          <a:lstStyle/>
          <a:p>
            <a:pPr marL="457200" lvl="2" algn="just"/>
            <a:r>
              <a:rPr lang="fr-FR" sz="2000" dirty="0">
                <a:solidFill>
                  <a:srgbClr val="002060"/>
                </a:solidFill>
                <a:latin typeface="Candara" panose="020E0502030303020204" pitchFamily="34" charset="0"/>
              </a:rPr>
              <a:t>2.	Remplacement valeurs manquantes et aberrantes</a:t>
            </a:r>
          </a:p>
          <a:p>
            <a:pPr marL="457200" lvl="2" algn="just"/>
            <a:r>
              <a:rPr lang="fr-FR" sz="2000" dirty="0">
                <a:solidFill>
                  <a:srgbClr val="002060"/>
                </a:solidFill>
                <a:latin typeface="Candara" panose="020E0502030303020204" pitchFamily="34" charset="0"/>
              </a:rPr>
              <a:t>	Séparation en jeu d’entrainement (80%) et de test (20% )</a:t>
            </a:r>
          </a:p>
        </p:txBody>
      </p:sp>
      <p:sp>
        <p:nvSpPr>
          <p:cNvPr id="6" name="TextBox 5">
            <a:extLst>
              <a:ext uri="{FF2B5EF4-FFF2-40B4-BE49-F238E27FC236}">
                <a16:creationId xmlns:a16="http://schemas.microsoft.com/office/drawing/2014/main" id="{A9EE6F32-27CE-E9FC-01F5-0F1ADDC89FE9}"/>
              </a:ext>
            </a:extLst>
          </p:cNvPr>
          <p:cNvSpPr txBox="1"/>
          <p:nvPr/>
        </p:nvSpPr>
        <p:spPr>
          <a:xfrm>
            <a:off x="-419206" y="658090"/>
            <a:ext cx="12192000" cy="1015663"/>
          </a:xfrm>
          <a:prstGeom prst="rect">
            <a:avLst/>
          </a:prstGeom>
          <a:noFill/>
        </p:spPr>
        <p:txBody>
          <a:bodyPr wrap="square">
            <a:spAutoFit/>
          </a:bodyPr>
          <a:lstStyle/>
          <a:p>
            <a:pPr indent="457200" algn="just"/>
            <a:r>
              <a:rPr lang="fr-FR" sz="2000" dirty="0">
                <a:solidFill>
                  <a:srgbClr val="002060"/>
                </a:solidFill>
                <a:latin typeface="Candara" panose="020E0502030303020204" pitchFamily="34" charset="0"/>
              </a:rPr>
              <a:t>1.	Données</a:t>
            </a:r>
            <a:r>
              <a:rPr lang="fr-FR" sz="1400" dirty="0">
                <a:solidFill>
                  <a:srgbClr val="002060"/>
                </a:solidFill>
                <a:latin typeface="Candara" panose="020E0502030303020204" pitchFamily="34" charset="0"/>
              </a:rPr>
              <a:t>*</a:t>
            </a:r>
            <a:r>
              <a:rPr lang="fr-FR" sz="2000" dirty="0">
                <a:solidFill>
                  <a:srgbClr val="002060"/>
                </a:solidFill>
                <a:latin typeface="Candara" panose="020E0502030303020204" pitchFamily="34" charset="0"/>
              </a:rPr>
              <a:t> : données personnelles, données sur la demande de crédit, informations provenant d'autres 	institutions financières, etc.  sur  </a:t>
            </a:r>
            <a:r>
              <a:rPr lang="fr-FR" sz="2000" b="1" dirty="0">
                <a:solidFill>
                  <a:srgbClr val="002060"/>
                </a:solidFill>
                <a:latin typeface="Candara" panose="020E0502030303020204" pitchFamily="34" charset="0"/>
              </a:rPr>
              <a:t>307507 clients</a:t>
            </a:r>
            <a:endParaRPr lang="fr-FR" sz="2000" dirty="0">
              <a:solidFill>
                <a:srgbClr val="002060"/>
              </a:solidFill>
              <a:latin typeface="Candara" panose="020E0502030303020204" pitchFamily="34" charset="0"/>
            </a:endParaRPr>
          </a:p>
          <a:p>
            <a:pPr algn="just"/>
            <a:r>
              <a:rPr lang="fr-FR" sz="2000" dirty="0">
                <a:solidFill>
                  <a:srgbClr val="002060"/>
                </a:solidFill>
                <a:latin typeface="Candara" panose="020E0502030303020204" pitchFamily="34" charset="0"/>
              </a:rPr>
              <a:t>        	Premier traitement : kernel </a:t>
            </a:r>
            <a:r>
              <a:rPr lang="fr-FR" sz="2000" dirty="0" err="1">
                <a:solidFill>
                  <a:srgbClr val="002060"/>
                </a:solidFill>
                <a:latin typeface="Candara" panose="020E0502030303020204" pitchFamily="34" charset="0"/>
              </a:rPr>
              <a:t>Kaggle</a:t>
            </a:r>
            <a:r>
              <a:rPr lang="fr-FR" sz="1400" dirty="0">
                <a:solidFill>
                  <a:srgbClr val="002060"/>
                </a:solidFill>
                <a:latin typeface="Candara" panose="020E0502030303020204" pitchFamily="34" charset="0"/>
              </a:rPr>
              <a:t>**</a:t>
            </a:r>
            <a:r>
              <a:rPr lang="fr-FR" sz="2000" dirty="0">
                <a:solidFill>
                  <a:srgbClr val="002060"/>
                </a:solidFill>
                <a:latin typeface="Candara" panose="020E0502030303020204" pitchFamily="34" charset="0"/>
              </a:rPr>
              <a:t> =&gt;  </a:t>
            </a:r>
            <a:r>
              <a:rPr lang="fr-FR" sz="2000" dirty="0" err="1">
                <a:solidFill>
                  <a:srgbClr val="002060"/>
                </a:solidFill>
                <a:latin typeface="Candara" panose="020E0502030303020204" pitchFamily="34" charset="0"/>
              </a:rPr>
              <a:t>feature</a:t>
            </a:r>
            <a:r>
              <a:rPr lang="fr-FR" sz="2000" dirty="0">
                <a:solidFill>
                  <a:srgbClr val="002060"/>
                </a:solidFill>
                <a:latin typeface="Candara" panose="020E0502030303020204" pitchFamily="34" charset="0"/>
              </a:rPr>
              <a:t> engineering = &gt;</a:t>
            </a:r>
            <a:r>
              <a:rPr lang="fr-FR" sz="2000" b="1" dirty="0">
                <a:solidFill>
                  <a:srgbClr val="002060"/>
                </a:solidFill>
                <a:latin typeface="Candara" panose="020E0502030303020204" pitchFamily="34" charset="0"/>
              </a:rPr>
              <a:t>799 variables</a:t>
            </a:r>
          </a:p>
        </p:txBody>
      </p:sp>
      <p:sp>
        <p:nvSpPr>
          <p:cNvPr id="8" name="TextBox 7">
            <a:extLst>
              <a:ext uri="{FF2B5EF4-FFF2-40B4-BE49-F238E27FC236}">
                <a16:creationId xmlns:a16="http://schemas.microsoft.com/office/drawing/2014/main" id="{79DB7B45-ADE5-E5EC-1E24-2551DE7FC261}"/>
              </a:ext>
            </a:extLst>
          </p:cNvPr>
          <p:cNvSpPr txBox="1"/>
          <p:nvPr/>
        </p:nvSpPr>
        <p:spPr>
          <a:xfrm>
            <a:off x="-419206" y="2988781"/>
            <a:ext cx="10258150" cy="1938992"/>
          </a:xfrm>
          <a:prstGeom prst="rect">
            <a:avLst/>
          </a:prstGeom>
          <a:noFill/>
        </p:spPr>
        <p:txBody>
          <a:bodyPr wrap="square">
            <a:spAutoFit/>
          </a:bodyPr>
          <a:lstStyle/>
          <a:p>
            <a:pPr marL="457200" lvl="2" algn="just"/>
            <a:r>
              <a:rPr lang="fr-FR" sz="2000" dirty="0">
                <a:solidFill>
                  <a:srgbClr val="002060"/>
                </a:solidFill>
                <a:latin typeface="Candara" panose="020E0502030303020204" pitchFamily="34" charset="0"/>
              </a:rPr>
              <a:t>3.	Sélection des variables:</a:t>
            </a:r>
          </a:p>
          <a:p>
            <a:pPr marL="1188720" lvl="2" indent="-274320" algn="just">
              <a:buFont typeface="Arial" panose="020B0604020202020204" pitchFamily="34" charset="0"/>
              <a:buChar char="•"/>
            </a:pPr>
            <a:r>
              <a:rPr lang="fr-FR" sz="2000" dirty="0">
                <a:solidFill>
                  <a:srgbClr val="002060"/>
                </a:solidFill>
                <a:latin typeface="Candara" panose="020E0502030303020204" pitchFamily="34" charset="0"/>
              </a:rPr>
              <a:t>Suppression des variables avec trop peu de variance</a:t>
            </a:r>
          </a:p>
          <a:p>
            <a:pPr marL="1188720" lvl="2" indent="-274320" algn="just">
              <a:buFont typeface="Arial" panose="020B0604020202020204" pitchFamily="34" charset="0"/>
              <a:buChar char="•"/>
            </a:pPr>
            <a:r>
              <a:rPr lang="fr-FR" sz="2000" dirty="0">
                <a:solidFill>
                  <a:srgbClr val="002060"/>
                </a:solidFill>
                <a:latin typeface="Candara" panose="020E0502030303020204" pitchFamily="34" charset="0"/>
              </a:rPr>
              <a:t>Suppression des variables en fonction de leur distribution par rapport au </a:t>
            </a:r>
            <a:r>
              <a:rPr lang="fr-FR" sz="2000" dirty="0" err="1">
                <a:solidFill>
                  <a:srgbClr val="002060"/>
                </a:solidFill>
                <a:latin typeface="Candara" panose="020E0502030303020204" pitchFamily="34" charset="0"/>
              </a:rPr>
              <a:t>target</a:t>
            </a:r>
            <a:r>
              <a:rPr lang="fr-FR" sz="2000" dirty="0">
                <a:solidFill>
                  <a:srgbClr val="002060"/>
                </a:solidFill>
                <a:latin typeface="Candara" panose="020E0502030303020204" pitchFamily="34" charset="0"/>
              </a:rPr>
              <a:t> (crédit remboursé/défaut)</a:t>
            </a:r>
          </a:p>
          <a:p>
            <a:pPr marL="1188720" lvl="2" indent="-274320" algn="just">
              <a:buFont typeface="Arial" panose="020B0604020202020204" pitchFamily="34" charset="0"/>
              <a:buChar char="•"/>
            </a:pPr>
            <a:r>
              <a:rPr lang="fr-FR" sz="2000" dirty="0">
                <a:solidFill>
                  <a:srgbClr val="002060"/>
                </a:solidFill>
                <a:latin typeface="Candara" panose="020E0502030303020204" pitchFamily="34" charset="0"/>
              </a:rPr>
              <a:t>Suppression des variables très corrélées</a:t>
            </a:r>
          </a:p>
          <a:p>
            <a:pPr marL="457200" lvl="2" algn="just"/>
            <a:r>
              <a:rPr lang="fr-FR" sz="2000" dirty="0">
                <a:solidFill>
                  <a:srgbClr val="002060"/>
                </a:solidFill>
                <a:latin typeface="Candara" panose="020E0502030303020204" pitchFamily="34" charset="0"/>
              </a:rPr>
              <a:t>	</a:t>
            </a:r>
            <a:r>
              <a:rPr lang="fr-FR" sz="2000" b="1" dirty="0">
                <a:solidFill>
                  <a:srgbClr val="002060"/>
                </a:solidFill>
                <a:latin typeface="Candara" panose="020E0502030303020204" pitchFamily="34" charset="0"/>
              </a:rPr>
              <a:t>=&gt; 64 variables</a:t>
            </a:r>
          </a:p>
        </p:txBody>
      </p:sp>
      <p:sp>
        <p:nvSpPr>
          <p:cNvPr id="10" name="TextBox 9">
            <a:extLst>
              <a:ext uri="{FF2B5EF4-FFF2-40B4-BE49-F238E27FC236}">
                <a16:creationId xmlns:a16="http://schemas.microsoft.com/office/drawing/2014/main" id="{9358BF19-60DD-CBE5-1939-5E71738C922E}"/>
              </a:ext>
            </a:extLst>
          </p:cNvPr>
          <p:cNvSpPr txBox="1"/>
          <p:nvPr/>
        </p:nvSpPr>
        <p:spPr>
          <a:xfrm>
            <a:off x="-419206" y="5231345"/>
            <a:ext cx="10352345" cy="1015663"/>
          </a:xfrm>
          <a:prstGeom prst="rect">
            <a:avLst/>
          </a:prstGeom>
          <a:noFill/>
        </p:spPr>
        <p:txBody>
          <a:bodyPr wrap="square">
            <a:spAutoFit/>
          </a:bodyPr>
          <a:lstStyle/>
          <a:p>
            <a:pPr lvl="2" indent="-457200" algn="just">
              <a:buAutoNum type="arabicPeriod" startAt="4"/>
            </a:pPr>
            <a:r>
              <a:rPr lang="fr-FR" sz="2000" dirty="0">
                <a:solidFill>
                  <a:srgbClr val="002060"/>
                </a:solidFill>
                <a:latin typeface="Candara" panose="020E0502030303020204" pitchFamily="34" charset="0"/>
              </a:rPr>
              <a:t>Préparation d’un jeu de données réduit avec RFE (</a:t>
            </a:r>
            <a:r>
              <a:rPr lang="fr-FR" sz="2000" dirty="0" err="1">
                <a:solidFill>
                  <a:srgbClr val="002060"/>
                </a:solidFill>
                <a:latin typeface="Candara" panose="020E0502030303020204" pitchFamily="34" charset="0"/>
              </a:rPr>
              <a:t>Recursive</a:t>
            </a:r>
            <a:r>
              <a:rPr lang="fr-FR" sz="2000" dirty="0">
                <a:solidFill>
                  <a:srgbClr val="002060"/>
                </a:solidFill>
                <a:latin typeface="Candara" panose="020E0502030303020204" pitchFamily="34" charset="0"/>
              </a:rPr>
              <a:t> </a:t>
            </a:r>
            <a:r>
              <a:rPr lang="fr-FR" sz="2000" dirty="0" err="1">
                <a:solidFill>
                  <a:srgbClr val="002060"/>
                </a:solidFill>
                <a:latin typeface="Candara" panose="020E0502030303020204" pitchFamily="34" charset="0"/>
              </a:rPr>
              <a:t>Feature</a:t>
            </a:r>
            <a:r>
              <a:rPr lang="fr-FR" sz="2000" dirty="0">
                <a:solidFill>
                  <a:srgbClr val="002060"/>
                </a:solidFill>
                <a:latin typeface="Candara" panose="020E0502030303020204" pitchFamily="34" charset="0"/>
              </a:rPr>
              <a:t> Elimination)</a:t>
            </a:r>
          </a:p>
          <a:p>
            <a:pPr marL="457200" lvl="2" algn="just"/>
            <a:r>
              <a:rPr lang="fr-FR" sz="2000" dirty="0">
                <a:solidFill>
                  <a:srgbClr val="002060"/>
                </a:solidFill>
                <a:latin typeface="Candara" panose="020E0502030303020204" pitchFamily="34" charset="0"/>
              </a:rPr>
              <a:t>	 </a:t>
            </a:r>
            <a:r>
              <a:rPr lang="fr-FR" sz="2000" b="1" dirty="0">
                <a:solidFill>
                  <a:srgbClr val="002060"/>
                </a:solidFill>
                <a:latin typeface="Candara" panose="020E0502030303020204" pitchFamily="34" charset="0"/>
              </a:rPr>
              <a:t>=&gt; 32 variables</a:t>
            </a:r>
          </a:p>
          <a:p>
            <a:pPr marL="457200" lvl="2" algn="just"/>
            <a:endParaRPr lang="fr-FR" sz="2000" dirty="0">
              <a:solidFill>
                <a:srgbClr val="002060"/>
              </a:solidFill>
              <a:latin typeface="Candara" panose="020E0502030303020204" pitchFamily="34" charset="0"/>
            </a:endParaRPr>
          </a:p>
        </p:txBody>
      </p:sp>
      <p:sp>
        <p:nvSpPr>
          <p:cNvPr id="4" name="TextBox 3">
            <a:extLst>
              <a:ext uri="{FF2B5EF4-FFF2-40B4-BE49-F238E27FC236}">
                <a16:creationId xmlns:a16="http://schemas.microsoft.com/office/drawing/2014/main" id="{452EB65D-A176-B1FF-76A4-7D450B6BC5F2}"/>
              </a:ext>
            </a:extLst>
          </p:cNvPr>
          <p:cNvSpPr txBox="1"/>
          <p:nvPr/>
        </p:nvSpPr>
        <p:spPr>
          <a:xfrm>
            <a:off x="9852" y="6130805"/>
            <a:ext cx="9494227" cy="584775"/>
          </a:xfrm>
          <a:prstGeom prst="rect">
            <a:avLst/>
          </a:prstGeom>
          <a:noFill/>
        </p:spPr>
        <p:txBody>
          <a:bodyPr wrap="square" rtlCol="0">
            <a:spAutoFit/>
          </a:bodyPr>
          <a:lstStyle/>
          <a:p>
            <a:r>
              <a:rPr lang="fr-FR" sz="1600" dirty="0"/>
              <a:t>* </a:t>
            </a:r>
            <a:r>
              <a:rPr lang="fr-FR" sz="1600" dirty="0">
                <a:hlinkClick r:id="rId2"/>
              </a:rPr>
              <a:t>https://www.kaggle.com/competitions/home-credit-default-risk</a:t>
            </a:r>
            <a:endParaRPr lang="fr-FR" sz="1600" dirty="0"/>
          </a:p>
          <a:p>
            <a:r>
              <a:rPr lang="fr-FR" sz="1600" dirty="0"/>
              <a:t>** </a:t>
            </a:r>
            <a:r>
              <a:rPr lang="fr-FR" sz="1600" dirty="0">
                <a:hlinkClick r:id="rId3"/>
              </a:rPr>
              <a:t>https://www.kaggle.com/code/jsaguiar/lightgbm-with-simple-features/script</a:t>
            </a:r>
            <a:endParaRPr lang="fr-FR" sz="1600" dirty="0"/>
          </a:p>
        </p:txBody>
      </p:sp>
    </p:spTree>
    <p:extLst>
      <p:ext uri="{BB962C8B-B14F-4D97-AF65-F5344CB8AC3E}">
        <p14:creationId xmlns:p14="http://schemas.microsoft.com/office/powerpoint/2010/main" val="5428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6</a:t>
            </a:fld>
            <a:endParaRPr lang="it-IT"/>
          </a:p>
        </p:txBody>
      </p:sp>
      <p:sp>
        <p:nvSpPr>
          <p:cNvPr id="3" name="ZoneTexte 4">
            <a:extLst>
              <a:ext uri="{FF2B5EF4-FFF2-40B4-BE49-F238E27FC236}">
                <a16:creationId xmlns:a16="http://schemas.microsoft.com/office/drawing/2014/main" id="{5F3EBFBB-6A51-FB55-0699-007D8C2877AF}"/>
              </a:ext>
            </a:extLst>
          </p:cNvPr>
          <p:cNvSpPr txBox="1"/>
          <p:nvPr/>
        </p:nvSpPr>
        <p:spPr>
          <a:xfrm>
            <a:off x="4402139" y="2951947"/>
            <a:ext cx="3387722" cy="954107"/>
          </a:xfrm>
          <a:prstGeom prst="rect">
            <a:avLst/>
          </a:prstGeom>
          <a:noFill/>
        </p:spPr>
        <p:txBody>
          <a:bodyPr wrap="none" rtlCol="0">
            <a:spAutoFit/>
          </a:bodyPr>
          <a:lstStyle/>
          <a:p>
            <a:r>
              <a:rPr lang="en-US" sz="2800" b="1" dirty="0">
                <a:solidFill>
                  <a:srgbClr val="002060"/>
                </a:solidFill>
                <a:latin typeface="Arial Black" pitchFamily="34" charset="0"/>
              </a:rPr>
              <a:t>2. </a:t>
            </a:r>
            <a:r>
              <a:rPr lang="fr-FR" sz="2800" b="1" dirty="0">
                <a:solidFill>
                  <a:srgbClr val="002060"/>
                </a:solidFill>
                <a:latin typeface="Arial Black" pitchFamily="34" charset="0"/>
              </a:rPr>
              <a:t>Modélisations</a:t>
            </a:r>
          </a:p>
          <a:p>
            <a:endParaRPr lang="fr-FR" sz="2800" b="1" dirty="0">
              <a:solidFill>
                <a:srgbClr val="002060"/>
              </a:solidFill>
              <a:latin typeface="Arial Black" pitchFamily="34" charset="0"/>
            </a:endParaRPr>
          </a:p>
        </p:txBody>
      </p:sp>
    </p:spTree>
    <p:extLst>
      <p:ext uri="{BB962C8B-B14F-4D97-AF65-F5344CB8AC3E}">
        <p14:creationId xmlns:p14="http://schemas.microsoft.com/office/powerpoint/2010/main" val="415357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EA5D1F-8FA7-FC35-487C-9FC54F74A84D}"/>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Traitement du déséquilibre de classes</a:t>
            </a:r>
          </a:p>
        </p:txBody>
      </p:sp>
      <p:sp>
        <p:nvSpPr>
          <p:cNvPr id="12" name="TextBox 11">
            <a:extLst>
              <a:ext uri="{FF2B5EF4-FFF2-40B4-BE49-F238E27FC236}">
                <a16:creationId xmlns:a16="http://schemas.microsoft.com/office/drawing/2014/main" id="{60FAF3D4-7E17-725A-7991-397F1B4AC1F1}"/>
              </a:ext>
            </a:extLst>
          </p:cNvPr>
          <p:cNvSpPr txBox="1"/>
          <p:nvPr/>
        </p:nvSpPr>
        <p:spPr>
          <a:xfrm>
            <a:off x="170688" y="2037455"/>
            <a:ext cx="11850624" cy="4247317"/>
          </a:xfrm>
          <a:prstGeom prst="rect">
            <a:avLst/>
          </a:prstGeom>
          <a:noFill/>
        </p:spPr>
        <p:txBody>
          <a:bodyPr wrap="square">
            <a:spAutoFit/>
          </a:bodyPr>
          <a:lstStyle/>
          <a:p>
            <a:pPr marL="285750" indent="-285750" algn="just">
              <a:buFont typeface="Arial" panose="020B0604020202020204" pitchFamily="34" charset="0"/>
              <a:buChar char="•"/>
            </a:pPr>
            <a:r>
              <a:rPr lang="fr-FR" b="1" dirty="0" err="1">
                <a:solidFill>
                  <a:srgbClr val="002060"/>
                </a:solidFill>
                <a:latin typeface="Candara" panose="020E0502030303020204" pitchFamily="34" charset="0"/>
              </a:rPr>
              <a:t>Oversampling</a:t>
            </a:r>
            <a:r>
              <a:rPr lang="fr-FR" b="1" dirty="0">
                <a:solidFill>
                  <a:srgbClr val="002060"/>
                </a:solidFill>
                <a:latin typeface="Candara" panose="020E0502030303020204" pitchFamily="34" charset="0"/>
              </a:rPr>
              <a:t> (sur-échantillonnage) avec SMOTE, </a:t>
            </a:r>
            <a:r>
              <a:rPr lang="fr-FR" dirty="0">
                <a:solidFill>
                  <a:srgbClr val="002060"/>
                </a:solidFill>
                <a:latin typeface="Candara" panose="020E0502030303020204" pitchFamily="34" charset="0"/>
              </a:rPr>
              <a:t>technique qui permet de </a:t>
            </a:r>
            <a:r>
              <a:rPr lang="fr-FR" u="sng" dirty="0">
                <a:solidFill>
                  <a:srgbClr val="002060"/>
                </a:solidFill>
                <a:latin typeface="Candara" panose="020E0502030303020204" pitchFamily="34" charset="0"/>
              </a:rPr>
              <a:t>créer des données synthétiques à partir des données existantes</a:t>
            </a:r>
            <a:r>
              <a:rPr lang="fr-FR" dirty="0">
                <a:solidFill>
                  <a:srgbClr val="002060"/>
                </a:solidFill>
                <a:latin typeface="Candara" panose="020E0502030303020204" pitchFamily="34" charset="0"/>
              </a:rPr>
              <a:t> ; le jeu de donnée crée en utilisant cette approche contient 452290 individus repartis équitablement entre classe positive et négative</a:t>
            </a:r>
          </a:p>
          <a:p>
            <a:pPr algn="just"/>
            <a:endParaRPr lang="fr-FR" dirty="0">
              <a:solidFill>
                <a:srgbClr val="002060"/>
              </a:solidFill>
              <a:latin typeface="Candara" panose="020E0502030303020204" pitchFamily="34" charset="0"/>
            </a:endParaRPr>
          </a:p>
          <a:p>
            <a:pPr marL="285750" indent="-285750" algn="just">
              <a:buFont typeface="Arial" panose="020B0604020202020204" pitchFamily="34" charset="0"/>
              <a:buChar char="•"/>
            </a:pPr>
            <a:r>
              <a:rPr lang="fr-FR" b="1" dirty="0" err="1">
                <a:solidFill>
                  <a:srgbClr val="002060"/>
                </a:solidFill>
                <a:latin typeface="Candara" panose="020E0502030303020204" pitchFamily="34" charset="0"/>
              </a:rPr>
              <a:t>Undersampling</a:t>
            </a:r>
            <a:r>
              <a:rPr lang="fr-FR" b="1" dirty="0">
                <a:solidFill>
                  <a:srgbClr val="002060"/>
                </a:solidFill>
                <a:latin typeface="Candara" panose="020E0502030303020204" pitchFamily="34" charset="0"/>
              </a:rPr>
              <a:t> (sous-échantillonnage) aléatoire, </a:t>
            </a:r>
            <a:r>
              <a:rPr lang="fr-FR" dirty="0">
                <a:solidFill>
                  <a:srgbClr val="002060"/>
                </a:solidFill>
                <a:latin typeface="Candara" panose="020E0502030303020204" pitchFamily="34" charset="0"/>
              </a:rPr>
              <a:t>qui consiste à </a:t>
            </a:r>
            <a:r>
              <a:rPr lang="fr-FR" u="sng" dirty="0">
                <a:solidFill>
                  <a:srgbClr val="002060"/>
                </a:solidFill>
                <a:latin typeface="Candara" panose="020E0502030303020204" pitchFamily="34" charset="0"/>
              </a:rPr>
              <a:t>sélectionner aléatoirement un certain nombre d’individus de la classe majoritaire</a:t>
            </a:r>
            <a:r>
              <a:rPr lang="fr-FR" dirty="0">
                <a:solidFill>
                  <a:srgbClr val="002060"/>
                </a:solidFill>
                <a:latin typeface="Candara" panose="020E0502030303020204" pitchFamily="34" charset="0"/>
              </a:rPr>
              <a:t> de façon à obtenir le même nombre d’individus dans la classe positive et </a:t>
            </a:r>
            <a:r>
              <a:rPr lang="fr-FR" dirty="0" err="1">
                <a:solidFill>
                  <a:srgbClr val="002060"/>
                </a:solidFill>
                <a:latin typeface="Candara" panose="020E0502030303020204" pitchFamily="34" charset="0"/>
              </a:rPr>
              <a:t>negative</a:t>
            </a:r>
            <a:r>
              <a:rPr lang="fr-FR" dirty="0">
                <a:solidFill>
                  <a:srgbClr val="002060"/>
                </a:solidFill>
                <a:latin typeface="Candara" panose="020E0502030303020204" pitchFamily="34" charset="0"/>
              </a:rPr>
              <a:t> ; le jeu de donnée crée en utilisant cette approche contient 39720 individus</a:t>
            </a:r>
          </a:p>
          <a:p>
            <a:pPr algn="just"/>
            <a:endParaRPr lang="fr-FR" dirty="0">
              <a:solidFill>
                <a:srgbClr val="002060"/>
              </a:solidFill>
              <a:latin typeface="Candara" panose="020E0502030303020204" pitchFamily="34" charset="0"/>
            </a:endParaRPr>
          </a:p>
          <a:p>
            <a:pPr marL="285750" indent="-285750" algn="just">
              <a:buFont typeface="Arial" panose="020B0604020202020204" pitchFamily="34" charset="0"/>
              <a:buChar char="•"/>
            </a:pPr>
            <a:r>
              <a:rPr lang="fr-FR" b="1" dirty="0" err="1">
                <a:solidFill>
                  <a:srgbClr val="002060"/>
                </a:solidFill>
                <a:latin typeface="Candara" panose="020E0502030303020204" pitchFamily="34" charset="0"/>
              </a:rPr>
              <a:t>SMOTETomek</a:t>
            </a:r>
            <a:r>
              <a:rPr lang="fr-FR" b="1" dirty="0">
                <a:solidFill>
                  <a:srgbClr val="002060"/>
                </a:solidFill>
                <a:latin typeface="Candara" panose="020E0502030303020204" pitchFamily="34" charset="0"/>
              </a:rPr>
              <a:t> (sur-échantillonnage + sous-échantillonnage)</a:t>
            </a:r>
            <a:r>
              <a:rPr lang="fr-FR" dirty="0">
                <a:solidFill>
                  <a:srgbClr val="002060"/>
                </a:solidFill>
                <a:latin typeface="Candara" panose="020E0502030303020204" pitchFamily="34" charset="0"/>
              </a:rPr>
              <a:t> : il s’agit d’une une </a:t>
            </a:r>
            <a:r>
              <a:rPr lang="fr-FR" u="sng" dirty="0">
                <a:solidFill>
                  <a:srgbClr val="002060"/>
                </a:solidFill>
                <a:latin typeface="Candara" panose="020E0502030303020204" pitchFamily="34" charset="0"/>
              </a:rPr>
              <a:t>méthode hybride</a:t>
            </a:r>
            <a:r>
              <a:rPr lang="fr-FR" dirty="0">
                <a:solidFill>
                  <a:srgbClr val="002060"/>
                </a:solidFill>
                <a:latin typeface="Candara" panose="020E0502030303020204" pitchFamily="34" charset="0"/>
              </a:rPr>
              <a:t> qui combine sur-échantillonnage et sous-échantillonnage ; le jeu de donnée crée en utilisant cette approche contient 450382 individus</a:t>
            </a:r>
          </a:p>
          <a:p>
            <a:pPr algn="just"/>
            <a:endParaRPr lang="fr-FR" dirty="0">
              <a:solidFill>
                <a:srgbClr val="002060"/>
              </a:solidFill>
              <a:latin typeface="Candara" panose="020E0502030303020204" pitchFamily="34" charset="0"/>
            </a:endParaRPr>
          </a:p>
          <a:p>
            <a:pPr marL="285750" indent="-285750" algn="just">
              <a:buFont typeface="Arial" panose="020B0604020202020204" pitchFamily="34" charset="0"/>
              <a:buChar char="•"/>
            </a:pPr>
            <a:r>
              <a:rPr lang="fr-FR" b="1" dirty="0">
                <a:solidFill>
                  <a:srgbClr val="002060"/>
                </a:solidFill>
                <a:latin typeface="Candara" panose="020E0502030303020204" pitchFamily="34" charset="0"/>
              </a:rPr>
              <a:t>Class </a:t>
            </a:r>
            <a:r>
              <a:rPr lang="fr-FR" b="1" dirty="0" err="1">
                <a:solidFill>
                  <a:srgbClr val="002060"/>
                </a:solidFill>
                <a:latin typeface="Candara" panose="020E0502030303020204" pitchFamily="34" charset="0"/>
              </a:rPr>
              <a:t>weights</a:t>
            </a:r>
            <a:r>
              <a:rPr lang="fr-FR" b="1" dirty="0">
                <a:solidFill>
                  <a:srgbClr val="002060"/>
                </a:solidFill>
                <a:latin typeface="Candara" panose="020E0502030303020204" pitchFamily="34" charset="0"/>
              </a:rPr>
              <a:t> (poids des classes)</a:t>
            </a:r>
            <a:r>
              <a:rPr lang="fr-FR" dirty="0">
                <a:solidFill>
                  <a:srgbClr val="002060"/>
                </a:solidFill>
                <a:latin typeface="Candara" panose="020E0502030303020204" pitchFamily="34" charset="0"/>
              </a:rPr>
              <a:t> : il s’agit de simplement attribuer des poids différents aux différentes classes, en donnant un poids plus important aux classes minoritaires, afin d’influencer le modèle lors de son entraînement. </a:t>
            </a:r>
            <a:r>
              <a:rPr lang="fr-FR" u="sng" dirty="0">
                <a:solidFill>
                  <a:srgbClr val="002060"/>
                </a:solidFill>
                <a:latin typeface="Candara" panose="020E0502030303020204" pitchFamily="34" charset="0"/>
              </a:rPr>
              <a:t>On pénalise ainsi plus fortement une erreur de classification d’une classe minoritaire</a:t>
            </a:r>
            <a:r>
              <a:rPr lang="fr-FR" dirty="0">
                <a:solidFill>
                  <a:srgbClr val="002060"/>
                </a:solidFill>
                <a:latin typeface="Candara" panose="020E0502030303020204" pitchFamily="34" charset="0"/>
              </a:rPr>
              <a:t> par rapport à une erreur de classification d’une classe majoritaire. </a:t>
            </a:r>
          </a:p>
        </p:txBody>
      </p:sp>
      <p:sp>
        <p:nvSpPr>
          <p:cNvPr id="4" name="TextBox 3">
            <a:extLst>
              <a:ext uri="{FF2B5EF4-FFF2-40B4-BE49-F238E27FC236}">
                <a16:creationId xmlns:a16="http://schemas.microsoft.com/office/drawing/2014/main" id="{FF9CEF89-924F-AB8A-B783-56726561BC0B}"/>
              </a:ext>
            </a:extLst>
          </p:cNvPr>
          <p:cNvSpPr txBox="1"/>
          <p:nvPr/>
        </p:nvSpPr>
        <p:spPr>
          <a:xfrm>
            <a:off x="546333" y="621683"/>
            <a:ext cx="11317224" cy="707886"/>
          </a:xfrm>
          <a:prstGeom prst="rect">
            <a:avLst/>
          </a:prstGeom>
          <a:noFill/>
        </p:spPr>
        <p:txBody>
          <a:bodyPr wrap="square">
            <a:spAutoFit/>
          </a:bodyPr>
          <a:lstStyle/>
          <a:p>
            <a:pPr algn="ctr"/>
            <a:r>
              <a:rPr lang="fr-FR" sz="2000" b="1" dirty="0">
                <a:solidFill>
                  <a:srgbClr val="002060"/>
                </a:solidFill>
              </a:rPr>
              <a:t>Problème de classification binaire avec une classe sous représentée </a:t>
            </a:r>
          </a:p>
          <a:p>
            <a:pPr algn="ctr"/>
            <a:r>
              <a:rPr lang="fr-FR" sz="2000" dirty="0">
                <a:solidFill>
                  <a:srgbClr val="002060"/>
                </a:solidFill>
              </a:rPr>
              <a:t>(8 % de clients en défaut – classe positive - contre 92 % de clients sans défaut – classe négative)</a:t>
            </a:r>
          </a:p>
        </p:txBody>
      </p:sp>
      <p:sp>
        <p:nvSpPr>
          <p:cNvPr id="6" name="TextBox 5">
            <a:extLst>
              <a:ext uri="{FF2B5EF4-FFF2-40B4-BE49-F238E27FC236}">
                <a16:creationId xmlns:a16="http://schemas.microsoft.com/office/drawing/2014/main" id="{F7891709-1499-1F0D-3FB3-9CC067A10BC0}"/>
              </a:ext>
            </a:extLst>
          </p:cNvPr>
          <p:cNvSpPr txBox="1"/>
          <p:nvPr/>
        </p:nvSpPr>
        <p:spPr>
          <a:xfrm>
            <a:off x="3135609" y="1548255"/>
            <a:ext cx="6138672" cy="400110"/>
          </a:xfrm>
          <a:prstGeom prst="rect">
            <a:avLst/>
          </a:prstGeom>
          <a:noFill/>
        </p:spPr>
        <p:txBody>
          <a:bodyPr wrap="square">
            <a:spAutoFit/>
          </a:bodyPr>
          <a:lstStyle/>
          <a:p>
            <a:pPr algn="ctr"/>
            <a:r>
              <a:rPr lang="fr-FR" sz="2000" b="1" dirty="0">
                <a:solidFill>
                  <a:srgbClr val="002060"/>
                </a:solidFill>
              </a:rPr>
              <a:t>Méthodes pour gérer le déséquilibre</a:t>
            </a:r>
          </a:p>
        </p:txBody>
      </p:sp>
    </p:spTree>
    <p:extLst>
      <p:ext uri="{BB962C8B-B14F-4D97-AF65-F5344CB8AC3E}">
        <p14:creationId xmlns:p14="http://schemas.microsoft.com/office/powerpoint/2010/main" val="77093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a:xfrm>
            <a:off x="8737600" y="6336711"/>
            <a:ext cx="2844800" cy="365125"/>
          </a:xfrm>
        </p:spPr>
        <p:txBody>
          <a:bodyPr/>
          <a:lstStyle/>
          <a:p>
            <a:fld id="{6B6A6FEC-79E8-4978-87CD-B32714801BA0}" type="slidenum">
              <a:rPr lang="it-IT" smtClean="0"/>
              <a:pPr/>
              <a:t>8</a:t>
            </a:fld>
            <a:endParaRPr lang="it-IT" dirty="0"/>
          </a:p>
        </p:txBody>
      </p:sp>
      <p:sp>
        <p:nvSpPr>
          <p:cNvPr id="4" name="Rectangle 3">
            <a:extLst>
              <a:ext uri="{FF2B5EF4-FFF2-40B4-BE49-F238E27FC236}">
                <a16:creationId xmlns:a16="http://schemas.microsoft.com/office/drawing/2014/main" id="{1D0837F9-40EA-2533-13EF-BEE610FE8B34}"/>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Les métriques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3EA3F5B-A4BA-5C1A-8529-83808E926CD8}"/>
                  </a:ext>
                </a:extLst>
              </p:cNvPr>
              <p:cNvSpPr txBox="1"/>
              <p:nvPr/>
            </p:nvSpPr>
            <p:spPr>
              <a:xfrm>
                <a:off x="0" y="884714"/>
                <a:ext cx="12009120" cy="2223109"/>
              </a:xfrm>
              <a:prstGeom prst="rect">
                <a:avLst/>
              </a:prstGeom>
              <a:noFill/>
            </p:spPr>
            <p:txBody>
              <a:bodyPr wrap="square">
                <a:spAutoFit/>
              </a:bodyPr>
              <a:lstStyle/>
              <a:p>
                <a:pPr marL="285750" indent="-285750" algn="just">
                  <a:buFont typeface="Arial" panose="020B0604020202020204" pitchFamily="34" charset="0"/>
                  <a:buChar char="•"/>
                </a:pPr>
                <a:r>
                  <a:rPr lang="fr-FR" b="1" dirty="0">
                    <a:solidFill>
                      <a:srgbClr val="002060"/>
                    </a:solidFill>
                    <a:latin typeface="Candara" panose="020E0502030303020204" pitchFamily="34" charset="0"/>
                  </a:rPr>
                  <a:t>ROC-AUC : </a:t>
                </a:r>
                <a:r>
                  <a:rPr lang="fr-FR" dirty="0">
                    <a:solidFill>
                      <a:srgbClr val="002060"/>
                    </a:solidFill>
                    <a:latin typeface="Candara" panose="020E0502030303020204" pitchFamily="34" charset="0"/>
                  </a:rPr>
                  <a:t>la courbe ROC (</a:t>
                </a:r>
                <a:r>
                  <a:rPr lang="fr-FR" dirty="0" err="1">
                    <a:solidFill>
                      <a:srgbClr val="002060"/>
                    </a:solidFill>
                    <a:latin typeface="Candara" panose="020E0502030303020204" pitchFamily="34" charset="0"/>
                  </a:rPr>
                  <a:t>Receiver</a:t>
                </a:r>
                <a:r>
                  <a:rPr lang="fr-FR" dirty="0">
                    <a:solidFill>
                      <a:srgbClr val="002060"/>
                    </a:solidFill>
                    <a:latin typeface="Candara" panose="020E0502030303020204" pitchFamily="34" charset="0"/>
                  </a:rPr>
                  <a:t> Operating </a:t>
                </a:r>
                <a:r>
                  <a:rPr lang="fr-FR" dirty="0" err="1">
                    <a:solidFill>
                      <a:srgbClr val="002060"/>
                    </a:solidFill>
                    <a:latin typeface="Candara" panose="020E0502030303020204" pitchFamily="34" charset="0"/>
                  </a:rPr>
                  <a:t>Characteristic</a:t>
                </a:r>
                <a:r>
                  <a:rPr lang="fr-FR" dirty="0">
                    <a:solidFill>
                      <a:srgbClr val="002060"/>
                    </a:solidFill>
                    <a:latin typeface="Candara" panose="020E0502030303020204" pitchFamily="34" charset="0"/>
                  </a:rPr>
                  <a:t>) permet de décrire la performance d’un modèle à travers deux indicateurs : la précision et le rappel. L’aire sous cette courbe, nommée ROC-AUC indique à quel point le modèle est capable de faire la distinction entre les classes (la ROC-AUC d’un modèle non informatif est 0.5, celle d’un modèle parfait est 1)</a:t>
                </a:r>
              </a:p>
              <a:p>
                <a:pPr marL="285750" indent="-285750">
                  <a:buFont typeface="Arial" panose="020B0604020202020204" pitchFamily="34" charset="0"/>
                  <a:buChar char="•"/>
                </a:pPr>
                <a:r>
                  <a:rPr lang="fr-FR" b="1" dirty="0" err="1">
                    <a:solidFill>
                      <a:srgbClr val="002060"/>
                    </a:solidFill>
                    <a:latin typeface="Candara" panose="020E0502030303020204" pitchFamily="34" charset="0"/>
                  </a:rPr>
                  <a:t>Accuracy</a:t>
                </a:r>
                <a:r>
                  <a:rPr lang="fr-FR" b="1" dirty="0">
                    <a:solidFill>
                      <a:srgbClr val="002060"/>
                    </a:solidFill>
                    <a:latin typeface="Candara" panose="020E0502030303020204" pitchFamily="34" charset="0"/>
                  </a:rPr>
                  <a:t> : </a:t>
                </a:r>
                <a:r>
                  <a:rPr lang="fr-FR" dirty="0">
                    <a:solidFill>
                      <a:srgbClr val="002060"/>
                    </a:solidFill>
                    <a:latin typeface="Candara" panose="020E0502030303020204" pitchFamily="34" charset="0"/>
                  </a:rPr>
                  <a:t>l’</a:t>
                </a:r>
                <a:r>
                  <a:rPr lang="fr-FR" dirty="0" err="1">
                    <a:solidFill>
                      <a:srgbClr val="002060"/>
                    </a:solidFill>
                    <a:latin typeface="Candara" panose="020E0502030303020204" pitchFamily="34" charset="0"/>
                  </a:rPr>
                  <a:t>accuracy</a:t>
                </a:r>
                <a:r>
                  <a:rPr lang="fr-FR" dirty="0">
                    <a:solidFill>
                      <a:srgbClr val="002060"/>
                    </a:solidFill>
                    <a:latin typeface="Candara" panose="020E0502030303020204" pitchFamily="34" charset="0"/>
                  </a:rPr>
                  <a:t> indique le pourcentage de bonnes prédictions 	</a:t>
                </a:r>
                <a:endParaRPr lang="fr-FR" sz="1600" b="0" i="1" dirty="0">
                  <a:solidFill>
                    <a:srgbClr val="00206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fr-FR" sz="1600" b="0" i="1" dirty="0" smtClean="0">
                          <a:solidFill>
                            <a:srgbClr val="002060"/>
                          </a:solidFill>
                          <a:latin typeface="Cambria Math" panose="02040503050406030204" pitchFamily="18" charset="0"/>
                        </a:rPr>
                        <m:t>𝑎𝑐𝑐𝑢𝑟𝑎𝑐𝑦</m:t>
                      </m:r>
                      <m:r>
                        <a:rPr lang="fr-FR" sz="1600" b="0" i="1" dirty="0" smtClean="0">
                          <a:solidFill>
                            <a:srgbClr val="002060"/>
                          </a:solidFill>
                          <a:latin typeface="Cambria Math" panose="02040503050406030204" pitchFamily="18" charset="0"/>
                        </a:rPr>
                        <m:t>=</m:t>
                      </m:r>
                      <m:f>
                        <m:fPr>
                          <m:ctrlPr>
                            <a:rPr lang="fr-FR" sz="1600" i="1" dirty="0" smtClean="0">
                              <a:solidFill>
                                <a:srgbClr val="002060"/>
                              </a:solidFill>
                              <a:latin typeface="Cambria Math" panose="02040503050406030204" pitchFamily="18" charset="0"/>
                            </a:rPr>
                          </m:ctrlPr>
                        </m:fPr>
                        <m:num>
                          <m:r>
                            <a:rPr lang="fr-FR" sz="1600" i="1" dirty="0">
                              <a:solidFill>
                                <a:srgbClr val="002060"/>
                              </a:solidFill>
                              <a:latin typeface="Cambria Math" panose="02040503050406030204" pitchFamily="18" charset="0"/>
                            </a:rPr>
                            <m:t>𝑣𝑟𝑎𝑖</m:t>
                          </m:r>
                          <m:r>
                            <a:rPr lang="fr-FR" sz="1600" i="1" dirty="0">
                              <a:solidFill>
                                <a:srgbClr val="002060"/>
                              </a:solidFill>
                              <a:latin typeface="Cambria Math" panose="02040503050406030204" pitchFamily="18" charset="0"/>
                            </a:rPr>
                            <m:t> </m:t>
                          </m:r>
                          <m:r>
                            <a:rPr lang="fr-FR" sz="1600" i="1" dirty="0">
                              <a:solidFill>
                                <a:srgbClr val="002060"/>
                              </a:solidFill>
                              <a:latin typeface="Cambria Math" panose="02040503050406030204" pitchFamily="18" charset="0"/>
                            </a:rPr>
                            <m:t>𝑝𝑜𝑠𝑖𝑡𝑖𝑓𝑠</m:t>
                          </m:r>
                          <m:r>
                            <a:rPr lang="fr-FR" sz="1600" i="1" dirty="0">
                              <a:solidFill>
                                <a:srgbClr val="002060"/>
                              </a:solidFill>
                              <a:latin typeface="Cambria Math" panose="02040503050406030204" pitchFamily="18" charset="0"/>
                            </a:rPr>
                            <m:t>+</m:t>
                          </m:r>
                          <m:r>
                            <a:rPr lang="fr-FR" sz="1600" i="1" dirty="0">
                              <a:solidFill>
                                <a:srgbClr val="002060"/>
                              </a:solidFill>
                              <a:latin typeface="Cambria Math" panose="02040503050406030204" pitchFamily="18" charset="0"/>
                            </a:rPr>
                            <m:t>𝑣𝑟𝑎𝑖𝑠</m:t>
                          </m:r>
                          <m:r>
                            <a:rPr lang="fr-FR" sz="1600" i="1" dirty="0">
                              <a:solidFill>
                                <a:srgbClr val="002060"/>
                              </a:solidFill>
                              <a:latin typeface="Cambria Math" panose="02040503050406030204" pitchFamily="18" charset="0"/>
                            </a:rPr>
                            <m:t> </m:t>
                          </m:r>
                          <m:r>
                            <a:rPr lang="fr-FR" sz="1600" i="1" dirty="0">
                              <a:solidFill>
                                <a:srgbClr val="002060"/>
                              </a:solidFill>
                              <a:latin typeface="Cambria Math" panose="02040503050406030204" pitchFamily="18" charset="0"/>
                            </a:rPr>
                            <m:t>𝑛</m:t>
                          </m:r>
                          <m:r>
                            <a:rPr lang="fr-FR" sz="1600" i="1" dirty="0">
                              <a:solidFill>
                                <a:srgbClr val="002060"/>
                              </a:solidFill>
                              <a:latin typeface="Cambria Math" panose="02040503050406030204" pitchFamily="18" charset="0"/>
                            </a:rPr>
                            <m:t>é</m:t>
                          </m:r>
                          <m:r>
                            <a:rPr lang="fr-FR" sz="1600" i="1" dirty="0">
                              <a:solidFill>
                                <a:srgbClr val="002060"/>
                              </a:solidFill>
                              <a:latin typeface="Cambria Math" panose="02040503050406030204" pitchFamily="18" charset="0"/>
                            </a:rPr>
                            <m:t>𝑔𝑎𝑡𝑖𝑓𝑠</m:t>
                          </m:r>
                        </m:num>
                        <m:den>
                          <m:r>
                            <a:rPr lang="fr-FR" sz="1600" i="1" dirty="0">
                              <a:solidFill>
                                <a:srgbClr val="002060"/>
                              </a:solidFill>
                              <a:latin typeface="Cambria Math" panose="02040503050406030204" pitchFamily="18" charset="0"/>
                            </a:rPr>
                            <m:t>𝑡𝑜𝑡𝑎𝑙</m:t>
                          </m:r>
                          <m:r>
                            <a:rPr lang="fr-FR" sz="1600" i="1" dirty="0">
                              <a:solidFill>
                                <a:srgbClr val="002060"/>
                              </a:solidFill>
                              <a:latin typeface="Cambria Math" panose="02040503050406030204" pitchFamily="18" charset="0"/>
                            </a:rPr>
                            <m:t> </m:t>
                          </m:r>
                          <m:r>
                            <a:rPr lang="fr-FR" sz="1600" i="1" dirty="0">
                              <a:solidFill>
                                <a:srgbClr val="002060"/>
                              </a:solidFill>
                              <a:latin typeface="Cambria Math" panose="02040503050406030204" pitchFamily="18" charset="0"/>
                            </a:rPr>
                            <m:t>𝑖𝑛𝑑𝑖𝑣𝑖𝑑𝑢𝑠</m:t>
                          </m:r>
                        </m:den>
                      </m:f>
                    </m:oMath>
                  </m:oMathPara>
                </a14:m>
                <a:endParaRPr lang="fr-FR" dirty="0">
                  <a:solidFill>
                    <a:srgbClr val="002060"/>
                  </a:solidFill>
                  <a:latin typeface="Candara" panose="020E0502030303020204" pitchFamily="34" charset="0"/>
                </a:endParaRPr>
              </a:p>
              <a:p>
                <a:r>
                  <a:rPr lang="fr-FR" dirty="0">
                    <a:solidFill>
                      <a:srgbClr val="002060"/>
                    </a:solidFill>
                    <a:latin typeface="Candara" panose="020E0502030303020204" pitchFamily="34" charset="0"/>
                  </a:rPr>
                  <a:t>	</a:t>
                </a:r>
              </a:p>
            </p:txBody>
          </p:sp>
        </mc:Choice>
        <mc:Fallback xmlns="">
          <p:sp>
            <p:nvSpPr>
              <p:cNvPr id="12" name="TextBox 11">
                <a:extLst>
                  <a:ext uri="{FF2B5EF4-FFF2-40B4-BE49-F238E27FC236}">
                    <a16:creationId xmlns:a16="http://schemas.microsoft.com/office/drawing/2014/main" id="{B3EA3F5B-A4BA-5C1A-8529-83808E926CD8}"/>
                  </a:ext>
                </a:extLst>
              </p:cNvPr>
              <p:cNvSpPr txBox="1">
                <a:spLocks noRot="1" noChangeAspect="1" noMove="1" noResize="1" noEditPoints="1" noAdjustHandles="1" noChangeArrowheads="1" noChangeShapeType="1" noTextEdit="1"/>
              </p:cNvSpPr>
              <p:nvPr/>
            </p:nvSpPr>
            <p:spPr>
              <a:xfrm>
                <a:off x="0" y="884714"/>
                <a:ext cx="12009120" cy="2223109"/>
              </a:xfrm>
              <a:prstGeom prst="rect">
                <a:avLst/>
              </a:prstGeom>
              <a:blipFill>
                <a:blip r:embed="rId3"/>
                <a:stretch>
                  <a:fillRect l="-305" t="-1370" r="-406"/>
                </a:stretch>
              </a:blipFill>
            </p:spPr>
            <p:txBody>
              <a:bodyPr/>
              <a:lstStyle/>
              <a:p>
                <a:r>
                  <a:rPr lang="fr-FR">
                    <a:noFill/>
                  </a:rPr>
                  <a:t> </a:t>
                </a:r>
              </a:p>
            </p:txBody>
          </p:sp>
        </mc:Fallback>
      </mc:AlternateContent>
      <p:sp>
        <p:nvSpPr>
          <p:cNvPr id="15" name="TextBox 14">
            <a:extLst>
              <a:ext uri="{FF2B5EF4-FFF2-40B4-BE49-F238E27FC236}">
                <a16:creationId xmlns:a16="http://schemas.microsoft.com/office/drawing/2014/main" id="{37534D83-867E-C1FE-78E6-96A8ADB3D0AE}"/>
              </a:ext>
            </a:extLst>
          </p:cNvPr>
          <p:cNvSpPr txBox="1"/>
          <p:nvPr/>
        </p:nvSpPr>
        <p:spPr>
          <a:xfrm>
            <a:off x="0" y="482076"/>
            <a:ext cx="9578027" cy="369332"/>
          </a:xfrm>
          <a:prstGeom prst="rect">
            <a:avLst/>
          </a:prstGeom>
          <a:noFill/>
        </p:spPr>
        <p:txBody>
          <a:bodyPr wrap="square">
            <a:spAutoFit/>
          </a:bodyPr>
          <a:lstStyle/>
          <a:p>
            <a:r>
              <a:rPr lang="fr-FR" b="1" dirty="0">
                <a:solidFill>
                  <a:srgbClr val="002060"/>
                </a:solidFill>
                <a:latin typeface="Candara" panose="020E0502030303020204" pitchFamily="34" charset="0"/>
              </a:rPr>
              <a:t>Métriques de performance globale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D29C11B-D158-357C-D4AD-80B9DEA5184A}"/>
                  </a:ext>
                </a:extLst>
              </p:cNvPr>
              <p:cNvSpPr txBox="1"/>
              <p:nvPr/>
            </p:nvSpPr>
            <p:spPr>
              <a:xfrm>
                <a:off x="0" y="3442469"/>
                <a:ext cx="12009120" cy="3288464"/>
              </a:xfrm>
              <a:prstGeom prst="rect">
                <a:avLst/>
              </a:prstGeom>
              <a:noFill/>
            </p:spPr>
            <p:txBody>
              <a:bodyPr wrap="square">
                <a:spAutoFit/>
              </a:bodyPr>
              <a:lstStyle/>
              <a:p>
                <a:pPr marL="285750" indent="-285750" algn="just">
                  <a:buFont typeface="Arial" panose="020B0604020202020204" pitchFamily="34" charset="0"/>
                  <a:buChar char="•"/>
                </a:pPr>
                <a:r>
                  <a:rPr lang="fr-FR" b="1" dirty="0">
                    <a:solidFill>
                      <a:srgbClr val="002060"/>
                    </a:solidFill>
                    <a:latin typeface="Candara" panose="020E0502030303020204" pitchFamily="34" charset="0"/>
                  </a:rPr>
                  <a:t>Recall: </a:t>
                </a:r>
                <a:r>
                  <a:rPr lang="fr-FR" dirty="0">
                    <a:solidFill>
                      <a:srgbClr val="002060"/>
                    </a:solidFill>
                    <a:latin typeface="Candara" panose="020E0502030303020204" pitchFamily="34" charset="0"/>
                  </a:rPr>
                  <a:t>le </a:t>
                </a:r>
                <a:r>
                  <a:rPr lang="fr-FR" dirty="0" err="1">
                    <a:solidFill>
                      <a:srgbClr val="002060"/>
                    </a:solidFill>
                    <a:latin typeface="Candara" panose="020E0502030303020204" pitchFamily="34" charset="0"/>
                  </a:rPr>
                  <a:t>recall</a:t>
                </a:r>
                <a:r>
                  <a:rPr lang="fr-FR" dirty="0">
                    <a:solidFill>
                      <a:srgbClr val="002060"/>
                    </a:solidFill>
                    <a:latin typeface="Candara" panose="020E0502030303020204" pitchFamily="34" charset="0"/>
                  </a:rPr>
                  <a:t> se concentre sur les clients qui ont réellement fait défaut et donne une indication sur la part de faux négatifs, c’est-à-dire les clients qui ont fait défaut mais prédits comme de bons clients</a:t>
                </a:r>
              </a:p>
              <a:p>
                <a:pPr algn="ctr"/>
                <a14:m>
                  <m:oMathPara xmlns:m="http://schemas.openxmlformats.org/officeDocument/2006/math">
                    <m:oMathParaPr>
                      <m:jc m:val="centerGroup"/>
                    </m:oMathParaPr>
                    <m:oMath xmlns:m="http://schemas.openxmlformats.org/officeDocument/2006/math">
                      <m:r>
                        <a:rPr lang="fr-FR" sz="1600" b="0" i="1" dirty="0" smtClean="0">
                          <a:solidFill>
                            <a:srgbClr val="002060"/>
                          </a:solidFill>
                          <a:latin typeface="Cambria Math" panose="02040503050406030204" pitchFamily="18" charset="0"/>
                        </a:rPr>
                        <m:t>𝑟𝑒𝑐𝑎𝑙𝑙</m:t>
                      </m:r>
                      <m:r>
                        <a:rPr lang="fr-FR" sz="1600" b="0" i="1" dirty="0" smtClean="0">
                          <a:solidFill>
                            <a:srgbClr val="002060"/>
                          </a:solidFill>
                          <a:latin typeface="Cambria Math" panose="02040503050406030204" pitchFamily="18" charset="0"/>
                        </a:rPr>
                        <m:t>=</m:t>
                      </m:r>
                      <m:f>
                        <m:fPr>
                          <m:ctrlPr>
                            <a:rPr lang="fr-FR" sz="1600" i="1" dirty="0" smtClean="0">
                              <a:solidFill>
                                <a:srgbClr val="002060"/>
                              </a:solidFill>
                              <a:latin typeface="Cambria Math" panose="02040503050406030204" pitchFamily="18" charset="0"/>
                            </a:rPr>
                          </m:ctrlPr>
                        </m:fPr>
                        <m:num>
                          <m:r>
                            <a:rPr lang="fr-FR" sz="1600" i="1" dirty="0">
                              <a:solidFill>
                                <a:srgbClr val="002060"/>
                              </a:solidFill>
                              <a:latin typeface="Cambria Math" panose="02040503050406030204" pitchFamily="18" charset="0"/>
                            </a:rPr>
                            <m:t>𝑣𝑟𝑎𝑖</m:t>
                          </m:r>
                          <m:r>
                            <a:rPr lang="fr-FR" sz="1600" i="1" dirty="0">
                              <a:solidFill>
                                <a:srgbClr val="002060"/>
                              </a:solidFill>
                              <a:latin typeface="Cambria Math" panose="02040503050406030204" pitchFamily="18" charset="0"/>
                            </a:rPr>
                            <m:t> </m:t>
                          </m:r>
                          <m:r>
                            <a:rPr lang="fr-FR" sz="1600" i="1" dirty="0">
                              <a:solidFill>
                                <a:srgbClr val="002060"/>
                              </a:solidFill>
                              <a:latin typeface="Cambria Math" panose="02040503050406030204" pitchFamily="18" charset="0"/>
                            </a:rPr>
                            <m:t>𝑝𝑜𝑠𝑖𝑡𝑖𝑓𝑠</m:t>
                          </m:r>
                        </m:num>
                        <m:den>
                          <m:r>
                            <a:rPr lang="fr-FR" sz="1600" i="1" dirty="0">
                              <a:solidFill>
                                <a:srgbClr val="002060"/>
                              </a:solidFill>
                              <a:latin typeface="Cambria Math" panose="02040503050406030204" pitchFamily="18" charset="0"/>
                            </a:rPr>
                            <m:t>𝑣𝑟𝑎𝑖</m:t>
                          </m:r>
                          <m:r>
                            <a:rPr lang="fr-FR" sz="1600" i="1" dirty="0">
                              <a:solidFill>
                                <a:srgbClr val="002060"/>
                              </a:solidFill>
                              <a:latin typeface="Cambria Math" panose="02040503050406030204" pitchFamily="18" charset="0"/>
                            </a:rPr>
                            <m:t> </m:t>
                          </m:r>
                          <m:r>
                            <a:rPr lang="fr-FR" sz="1600" i="1" dirty="0">
                              <a:solidFill>
                                <a:srgbClr val="002060"/>
                              </a:solidFill>
                              <a:latin typeface="Cambria Math" panose="02040503050406030204" pitchFamily="18" charset="0"/>
                            </a:rPr>
                            <m:t>𝑝𝑜𝑠𝑖𝑡𝑖𝑓𝑠</m:t>
                          </m:r>
                          <m:r>
                            <a:rPr lang="fr-FR" sz="1600" b="0" i="1" dirty="0" smtClean="0">
                              <a:solidFill>
                                <a:srgbClr val="002060"/>
                              </a:solidFill>
                              <a:latin typeface="Cambria Math" panose="02040503050406030204" pitchFamily="18" charset="0"/>
                            </a:rPr>
                            <m:t>+</m:t>
                          </m:r>
                          <m:r>
                            <a:rPr lang="fr-FR" sz="1600" b="0" i="1" dirty="0" smtClean="0">
                              <a:solidFill>
                                <a:srgbClr val="002060"/>
                              </a:solidFill>
                              <a:latin typeface="Cambria Math" panose="02040503050406030204" pitchFamily="18" charset="0"/>
                            </a:rPr>
                            <m:t>𝑓𝑎𝑢𝑥</m:t>
                          </m:r>
                          <m:r>
                            <a:rPr lang="fr-FR" sz="1600" b="0" i="1" dirty="0" smtClean="0">
                              <a:solidFill>
                                <a:srgbClr val="002060"/>
                              </a:solidFill>
                              <a:latin typeface="Cambria Math" panose="02040503050406030204" pitchFamily="18" charset="0"/>
                            </a:rPr>
                            <m:t> </m:t>
                          </m:r>
                          <m:r>
                            <a:rPr lang="fr-FR" sz="1600" b="0" i="1" dirty="0" smtClean="0">
                              <a:solidFill>
                                <a:srgbClr val="002060"/>
                              </a:solidFill>
                              <a:latin typeface="Cambria Math" panose="02040503050406030204" pitchFamily="18" charset="0"/>
                            </a:rPr>
                            <m:t>𝑛𝑒𝑔𝑎𝑡𝑖𝑓𝑠</m:t>
                          </m:r>
                        </m:den>
                      </m:f>
                    </m:oMath>
                  </m:oMathPara>
                </a14:m>
                <a:endParaRPr lang="fr-FR" dirty="0">
                  <a:solidFill>
                    <a:srgbClr val="002060"/>
                  </a:solidFill>
                </a:endParaRPr>
              </a:p>
              <a:p>
                <a:pPr marL="285750" indent="-285750" algn="ctr">
                  <a:buFont typeface="Arial" panose="020B0604020202020204" pitchFamily="34" charset="0"/>
                  <a:buChar char="•"/>
                </a:pPr>
                <a:endParaRPr lang="fr-FR" dirty="0">
                  <a:solidFill>
                    <a:srgbClr val="002060"/>
                  </a:solidFill>
                </a:endParaRPr>
              </a:p>
              <a:p>
                <a:pPr marL="285750" indent="-285750" algn="ctr">
                  <a:buFont typeface="Arial" panose="020B0604020202020204" pitchFamily="34" charset="0"/>
                  <a:buChar char="•"/>
                </a:pPr>
                <a:endParaRPr lang="fr-FR" dirty="0">
                  <a:solidFill>
                    <a:srgbClr val="002060"/>
                  </a:solidFill>
                </a:endParaRPr>
              </a:p>
              <a:p>
                <a:pPr marL="285750" indent="-285750" algn="just">
                  <a:buFont typeface="Arial" panose="020B0604020202020204" pitchFamily="34" charset="0"/>
                  <a:buChar char="•"/>
                </a:pPr>
                <a:r>
                  <a:rPr lang="fr-FR" b="1" dirty="0">
                    <a:solidFill>
                      <a:srgbClr val="002060"/>
                    </a:solidFill>
                    <a:latin typeface="Candara" panose="020E0502030303020204" pitchFamily="34" charset="0"/>
                  </a:rPr>
                  <a:t>Credit-score :  </a:t>
                </a:r>
                <a:r>
                  <a:rPr lang="fr-FR" dirty="0">
                    <a:solidFill>
                      <a:srgbClr val="002060"/>
                    </a:solidFill>
                    <a:latin typeface="Candara" panose="020E0502030303020204" pitchFamily="34" charset="0"/>
                  </a:rPr>
                  <a:t>somme pondérée et normalisé de faux négatifs et faux positifs, qui prend en compte le fait que accorder un prêt à quelqu’un qui ne va pas le rembourser cout plus cher que ne pas accorder le prêt à un bon client </a:t>
                </a:r>
              </a:p>
              <a:p>
                <a:pPr algn="ctr"/>
                <a14:m>
                  <m:oMathPara xmlns:m="http://schemas.openxmlformats.org/officeDocument/2006/math">
                    <m:oMathParaPr>
                      <m:jc m:val="centerGroup"/>
                    </m:oMathParaPr>
                    <m:oMath xmlns:m="http://schemas.openxmlformats.org/officeDocument/2006/math">
                      <m:r>
                        <a:rPr lang="fr-FR" sz="1600" b="0" i="1" dirty="0" smtClean="0">
                          <a:solidFill>
                            <a:srgbClr val="002060"/>
                          </a:solidFill>
                          <a:latin typeface="Cambria Math" panose="02040503050406030204" pitchFamily="18" charset="0"/>
                        </a:rPr>
                        <m:t>𝑐𝑟𝑒𝑑𝑖𝑡</m:t>
                      </m:r>
                      <m:r>
                        <a:rPr lang="fr-FR" sz="1600" b="0" i="1" dirty="0" smtClean="0">
                          <a:solidFill>
                            <a:srgbClr val="002060"/>
                          </a:solidFill>
                          <a:latin typeface="Cambria Math" panose="02040503050406030204" pitchFamily="18" charset="0"/>
                        </a:rPr>
                        <m:t> </m:t>
                      </m:r>
                      <m:r>
                        <a:rPr lang="fr-FR" sz="1600" b="0" i="1" dirty="0" smtClean="0">
                          <a:solidFill>
                            <a:srgbClr val="002060"/>
                          </a:solidFill>
                          <a:latin typeface="Cambria Math" panose="02040503050406030204" pitchFamily="18" charset="0"/>
                        </a:rPr>
                        <m:t>𝑠𝑐𝑜𝑟𝑒</m:t>
                      </m:r>
                      <m:r>
                        <a:rPr lang="fr-FR" sz="1600" b="0" i="1" dirty="0" smtClean="0">
                          <a:solidFill>
                            <a:srgbClr val="002060"/>
                          </a:solidFill>
                          <a:latin typeface="Cambria Math" panose="02040503050406030204" pitchFamily="18" charset="0"/>
                        </a:rPr>
                        <m:t>=</m:t>
                      </m:r>
                      <m:f>
                        <m:fPr>
                          <m:ctrlPr>
                            <a:rPr lang="fr-FR" sz="1600" i="1" dirty="0" smtClean="0">
                              <a:solidFill>
                                <a:srgbClr val="002060"/>
                              </a:solidFill>
                              <a:latin typeface="Cambria Math" panose="02040503050406030204" pitchFamily="18" charset="0"/>
                            </a:rPr>
                          </m:ctrlPr>
                        </m:fPr>
                        <m:num>
                          <m:r>
                            <a:rPr lang="fr-FR" sz="1600" i="1" dirty="0">
                              <a:solidFill>
                                <a:srgbClr val="002060"/>
                              </a:solidFill>
                              <a:latin typeface="Cambria Math" panose="02040503050406030204" pitchFamily="18" charset="0"/>
                            </a:rPr>
                            <m:t>10∗</m:t>
                          </m:r>
                          <m:r>
                            <a:rPr lang="fr-FR" sz="1600" i="1" dirty="0">
                              <a:solidFill>
                                <a:srgbClr val="002060"/>
                              </a:solidFill>
                              <a:latin typeface="Cambria Math" panose="02040503050406030204" pitchFamily="18" charset="0"/>
                            </a:rPr>
                            <m:t>𝑓𝑎𝑢𝑥</m:t>
                          </m:r>
                          <m:r>
                            <a:rPr lang="fr-FR" sz="1600" i="1" dirty="0">
                              <a:solidFill>
                                <a:srgbClr val="002060"/>
                              </a:solidFill>
                              <a:latin typeface="Cambria Math" panose="02040503050406030204" pitchFamily="18" charset="0"/>
                            </a:rPr>
                            <m:t> </m:t>
                          </m:r>
                          <m:r>
                            <a:rPr lang="fr-FR" sz="1600" i="1" dirty="0">
                              <a:solidFill>
                                <a:srgbClr val="002060"/>
                              </a:solidFill>
                              <a:latin typeface="Cambria Math" panose="02040503050406030204" pitchFamily="18" charset="0"/>
                            </a:rPr>
                            <m:t>𝑛</m:t>
                          </m:r>
                          <m:r>
                            <a:rPr lang="fr-FR" sz="1600" i="1" dirty="0">
                              <a:solidFill>
                                <a:srgbClr val="002060"/>
                              </a:solidFill>
                              <a:latin typeface="Cambria Math" panose="02040503050406030204" pitchFamily="18" charset="0"/>
                            </a:rPr>
                            <m:t>é</m:t>
                          </m:r>
                          <m:r>
                            <a:rPr lang="fr-FR" sz="1600" i="1" dirty="0">
                              <a:solidFill>
                                <a:srgbClr val="002060"/>
                              </a:solidFill>
                              <a:latin typeface="Cambria Math" panose="02040503050406030204" pitchFamily="18" charset="0"/>
                            </a:rPr>
                            <m:t>𝑔𝑎𝑡𝑖𝑓𝑠</m:t>
                          </m:r>
                          <m:r>
                            <a:rPr lang="fr-FR" sz="1600" i="1" dirty="0">
                              <a:solidFill>
                                <a:srgbClr val="002060"/>
                              </a:solidFill>
                              <a:latin typeface="Cambria Math" panose="02040503050406030204" pitchFamily="18" charset="0"/>
                            </a:rPr>
                            <m:t>+</m:t>
                          </m:r>
                          <m:r>
                            <a:rPr lang="fr-FR" sz="1600" i="1" dirty="0">
                              <a:solidFill>
                                <a:srgbClr val="002060"/>
                              </a:solidFill>
                              <a:latin typeface="Cambria Math" panose="02040503050406030204" pitchFamily="18" charset="0"/>
                            </a:rPr>
                            <m:t>𝑓𝑎𝑢𝑥</m:t>
                          </m:r>
                          <m:r>
                            <a:rPr lang="fr-FR" sz="1600" i="1" dirty="0">
                              <a:solidFill>
                                <a:srgbClr val="002060"/>
                              </a:solidFill>
                              <a:latin typeface="Cambria Math" panose="02040503050406030204" pitchFamily="18" charset="0"/>
                            </a:rPr>
                            <m:t> </m:t>
                          </m:r>
                          <m:r>
                            <a:rPr lang="fr-FR" sz="1600" i="1" dirty="0">
                              <a:solidFill>
                                <a:srgbClr val="002060"/>
                              </a:solidFill>
                              <a:latin typeface="Cambria Math" panose="02040503050406030204" pitchFamily="18" charset="0"/>
                            </a:rPr>
                            <m:t>𝑝𝑜𝑠𝑖𝑡𝑖𝑓𝑠</m:t>
                          </m:r>
                        </m:num>
                        <m:den>
                          <m:r>
                            <a:rPr lang="fr-FR" sz="1600" i="1" dirty="0">
                              <a:solidFill>
                                <a:srgbClr val="002060"/>
                              </a:solidFill>
                              <a:latin typeface="Cambria Math" panose="02040503050406030204" pitchFamily="18" charset="0"/>
                            </a:rPr>
                            <m:t>𝑡𝑜𝑡𝑎𝑙</m:t>
                          </m:r>
                          <m:r>
                            <a:rPr lang="fr-FR" sz="1600" i="1" dirty="0">
                              <a:solidFill>
                                <a:srgbClr val="002060"/>
                              </a:solidFill>
                              <a:latin typeface="Cambria Math" panose="02040503050406030204" pitchFamily="18" charset="0"/>
                            </a:rPr>
                            <m:t> </m:t>
                          </m:r>
                          <m:r>
                            <a:rPr lang="fr-FR" sz="1600" i="1" dirty="0">
                              <a:solidFill>
                                <a:srgbClr val="002060"/>
                              </a:solidFill>
                              <a:latin typeface="Cambria Math" panose="02040503050406030204" pitchFamily="18" charset="0"/>
                            </a:rPr>
                            <m:t>𝑖𝑛𝑑𝑖𝑣𝑖𝑑𝑢𝑠</m:t>
                          </m:r>
                        </m:den>
                      </m:f>
                    </m:oMath>
                  </m:oMathPara>
                </a14:m>
                <a:endParaRPr lang="fr-FR" sz="1600" dirty="0">
                  <a:solidFill>
                    <a:srgbClr val="002060"/>
                  </a:solidFill>
                  <a:latin typeface="Candara" panose="020E0502030303020204" pitchFamily="34" charset="0"/>
                </a:endParaRPr>
              </a:p>
              <a:p>
                <a:pPr marL="285750" indent="-285750">
                  <a:buFont typeface="Arial" panose="020B0604020202020204" pitchFamily="34" charset="0"/>
                  <a:buChar char="•"/>
                </a:pPr>
                <a:endParaRPr lang="fr-FR" dirty="0">
                  <a:solidFill>
                    <a:srgbClr val="002060"/>
                  </a:solidFill>
                  <a:latin typeface="Candara" panose="020E0502030303020204" pitchFamily="34" charset="0"/>
                </a:endParaRPr>
              </a:p>
              <a:p>
                <a:pPr marL="285750" indent="-285750">
                  <a:buFont typeface="Arial" panose="020B0604020202020204" pitchFamily="34" charset="0"/>
                  <a:buChar char="•"/>
                </a:pPr>
                <a:endParaRPr lang="fr-FR" dirty="0"/>
              </a:p>
            </p:txBody>
          </p:sp>
        </mc:Choice>
        <mc:Fallback xmlns="">
          <p:sp>
            <p:nvSpPr>
              <p:cNvPr id="5" name="TextBox 4">
                <a:extLst>
                  <a:ext uri="{FF2B5EF4-FFF2-40B4-BE49-F238E27FC236}">
                    <a16:creationId xmlns:a16="http://schemas.microsoft.com/office/drawing/2014/main" id="{7D29C11B-D158-357C-D4AD-80B9DEA5184A}"/>
                  </a:ext>
                </a:extLst>
              </p:cNvPr>
              <p:cNvSpPr txBox="1">
                <a:spLocks noRot="1" noChangeAspect="1" noMove="1" noResize="1" noEditPoints="1" noAdjustHandles="1" noChangeArrowheads="1" noChangeShapeType="1" noTextEdit="1"/>
              </p:cNvSpPr>
              <p:nvPr/>
            </p:nvSpPr>
            <p:spPr>
              <a:xfrm>
                <a:off x="0" y="3442469"/>
                <a:ext cx="12009120" cy="3288464"/>
              </a:xfrm>
              <a:prstGeom prst="rect">
                <a:avLst/>
              </a:prstGeom>
              <a:blipFill>
                <a:blip r:embed="rId4"/>
                <a:stretch>
                  <a:fillRect l="-305" t="-1113" r="-406"/>
                </a:stretch>
              </a:blipFill>
            </p:spPr>
            <p:txBody>
              <a:bodyPr/>
              <a:lstStyle/>
              <a:p>
                <a:r>
                  <a:rPr lang="fr-FR">
                    <a:noFill/>
                  </a:rPr>
                  <a:t> </a:t>
                </a:r>
              </a:p>
            </p:txBody>
          </p:sp>
        </mc:Fallback>
      </mc:AlternateContent>
      <p:sp>
        <p:nvSpPr>
          <p:cNvPr id="3" name="TextBox 2">
            <a:extLst>
              <a:ext uri="{FF2B5EF4-FFF2-40B4-BE49-F238E27FC236}">
                <a16:creationId xmlns:a16="http://schemas.microsoft.com/office/drawing/2014/main" id="{8923680A-E5F2-6AA5-49F8-9EA98D6098DB}"/>
              </a:ext>
            </a:extLst>
          </p:cNvPr>
          <p:cNvSpPr txBox="1"/>
          <p:nvPr/>
        </p:nvSpPr>
        <p:spPr>
          <a:xfrm>
            <a:off x="0" y="3073137"/>
            <a:ext cx="9578027" cy="369332"/>
          </a:xfrm>
          <a:prstGeom prst="rect">
            <a:avLst/>
          </a:prstGeom>
          <a:noFill/>
        </p:spPr>
        <p:txBody>
          <a:bodyPr wrap="square">
            <a:spAutoFit/>
          </a:bodyPr>
          <a:lstStyle/>
          <a:p>
            <a:r>
              <a:rPr lang="fr-FR" b="1" dirty="0">
                <a:solidFill>
                  <a:srgbClr val="002060"/>
                </a:solidFill>
                <a:latin typeface="Candara" panose="020E0502030303020204" pitchFamily="34" charset="0"/>
              </a:rPr>
              <a:t>Métriques de perte financière</a:t>
            </a:r>
          </a:p>
        </p:txBody>
      </p:sp>
    </p:spTree>
    <p:extLst>
      <p:ext uri="{BB962C8B-B14F-4D97-AF65-F5344CB8AC3E}">
        <p14:creationId xmlns:p14="http://schemas.microsoft.com/office/powerpoint/2010/main" val="423006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C35A7-4C71-5882-26B2-955FC0FF352F}"/>
              </a:ext>
            </a:extLst>
          </p:cNvPr>
          <p:cNvSpPr>
            <a:spLocks noGrp="1"/>
          </p:cNvSpPr>
          <p:nvPr>
            <p:ph type="sldNum" sz="quarter" idx="12"/>
          </p:nvPr>
        </p:nvSpPr>
        <p:spPr/>
        <p:txBody>
          <a:bodyPr/>
          <a:lstStyle/>
          <a:p>
            <a:fld id="{6B6A6FEC-79E8-4978-87CD-B32714801BA0}" type="slidenum">
              <a:rPr lang="it-IT" smtClean="0"/>
              <a:pPr/>
              <a:t>9</a:t>
            </a:fld>
            <a:endParaRPr lang="it-IT"/>
          </a:p>
        </p:txBody>
      </p:sp>
      <p:sp>
        <p:nvSpPr>
          <p:cNvPr id="3" name="Rectangle 2">
            <a:extLst>
              <a:ext uri="{FF2B5EF4-FFF2-40B4-BE49-F238E27FC236}">
                <a16:creationId xmlns:a16="http://schemas.microsoft.com/office/drawing/2014/main" id="{825B4E70-5F71-3E68-F967-3FF0606D8E9B}"/>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Méthodologie d’entrainement des modèles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3DA4CEED-8338-3714-DCB1-E46F0DBA1701}"/>
              </a:ext>
            </a:extLst>
          </p:cNvPr>
          <p:cNvSpPr txBox="1"/>
          <p:nvPr/>
        </p:nvSpPr>
        <p:spPr>
          <a:xfrm>
            <a:off x="59726" y="4969878"/>
            <a:ext cx="5756266" cy="584775"/>
          </a:xfrm>
          <a:prstGeom prst="rect">
            <a:avLst/>
          </a:prstGeom>
          <a:noFill/>
        </p:spPr>
        <p:txBody>
          <a:bodyPr wrap="square">
            <a:spAutoFit/>
          </a:bodyPr>
          <a:lstStyle/>
          <a:p>
            <a:r>
              <a:rPr lang="fr-FR" sz="1600" dirty="0">
                <a:solidFill>
                  <a:srgbClr val="002060"/>
                </a:solidFill>
                <a:latin typeface="Candara" panose="020E0502030303020204" pitchFamily="34" charset="0"/>
              </a:rPr>
              <a:t>Recherche meilleurs hyperparamètres avec validation croisée* pour maximiser ROC-AUC et minimiser le credit-score </a:t>
            </a:r>
          </a:p>
        </p:txBody>
      </p:sp>
      <p:sp>
        <p:nvSpPr>
          <p:cNvPr id="10" name="TextBox 9">
            <a:extLst>
              <a:ext uri="{FF2B5EF4-FFF2-40B4-BE49-F238E27FC236}">
                <a16:creationId xmlns:a16="http://schemas.microsoft.com/office/drawing/2014/main" id="{6F44829F-E951-B5C4-2BDC-F324BCD688B4}"/>
              </a:ext>
            </a:extLst>
          </p:cNvPr>
          <p:cNvSpPr txBox="1"/>
          <p:nvPr/>
        </p:nvSpPr>
        <p:spPr>
          <a:xfrm>
            <a:off x="6905590" y="5673281"/>
            <a:ext cx="4539706" cy="615553"/>
          </a:xfrm>
          <a:prstGeom prst="rect">
            <a:avLst/>
          </a:prstGeom>
          <a:noFill/>
        </p:spPr>
        <p:txBody>
          <a:bodyPr wrap="square">
            <a:spAutoFit/>
          </a:bodyPr>
          <a:lstStyle/>
          <a:p>
            <a:pPr algn="ctr"/>
            <a:r>
              <a:rPr lang="fr-FR" b="1" dirty="0">
                <a:solidFill>
                  <a:srgbClr val="002060"/>
                </a:solidFill>
                <a:latin typeface="Candara" panose="020E0502030303020204" pitchFamily="34" charset="0"/>
              </a:rPr>
              <a:t>Optimisation </a:t>
            </a:r>
            <a:r>
              <a:rPr lang="fr-FR" b="1" dirty="0" err="1">
                <a:solidFill>
                  <a:srgbClr val="002060"/>
                </a:solidFill>
                <a:latin typeface="Candara" panose="020E0502030303020204" pitchFamily="34" charset="0"/>
              </a:rPr>
              <a:t>bayesenne</a:t>
            </a:r>
            <a:r>
              <a:rPr lang="fr-FR" b="1" dirty="0">
                <a:solidFill>
                  <a:srgbClr val="002060"/>
                </a:solidFill>
                <a:latin typeface="Candara" panose="020E0502030303020204" pitchFamily="34" charset="0"/>
              </a:rPr>
              <a:t> de </a:t>
            </a:r>
            <a:r>
              <a:rPr lang="fr-FR" b="1" dirty="0" err="1">
                <a:solidFill>
                  <a:srgbClr val="002060"/>
                </a:solidFill>
                <a:latin typeface="Candara" panose="020E0502030303020204" pitchFamily="34" charset="0"/>
              </a:rPr>
              <a:t>LightGBM</a:t>
            </a:r>
            <a:r>
              <a:rPr lang="fr-FR" b="1" dirty="0">
                <a:solidFill>
                  <a:srgbClr val="002060"/>
                </a:solidFill>
                <a:latin typeface="Candara" panose="020E0502030303020204" pitchFamily="34" charset="0"/>
              </a:rPr>
              <a:t> </a:t>
            </a:r>
          </a:p>
          <a:p>
            <a:pPr algn="ctr"/>
            <a:r>
              <a:rPr lang="fr-FR" sz="1600" dirty="0">
                <a:solidFill>
                  <a:srgbClr val="002060"/>
                </a:solidFill>
                <a:latin typeface="Candara" panose="020E0502030303020204" pitchFamily="34" charset="0"/>
              </a:rPr>
              <a:t>(jeu de données réduit, poids des classes)</a:t>
            </a:r>
          </a:p>
        </p:txBody>
      </p:sp>
      <p:sp>
        <p:nvSpPr>
          <p:cNvPr id="4" name="TextBox 3">
            <a:extLst>
              <a:ext uri="{FF2B5EF4-FFF2-40B4-BE49-F238E27FC236}">
                <a16:creationId xmlns:a16="http://schemas.microsoft.com/office/drawing/2014/main" id="{93DB2155-DE6F-7AF5-64D8-5B428F52532B}"/>
              </a:ext>
            </a:extLst>
          </p:cNvPr>
          <p:cNvSpPr txBox="1"/>
          <p:nvPr/>
        </p:nvSpPr>
        <p:spPr>
          <a:xfrm>
            <a:off x="59726" y="2339578"/>
            <a:ext cx="6133010" cy="2339102"/>
          </a:xfrm>
          <a:prstGeom prst="rect">
            <a:avLst/>
          </a:prstGeom>
          <a:noFill/>
        </p:spPr>
        <p:txBody>
          <a:bodyPr wrap="square">
            <a:spAutoFit/>
          </a:bodyPr>
          <a:lstStyle/>
          <a:p>
            <a:r>
              <a:rPr lang="fr-FR" sz="1600" dirty="0">
                <a:solidFill>
                  <a:srgbClr val="002060"/>
                </a:solidFill>
                <a:latin typeface="Candara" panose="020E0502030303020204" pitchFamily="34" charset="0"/>
              </a:rPr>
              <a:t>Sur jeu de données complet et celui de 32 variables:</a:t>
            </a:r>
          </a:p>
          <a:p>
            <a:pPr marL="285750" indent="-285750">
              <a:buFont typeface="Arial" panose="020B0604020202020204" pitchFamily="34" charset="0"/>
              <a:buChar char="•"/>
            </a:pPr>
            <a:r>
              <a:rPr lang="fr-FR" sz="1600" dirty="0">
                <a:solidFill>
                  <a:srgbClr val="002060"/>
                </a:solidFill>
                <a:latin typeface="Candara" panose="020E0502030303020204" pitchFamily="34" charset="0"/>
              </a:rPr>
              <a:t>Entrainement sur le jeu de données sans rééquilibrage des classes</a:t>
            </a:r>
          </a:p>
          <a:p>
            <a:pPr marL="285750" indent="-285750">
              <a:buFont typeface="Arial" panose="020B0604020202020204" pitchFamily="34" charset="0"/>
              <a:buChar char="•"/>
            </a:pPr>
            <a:r>
              <a:rPr lang="fr-FR" sz="1600" dirty="0">
                <a:solidFill>
                  <a:srgbClr val="002060"/>
                </a:solidFill>
                <a:latin typeface="Candara" panose="020E0502030303020204" pitchFamily="34" charset="0"/>
              </a:rPr>
              <a:t>Entrainement sur le jeu de données sur-échantillonné </a:t>
            </a:r>
          </a:p>
          <a:p>
            <a:pPr marL="285750" indent="-285750">
              <a:buFont typeface="Arial" panose="020B0604020202020204" pitchFamily="34" charset="0"/>
              <a:buChar char="•"/>
            </a:pPr>
            <a:r>
              <a:rPr lang="fr-FR" sz="1600" dirty="0">
                <a:solidFill>
                  <a:srgbClr val="002060"/>
                </a:solidFill>
                <a:latin typeface="Candara" panose="020E0502030303020204" pitchFamily="34" charset="0"/>
              </a:rPr>
              <a:t>Entrainement sur le jeu de données sous-échantillonné</a:t>
            </a:r>
          </a:p>
          <a:p>
            <a:pPr marL="285750" indent="-285750">
              <a:buFont typeface="Arial" panose="020B0604020202020204" pitchFamily="34" charset="0"/>
              <a:buChar char="•"/>
            </a:pPr>
            <a:r>
              <a:rPr lang="fr-FR" sz="1600" dirty="0">
                <a:solidFill>
                  <a:srgbClr val="002060"/>
                </a:solidFill>
                <a:latin typeface="Candara" panose="020E0502030303020204" pitchFamily="34" charset="0"/>
              </a:rPr>
              <a:t>Entrainement sur le jeu de donnes </a:t>
            </a:r>
            <a:r>
              <a:rPr lang="fr-FR" sz="1600" dirty="0" err="1">
                <a:solidFill>
                  <a:srgbClr val="002060"/>
                </a:solidFill>
                <a:latin typeface="Candara" panose="020E0502030303020204" pitchFamily="34" charset="0"/>
              </a:rPr>
              <a:t>SMOTETomek</a:t>
            </a:r>
            <a:endParaRPr lang="fr-FR" sz="1600" dirty="0">
              <a:solidFill>
                <a:srgbClr val="002060"/>
              </a:solidFill>
              <a:latin typeface="Candara" panose="020E0502030303020204" pitchFamily="34" charset="0"/>
            </a:endParaRPr>
          </a:p>
          <a:p>
            <a:pPr marL="285750" indent="-285750">
              <a:buFont typeface="Arial" panose="020B0604020202020204" pitchFamily="34" charset="0"/>
              <a:buChar char="•"/>
            </a:pPr>
            <a:r>
              <a:rPr lang="fr-FR" sz="1600" dirty="0">
                <a:solidFill>
                  <a:srgbClr val="002060"/>
                </a:solidFill>
                <a:latin typeface="Candara" panose="020E0502030303020204" pitchFamily="34" charset="0"/>
              </a:rPr>
              <a:t>Entrainement en utilisant les poids des classes</a:t>
            </a:r>
          </a:p>
          <a:p>
            <a:r>
              <a:rPr lang="fr-FR" sz="1600" dirty="0">
                <a:solidFill>
                  <a:srgbClr val="002060"/>
                </a:solidFill>
                <a:latin typeface="Candara" panose="020E0502030303020204" pitchFamily="34" charset="0"/>
              </a:rPr>
              <a:t>Evaluation sur le jeu de test</a:t>
            </a:r>
          </a:p>
          <a:p>
            <a:r>
              <a:rPr lang="fr-FR" sz="1600" b="1" dirty="0">
                <a:solidFill>
                  <a:srgbClr val="002060"/>
                </a:solidFill>
                <a:latin typeface="Candara" panose="020E0502030303020204" pitchFamily="34" charset="0"/>
              </a:rPr>
              <a:t>=&gt; sélection modèle le plus prometteur</a:t>
            </a:r>
          </a:p>
          <a:p>
            <a:pPr marL="285750" indent="-285750" algn="just">
              <a:buFont typeface="Arial" panose="020B0604020202020204" pitchFamily="34" charset="0"/>
              <a:buChar char="•"/>
            </a:pPr>
            <a:endParaRPr lang="fr-FR" dirty="0">
              <a:solidFill>
                <a:srgbClr val="002060"/>
              </a:solidFill>
              <a:latin typeface="Candara" panose="020E0502030303020204" pitchFamily="34" charset="0"/>
            </a:endParaRPr>
          </a:p>
        </p:txBody>
      </p:sp>
      <p:sp>
        <p:nvSpPr>
          <p:cNvPr id="7" name="TextBox 6">
            <a:extLst>
              <a:ext uri="{FF2B5EF4-FFF2-40B4-BE49-F238E27FC236}">
                <a16:creationId xmlns:a16="http://schemas.microsoft.com/office/drawing/2014/main" id="{45DAD152-E111-46C5-3D4D-B671647F039F}"/>
              </a:ext>
            </a:extLst>
          </p:cNvPr>
          <p:cNvSpPr txBox="1"/>
          <p:nvPr/>
        </p:nvSpPr>
        <p:spPr>
          <a:xfrm>
            <a:off x="59726" y="839000"/>
            <a:ext cx="6133010" cy="1354217"/>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rgbClr val="002060"/>
                </a:solidFill>
                <a:latin typeface="Candara" panose="020E0502030303020204" pitchFamily="34" charset="0"/>
              </a:rPr>
              <a:t>Logistic Regression</a:t>
            </a:r>
          </a:p>
          <a:p>
            <a:pPr marL="285750" indent="-285750" algn="just">
              <a:buFont typeface="Arial" panose="020B0604020202020204" pitchFamily="34" charset="0"/>
              <a:buChar char="•"/>
            </a:pPr>
            <a:r>
              <a:rPr lang="en-US" sz="1600" dirty="0">
                <a:solidFill>
                  <a:srgbClr val="002060"/>
                </a:solidFill>
                <a:latin typeface="Candara" panose="020E0502030303020204" pitchFamily="34" charset="0"/>
              </a:rPr>
              <a:t>Random Forest</a:t>
            </a:r>
          </a:p>
          <a:p>
            <a:pPr marL="285750" indent="-285750" algn="just">
              <a:buFont typeface="Arial" panose="020B0604020202020204" pitchFamily="34" charset="0"/>
              <a:buChar char="•"/>
            </a:pPr>
            <a:r>
              <a:rPr lang="en-US" sz="1600" dirty="0" err="1">
                <a:solidFill>
                  <a:srgbClr val="002060"/>
                </a:solidFill>
                <a:latin typeface="Candara" panose="020E0502030303020204" pitchFamily="34" charset="0"/>
              </a:rPr>
              <a:t>XGBoost</a:t>
            </a:r>
            <a:endParaRPr lang="en-US" sz="1600" dirty="0">
              <a:solidFill>
                <a:srgbClr val="002060"/>
              </a:solidFill>
              <a:latin typeface="Candara" panose="020E0502030303020204" pitchFamily="34" charset="0"/>
            </a:endParaRPr>
          </a:p>
          <a:p>
            <a:pPr marL="285750" indent="-285750" algn="just">
              <a:buFont typeface="Arial" panose="020B0604020202020204" pitchFamily="34" charset="0"/>
              <a:buChar char="•"/>
            </a:pPr>
            <a:r>
              <a:rPr lang="en-US" sz="1600" dirty="0" err="1">
                <a:solidFill>
                  <a:srgbClr val="002060"/>
                </a:solidFill>
                <a:latin typeface="Candara" panose="020E0502030303020204" pitchFamily="34" charset="0"/>
              </a:rPr>
              <a:t>LightGBM</a:t>
            </a:r>
            <a:endParaRPr lang="en-US" sz="1600" dirty="0">
              <a:solidFill>
                <a:srgbClr val="002060"/>
              </a:solidFill>
              <a:latin typeface="Candara" panose="020E0502030303020204" pitchFamily="34" charset="0"/>
            </a:endParaRPr>
          </a:p>
          <a:p>
            <a:pPr marL="285750" indent="-285750" algn="just">
              <a:buFont typeface="Arial" panose="020B0604020202020204" pitchFamily="34" charset="0"/>
              <a:buChar char="•"/>
            </a:pPr>
            <a:endParaRPr lang="fr-FR" sz="1600" dirty="0">
              <a:solidFill>
                <a:srgbClr val="002060"/>
              </a:solidFill>
              <a:latin typeface="Candara" panose="020E0502030303020204" pitchFamily="34" charset="0"/>
            </a:endParaRPr>
          </a:p>
        </p:txBody>
      </p:sp>
      <p:sp>
        <p:nvSpPr>
          <p:cNvPr id="9" name="TextBox 8">
            <a:extLst>
              <a:ext uri="{FF2B5EF4-FFF2-40B4-BE49-F238E27FC236}">
                <a16:creationId xmlns:a16="http://schemas.microsoft.com/office/drawing/2014/main" id="{DEC9C3EC-03A3-04E9-11EE-6851DFD56274}"/>
              </a:ext>
            </a:extLst>
          </p:cNvPr>
          <p:cNvSpPr txBox="1"/>
          <p:nvPr/>
        </p:nvSpPr>
        <p:spPr>
          <a:xfrm>
            <a:off x="59726" y="509585"/>
            <a:ext cx="4575264" cy="369332"/>
          </a:xfrm>
          <a:prstGeom prst="rect">
            <a:avLst/>
          </a:prstGeom>
          <a:noFill/>
        </p:spPr>
        <p:txBody>
          <a:bodyPr wrap="square">
            <a:spAutoFit/>
          </a:bodyPr>
          <a:lstStyle/>
          <a:p>
            <a:pPr algn="just"/>
            <a:r>
              <a:rPr lang="fr-FR" sz="1800" b="1" dirty="0">
                <a:solidFill>
                  <a:srgbClr val="002060"/>
                </a:solidFill>
                <a:latin typeface="Candara" panose="020E0502030303020204" pitchFamily="34" charset="0"/>
              </a:rPr>
              <a:t>Tests de plusieurs types de modèles</a:t>
            </a:r>
            <a:endParaRPr lang="fr-FR" sz="1800" dirty="0">
              <a:solidFill>
                <a:srgbClr val="002060"/>
              </a:solidFill>
              <a:latin typeface="Candara" panose="020E0502030303020204" pitchFamily="34" charset="0"/>
            </a:endParaRPr>
          </a:p>
        </p:txBody>
      </p:sp>
      <p:sp>
        <p:nvSpPr>
          <p:cNvPr id="11" name="TextBox 10">
            <a:extLst>
              <a:ext uri="{FF2B5EF4-FFF2-40B4-BE49-F238E27FC236}">
                <a16:creationId xmlns:a16="http://schemas.microsoft.com/office/drawing/2014/main" id="{C3CC03FC-3C40-7A98-9594-196E2AE3FC8B}"/>
              </a:ext>
            </a:extLst>
          </p:cNvPr>
          <p:cNvSpPr txBox="1"/>
          <p:nvPr/>
        </p:nvSpPr>
        <p:spPr>
          <a:xfrm>
            <a:off x="59726" y="2082183"/>
            <a:ext cx="6133010" cy="369332"/>
          </a:xfrm>
          <a:prstGeom prst="rect">
            <a:avLst/>
          </a:prstGeom>
          <a:noFill/>
        </p:spPr>
        <p:txBody>
          <a:bodyPr wrap="square">
            <a:spAutoFit/>
          </a:bodyPr>
          <a:lstStyle/>
          <a:p>
            <a:pPr algn="just"/>
            <a:r>
              <a:rPr lang="fr-FR" sz="1800" b="1" dirty="0">
                <a:solidFill>
                  <a:srgbClr val="002060"/>
                </a:solidFill>
                <a:latin typeface="Candara" panose="020E0502030303020204" pitchFamily="34" charset="0"/>
              </a:rPr>
              <a:t>Plusieurs tests pour chaque type de </a:t>
            </a:r>
            <a:r>
              <a:rPr lang="fr-FR" sz="1800" b="1" dirty="0" err="1">
                <a:solidFill>
                  <a:srgbClr val="002060"/>
                </a:solidFill>
                <a:latin typeface="Candara" panose="020E0502030303020204" pitchFamily="34" charset="0"/>
              </a:rPr>
              <a:t>modele</a:t>
            </a:r>
            <a:r>
              <a:rPr lang="fr-FR" sz="1800" b="1" dirty="0">
                <a:solidFill>
                  <a:srgbClr val="002060"/>
                </a:solidFill>
                <a:latin typeface="Candara" panose="020E0502030303020204" pitchFamily="34" charset="0"/>
              </a:rPr>
              <a:t>:</a:t>
            </a:r>
            <a:endParaRPr lang="fr-FR" sz="1800" dirty="0">
              <a:solidFill>
                <a:srgbClr val="002060"/>
              </a:solidFill>
              <a:latin typeface="Candara" panose="020E0502030303020204" pitchFamily="34" charset="0"/>
            </a:endParaRPr>
          </a:p>
        </p:txBody>
      </p:sp>
      <p:sp>
        <p:nvSpPr>
          <p:cNvPr id="12" name="TextBox 11">
            <a:extLst>
              <a:ext uri="{FF2B5EF4-FFF2-40B4-BE49-F238E27FC236}">
                <a16:creationId xmlns:a16="http://schemas.microsoft.com/office/drawing/2014/main" id="{9FA0591B-E8B6-6D8A-F14F-B706EE81665F}"/>
              </a:ext>
            </a:extLst>
          </p:cNvPr>
          <p:cNvSpPr txBox="1"/>
          <p:nvPr/>
        </p:nvSpPr>
        <p:spPr>
          <a:xfrm>
            <a:off x="7284559" y="588755"/>
            <a:ext cx="3781769" cy="369332"/>
          </a:xfrm>
          <a:prstGeom prst="rect">
            <a:avLst/>
          </a:prstGeom>
          <a:noFill/>
        </p:spPr>
        <p:txBody>
          <a:bodyPr wrap="square">
            <a:spAutoFit/>
          </a:bodyPr>
          <a:lstStyle/>
          <a:p>
            <a:pPr algn="just"/>
            <a:r>
              <a:rPr lang="fr-FR" b="1" dirty="0" err="1">
                <a:solidFill>
                  <a:srgbClr val="002060"/>
                </a:solidFill>
                <a:latin typeface="Candara" panose="020E0502030303020204" pitchFamily="34" charset="0"/>
              </a:rPr>
              <a:t>Tracking</a:t>
            </a:r>
            <a:r>
              <a:rPr lang="fr-FR" b="1" dirty="0">
                <a:solidFill>
                  <a:srgbClr val="002060"/>
                </a:solidFill>
                <a:latin typeface="Candara" panose="020E0502030303020204" pitchFamily="34" charset="0"/>
              </a:rPr>
              <a:t> de modèles avec </a:t>
            </a:r>
            <a:r>
              <a:rPr lang="fr-FR" b="1" dirty="0" err="1">
                <a:solidFill>
                  <a:srgbClr val="002060"/>
                </a:solidFill>
                <a:latin typeface="Candara" panose="020E0502030303020204" pitchFamily="34" charset="0"/>
              </a:rPr>
              <a:t>Mlflow</a:t>
            </a:r>
            <a:r>
              <a:rPr lang="fr-FR" b="1" dirty="0">
                <a:solidFill>
                  <a:srgbClr val="002060"/>
                </a:solidFill>
                <a:latin typeface="Candara" panose="020E0502030303020204" pitchFamily="34" charset="0"/>
              </a:rPr>
              <a:t> UI</a:t>
            </a:r>
          </a:p>
        </p:txBody>
      </p:sp>
      <p:sp>
        <p:nvSpPr>
          <p:cNvPr id="14" name="TextBox 13">
            <a:extLst>
              <a:ext uri="{FF2B5EF4-FFF2-40B4-BE49-F238E27FC236}">
                <a16:creationId xmlns:a16="http://schemas.microsoft.com/office/drawing/2014/main" id="{E0242C9E-806E-F0B4-D0E2-A49B458CE87F}"/>
              </a:ext>
            </a:extLst>
          </p:cNvPr>
          <p:cNvSpPr txBox="1"/>
          <p:nvPr/>
        </p:nvSpPr>
        <p:spPr>
          <a:xfrm>
            <a:off x="59726" y="4678680"/>
            <a:ext cx="4575264" cy="369332"/>
          </a:xfrm>
          <a:prstGeom prst="rect">
            <a:avLst/>
          </a:prstGeom>
          <a:noFill/>
        </p:spPr>
        <p:txBody>
          <a:bodyPr wrap="square">
            <a:spAutoFit/>
          </a:bodyPr>
          <a:lstStyle/>
          <a:p>
            <a:pPr algn="just"/>
            <a:r>
              <a:rPr lang="fr-FR" sz="1800" b="1" dirty="0">
                <a:solidFill>
                  <a:srgbClr val="002060"/>
                </a:solidFill>
                <a:latin typeface="Candara" panose="020E0502030303020204" pitchFamily="34" charset="0"/>
              </a:rPr>
              <a:t>Optimisation du modèle le plus prometteur</a:t>
            </a:r>
            <a:endParaRPr lang="fr-FR" sz="1800" dirty="0">
              <a:solidFill>
                <a:srgbClr val="002060"/>
              </a:solidFill>
              <a:latin typeface="Candara" panose="020E0502030303020204" pitchFamily="34" charset="0"/>
            </a:endParaRPr>
          </a:p>
        </p:txBody>
      </p:sp>
      <p:pic>
        <p:nvPicPr>
          <p:cNvPr id="16" name="Picture 15">
            <a:extLst>
              <a:ext uri="{FF2B5EF4-FFF2-40B4-BE49-F238E27FC236}">
                <a16:creationId xmlns:a16="http://schemas.microsoft.com/office/drawing/2014/main" id="{D6FABD46-B823-ACF6-CFF6-F931231FBC35}"/>
              </a:ext>
            </a:extLst>
          </p:cNvPr>
          <p:cNvPicPr>
            <a:picLocks noChangeAspect="1"/>
          </p:cNvPicPr>
          <p:nvPr/>
        </p:nvPicPr>
        <p:blipFill>
          <a:blip r:embed="rId2"/>
          <a:stretch>
            <a:fillRect/>
          </a:stretch>
        </p:blipFill>
        <p:spPr>
          <a:xfrm>
            <a:off x="6871989" y="902493"/>
            <a:ext cx="4606909" cy="2193766"/>
          </a:xfrm>
          <a:prstGeom prst="rect">
            <a:avLst/>
          </a:prstGeom>
          <a:ln>
            <a:solidFill>
              <a:srgbClr val="002060"/>
            </a:solidFill>
          </a:ln>
        </p:spPr>
      </p:pic>
      <p:pic>
        <p:nvPicPr>
          <p:cNvPr id="20" name="Picture 19">
            <a:extLst>
              <a:ext uri="{FF2B5EF4-FFF2-40B4-BE49-F238E27FC236}">
                <a16:creationId xmlns:a16="http://schemas.microsoft.com/office/drawing/2014/main" id="{B7E98C60-B903-9E9A-E489-4BD58D8129B3}"/>
              </a:ext>
            </a:extLst>
          </p:cNvPr>
          <p:cNvPicPr>
            <a:picLocks noChangeAspect="1"/>
          </p:cNvPicPr>
          <p:nvPr/>
        </p:nvPicPr>
        <p:blipFill>
          <a:blip r:embed="rId3"/>
          <a:stretch>
            <a:fillRect/>
          </a:stretch>
        </p:blipFill>
        <p:spPr>
          <a:xfrm>
            <a:off x="6941519" y="4025224"/>
            <a:ext cx="4467849" cy="1448002"/>
          </a:xfrm>
          <a:prstGeom prst="rect">
            <a:avLst/>
          </a:prstGeom>
        </p:spPr>
      </p:pic>
      <p:sp>
        <p:nvSpPr>
          <p:cNvPr id="22" name="TextBox 21">
            <a:extLst>
              <a:ext uri="{FF2B5EF4-FFF2-40B4-BE49-F238E27FC236}">
                <a16:creationId xmlns:a16="http://schemas.microsoft.com/office/drawing/2014/main" id="{F0D194BC-B3B4-52DF-7B61-22D8191B9D61}"/>
              </a:ext>
            </a:extLst>
          </p:cNvPr>
          <p:cNvSpPr txBox="1"/>
          <p:nvPr/>
        </p:nvSpPr>
        <p:spPr>
          <a:xfrm>
            <a:off x="59726" y="6272794"/>
            <a:ext cx="6650736" cy="461665"/>
          </a:xfrm>
          <a:prstGeom prst="rect">
            <a:avLst/>
          </a:prstGeom>
          <a:noFill/>
        </p:spPr>
        <p:txBody>
          <a:bodyPr wrap="square">
            <a:spAutoFit/>
          </a:bodyPr>
          <a:lstStyle/>
          <a:p>
            <a:r>
              <a:rPr lang="fr-FR" sz="1200" dirty="0">
                <a:solidFill>
                  <a:srgbClr val="002060"/>
                </a:solidFill>
              </a:rPr>
              <a:t>*Technique d'évaluation via l’entrainement de plusieurs modèles sur des sous-ensembles des données d'entrée disponibles et via leur évaluation sur le sous-ensemble complémentaire des données.</a:t>
            </a:r>
          </a:p>
        </p:txBody>
      </p:sp>
      <p:sp>
        <p:nvSpPr>
          <p:cNvPr id="23" name="TextBox 22">
            <a:extLst>
              <a:ext uri="{FF2B5EF4-FFF2-40B4-BE49-F238E27FC236}">
                <a16:creationId xmlns:a16="http://schemas.microsoft.com/office/drawing/2014/main" id="{44FE6101-E41A-6B94-282B-90F89738FEE1}"/>
              </a:ext>
            </a:extLst>
          </p:cNvPr>
          <p:cNvSpPr txBox="1"/>
          <p:nvPr/>
        </p:nvSpPr>
        <p:spPr>
          <a:xfrm>
            <a:off x="6790855" y="3545190"/>
            <a:ext cx="4769177" cy="646331"/>
          </a:xfrm>
          <a:prstGeom prst="rect">
            <a:avLst/>
          </a:prstGeom>
          <a:noFill/>
        </p:spPr>
        <p:txBody>
          <a:bodyPr wrap="square">
            <a:spAutoFit/>
          </a:bodyPr>
          <a:lstStyle/>
          <a:p>
            <a:pPr algn="just"/>
            <a:r>
              <a:rPr lang="fr-FR" b="1" dirty="0">
                <a:solidFill>
                  <a:srgbClr val="002060"/>
                </a:solidFill>
                <a:latin typeface="Candara" panose="020E0502030303020204" pitchFamily="34" charset="0"/>
              </a:rPr>
              <a:t>Comparaison des scores de validation croisée</a:t>
            </a:r>
          </a:p>
          <a:p>
            <a:pPr algn="just"/>
            <a:endParaRPr lang="fr-FR" b="1" dirty="0">
              <a:solidFill>
                <a:srgbClr val="002060"/>
              </a:solidFill>
              <a:latin typeface="Candara" panose="020E0502030303020204" pitchFamily="34" charset="0"/>
            </a:endParaRPr>
          </a:p>
        </p:txBody>
      </p:sp>
    </p:spTree>
    <p:extLst>
      <p:ext uri="{BB962C8B-B14F-4D97-AF65-F5344CB8AC3E}">
        <p14:creationId xmlns:p14="http://schemas.microsoft.com/office/powerpoint/2010/main" val="720929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31150</TotalTime>
  <Words>1364</Words>
  <Application>Microsoft Office PowerPoint</Application>
  <PresentationFormat>Widescreen</PresentationFormat>
  <Paragraphs>166</Paragraphs>
  <Slides>19</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Arial Black</vt:lpstr>
      <vt:lpstr>Calibri</vt:lpstr>
      <vt:lpstr>Calibri Light</vt:lpstr>
      <vt:lpstr>Cambria Math</vt:lpstr>
      <vt:lpstr>Candara</vt:lpstr>
      <vt:lpstr>Gill Sans MT</vt:lpstr>
      <vt:lpstr>Times New Roman</vt:lpstr>
      <vt:lpstr>Office Theme</vt:lpstr>
      <vt:lpstr>Tema di Office</vt:lpstr>
      <vt:lpstr>  Projet 7:   Implémentez un modèle de scoring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1:</dc:title>
  <dc:creator>elena nardi</dc:creator>
  <cp:lastModifiedBy>elena nardi</cp:lastModifiedBy>
  <cp:revision>672</cp:revision>
  <dcterms:created xsi:type="dcterms:W3CDTF">2022-09-22T07:09:27Z</dcterms:created>
  <dcterms:modified xsi:type="dcterms:W3CDTF">2023-05-02T06:15:20Z</dcterms:modified>
</cp:coreProperties>
</file>