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7" r:id="rId3"/>
    <p:sldId id="354" r:id="rId4"/>
    <p:sldId id="362" r:id="rId5"/>
    <p:sldId id="361" r:id="rId6"/>
    <p:sldId id="423" r:id="rId7"/>
    <p:sldId id="364" r:id="rId8"/>
    <p:sldId id="365" r:id="rId9"/>
    <p:sldId id="415" r:id="rId10"/>
    <p:sldId id="424" r:id="rId11"/>
    <p:sldId id="437" r:id="rId12"/>
    <p:sldId id="410" r:id="rId13"/>
    <p:sldId id="433" r:id="rId14"/>
    <p:sldId id="438" r:id="rId15"/>
    <p:sldId id="439" r:id="rId16"/>
    <p:sldId id="440" r:id="rId17"/>
    <p:sldId id="434" r:id="rId18"/>
    <p:sldId id="375" r:id="rId19"/>
    <p:sldId id="43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FF"/>
    <a:srgbClr val="333399"/>
    <a:srgbClr val="FFFF99"/>
    <a:srgbClr val="FFCC66"/>
    <a:srgbClr val="660066"/>
    <a:srgbClr val="FFFFAF"/>
    <a:srgbClr val="FF9900"/>
    <a:srgbClr val="99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3881" autoAdjust="0"/>
  </p:normalViewPr>
  <p:slideViewPr>
    <p:cSldViewPr snapToGrid="0">
      <p:cViewPr varScale="1">
        <p:scale>
          <a:sx n="59" d="100"/>
          <a:sy n="59" d="100"/>
        </p:scale>
        <p:origin x="946" y="67"/>
      </p:cViewPr>
      <p:guideLst>
        <p:guide orient="horz" pos="2160"/>
        <p:guide pos="3840"/>
      </p:guideLst>
    </p:cSldViewPr>
  </p:slideViewPr>
  <p:notesTextViewPr>
    <p:cViewPr>
      <p:scale>
        <a:sx n="3" d="2"/>
        <a:sy n="3" d="2"/>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2674C-A7FB-44B5-9944-EF4082D865F3}" type="datetimeFigureOut">
              <a:rPr lang="fr-FR" smtClean="0"/>
              <a:t>30/05/2023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D922A-FD64-4D5E-B87B-8215F8396CEE}" type="slidenum">
              <a:rPr lang="fr-FR" smtClean="0"/>
              <a:t>‹#›</a:t>
            </a:fld>
            <a:endParaRPr lang="fr-FR"/>
          </a:p>
        </p:txBody>
      </p:sp>
    </p:spTree>
    <p:extLst>
      <p:ext uri="{BB962C8B-B14F-4D97-AF65-F5344CB8AC3E}">
        <p14:creationId xmlns:p14="http://schemas.microsoft.com/office/powerpoint/2010/main" val="86869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date</a:t>
            </a:r>
          </a:p>
        </p:txBody>
      </p:sp>
      <p:sp>
        <p:nvSpPr>
          <p:cNvPr id="4" name="Slide Number Placeholder 3"/>
          <p:cNvSpPr>
            <a:spLocks noGrp="1"/>
          </p:cNvSpPr>
          <p:nvPr>
            <p:ph type="sldNum" sz="quarter" idx="5"/>
          </p:nvPr>
        </p:nvSpPr>
        <p:spPr/>
        <p:txBody>
          <a:bodyPr/>
          <a:lstStyle/>
          <a:p>
            <a:fld id="{11CD922A-FD64-4D5E-B87B-8215F8396CEE}" type="slidenum">
              <a:rPr lang="fr-FR" smtClean="0"/>
              <a:t>1</a:t>
            </a:fld>
            <a:endParaRPr lang="fr-FR"/>
          </a:p>
        </p:txBody>
      </p:sp>
    </p:spTree>
    <p:extLst>
      <p:ext uri="{BB962C8B-B14F-4D97-AF65-F5344CB8AC3E}">
        <p14:creationId xmlns:p14="http://schemas.microsoft.com/office/powerpoint/2010/main" val="205832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Chaine, espacement</a:t>
            </a:r>
          </a:p>
        </p:txBody>
      </p:sp>
      <p:sp>
        <p:nvSpPr>
          <p:cNvPr id="4" name="Slide Number Placeholder 3"/>
          <p:cNvSpPr>
            <a:spLocks noGrp="1"/>
          </p:cNvSpPr>
          <p:nvPr>
            <p:ph type="sldNum" sz="quarter" idx="5"/>
          </p:nvPr>
        </p:nvSpPr>
        <p:spPr/>
        <p:txBody>
          <a:bodyPr/>
          <a:lstStyle/>
          <a:p>
            <a:fld id="{11CD922A-FD64-4D5E-B87B-8215F8396CEE}" type="slidenum">
              <a:rPr lang="fr-FR" smtClean="0"/>
              <a:t>2</a:t>
            </a:fld>
            <a:endParaRPr lang="fr-FR"/>
          </a:p>
        </p:txBody>
      </p:sp>
    </p:spTree>
    <p:extLst>
      <p:ext uri="{BB962C8B-B14F-4D97-AF65-F5344CB8AC3E}">
        <p14:creationId xmlns:p14="http://schemas.microsoft.com/office/powerpoint/2010/main" val="310106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4</a:t>
            </a:fld>
            <a:endParaRPr lang="fr-FR"/>
          </a:p>
        </p:txBody>
      </p:sp>
    </p:spTree>
    <p:extLst>
      <p:ext uri="{BB962C8B-B14F-4D97-AF65-F5344CB8AC3E}">
        <p14:creationId xmlns:p14="http://schemas.microsoft.com/office/powerpoint/2010/main" val="418872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7</a:t>
            </a:fld>
            <a:endParaRPr lang="fr-FR" dirty="0"/>
          </a:p>
        </p:txBody>
      </p:sp>
    </p:spTree>
    <p:extLst>
      <p:ext uri="{BB962C8B-B14F-4D97-AF65-F5344CB8AC3E}">
        <p14:creationId xmlns:p14="http://schemas.microsoft.com/office/powerpoint/2010/main" val="110817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Cet objet indique à Spark comment accéder au cluster de serveurs que vous souhaitez utiliser.</a:t>
            </a:r>
          </a:p>
        </p:txBody>
      </p:sp>
      <p:sp>
        <p:nvSpPr>
          <p:cNvPr id="4" name="Slide Number Placeholder 3"/>
          <p:cNvSpPr>
            <a:spLocks noGrp="1"/>
          </p:cNvSpPr>
          <p:nvPr>
            <p:ph type="sldNum" sz="quarter" idx="5"/>
          </p:nvPr>
        </p:nvSpPr>
        <p:spPr/>
        <p:txBody>
          <a:bodyPr/>
          <a:lstStyle/>
          <a:p>
            <a:fld id="{11CD922A-FD64-4D5E-B87B-8215F8396CEE}" type="slidenum">
              <a:rPr lang="fr-FR" smtClean="0"/>
              <a:t>8</a:t>
            </a:fld>
            <a:endParaRPr lang="fr-FR" dirty="0"/>
          </a:p>
        </p:txBody>
      </p:sp>
    </p:spTree>
    <p:extLst>
      <p:ext uri="{BB962C8B-B14F-4D97-AF65-F5344CB8AC3E}">
        <p14:creationId xmlns:p14="http://schemas.microsoft.com/office/powerpoint/2010/main" val="3692290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gérée qui simplifie l'exécution des infrastructures de big data</a:t>
            </a:r>
          </a:p>
          <a:p>
            <a:r>
              <a:rPr lang="fr-FR" dirty="0"/>
              <a:t>image</a:t>
            </a:r>
          </a:p>
        </p:txBody>
      </p:sp>
      <p:sp>
        <p:nvSpPr>
          <p:cNvPr id="4" name="Slide Number Placeholder 3"/>
          <p:cNvSpPr>
            <a:spLocks noGrp="1"/>
          </p:cNvSpPr>
          <p:nvPr>
            <p:ph type="sldNum" sz="quarter" idx="5"/>
          </p:nvPr>
        </p:nvSpPr>
        <p:spPr/>
        <p:txBody>
          <a:bodyPr/>
          <a:lstStyle/>
          <a:p>
            <a:fld id="{11CD922A-FD64-4D5E-B87B-8215F8396CEE}" type="slidenum">
              <a:rPr lang="fr-FR" smtClean="0"/>
              <a:t>9</a:t>
            </a:fld>
            <a:endParaRPr lang="fr-FR"/>
          </a:p>
        </p:txBody>
      </p:sp>
    </p:spTree>
    <p:extLst>
      <p:ext uri="{BB962C8B-B14F-4D97-AF65-F5344CB8AC3E}">
        <p14:creationId xmlns:p14="http://schemas.microsoft.com/office/powerpoint/2010/main" val="157796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tunnels SSH vous permettent d’accéder à des sites Internet qui ne sont pas disponibles depuis votre réseau. Au lieu de naviguer directement vers le site depuis votre réseau, l’utilisation d’un tunnel SSH (également appelée redirection de port) vous fait emprunter un détour via un serveur SSH.</a:t>
            </a:r>
          </a:p>
        </p:txBody>
      </p:sp>
      <p:sp>
        <p:nvSpPr>
          <p:cNvPr id="4" name="Slide Number Placeholder 3"/>
          <p:cNvSpPr>
            <a:spLocks noGrp="1"/>
          </p:cNvSpPr>
          <p:nvPr>
            <p:ph type="sldNum" sz="quarter" idx="5"/>
          </p:nvPr>
        </p:nvSpPr>
        <p:spPr/>
        <p:txBody>
          <a:bodyPr/>
          <a:lstStyle/>
          <a:p>
            <a:fld id="{11CD922A-FD64-4D5E-B87B-8215F8396CEE}" type="slidenum">
              <a:rPr lang="fr-FR" smtClean="0"/>
              <a:t>10</a:t>
            </a:fld>
            <a:endParaRPr lang="fr-FR"/>
          </a:p>
        </p:txBody>
      </p:sp>
    </p:spTree>
    <p:extLst>
      <p:ext uri="{BB962C8B-B14F-4D97-AF65-F5344CB8AC3E}">
        <p14:creationId xmlns:p14="http://schemas.microsoft.com/office/powerpoint/2010/main" val="1472622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i="1" dirty="0"/>
              <a:t>Parquet</a:t>
            </a:r>
            <a:r>
              <a:rPr lang="fr-FR" dirty="0"/>
              <a:t> est un </a:t>
            </a:r>
            <a:r>
              <a:rPr lang="fr-FR" i="1" dirty="0"/>
              <a:t>format</a:t>
            </a:r>
            <a:r>
              <a:rPr lang="fr-FR" dirty="0"/>
              <a:t> de fichier conçu pour stocker de très gros volumes de données ayant une structure « complexe ».</a:t>
            </a:r>
          </a:p>
        </p:txBody>
      </p:sp>
      <p:sp>
        <p:nvSpPr>
          <p:cNvPr id="4" name="Slide Number Placeholder 3"/>
          <p:cNvSpPr>
            <a:spLocks noGrp="1"/>
          </p:cNvSpPr>
          <p:nvPr>
            <p:ph type="sldNum" sz="quarter" idx="5"/>
          </p:nvPr>
        </p:nvSpPr>
        <p:spPr/>
        <p:txBody>
          <a:bodyPr/>
          <a:lstStyle/>
          <a:p>
            <a:fld id="{11CD922A-FD64-4D5E-B87B-8215F8396CEE}" type="slidenum">
              <a:rPr lang="fr-FR" smtClean="0"/>
              <a:t>14</a:t>
            </a:fld>
            <a:endParaRPr lang="fr-FR"/>
          </a:p>
        </p:txBody>
      </p:sp>
    </p:spTree>
    <p:extLst>
      <p:ext uri="{BB962C8B-B14F-4D97-AF65-F5344CB8AC3E}">
        <p14:creationId xmlns:p14="http://schemas.microsoft.com/office/powerpoint/2010/main" val="310631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6197-128C-786E-846C-7BC1A6BE6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68C378-13BC-841A-EFDB-B8E8FBE5A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F1331A-7D08-6231-4313-E2869FA53AC8}"/>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5" name="Footer Placeholder 4">
            <a:extLst>
              <a:ext uri="{FF2B5EF4-FFF2-40B4-BE49-F238E27FC236}">
                <a16:creationId xmlns:a16="http://schemas.microsoft.com/office/drawing/2014/main" id="{488F264D-FADC-167B-E230-2CD71D41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32F00-9CB8-9D6D-A667-3F1E3F77E34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39588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B39-A4C7-0E85-91C8-2CA9E41D5E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9DE19-EB38-710C-F4DB-3F44E098D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1A896-6C40-88E3-C78C-956F11F433BE}"/>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5" name="Footer Placeholder 4">
            <a:extLst>
              <a:ext uri="{FF2B5EF4-FFF2-40B4-BE49-F238E27FC236}">
                <a16:creationId xmlns:a16="http://schemas.microsoft.com/office/drawing/2014/main" id="{43467E88-6FE0-9013-218B-4D9A881C4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522AE-01C3-544A-DB76-80168C251D77}"/>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65158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CB53F-5F1F-1857-3D1D-60D9CC3278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2E0A61-2C7A-09F3-59A7-D795CABA5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8BFE9-BC38-9369-6587-50B42D407397}"/>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5" name="Footer Placeholder 4">
            <a:extLst>
              <a:ext uri="{FF2B5EF4-FFF2-40B4-BE49-F238E27FC236}">
                <a16:creationId xmlns:a16="http://schemas.microsoft.com/office/drawing/2014/main" id="{B71A52AA-9B14-0825-80FA-DD520C6BE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90870-BCE6-5AC2-3CFB-282F17D6FCB9}"/>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235889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E3B5A85-9128-4A10-B6B4-29C831E9314E}" type="datetime1">
              <a:rPr lang="it-IT" smtClean="0"/>
              <a:pPr/>
              <a:t>30/05/2023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11940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CDC941D7-CD12-4231-BD72-74EB2C5C15A6}" type="datetime1">
              <a:rPr lang="it-IT" smtClean="0"/>
              <a:pPr/>
              <a:t>30/05/2023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702750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5BFF895-B067-447B-85A6-89FD4BB8D98E}" type="datetime1">
              <a:rPr lang="it-IT" smtClean="0"/>
              <a:pPr/>
              <a:t>30/05/2023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73042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3744F60-F5CF-41F9-AF97-090C308678DC}" type="datetime1">
              <a:rPr lang="it-IT" smtClean="0"/>
              <a:pPr/>
              <a:t>30/05/2023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186640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C236305B-CC2B-4711-8861-C45A647BB6C9}" type="datetime1">
              <a:rPr lang="it-IT" smtClean="0"/>
              <a:pPr/>
              <a:t>30/05/2023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052590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C5AD9588-9721-4F22-B7D6-45BD9A45FB09}" type="datetime1">
              <a:rPr lang="it-IT" smtClean="0"/>
              <a:pPr/>
              <a:t>30/05/2023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694593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BD0698B-A2E6-4709-8D31-5BA44EF5B4EC}" type="datetime1">
              <a:rPr lang="it-IT" smtClean="0"/>
              <a:pPr/>
              <a:t>30/05/2023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97487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537C74E1-84F6-4209-BE75-AC54773B8894}" type="datetime1">
              <a:rPr lang="it-IT" smtClean="0"/>
              <a:pPr/>
              <a:t>30/05/2023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42383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A997-54F5-EB6D-2D88-A57C2CC1E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70C0B-85CB-AAA3-8F90-96C0502D6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EAFA-FB7C-536E-9CC3-682CBE91A9D7}"/>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5" name="Footer Placeholder 4">
            <a:extLst>
              <a:ext uri="{FF2B5EF4-FFF2-40B4-BE49-F238E27FC236}">
                <a16:creationId xmlns:a16="http://schemas.microsoft.com/office/drawing/2014/main" id="{58F8ECA9-C755-9755-DE15-D056D248A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3B6EE-B477-831F-49DA-3C870F31E661}"/>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609531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FC8B0D0-F1C8-4F63-A3E6-A648D28F6DCD}" type="datetime1">
              <a:rPr lang="it-IT" smtClean="0"/>
              <a:pPr/>
              <a:t>30/05/2023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544534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0289727-BB68-42B9-9F14-1CF622D04EB9}" type="datetime1">
              <a:rPr lang="it-IT" smtClean="0"/>
              <a:pPr/>
              <a:t>30/05/2023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83850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37B2FB6-A2EF-42B4-9BCD-80B2E26042BA}" type="datetime1">
              <a:rPr lang="it-IT" smtClean="0"/>
              <a:pPr/>
              <a:t>30/05/2023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8696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F6E5-C972-011E-9CBD-403A37676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1D369-E3CF-B0A7-26EC-9F6AAFADF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B42ED-9EE5-B430-AE64-C77778886556}"/>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5" name="Footer Placeholder 4">
            <a:extLst>
              <a:ext uri="{FF2B5EF4-FFF2-40B4-BE49-F238E27FC236}">
                <a16:creationId xmlns:a16="http://schemas.microsoft.com/office/drawing/2014/main" id="{865B1363-9942-9EAC-8036-1C1653B4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DBF81-33C9-DA46-E6F6-534DBB57867B}"/>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95714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E19A-9834-BD93-1C5C-A9792CB08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621A7-33E2-A856-BBEB-4ED522F36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E07FCA-C00C-6C4C-E7C2-A1B15191F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9C524-4D82-35E5-2421-59F23AADB3C0}"/>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6" name="Footer Placeholder 5">
            <a:extLst>
              <a:ext uri="{FF2B5EF4-FFF2-40B4-BE49-F238E27FC236}">
                <a16:creationId xmlns:a16="http://schemas.microsoft.com/office/drawing/2014/main" id="{A922E0C7-79B0-546E-10B3-CA67FC47F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10007-1B25-735A-CD2D-F0508CCE5FBF}"/>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41118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170C-EF9C-495D-427F-336ABA2CF3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6A583-BA86-DCA1-BD2C-C005CBDD3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DE540-500C-A03B-CAFE-72682824CE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F8F750-FC1E-0614-3667-A2D30F0D7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6FEC0-76C4-2E29-C05C-9D3711D3A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8E7DD-24B0-540D-0F90-21763C10710D}"/>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8" name="Footer Placeholder 7">
            <a:extLst>
              <a:ext uri="{FF2B5EF4-FFF2-40B4-BE49-F238E27FC236}">
                <a16:creationId xmlns:a16="http://schemas.microsoft.com/office/drawing/2014/main" id="{4F367A4F-9B67-4DE8-96B1-9D97F7DFA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B8469-660B-9ACE-BB55-9D4548ECDBA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81116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566D-C0DD-4EDE-9AC8-84040A38FD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8CD13-D2B1-0995-50A2-F0AB4BD6684B}"/>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4" name="Footer Placeholder 3">
            <a:extLst>
              <a:ext uri="{FF2B5EF4-FFF2-40B4-BE49-F238E27FC236}">
                <a16:creationId xmlns:a16="http://schemas.microsoft.com/office/drawing/2014/main" id="{BD5DF0E3-5E65-F0D7-549A-CAECEB0D6E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997C62-914C-A193-FB25-7544D0E405CB}"/>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44940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A2B5-E3E8-31FF-A70E-1B5CF2E9C55A}"/>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3" name="Footer Placeholder 2">
            <a:extLst>
              <a:ext uri="{FF2B5EF4-FFF2-40B4-BE49-F238E27FC236}">
                <a16:creationId xmlns:a16="http://schemas.microsoft.com/office/drawing/2014/main" id="{B4499896-F250-4687-3A6D-75608D6A20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090038-9F65-8836-16A0-524C202F4A5C}"/>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77436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186B-9643-06A6-48AD-D8DDC5B06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A1EF63-1F65-C5E3-A2C9-7B65E8443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B08D8-B465-D3D9-ECF0-C3B597CAA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4EFBC-26E7-9D55-6F6D-8BAF11F1D643}"/>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6" name="Footer Placeholder 5">
            <a:extLst>
              <a:ext uri="{FF2B5EF4-FFF2-40B4-BE49-F238E27FC236}">
                <a16:creationId xmlns:a16="http://schemas.microsoft.com/office/drawing/2014/main" id="{24BA40E4-5598-DDF3-0069-849653231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869B7-7C1F-DD11-D15E-78EF5C76358A}"/>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250426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62B7-D571-9A30-E86F-52A5258B3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2E976-6D24-9C0E-8782-747DE8FF2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93D010-2359-0DFA-189A-76CE29E3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6FE7A-3121-B95A-64A9-04204740542A}"/>
              </a:ext>
            </a:extLst>
          </p:cNvPr>
          <p:cNvSpPr>
            <a:spLocks noGrp="1"/>
          </p:cNvSpPr>
          <p:nvPr>
            <p:ph type="dt" sz="half" idx="10"/>
          </p:nvPr>
        </p:nvSpPr>
        <p:spPr/>
        <p:txBody>
          <a:bodyPr/>
          <a:lstStyle/>
          <a:p>
            <a:fld id="{9214DD4A-2A7E-4B6E-9181-7B2FE8D81F61}" type="datetimeFigureOut">
              <a:rPr lang="en-US" smtClean="0"/>
              <a:t>5/30/2023</a:t>
            </a:fld>
            <a:endParaRPr lang="en-US"/>
          </a:p>
        </p:txBody>
      </p:sp>
      <p:sp>
        <p:nvSpPr>
          <p:cNvPr id="6" name="Footer Placeholder 5">
            <a:extLst>
              <a:ext uri="{FF2B5EF4-FFF2-40B4-BE49-F238E27FC236}">
                <a16:creationId xmlns:a16="http://schemas.microsoft.com/office/drawing/2014/main" id="{DF583B86-8585-DAFF-4840-EE1376BFC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367E0-4F2C-8206-35CE-8A51330542C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25249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09510-57CE-86A0-37E5-73D5EB97A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6BC41-BA2C-AE4C-C8CB-56E8ED8F8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C2BC-0326-6333-CACF-CF6907267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4DD4A-2A7E-4B6E-9181-7B2FE8D81F61}" type="datetimeFigureOut">
              <a:rPr lang="en-US" smtClean="0"/>
              <a:t>5/30/2023</a:t>
            </a:fld>
            <a:endParaRPr lang="en-US"/>
          </a:p>
        </p:txBody>
      </p:sp>
      <p:sp>
        <p:nvSpPr>
          <p:cNvPr id="5" name="Footer Placeholder 4">
            <a:extLst>
              <a:ext uri="{FF2B5EF4-FFF2-40B4-BE49-F238E27FC236}">
                <a16:creationId xmlns:a16="http://schemas.microsoft.com/office/drawing/2014/main" id="{C9D2252C-849F-9603-1CA7-CDF13A775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D45A3-ED34-EF45-1791-7124279AE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72F0C-2D91-40D6-AEAA-749F0445745C}" type="slidenum">
              <a:rPr lang="en-US" smtClean="0"/>
              <a:t>‹#›</a:t>
            </a:fld>
            <a:endParaRPr lang="en-US"/>
          </a:p>
        </p:txBody>
      </p:sp>
    </p:spTree>
    <p:extLst>
      <p:ext uri="{BB962C8B-B14F-4D97-AF65-F5344CB8AC3E}">
        <p14:creationId xmlns:p14="http://schemas.microsoft.com/office/powerpoint/2010/main" val="264999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23537-1CFE-492A-888E-ACE70918EC1D}" type="datetime1">
              <a:rPr lang="it-IT" smtClean="0"/>
              <a:pPr/>
              <a:t>30/05/2023</a:t>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A6FEC-79E8-4978-87CD-B32714801BA0}" type="slidenum">
              <a:rPr lang="it-IT" smtClean="0"/>
              <a:pPr/>
              <a:t>‹#›</a:t>
            </a:fld>
            <a:endParaRPr lang="it-IT"/>
          </a:p>
        </p:txBody>
      </p:sp>
    </p:spTree>
    <p:extLst>
      <p:ext uri="{BB962C8B-B14F-4D97-AF65-F5344CB8AC3E}">
        <p14:creationId xmlns:p14="http://schemas.microsoft.com/office/powerpoint/2010/main" val="2443860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43.webp"/><Relationship Id="rId3" Type="http://schemas.openxmlformats.org/officeDocument/2006/relationships/image" Target="../media/image40.png"/><Relationship Id="rId7" Type="http://schemas.openxmlformats.org/officeDocument/2006/relationships/image" Target="../media/image29.jpeg"/><Relationship Id="rId2" Type="http://schemas.openxmlformats.org/officeDocument/2006/relationships/image" Target="../media/image39.jpeg"/><Relationship Id="rId1" Type="http://schemas.openxmlformats.org/officeDocument/2006/relationships/slideLayout" Target="../slideLayouts/slideLayout18.xml"/><Relationship Id="rId6" Type="http://schemas.openxmlformats.org/officeDocument/2006/relationships/image" Target="../media/image42.png"/><Relationship Id="rId5" Type="http://schemas.openxmlformats.org/officeDocument/2006/relationships/image" Target="../media/image30.png"/><Relationship Id="rId4" Type="http://schemas.openxmlformats.org/officeDocument/2006/relationships/image" Target="../media/image41.sv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18" Type="http://schemas.openxmlformats.org/officeDocument/2006/relationships/image" Target="../media/image18.jpg"/><Relationship Id="rId26" Type="http://schemas.openxmlformats.org/officeDocument/2006/relationships/image" Target="../media/image26.jpg"/><Relationship Id="rId3" Type="http://schemas.openxmlformats.org/officeDocument/2006/relationships/image" Target="../media/image3.jpg"/><Relationship Id="rId21" Type="http://schemas.openxmlformats.org/officeDocument/2006/relationships/image" Target="../media/image21.jpg"/><Relationship Id="rId7" Type="http://schemas.openxmlformats.org/officeDocument/2006/relationships/image" Target="../media/image7.jpg"/><Relationship Id="rId12" Type="http://schemas.openxmlformats.org/officeDocument/2006/relationships/image" Target="../media/image12.jpg"/><Relationship Id="rId17" Type="http://schemas.openxmlformats.org/officeDocument/2006/relationships/image" Target="../media/image17.jpg"/><Relationship Id="rId25" Type="http://schemas.openxmlformats.org/officeDocument/2006/relationships/image" Target="../media/image25.jpg"/><Relationship Id="rId2" Type="http://schemas.openxmlformats.org/officeDocument/2006/relationships/hyperlink" Target="https://www.kaggle.com/moltean/fruits" TargetMode="External"/><Relationship Id="rId16" Type="http://schemas.openxmlformats.org/officeDocument/2006/relationships/image" Target="../media/image16.jpg"/><Relationship Id="rId20" Type="http://schemas.openxmlformats.org/officeDocument/2006/relationships/image" Target="../media/image20.jpg"/><Relationship Id="rId1" Type="http://schemas.openxmlformats.org/officeDocument/2006/relationships/slideLayout" Target="../slideLayouts/slideLayout18.xml"/><Relationship Id="rId6" Type="http://schemas.openxmlformats.org/officeDocument/2006/relationships/image" Target="../media/image6.jpg"/><Relationship Id="rId11" Type="http://schemas.openxmlformats.org/officeDocument/2006/relationships/image" Target="../media/image11.jpg"/><Relationship Id="rId24" Type="http://schemas.openxmlformats.org/officeDocument/2006/relationships/image" Target="../media/image24.jpg"/><Relationship Id="rId5" Type="http://schemas.openxmlformats.org/officeDocument/2006/relationships/image" Target="../media/image5.jpg"/><Relationship Id="rId15" Type="http://schemas.openxmlformats.org/officeDocument/2006/relationships/image" Target="../media/image15.jpg"/><Relationship Id="rId23" Type="http://schemas.openxmlformats.org/officeDocument/2006/relationships/image" Target="../media/image23.jpg"/><Relationship Id="rId10" Type="http://schemas.openxmlformats.org/officeDocument/2006/relationships/image" Target="../media/image10.jpg"/><Relationship Id="rId19" Type="http://schemas.openxmlformats.org/officeDocument/2006/relationships/image" Target="../media/image19.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jpg"/><Relationship Id="rId22" Type="http://schemas.openxmlformats.org/officeDocument/2006/relationships/image" Target="../media/image2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cstate="print"/>
          <a:srcRect/>
          <a:stretch>
            <a:fillRect/>
          </a:stretch>
        </p:blipFill>
        <p:spPr bwMode="auto">
          <a:xfrm>
            <a:off x="-873515" y="-1294493"/>
            <a:ext cx="14297539" cy="10707680"/>
          </a:xfrm>
          <a:prstGeom prst="rect">
            <a:avLst/>
          </a:prstGeom>
          <a:solidFill>
            <a:srgbClr val="FF9900"/>
          </a:solidFill>
          <a:ln w="9525">
            <a:noFill/>
            <a:miter lim="800000"/>
            <a:headEnd/>
            <a:tailEnd/>
          </a:ln>
        </p:spPr>
      </p:pic>
      <p:sp>
        <p:nvSpPr>
          <p:cNvPr id="3" name="Rectangle 2"/>
          <p:cNvSpPr/>
          <p:nvPr/>
        </p:nvSpPr>
        <p:spPr>
          <a:xfrm>
            <a:off x="-249809" y="0"/>
            <a:ext cx="13270212" cy="7101408"/>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1" name="Rectangle 2"/>
          <p:cNvSpPr>
            <a:spLocks noGrp="1" noChangeArrowheads="1"/>
          </p:cNvSpPr>
          <p:nvPr>
            <p:ph type="ctrTitle"/>
          </p:nvPr>
        </p:nvSpPr>
        <p:spPr>
          <a:xfrm>
            <a:off x="3486485" y="1676400"/>
            <a:ext cx="5238098" cy="2154527"/>
          </a:xfrm>
          <a:prstGeom prst="roundRect">
            <a:avLst/>
          </a:prstGeom>
          <a:solidFill>
            <a:srgbClr val="FF9900"/>
          </a:solidFill>
          <a:ln>
            <a:solidFill>
              <a:schemeClr val="accent1">
                <a:lumMod val="50000"/>
              </a:schemeClr>
            </a:solidFill>
          </a:ln>
        </p:spPr>
        <p:txBody>
          <a:bodyPr anchor="ctr" anchorCtr="1">
            <a:noAutofit/>
          </a:bodyPr>
          <a:lstStyle/>
          <a:p>
            <a:pPr eaLnBrk="1" hangingPunct="1"/>
            <a:br>
              <a:rPr lang="en-US" altLang="fr-FR" sz="2400" b="1" dirty="0">
                <a:solidFill>
                  <a:schemeClr val="bg1"/>
                </a:solidFill>
              </a:rPr>
            </a:br>
            <a:br>
              <a:rPr lang="fr-FR" altLang="fr-FR" sz="2400" b="1" dirty="0">
                <a:solidFill>
                  <a:schemeClr val="bg1"/>
                </a:solidFill>
              </a:rPr>
            </a:br>
            <a:r>
              <a:rPr lang="fr-FR" altLang="fr-FR" sz="2400" b="1" dirty="0">
                <a:solidFill>
                  <a:srgbClr val="002060"/>
                </a:solidFill>
                <a:latin typeface="Candara" pitchFamily="34" charset="0"/>
              </a:rPr>
              <a:t>Projet 8: </a:t>
            </a:r>
            <a:br>
              <a:rPr lang="fr-FR" altLang="fr-FR" sz="2400" b="1" dirty="0">
                <a:solidFill>
                  <a:srgbClr val="002060"/>
                </a:solidFill>
                <a:latin typeface="Candara" pitchFamily="34" charset="0"/>
              </a:rPr>
            </a:br>
            <a:r>
              <a:rPr lang="fr-FR" altLang="fr-FR" sz="2400" b="1" dirty="0">
                <a:solidFill>
                  <a:srgbClr val="002060"/>
                </a:solidFill>
                <a:latin typeface="Candara" pitchFamily="34" charset="0"/>
              </a:rPr>
              <a:t> Déployez un modèle dans le cloud</a:t>
            </a:r>
            <a:br>
              <a:rPr lang="fr-FR" altLang="fr-FR" sz="2400" b="1" dirty="0">
                <a:solidFill>
                  <a:srgbClr val="002060"/>
                </a:solidFill>
                <a:latin typeface="Candara" pitchFamily="34" charset="0"/>
              </a:rPr>
            </a:br>
            <a:br>
              <a:rPr lang="en-US" altLang="fr-FR" sz="2400" b="1" dirty="0">
                <a:solidFill>
                  <a:srgbClr val="002060"/>
                </a:solidFill>
                <a:latin typeface="Candara" pitchFamily="34" charset="0"/>
              </a:rPr>
            </a:br>
            <a:endParaRPr lang="fr-FR" altLang="fr-FR" sz="2400" b="1" dirty="0">
              <a:solidFill>
                <a:srgbClr val="002060"/>
              </a:solidFill>
              <a:latin typeface="Candara" pitchFamily="34" charset="0"/>
            </a:endParaRPr>
          </a:p>
        </p:txBody>
      </p:sp>
      <p:sp>
        <p:nvSpPr>
          <p:cNvPr id="2052" name="Text Box 10"/>
          <p:cNvSpPr txBox="1">
            <a:spLocks noChangeArrowheads="1"/>
          </p:cNvSpPr>
          <p:nvPr/>
        </p:nvSpPr>
        <p:spPr bwMode="auto">
          <a:xfrm>
            <a:off x="4907087" y="4607916"/>
            <a:ext cx="2396895" cy="769441"/>
          </a:xfrm>
          <a:prstGeom prst="rect">
            <a:avLst/>
          </a:prstGeom>
          <a:noFill/>
          <a:ln w="9525">
            <a:noFill/>
            <a:miter lim="800000"/>
            <a:headEnd/>
            <a:tailEnd/>
          </a:ln>
          <a:effectLst/>
        </p:spPr>
        <p:txBody>
          <a:bodyPr wrap="square">
            <a:spAutoFit/>
          </a:bodyPr>
          <a:lstStyle/>
          <a:p>
            <a:pPr algn="ctr"/>
            <a:r>
              <a:rPr lang="it-IT" altLang="fr-FR" sz="2200" b="1" dirty="0">
                <a:solidFill>
                  <a:srgbClr val="002060"/>
                </a:solidFill>
                <a:latin typeface="Candara" pitchFamily="34" charset="0"/>
              </a:rPr>
              <a:t>ELENA NARDI</a:t>
            </a:r>
          </a:p>
          <a:p>
            <a:pPr algn="ctr"/>
            <a:endParaRPr lang="it-IT" altLang="fr-FR" sz="2200" b="1" dirty="0">
              <a:solidFill>
                <a:srgbClr val="002060"/>
              </a:solidFill>
              <a:latin typeface="Candara" pitchFamily="34" charset="0"/>
            </a:endParaRPr>
          </a:p>
        </p:txBody>
      </p:sp>
      <p:sp>
        <p:nvSpPr>
          <p:cNvPr id="2053" name="Text Box 12"/>
          <p:cNvSpPr txBox="1">
            <a:spLocks noChangeArrowheads="1"/>
          </p:cNvSpPr>
          <p:nvPr/>
        </p:nvSpPr>
        <p:spPr bwMode="auto">
          <a:xfrm>
            <a:off x="4888483" y="3692635"/>
            <a:ext cx="184150" cy="366712"/>
          </a:xfrm>
          <a:prstGeom prst="rect">
            <a:avLst/>
          </a:prstGeom>
          <a:noFill/>
          <a:ln w="9525">
            <a:noFill/>
            <a:miter lim="800000"/>
            <a:headEnd/>
            <a:tailEnd/>
          </a:ln>
          <a:effectLst/>
        </p:spPr>
        <p:txBody>
          <a:bodyPr wrap="none">
            <a:spAutoFit/>
          </a:bodyPr>
          <a:lstStyle/>
          <a:p>
            <a:endParaRPr lang="en-US" altLang="fr-FR" dirty="0"/>
          </a:p>
        </p:txBody>
      </p:sp>
      <p:sp>
        <p:nvSpPr>
          <p:cNvPr id="2058" name="Text Box 10"/>
          <p:cNvSpPr txBox="1">
            <a:spLocks noChangeArrowheads="1"/>
          </p:cNvSpPr>
          <p:nvPr/>
        </p:nvSpPr>
        <p:spPr bwMode="auto">
          <a:xfrm>
            <a:off x="9999599" y="5961856"/>
            <a:ext cx="2186111" cy="400110"/>
          </a:xfrm>
          <a:prstGeom prst="rect">
            <a:avLst/>
          </a:prstGeom>
          <a:noFill/>
          <a:ln w="9525">
            <a:noFill/>
            <a:miter lim="800000"/>
            <a:headEnd/>
            <a:tailEnd/>
          </a:ln>
          <a:effectLst/>
        </p:spPr>
        <p:txBody>
          <a:bodyPr wrap="none">
            <a:spAutoFit/>
          </a:bodyPr>
          <a:lstStyle/>
          <a:p>
            <a:r>
              <a:rPr lang="en-US" sz="2000" b="1" dirty="0">
                <a:solidFill>
                  <a:srgbClr val="002060"/>
                </a:solidFill>
                <a:latin typeface="Candara" pitchFamily="34" charset="0"/>
              </a:rPr>
              <a:t>Malakoff, </a:t>
            </a:r>
            <a:r>
              <a:rPr lang="fr-FR" sz="2000" b="1" dirty="0">
                <a:solidFill>
                  <a:srgbClr val="002060"/>
                </a:solidFill>
                <a:latin typeface="Candara" pitchFamily="34" charset="0"/>
              </a:rPr>
              <a:t>30</a:t>
            </a:r>
            <a:r>
              <a:rPr lang="en-US" sz="2000" b="1" dirty="0">
                <a:solidFill>
                  <a:srgbClr val="002060"/>
                </a:solidFill>
                <a:latin typeface="Candara" pitchFamily="34" charset="0"/>
              </a:rPr>
              <a:t>/05/23</a:t>
            </a:r>
          </a:p>
        </p:txBody>
      </p:sp>
      <p:sp>
        <p:nvSpPr>
          <p:cNvPr id="2" name="ZoneTexte 1"/>
          <p:cNvSpPr txBox="1"/>
          <p:nvPr/>
        </p:nvSpPr>
        <p:spPr>
          <a:xfrm>
            <a:off x="5431311" y="1289968"/>
            <a:ext cx="1348446" cy="369332"/>
          </a:xfrm>
          <a:prstGeom prst="rect">
            <a:avLst/>
          </a:prstGeom>
          <a:noFill/>
        </p:spPr>
        <p:txBody>
          <a:bodyPr wrap="none" rtlCol="0">
            <a:spAutoFit/>
          </a:bodyPr>
          <a:lstStyle/>
          <a:p>
            <a:r>
              <a:rPr lang="fr-FR" b="1" dirty="0">
                <a:solidFill>
                  <a:srgbClr val="002060"/>
                </a:solidFill>
                <a:latin typeface="Candara" pitchFamily="34" charset="0"/>
              </a:rPr>
              <a:t>Soutenance</a:t>
            </a:r>
            <a:endParaRPr lang="en-US" b="1" dirty="0">
              <a:solidFill>
                <a:srgbClr val="002060"/>
              </a:solidFill>
              <a:latin typeface="Candara" pitchFamily="34" charset="0"/>
            </a:endParaRPr>
          </a:p>
        </p:txBody>
      </p:sp>
      <p:sp>
        <p:nvSpPr>
          <p:cNvPr id="12" name="ZoneTexte 11"/>
          <p:cNvSpPr txBox="1"/>
          <p:nvPr/>
        </p:nvSpPr>
        <p:spPr>
          <a:xfrm>
            <a:off x="5323910" y="4163092"/>
            <a:ext cx="1563248" cy="369332"/>
          </a:xfrm>
          <a:prstGeom prst="rect">
            <a:avLst/>
          </a:prstGeom>
          <a:noFill/>
        </p:spPr>
        <p:txBody>
          <a:bodyPr wrap="none" rtlCol="0">
            <a:spAutoFit/>
          </a:bodyPr>
          <a:lstStyle/>
          <a:p>
            <a:r>
              <a:rPr lang="fr-FR" b="1" dirty="0">
                <a:solidFill>
                  <a:srgbClr val="002060"/>
                </a:solidFill>
                <a:latin typeface="Candara" pitchFamily="34" charset="0"/>
              </a:rPr>
              <a:t>Présentée par</a:t>
            </a:r>
            <a:endParaRPr lang="en-US" b="1" dirty="0">
              <a:solidFill>
                <a:srgbClr val="002060"/>
              </a:solidFill>
              <a:latin typeface="Candara" pitchFamily="34" charset="0"/>
            </a:endParaRPr>
          </a:p>
        </p:txBody>
      </p:sp>
      <p:sp>
        <p:nvSpPr>
          <p:cNvPr id="19" name="CasellaDiTesto 18"/>
          <p:cNvSpPr txBox="1"/>
          <p:nvPr/>
        </p:nvSpPr>
        <p:spPr>
          <a:xfrm>
            <a:off x="4745225" y="319917"/>
            <a:ext cx="2720617" cy="707886"/>
          </a:xfrm>
          <a:prstGeom prst="rect">
            <a:avLst/>
          </a:prstGeom>
          <a:solidFill>
            <a:schemeClr val="bg1">
              <a:alpha val="60000"/>
            </a:schemeClr>
          </a:solidFill>
          <a:ln>
            <a:solidFill>
              <a:srgbClr val="0070C0"/>
            </a:solidFill>
          </a:ln>
        </p:spPr>
        <p:txBody>
          <a:bodyPr wrap="none" rtlCol="0">
            <a:spAutoFit/>
          </a:bodyPr>
          <a:lstStyle/>
          <a:p>
            <a:pPr algn="ctr"/>
            <a:r>
              <a:rPr lang="fr-FR" sz="2000" b="1" dirty="0" err="1">
                <a:solidFill>
                  <a:srgbClr val="002060"/>
                </a:solidFill>
                <a:latin typeface="Candara" panose="020E0502030303020204" pitchFamily="34" charset="0"/>
                <a:ea typeface="Verdana" pitchFamily="34" charset="0"/>
                <a:cs typeface="Verdana" pitchFamily="34" charset="0"/>
              </a:rPr>
              <a:t>OpenClassrooms</a:t>
            </a:r>
            <a:r>
              <a:rPr lang="fr-FR" sz="2000" b="1" dirty="0">
                <a:solidFill>
                  <a:srgbClr val="002060"/>
                </a:solidFill>
                <a:latin typeface="Candara" panose="020E0502030303020204" pitchFamily="34" charset="0"/>
                <a:ea typeface="Verdana" pitchFamily="34" charset="0"/>
                <a:cs typeface="Verdana" pitchFamily="34" charset="0"/>
              </a:rPr>
              <a:t> </a:t>
            </a:r>
          </a:p>
          <a:p>
            <a:pPr algn="ctr"/>
            <a:r>
              <a:rPr lang="fr-FR" sz="2000" b="1" dirty="0">
                <a:solidFill>
                  <a:srgbClr val="002060"/>
                </a:solidFill>
                <a:latin typeface="Candara" panose="020E0502030303020204" pitchFamily="34" charset="0"/>
                <a:ea typeface="Verdana" pitchFamily="34" charset="0"/>
                <a:cs typeface="Verdana" pitchFamily="34" charset="0"/>
              </a:rPr>
              <a:t>Parcours Data </a:t>
            </a:r>
            <a:r>
              <a:rPr lang="fr-FR" sz="2000" b="1" dirty="0" err="1">
                <a:solidFill>
                  <a:srgbClr val="002060"/>
                </a:solidFill>
                <a:latin typeface="Candara" panose="020E0502030303020204" pitchFamily="34" charset="0"/>
                <a:ea typeface="Verdana" pitchFamily="34" charset="0"/>
                <a:cs typeface="Verdana" pitchFamily="34" charset="0"/>
              </a:rPr>
              <a:t>Scientist</a:t>
            </a:r>
            <a:endParaRPr lang="fr-FR" sz="2000" b="1" dirty="0">
              <a:solidFill>
                <a:srgbClr val="002060"/>
              </a:solidFill>
              <a:latin typeface="Candara" panose="020E0502030303020204"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63019300-A814-9AD9-8807-DDFE99180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15354"/>
            <a:ext cx="2667372" cy="1286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C35A7-4C71-5882-26B2-955FC0FF352F}"/>
              </a:ext>
            </a:extLst>
          </p:cNvPr>
          <p:cNvSpPr>
            <a:spLocks noGrp="1"/>
          </p:cNvSpPr>
          <p:nvPr>
            <p:ph type="sldNum" sz="quarter" idx="12"/>
          </p:nvPr>
        </p:nvSpPr>
        <p:spPr/>
        <p:txBody>
          <a:bodyPr/>
          <a:lstStyle/>
          <a:p>
            <a:fld id="{6B6A6FEC-79E8-4978-87CD-B32714801BA0}" type="slidenum">
              <a:rPr lang="it-IT" smtClean="0"/>
              <a:pPr/>
              <a:t>10</a:t>
            </a:fld>
            <a:endParaRPr lang="it-IT" dirty="0"/>
          </a:p>
        </p:txBody>
      </p:sp>
      <p:sp>
        <p:nvSpPr>
          <p:cNvPr id="3" name="Rectangle 2">
            <a:extLst>
              <a:ext uri="{FF2B5EF4-FFF2-40B4-BE49-F238E27FC236}">
                <a16:creationId xmlns:a16="http://schemas.microsoft.com/office/drawing/2014/main" id="{825B4E70-5F71-3E68-F967-3FF0606D8E9B}"/>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Tunnel SSH</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7D7D13F8-DCC5-D700-5620-092944A13913}"/>
              </a:ext>
            </a:extLst>
          </p:cNvPr>
          <p:cNvSpPr txBox="1"/>
          <p:nvPr/>
        </p:nvSpPr>
        <p:spPr>
          <a:xfrm>
            <a:off x="1266444" y="635619"/>
            <a:ext cx="5355336" cy="923330"/>
          </a:xfrm>
          <a:prstGeom prst="rect">
            <a:avLst/>
          </a:prstGeom>
          <a:noFill/>
        </p:spPr>
        <p:txBody>
          <a:bodyPr wrap="square">
            <a:spAutoFit/>
          </a:bodyPr>
          <a:lstStyle/>
          <a:p>
            <a:pPr algn="just"/>
            <a:r>
              <a:rPr lang="fr-FR" dirty="0">
                <a:solidFill>
                  <a:srgbClr val="002060"/>
                </a:solidFill>
              </a:rPr>
              <a:t>Le tunneling SSH (</a:t>
            </a:r>
            <a:r>
              <a:rPr lang="en-US" b="1" dirty="0">
                <a:solidFill>
                  <a:srgbClr val="002060"/>
                </a:solidFill>
              </a:rPr>
              <a:t>Secure Shell</a:t>
            </a:r>
            <a:r>
              <a:rPr lang="en-US" dirty="0">
                <a:solidFill>
                  <a:srgbClr val="002060"/>
                </a:solidFill>
              </a:rPr>
              <a:t>)</a:t>
            </a:r>
            <a:r>
              <a:rPr lang="fr-FR" dirty="0">
                <a:solidFill>
                  <a:srgbClr val="002060"/>
                </a:solidFill>
              </a:rPr>
              <a:t> consiste en l'établissement d'un tunnel construit avec le protocole SSH entre un client et un serveur</a:t>
            </a:r>
          </a:p>
        </p:txBody>
      </p:sp>
      <p:pic>
        <p:nvPicPr>
          <p:cNvPr id="9" name="Picture 8">
            <a:extLst>
              <a:ext uri="{FF2B5EF4-FFF2-40B4-BE49-F238E27FC236}">
                <a16:creationId xmlns:a16="http://schemas.microsoft.com/office/drawing/2014/main" id="{38F6667C-DAEC-F811-2A03-DBD334491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986" y="460754"/>
            <a:ext cx="3837832" cy="1631079"/>
          </a:xfrm>
          <a:prstGeom prst="rect">
            <a:avLst/>
          </a:prstGeom>
          <a:ln>
            <a:solidFill>
              <a:srgbClr val="002060"/>
            </a:solidFill>
          </a:ln>
        </p:spPr>
      </p:pic>
      <p:sp>
        <p:nvSpPr>
          <p:cNvPr id="12" name="TextBox 11">
            <a:extLst>
              <a:ext uri="{FF2B5EF4-FFF2-40B4-BE49-F238E27FC236}">
                <a16:creationId xmlns:a16="http://schemas.microsoft.com/office/drawing/2014/main" id="{2F5176B2-0333-CFA5-F50F-3704ECFA4E36}"/>
              </a:ext>
            </a:extLst>
          </p:cNvPr>
          <p:cNvSpPr txBox="1"/>
          <p:nvPr/>
        </p:nvSpPr>
        <p:spPr>
          <a:xfrm>
            <a:off x="159031" y="2187463"/>
            <a:ext cx="6138672" cy="1200329"/>
          </a:xfrm>
          <a:prstGeom prst="rect">
            <a:avLst/>
          </a:prstGeom>
          <a:noFill/>
        </p:spPr>
        <p:txBody>
          <a:bodyPr wrap="square">
            <a:spAutoFit/>
          </a:bodyPr>
          <a:lstStyle/>
          <a:p>
            <a:r>
              <a:rPr lang="fr-FR" dirty="0">
                <a:solidFill>
                  <a:srgbClr val="002060"/>
                </a:solidFill>
                <a:latin typeface="Candara" panose="020E0502030303020204" pitchFamily="34" charset="0"/>
              </a:rPr>
              <a:t>Sur Windows:</a:t>
            </a:r>
          </a:p>
          <a:p>
            <a:pPr marL="285750" indent="-285750">
              <a:buFont typeface="Arial" panose="020B0604020202020204" pitchFamily="34" charset="0"/>
              <a:buChar char="•"/>
            </a:pPr>
            <a:r>
              <a:rPr lang="fr-FR" dirty="0">
                <a:solidFill>
                  <a:srgbClr val="002060"/>
                </a:solidFill>
                <a:latin typeface="Candara" panose="020E0502030303020204" pitchFamily="34" charset="0"/>
              </a:rPr>
              <a:t>PuTTY: un client SSH gratuit pour Windows</a:t>
            </a:r>
          </a:p>
          <a:p>
            <a:pPr marL="285750" indent="-285750">
              <a:buFont typeface="Arial" panose="020B0604020202020204" pitchFamily="34" charset="0"/>
              <a:buChar char="•"/>
            </a:pPr>
            <a:r>
              <a:rPr lang="fr-FR" dirty="0">
                <a:solidFill>
                  <a:srgbClr val="002060"/>
                </a:solidFill>
                <a:effectLst/>
                <a:latin typeface="Candara" panose="020E0502030303020204" pitchFamily="34" charset="0"/>
              </a:rPr>
              <a:t>PuTTY Key </a:t>
            </a:r>
            <a:r>
              <a:rPr lang="fr-FR" dirty="0" err="1">
                <a:solidFill>
                  <a:srgbClr val="002060"/>
                </a:solidFill>
                <a:effectLst/>
                <a:latin typeface="Candara" panose="020E0502030303020204" pitchFamily="34" charset="0"/>
              </a:rPr>
              <a:t>Generator</a:t>
            </a:r>
            <a:r>
              <a:rPr lang="fr-FR" dirty="0">
                <a:solidFill>
                  <a:srgbClr val="002060"/>
                </a:solidFill>
                <a:effectLst/>
                <a:latin typeface="Candara" panose="020E0502030303020204" pitchFamily="34" charset="0"/>
              </a:rPr>
              <a:t> convertit la clé crée par AWS EC2 du format .</a:t>
            </a:r>
            <a:r>
              <a:rPr lang="fr-FR" dirty="0" err="1">
                <a:solidFill>
                  <a:srgbClr val="002060"/>
                </a:solidFill>
                <a:effectLst/>
                <a:latin typeface="Candara" panose="020E0502030303020204" pitchFamily="34" charset="0"/>
              </a:rPr>
              <a:t>pem</a:t>
            </a:r>
            <a:r>
              <a:rPr lang="fr-FR" dirty="0">
                <a:solidFill>
                  <a:srgbClr val="002060"/>
                </a:solidFill>
                <a:effectLst/>
                <a:latin typeface="Candara" panose="020E0502030303020204" pitchFamily="34" charset="0"/>
              </a:rPr>
              <a:t> en .</a:t>
            </a:r>
            <a:r>
              <a:rPr lang="fr-FR" dirty="0" err="1">
                <a:solidFill>
                  <a:srgbClr val="002060"/>
                </a:solidFill>
                <a:effectLst/>
                <a:latin typeface="Candara" panose="020E0502030303020204" pitchFamily="34" charset="0"/>
              </a:rPr>
              <a:t>ppk</a:t>
            </a:r>
            <a:endParaRPr lang="fr-FR" dirty="0">
              <a:solidFill>
                <a:srgbClr val="002060"/>
              </a:solidFill>
              <a:latin typeface="Candara" panose="020E0502030303020204" pitchFamily="34" charset="0"/>
            </a:endParaRPr>
          </a:p>
        </p:txBody>
      </p:sp>
      <p:pic>
        <p:nvPicPr>
          <p:cNvPr id="14" name="Picture 13">
            <a:extLst>
              <a:ext uri="{FF2B5EF4-FFF2-40B4-BE49-F238E27FC236}">
                <a16:creationId xmlns:a16="http://schemas.microsoft.com/office/drawing/2014/main" id="{66D3059E-9D5A-74D7-EC01-01EC555F2689}"/>
              </a:ext>
            </a:extLst>
          </p:cNvPr>
          <p:cNvPicPr>
            <a:picLocks noChangeAspect="1"/>
          </p:cNvPicPr>
          <p:nvPr/>
        </p:nvPicPr>
        <p:blipFill>
          <a:blip r:embed="rId4"/>
          <a:stretch>
            <a:fillRect/>
          </a:stretch>
        </p:blipFill>
        <p:spPr>
          <a:xfrm>
            <a:off x="329719" y="3465988"/>
            <a:ext cx="3330529" cy="3049001"/>
          </a:xfrm>
          <a:prstGeom prst="rect">
            <a:avLst/>
          </a:prstGeom>
        </p:spPr>
      </p:pic>
      <p:sp>
        <p:nvSpPr>
          <p:cNvPr id="16" name="TextBox 15">
            <a:extLst>
              <a:ext uri="{FF2B5EF4-FFF2-40B4-BE49-F238E27FC236}">
                <a16:creationId xmlns:a16="http://schemas.microsoft.com/office/drawing/2014/main" id="{9B98FC60-F148-B104-D82D-1BB5343EB48F}"/>
              </a:ext>
            </a:extLst>
          </p:cNvPr>
          <p:cNvSpPr txBox="1"/>
          <p:nvPr/>
        </p:nvSpPr>
        <p:spPr>
          <a:xfrm>
            <a:off x="7498482" y="3265933"/>
            <a:ext cx="6138672" cy="400110"/>
          </a:xfrm>
          <a:prstGeom prst="rect">
            <a:avLst/>
          </a:prstGeom>
          <a:noFill/>
        </p:spPr>
        <p:txBody>
          <a:bodyPr wrap="square">
            <a:spAutoFit/>
          </a:bodyPr>
          <a:lstStyle/>
          <a:p>
            <a:r>
              <a:rPr lang="fr-FR" sz="2000" dirty="0" err="1">
                <a:solidFill>
                  <a:srgbClr val="002060"/>
                </a:solidFill>
              </a:rPr>
              <a:t>FoxyProxy</a:t>
            </a:r>
            <a:r>
              <a:rPr lang="fr-FR" sz="2000" dirty="0">
                <a:solidFill>
                  <a:srgbClr val="002060"/>
                </a:solidFill>
              </a:rPr>
              <a:t>: Firefox emprunt le tunnel SSH</a:t>
            </a:r>
          </a:p>
        </p:txBody>
      </p:sp>
      <p:pic>
        <p:nvPicPr>
          <p:cNvPr id="6" name="Picture 5">
            <a:extLst>
              <a:ext uri="{FF2B5EF4-FFF2-40B4-BE49-F238E27FC236}">
                <a16:creationId xmlns:a16="http://schemas.microsoft.com/office/drawing/2014/main" id="{FD12F380-B8A7-4EF7-7648-8939CFC158BD}"/>
              </a:ext>
            </a:extLst>
          </p:cNvPr>
          <p:cNvPicPr>
            <a:picLocks noChangeAspect="1"/>
          </p:cNvPicPr>
          <p:nvPr/>
        </p:nvPicPr>
        <p:blipFill>
          <a:blip r:embed="rId5"/>
          <a:stretch>
            <a:fillRect/>
          </a:stretch>
        </p:blipFill>
        <p:spPr>
          <a:xfrm>
            <a:off x="3660248" y="3971352"/>
            <a:ext cx="2876132" cy="1857003"/>
          </a:xfrm>
          <a:prstGeom prst="rect">
            <a:avLst/>
          </a:prstGeom>
        </p:spPr>
      </p:pic>
      <p:pic>
        <p:nvPicPr>
          <p:cNvPr id="11" name="Picture 10">
            <a:extLst>
              <a:ext uri="{FF2B5EF4-FFF2-40B4-BE49-F238E27FC236}">
                <a16:creationId xmlns:a16="http://schemas.microsoft.com/office/drawing/2014/main" id="{B4AA9821-F83D-0550-EC15-D79C56D0E8BD}"/>
              </a:ext>
            </a:extLst>
          </p:cNvPr>
          <p:cNvPicPr>
            <a:picLocks noChangeAspect="1"/>
          </p:cNvPicPr>
          <p:nvPr/>
        </p:nvPicPr>
        <p:blipFill>
          <a:blip r:embed="rId6"/>
          <a:stretch>
            <a:fillRect/>
          </a:stretch>
        </p:blipFill>
        <p:spPr>
          <a:xfrm>
            <a:off x="7227525" y="3773394"/>
            <a:ext cx="4831080" cy="1936017"/>
          </a:xfrm>
          <a:prstGeom prst="rect">
            <a:avLst/>
          </a:prstGeom>
          <a:ln>
            <a:solidFill>
              <a:srgbClr val="002060"/>
            </a:solidFill>
          </a:ln>
        </p:spPr>
      </p:pic>
    </p:spTree>
    <p:extLst>
      <p:ext uri="{BB962C8B-B14F-4D97-AF65-F5344CB8AC3E}">
        <p14:creationId xmlns:p14="http://schemas.microsoft.com/office/powerpoint/2010/main" val="201632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11</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2510377" y="3167390"/>
            <a:ext cx="7171259" cy="523220"/>
          </a:xfrm>
          <a:prstGeom prst="rect">
            <a:avLst/>
          </a:prstGeom>
          <a:noFill/>
        </p:spPr>
        <p:txBody>
          <a:bodyPr wrap="none" rtlCol="0">
            <a:spAutoFit/>
          </a:bodyPr>
          <a:lstStyle/>
          <a:p>
            <a:pPr algn="ctr"/>
            <a:r>
              <a:rPr lang="fr-FR" sz="2800" b="1" dirty="0">
                <a:solidFill>
                  <a:srgbClr val="000066"/>
                </a:solidFill>
                <a:latin typeface="Arial Black" pitchFamily="34" charset="0"/>
              </a:rPr>
              <a:t>3. Chaîne de traitement des images</a:t>
            </a:r>
          </a:p>
        </p:txBody>
      </p:sp>
    </p:spTree>
    <p:extLst>
      <p:ext uri="{BB962C8B-B14F-4D97-AF65-F5344CB8AC3E}">
        <p14:creationId xmlns:p14="http://schemas.microsoft.com/office/powerpoint/2010/main" val="316269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nsorFlow 1.0 vs 2.0, Part 3: tf.keras | by Yusup | AI³ | Theory,  Practice, Business | Medium">
            <a:extLst>
              <a:ext uri="{FF2B5EF4-FFF2-40B4-BE49-F238E27FC236}">
                <a16:creationId xmlns:a16="http://schemas.microsoft.com/office/drawing/2014/main" id="{2A11B89E-5E0D-4647-A802-470E1EEF7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146" y="1522911"/>
            <a:ext cx="1386266" cy="7797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 coins arrondis 10">
            <a:extLst>
              <a:ext uri="{FF2B5EF4-FFF2-40B4-BE49-F238E27FC236}">
                <a16:creationId xmlns:a16="http://schemas.microsoft.com/office/drawing/2014/main" id="{5B7AA667-AF7B-434B-8E75-B3977E725660}"/>
              </a:ext>
            </a:extLst>
          </p:cNvPr>
          <p:cNvSpPr/>
          <p:nvPr/>
        </p:nvSpPr>
        <p:spPr>
          <a:xfrm>
            <a:off x="256805" y="2550367"/>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Setup </a:t>
            </a:r>
            <a:r>
              <a:rPr lang="fr-FR" dirty="0" err="1">
                <a:solidFill>
                  <a:srgbClr val="002060"/>
                </a:solidFill>
              </a:rPr>
              <a:t>spark</a:t>
            </a:r>
            <a:r>
              <a:rPr lang="fr-FR" dirty="0">
                <a:solidFill>
                  <a:srgbClr val="002060"/>
                </a:solidFill>
              </a:rPr>
              <a:t> session / </a:t>
            </a:r>
            <a:r>
              <a:rPr lang="fr-FR" dirty="0" err="1">
                <a:solidFill>
                  <a:srgbClr val="002060"/>
                </a:solidFill>
              </a:rPr>
              <a:t>context</a:t>
            </a:r>
            <a:endParaRPr lang="fr-FR" dirty="0">
              <a:solidFill>
                <a:srgbClr val="002060"/>
              </a:solidFill>
            </a:endParaRPr>
          </a:p>
        </p:txBody>
      </p:sp>
      <p:pic>
        <p:nvPicPr>
          <p:cNvPr id="12" name="Graphique 18" descr="Base de données contour">
            <a:extLst>
              <a:ext uri="{FF2B5EF4-FFF2-40B4-BE49-F238E27FC236}">
                <a16:creationId xmlns:a16="http://schemas.microsoft.com/office/drawing/2014/main" id="{197F737A-1055-4A36-9944-2216CD0BBB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49476" y="4834041"/>
            <a:ext cx="788041" cy="788041"/>
          </a:xfrm>
          <a:prstGeom prst="rect">
            <a:avLst/>
          </a:prstGeom>
        </p:spPr>
      </p:pic>
      <p:pic>
        <p:nvPicPr>
          <p:cNvPr id="15" name="Picture 14" descr="Pour fêter ses 15 ans, AWS S3 annonce 100 billions d&amp;#39;objets stockés | DCmag">
            <a:extLst>
              <a:ext uri="{FF2B5EF4-FFF2-40B4-BE49-F238E27FC236}">
                <a16:creationId xmlns:a16="http://schemas.microsoft.com/office/drawing/2014/main" id="{469BEF49-BB0C-4430-AB31-B449EFF44CB7}"/>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6395" r="25202"/>
          <a:stretch/>
        </p:blipFill>
        <p:spPr bwMode="auto">
          <a:xfrm>
            <a:off x="3662195" y="4639858"/>
            <a:ext cx="1012292" cy="1176405"/>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 57">
            <a:extLst>
              <a:ext uri="{FF2B5EF4-FFF2-40B4-BE49-F238E27FC236}">
                <a16:creationId xmlns:a16="http://schemas.microsoft.com/office/drawing/2014/main" id="{F3669F58-928C-435A-B281-394CAA354DD4}"/>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2464" y="1445043"/>
            <a:ext cx="1758824" cy="1270751"/>
          </a:xfrm>
          <a:prstGeom prst="rect">
            <a:avLst/>
          </a:prstGeom>
        </p:spPr>
      </p:pic>
      <p:pic>
        <p:nvPicPr>
          <p:cNvPr id="37" name="Picture 36" descr="Components of AWS EC2 | by AWS and More | Medium">
            <a:extLst>
              <a:ext uri="{FF2B5EF4-FFF2-40B4-BE49-F238E27FC236}">
                <a16:creationId xmlns:a16="http://schemas.microsoft.com/office/drawing/2014/main" id="{0A121908-0D44-4A9B-8A97-D64416620795}"/>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25128" t="5699" r="20022" b="13112"/>
          <a:stretch/>
        </p:blipFill>
        <p:spPr bwMode="auto">
          <a:xfrm>
            <a:off x="3908361" y="1567623"/>
            <a:ext cx="1004387" cy="8365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F821C7-F790-43AF-6E0C-C4960DB51FCB}"/>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Présentation de la chaine de traitement</a:t>
            </a:r>
          </a:p>
        </p:txBody>
      </p:sp>
      <p:sp>
        <p:nvSpPr>
          <p:cNvPr id="6" name="Arrow: Right 5">
            <a:extLst>
              <a:ext uri="{FF2B5EF4-FFF2-40B4-BE49-F238E27FC236}">
                <a16:creationId xmlns:a16="http://schemas.microsoft.com/office/drawing/2014/main" id="{8CBEF0E1-2521-A16C-F3E6-2530963FE5AE}"/>
              </a:ext>
            </a:extLst>
          </p:cNvPr>
          <p:cNvSpPr/>
          <p:nvPr/>
        </p:nvSpPr>
        <p:spPr>
          <a:xfrm>
            <a:off x="2438896" y="2912590"/>
            <a:ext cx="1000549" cy="10386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10">
            <a:extLst>
              <a:ext uri="{FF2B5EF4-FFF2-40B4-BE49-F238E27FC236}">
                <a16:creationId xmlns:a16="http://schemas.microsoft.com/office/drawing/2014/main" id="{86803478-2BA1-3C4B-4822-0F4436EAAFB8}"/>
              </a:ext>
            </a:extLst>
          </p:cNvPr>
          <p:cNvSpPr/>
          <p:nvPr/>
        </p:nvSpPr>
        <p:spPr>
          <a:xfrm>
            <a:off x="3440105" y="2550367"/>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Import données</a:t>
            </a:r>
          </a:p>
        </p:txBody>
      </p:sp>
      <p:sp>
        <p:nvSpPr>
          <p:cNvPr id="22" name="Rectangle : coins arrondis 10">
            <a:extLst>
              <a:ext uri="{FF2B5EF4-FFF2-40B4-BE49-F238E27FC236}">
                <a16:creationId xmlns:a16="http://schemas.microsoft.com/office/drawing/2014/main" id="{2CB03140-58E7-9455-EEAD-DA4360719004}"/>
              </a:ext>
            </a:extLst>
          </p:cNvPr>
          <p:cNvSpPr/>
          <p:nvPr/>
        </p:nvSpPr>
        <p:spPr>
          <a:xfrm>
            <a:off x="9834836" y="2548614"/>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Extraction des </a:t>
            </a:r>
            <a:r>
              <a:rPr lang="fr-FR" dirty="0" err="1">
                <a:solidFill>
                  <a:srgbClr val="002060"/>
                </a:solidFill>
              </a:rPr>
              <a:t>features</a:t>
            </a:r>
            <a:endParaRPr lang="fr-FR" dirty="0">
              <a:solidFill>
                <a:srgbClr val="002060"/>
              </a:solidFill>
            </a:endParaRPr>
          </a:p>
        </p:txBody>
      </p:sp>
      <p:sp>
        <p:nvSpPr>
          <p:cNvPr id="48" name="Rectangle 47">
            <a:extLst>
              <a:ext uri="{FF2B5EF4-FFF2-40B4-BE49-F238E27FC236}">
                <a16:creationId xmlns:a16="http://schemas.microsoft.com/office/drawing/2014/main" id="{FC6A61E7-1030-5A12-31C8-9E3EE27F95A0}"/>
              </a:ext>
            </a:extLst>
          </p:cNvPr>
          <p:cNvSpPr/>
          <p:nvPr/>
        </p:nvSpPr>
        <p:spPr>
          <a:xfrm flipH="1">
            <a:off x="2902594" y="1130881"/>
            <a:ext cx="73152" cy="18288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Arrow: Right 48">
            <a:extLst>
              <a:ext uri="{FF2B5EF4-FFF2-40B4-BE49-F238E27FC236}">
                <a16:creationId xmlns:a16="http://schemas.microsoft.com/office/drawing/2014/main" id="{B6261DB3-24F6-E7A7-684D-4FCBE5EB2B15}"/>
              </a:ext>
            </a:extLst>
          </p:cNvPr>
          <p:cNvSpPr/>
          <p:nvPr/>
        </p:nvSpPr>
        <p:spPr>
          <a:xfrm flipV="1">
            <a:off x="2902592" y="1111567"/>
            <a:ext cx="3749040" cy="100584"/>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 coins arrondis 10">
            <a:extLst>
              <a:ext uri="{FF2B5EF4-FFF2-40B4-BE49-F238E27FC236}">
                <a16:creationId xmlns:a16="http://schemas.microsoft.com/office/drawing/2014/main" id="{2471F3FC-6850-F0FB-508D-BD5B48F2A40B}"/>
              </a:ext>
            </a:extLst>
          </p:cNvPr>
          <p:cNvSpPr/>
          <p:nvPr/>
        </p:nvSpPr>
        <p:spPr>
          <a:xfrm>
            <a:off x="6662737" y="739993"/>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Chargement</a:t>
            </a:r>
          </a:p>
          <a:p>
            <a:pPr algn="ctr"/>
            <a:r>
              <a:rPr lang="fr-FR" dirty="0">
                <a:solidFill>
                  <a:srgbClr val="002060"/>
                </a:solidFill>
              </a:rPr>
              <a:t>MobileNetV2</a:t>
            </a:r>
          </a:p>
        </p:txBody>
      </p:sp>
      <p:sp>
        <p:nvSpPr>
          <p:cNvPr id="52" name="Rectangle : coins arrondis 10">
            <a:extLst>
              <a:ext uri="{FF2B5EF4-FFF2-40B4-BE49-F238E27FC236}">
                <a16:creationId xmlns:a16="http://schemas.microsoft.com/office/drawing/2014/main" id="{C25D2D00-7CD5-3A0C-04D6-6217245BAD66}"/>
              </a:ext>
            </a:extLst>
          </p:cNvPr>
          <p:cNvSpPr/>
          <p:nvPr/>
        </p:nvSpPr>
        <p:spPr>
          <a:xfrm>
            <a:off x="6628196" y="2550367"/>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Pré-traitements</a:t>
            </a:r>
          </a:p>
        </p:txBody>
      </p:sp>
      <p:sp>
        <p:nvSpPr>
          <p:cNvPr id="54" name="Arrow: Right 53">
            <a:extLst>
              <a:ext uri="{FF2B5EF4-FFF2-40B4-BE49-F238E27FC236}">
                <a16:creationId xmlns:a16="http://schemas.microsoft.com/office/drawing/2014/main" id="{4515629B-761C-7A8C-2737-2B390455036D}"/>
              </a:ext>
            </a:extLst>
          </p:cNvPr>
          <p:cNvSpPr/>
          <p:nvPr/>
        </p:nvSpPr>
        <p:spPr>
          <a:xfrm rot="5400000">
            <a:off x="10787770" y="3466631"/>
            <a:ext cx="274320" cy="100418"/>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Arrow: Right 55">
            <a:extLst>
              <a:ext uri="{FF2B5EF4-FFF2-40B4-BE49-F238E27FC236}">
                <a16:creationId xmlns:a16="http://schemas.microsoft.com/office/drawing/2014/main" id="{1D2EFE46-931C-F0C2-8053-B41821FF82C9}"/>
              </a:ext>
            </a:extLst>
          </p:cNvPr>
          <p:cNvSpPr/>
          <p:nvPr/>
        </p:nvSpPr>
        <p:spPr>
          <a:xfrm>
            <a:off x="10967863" y="4914008"/>
            <a:ext cx="826165" cy="100418"/>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a:extLst>
              <a:ext uri="{FF2B5EF4-FFF2-40B4-BE49-F238E27FC236}">
                <a16:creationId xmlns:a16="http://schemas.microsoft.com/office/drawing/2014/main" id="{424615F9-2EB9-847E-848B-66595FC3AC22}"/>
              </a:ext>
            </a:extLst>
          </p:cNvPr>
          <p:cNvSpPr/>
          <p:nvPr/>
        </p:nvSpPr>
        <p:spPr>
          <a:xfrm>
            <a:off x="85345" y="517645"/>
            <a:ext cx="12031166" cy="59928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 coins arrondis 10">
            <a:extLst>
              <a:ext uri="{FF2B5EF4-FFF2-40B4-BE49-F238E27FC236}">
                <a16:creationId xmlns:a16="http://schemas.microsoft.com/office/drawing/2014/main" id="{1FED2740-39F9-4003-9B18-6FDBECF9EA62}"/>
              </a:ext>
            </a:extLst>
          </p:cNvPr>
          <p:cNvSpPr/>
          <p:nvPr/>
        </p:nvSpPr>
        <p:spPr>
          <a:xfrm>
            <a:off x="9834836" y="3684190"/>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Transformation en vecteur</a:t>
            </a:r>
          </a:p>
          <a:p>
            <a:pPr algn="ctr"/>
            <a:r>
              <a:rPr lang="fr-FR" dirty="0" err="1">
                <a:solidFill>
                  <a:srgbClr val="002060"/>
                </a:solidFill>
              </a:rPr>
              <a:t>Scaling</a:t>
            </a:r>
            <a:endParaRPr lang="fr-FR" dirty="0">
              <a:solidFill>
                <a:srgbClr val="002060"/>
              </a:solidFill>
            </a:endParaRPr>
          </a:p>
        </p:txBody>
      </p:sp>
      <p:sp>
        <p:nvSpPr>
          <p:cNvPr id="60" name="Rectangle : coins arrondis 10">
            <a:extLst>
              <a:ext uri="{FF2B5EF4-FFF2-40B4-BE49-F238E27FC236}">
                <a16:creationId xmlns:a16="http://schemas.microsoft.com/office/drawing/2014/main" id="{6AEF0E8B-EC8F-9C81-4A89-8EA0DAA7F31E}"/>
              </a:ext>
            </a:extLst>
          </p:cNvPr>
          <p:cNvSpPr/>
          <p:nvPr/>
        </p:nvSpPr>
        <p:spPr>
          <a:xfrm>
            <a:off x="9834836" y="4836242"/>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PCA</a:t>
            </a:r>
          </a:p>
        </p:txBody>
      </p:sp>
      <p:pic>
        <p:nvPicPr>
          <p:cNvPr id="62" name="Picture 61">
            <a:extLst>
              <a:ext uri="{FF2B5EF4-FFF2-40B4-BE49-F238E27FC236}">
                <a16:creationId xmlns:a16="http://schemas.microsoft.com/office/drawing/2014/main" id="{7EF28548-8BBB-159A-0EAF-937435C6BF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90" y="524310"/>
            <a:ext cx="1471031" cy="827455"/>
          </a:xfrm>
          <a:prstGeom prst="rect">
            <a:avLst/>
          </a:prstGeom>
        </p:spPr>
      </p:pic>
      <p:sp>
        <p:nvSpPr>
          <p:cNvPr id="63" name="Rectangle 62">
            <a:extLst>
              <a:ext uri="{FF2B5EF4-FFF2-40B4-BE49-F238E27FC236}">
                <a16:creationId xmlns:a16="http://schemas.microsoft.com/office/drawing/2014/main" id="{41EA133C-B38B-94B5-B04B-2571E33E4F34}"/>
              </a:ext>
            </a:extLst>
          </p:cNvPr>
          <p:cNvSpPr/>
          <p:nvPr/>
        </p:nvSpPr>
        <p:spPr>
          <a:xfrm rot="5400000">
            <a:off x="9051970" y="933259"/>
            <a:ext cx="73152" cy="4572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Arrow: Right 63">
            <a:extLst>
              <a:ext uri="{FF2B5EF4-FFF2-40B4-BE49-F238E27FC236}">
                <a16:creationId xmlns:a16="http://schemas.microsoft.com/office/drawing/2014/main" id="{315DD8B6-07B5-361B-440D-A2932750BB0E}"/>
              </a:ext>
            </a:extLst>
          </p:cNvPr>
          <p:cNvSpPr/>
          <p:nvPr/>
        </p:nvSpPr>
        <p:spPr>
          <a:xfrm>
            <a:off x="5627288" y="2913724"/>
            <a:ext cx="1000549" cy="10386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Arrow: Right 64">
            <a:extLst>
              <a:ext uri="{FF2B5EF4-FFF2-40B4-BE49-F238E27FC236}">
                <a16:creationId xmlns:a16="http://schemas.microsoft.com/office/drawing/2014/main" id="{C8C9B841-EFF0-77D7-07B5-D4D2DFBC3319}"/>
              </a:ext>
            </a:extLst>
          </p:cNvPr>
          <p:cNvSpPr/>
          <p:nvPr/>
        </p:nvSpPr>
        <p:spPr>
          <a:xfrm>
            <a:off x="8815738" y="2912590"/>
            <a:ext cx="1000549" cy="10386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ectangle 65">
            <a:extLst>
              <a:ext uri="{FF2B5EF4-FFF2-40B4-BE49-F238E27FC236}">
                <a16:creationId xmlns:a16="http://schemas.microsoft.com/office/drawing/2014/main" id="{27C2C390-0123-6080-CCAB-9389C1AF9A72}"/>
              </a:ext>
            </a:extLst>
          </p:cNvPr>
          <p:cNvSpPr/>
          <p:nvPr/>
        </p:nvSpPr>
        <p:spPr>
          <a:xfrm flipH="1">
            <a:off x="9283419" y="1125283"/>
            <a:ext cx="73152" cy="18288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Arrow: Right 66">
            <a:extLst>
              <a:ext uri="{FF2B5EF4-FFF2-40B4-BE49-F238E27FC236}">
                <a16:creationId xmlns:a16="http://schemas.microsoft.com/office/drawing/2014/main" id="{DBF860D2-F495-110C-61FB-7F9EB8A7091C}"/>
              </a:ext>
            </a:extLst>
          </p:cNvPr>
          <p:cNvSpPr/>
          <p:nvPr/>
        </p:nvSpPr>
        <p:spPr>
          <a:xfrm rot="5400000">
            <a:off x="10780494" y="4619910"/>
            <a:ext cx="274320" cy="100418"/>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Arrow: Right 68">
            <a:extLst>
              <a:ext uri="{FF2B5EF4-FFF2-40B4-BE49-F238E27FC236}">
                <a16:creationId xmlns:a16="http://schemas.microsoft.com/office/drawing/2014/main" id="{B3657781-577E-B5F2-3158-DD61ED93BF7B}"/>
              </a:ext>
            </a:extLst>
          </p:cNvPr>
          <p:cNvSpPr/>
          <p:nvPr/>
        </p:nvSpPr>
        <p:spPr>
          <a:xfrm flipH="1">
            <a:off x="5644779" y="5217179"/>
            <a:ext cx="4176323" cy="9144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Arrow: Right 69">
            <a:extLst>
              <a:ext uri="{FF2B5EF4-FFF2-40B4-BE49-F238E27FC236}">
                <a16:creationId xmlns:a16="http://schemas.microsoft.com/office/drawing/2014/main" id="{88A1DAEF-6879-A449-58E3-768CBB7263F4}"/>
              </a:ext>
            </a:extLst>
          </p:cNvPr>
          <p:cNvSpPr/>
          <p:nvPr/>
        </p:nvSpPr>
        <p:spPr>
          <a:xfrm rot="16200000">
            <a:off x="3994411" y="3892675"/>
            <a:ext cx="1097280" cy="128291"/>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 coins arrondis 10">
            <a:extLst>
              <a:ext uri="{FF2B5EF4-FFF2-40B4-BE49-F238E27FC236}">
                <a16:creationId xmlns:a16="http://schemas.microsoft.com/office/drawing/2014/main" id="{01C536A3-989C-CA90-5154-34AE3517953C}"/>
              </a:ext>
            </a:extLst>
          </p:cNvPr>
          <p:cNvSpPr/>
          <p:nvPr/>
        </p:nvSpPr>
        <p:spPr>
          <a:xfrm>
            <a:off x="3482754" y="4514770"/>
            <a:ext cx="2176272" cy="150620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solidFill>
                <a:srgbClr val="002060"/>
              </a:solidFill>
            </a:endParaRPr>
          </a:p>
        </p:txBody>
      </p:sp>
    </p:spTree>
    <p:extLst>
      <p:ext uri="{BB962C8B-B14F-4D97-AF65-F5344CB8AC3E}">
        <p14:creationId xmlns:p14="http://schemas.microsoft.com/office/powerpoint/2010/main" val="375316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10">
            <a:extLst>
              <a:ext uri="{FF2B5EF4-FFF2-40B4-BE49-F238E27FC236}">
                <a16:creationId xmlns:a16="http://schemas.microsoft.com/office/drawing/2014/main" id="{A8E3D2FC-C33D-215E-AA03-BA23D4DCA949}"/>
              </a:ext>
            </a:extLst>
          </p:cNvPr>
          <p:cNvSpPr/>
          <p:nvPr/>
        </p:nvSpPr>
        <p:spPr>
          <a:xfrm>
            <a:off x="1968402" y="657529"/>
            <a:ext cx="2103120" cy="6400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Setup </a:t>
            </a:r>
            <a:r>
              <a:rPr lang="fr-FR" dirty="0" err="1">
                <a:solidFill>
                  <a:srgbClr val="002060"/>
                </a:solidFill>
              </a:rPr>
              <a:t>spark</a:t>
            </a:r>
            <a:r>
              <a:rPr lang="fr-FR" dirty="0">
                <a:solidFill>
                  <a:srgbClr val="002060"/>
                </a:solidFill>
              </a:rPr>
              <a:t> session / </a:t>
            </a:r>
            <a:r>
              <a:rPr lang="fr-FR" dirty="0" err="1">
                <a:solidFill>
                  <a:srgbClr val="002060"/>
                </a:solidFill>
              </a:rPr>
              <a:t>context</a:t>
            </a:r>
            <a:endParaRPr lang="fr-FR" dirty="0">
              <a:solidFill>
                <a:srgbClr val="002060"/>
              </a:solidFill>
            </a:endParaRPr>
          </a:p>
        </p:txBody>
      </p:sp>
      <p:pic>
        <p:nvPicPr>
          <p:cNvPr id="8" name="Picture 7">
            <a:extLst>
              <a:ext uri="{FF2B5EF4-FFF2-40B4-BE49-F238E27FC236}">
                <a16:creationId xmlns:a16="http://schemas.microsoft.com/office/drawing/2014/main" id="{F8278EB3-6795-4DF4-2251-43133E9A36BA}"/>
              </a:ext>
            </a:extLst>
          </p:cNvPr>
          <p:cNvPicPr>
            <a:picLocks noChangeAspect="1"/>
          </p:cNvPicPr>
          <p:nvPr/>
        </p:nvPicPr>
        <p:blipFill>
          <a:blip r:embed="rId2"/>
          <a:stretch>
            <a:fillRect/>
          </a:stretch>
        </p:blipFill>
        <p:spPr>
          <a:xfrm>
            <a:off x="5090870" y="504509"/>
            <a:ext cx="6465486" cy="1062437"/>
          </a:xfrm>
          <a:prstGeom prst="rect">
            <a:avLst/>
          </a:prstGeom>
        </p:spPr>
      </p:pic>
      <p:sp>
        <p:nvSpPr>
          <p:cNvPr id="10" name="Rectangle : coins arrondis 10">
            <a:extLst>
              <a:ext uri="{FF2B5EF4-FFF2-40B4-BE49-F238E27FC236}">
                <a16:creationId xmlns:a16="http://schemas.microsoft.com/office/drawing/2014/main" id="{34183C8A-34DC-A274-FD79-2F622D23E143}"/>
              </a:ext>
            </a:extLst>
          </p:cNvPr>
          <p:cNvSpPr/>
          <p:nvPr/>
        </p:nvSpPr>
        <p:spPr>
          <a:xfrm>
            <a:off x="1968402" y="1946771"/>
            <a:ext cx="2103120" cy="6400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Import données</a:t>
            </a:r>
          </a:p>
        </p:txBody>
      </p:sp>
      <p:pic>
        <p:nvPicPr>
          <p:cNvPr id="15" name="Picture 14">
            <a:extLst>
              <a:ext uri="{FF2B5EF4-FFF2-40B4-BE49-F238E27FC236}">
                <a16:creationId xmlns:a16="http://schemas.microsoft.com/office/drawing/2014/main" id="{600E2234-F43D-EAD6-2830-890B5B9B9F1B}"/>
              </a:ext>
            </a:extLst>
          </p:cNvPr>
          <p:cNvPicPr>
            <a:picLocks noChangeAspect="1"/>
          </p:cNvPicPr>
          <p:nvPr/>
        </p:nvPicPr>
        <p:blipFill>
          <a:blip r:embed="rId3"/>
          <a:stretch>
            <a:fillRect/>
          </a:stretch>
        </p:blipFill>
        <p:spPr>
          <a:xfrm>
            <a:off x="4852416" y="1793664"/>
            <a:ext cx="6942394" cy="1265059"/>
          </a:xfrm>
          <a:prstGeom prst="rect">
            <a:avLst/>
          </a:prstGeom>
        </p:spPr>
      </p:pic>
      <p:sp>
        <p:nvSpPr>
          <p:cNvPr id="17" name="Rectangle : coins arrondis 10">
            <a:extLst>
              <a:ext uri="{FF2B5EF4-FFF2-40B4-BE49-F238E27FC236}">
                <a16:creationId xmlns:a16="http://schemas.microsoft.com/office/drawing/2014/main" id="{10086072-5F2B-9468-1410-9326A67CDBDD}"/>
              </a:ext>
            </a:extLst>
          </p:cNvPr>
          <p:cNvSpPr/>
          <p:nvPr/>
        </p:nvSpPr>
        <p:spPr>
          <a:xfrm>
            <a:off x="1968402" y="3273118"/>
            <a:ext cx="2103120" cy="6400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Pré-traitements</a:t>
            </a:r>
          </a:p>
        </p:txBody>
      </p:sp>
      <p:sp>
        <p:nvSpPr>
          <p:cNvPr id="21" name="TextBox 20">
            <a:extLst>
              <a:ext uri="{FF2B5EF4-FFF2-40B4-BE49-F238E27FC236}">
                <a16:creationId xmlns:a16="http://schemas.microsoft.com/office/drawing/2014/main" id="{B4531315-F943-26BD-0AE1-F818EA016F9C}"/>
              </a:ext>
            </a:extLst>
          </p:cNvPr>
          <p:cNvSpPr txBox="1"/>
          <p:nvPr/>
        </p:nvSpPr>
        <p:spPr>
          <a:xfrm>
            <a:off x="5272565" y="3423881"/>
            <a:ext cx="6102096" cy="338554"/>
          </a:xfrm>
          <a:prstGeom prst="rect">
            <a:avLst/>
          </a:prstGeom>
          <a:noFill/>
        </p:spPr>
        <p:txBody>
          <a:bodyPr wrap="square">
            <a:spAutoFit/>
          </a:bodyPr>
          <a:lstStyle/>
          <a:p>
            <a:pPr lvl="1"/>
            <a:r>
              <a:rPr lang="en-US" sz="1600" dirty="0" err="1">
                <a:solidFill>
                  <a:srgbClr val="002060"/>
                </a:solidFill>
                <a:latin typeface="Candara" panose="020E0502030303020204" pitchFamily="34" charset="0"/>
              </a:rPr>
              <a:t>Redimensionement</a:t>
            </a:r>
            <a:r>
              <a:rPr lang="en-US" sz="1600" dirty="0">
                <a:solidFill>
                  <a:srgbClr val="002060"/>
                </a:solidFill>
                <a:latin typeface="Candara" panose="020E0502030303020204" pitchFamily="34" charset="0"/>
              </a:rPr>
              <a:t>: 100 x 100 </a:t>
            </a:r>
            <a:r>
              <a:rPr lang="en-US" sz="1600" dirty="0" err="1">
                <a:solidFill>
                  <a:srgbClr val="002060"/>
                </a:solidFill>
                <a:latin typeface="Candara" panose="020E0502030303020204" pitchFamily="34" charset="0"/>
                <a:sym typeface="Wingdings" panose="05000000000000000000" pitchFamily="2" charset="2"/>
              </a:rPr>
              <a:t>px</a:t>
            </a:r>
            <a:r>
              <a:rPr lang="en-US" sz="1600" dirty="0">
                <a:solidFill>
                  <a:srgbClr val="002060"/>
                </a:solidFill>
                <a:latin typeface="Candara" panose="020E0502030303020204" pitchFamily="34" charset="0"/>
                <a:sym typeface="Wingdings" panose="05000000000000000000" pitchFamily="2" charset="2"/>
              </a:rPr>
              <a:t>  224 x 224 </a:t>
            </a:r>
            <a:r>
              <a:rPr lang="en-US" sz="1600" dirty="0" err="1">
                <a:solidFill>
                  <a:srgbClr val="002060"/>
                </a:solidFill>
                <a:latin typeface="Candara" panose="020E0502030303020204" pitchFamily="34" charset="0"/>
                <a:sym typeface="Wingdings" panose="05000000000000000000" pitchFamily="2" charset="2"/>
              </a:rPr>
              <a:t>px</a:t>
            </a:r>
            <a:endParaRPr lang="en-US" sz="1600" dirty="0">
              <a:solidFill>
                <a:srgbClr val="002060"/>
              </a:solidFill>
              <a:latin typeface="Candara" panose="020E0502030303020204" pitchFamily="34" charset="0"/>
              <a:sym typeface="Wingdings" panose="05000000000000000000" pitchFamily="2" charset="2"/>
            </a:endParaRPr>
          </a:p>
        </p:txBody>
      </p:sp>
      <p:sp>
        <p:nvSpPr>
          <p:cNvPr id="23" name="Rectangle : coins arrondis 10">
            <a:extLst>
              <a:ext uri="{FF2B5EF4-FFF2-40B4-BE49-F238E27FC236}">
                <a16:creationId xmlns:a16="http://schemas.microsoft.com/office/drawing/2014/main" id="{B52D07EE-29E7-5289-9690-73038B879EF8}"/>
              </a:ext>
            </a:extLst>
          </p:cNvPr>
          <p:cNvSpPr/>
          <p:nvPr/>
        </p:nvSpPr>
        <p:spPr>
          <a:xfrm>
            <a:off x="1968402" y="4420843"/>
            <a:ext cx="2103120" cy="6400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Chargement</a:t>
            </a:r>
          </a:p>
          <a:p>
            <a:pPr algn="ctr"/>
            <a:r>
              <a:rPr lang="fr-FR" dirty="0">
                <a:solidFill>
                  <a:srgbClr val="002060"/>
                </a:solidFill>
              </a:rPr>
              <a:t>MobileNetV2</a:t>
            </a:r>
          </a:p>
        </p:txBody>
      </p:sp>
      <p:pic>
        <p:nvPicPr>
          <p:cNvPr id="25" name="Picture 24">
            <a:extLst>
              <a:ext uri="{FF2B5EF4-FFF2-40B4-BE49-F238E27FC236}">
                <a16:creationId xmlns:a16="http://schemas.microsoft.com/office/drawing/2014/main" id="{A65F37E7-0882-8B9B-BE80-788EB942E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1783" y="4164992"/>
            <a:ext cx="3286231" cy="1320191"/>
          </a:xfrm>
          <a:prstGeom prst="rect">
            <a:avLst/>
          </a:prstGeom>
        </p:spPr>
      </p:pic>
      <p:sp>
        <p:nvSpPr>
          <p:cNvPr id="28" name="Rectangle 27">
            <a:extLst>
              <a:ext uri="{FF2B5EF4-FFF2-40B4-BE49-F238E27FC236}">
                <a16:creationId xmlns:a16="http://schemas.microsoft.com/office/drawing/2014/main" id="{BA6EE74B-9E45-6085-8068-D7EEAEE16262}"/>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Pré-traitements et extraction des </a:t>
            </a:r>
            <a:r>
              <a:rPr lang="fr-FR" altLang="fr-FR" sz="2000" b="1" i="1" dirty="0" err="1">
                <a:solidFill>
                  <a:srgbClr val="002060"/>
                </a:solidFill>
                <a:latin typeface="Gill Sans MT" pitchFamily="34" charset="0"/>
                <a:ea typeface="Arial Unicode MS" pitchFamily="34" charset="-128"/>
                <a:cs typeface="Arial Unicode MS" pitchFamily="34" charset="-128"/>
              </a:rPr>
              <a:t>features</a:t>
            </a:r>
            <a:endParaRPr lang="fr-FR" altLang="fr-FR" sz="2000" b="1" i="1" dirty="0">
              <a:solidFill>
                <a:srgbClr val="002060"/>
              </a:solidFill>
              <a:latin typeface="Gill Sans MT" pitchFamily="34" charset="0"/>
              <a:ea typeface="Arial Unicode MS" pitchFamily="34" charset="-128"/>
              <a:cs typeface="Arial Unicode MS" pitchFamily="34" charset="-128"/>
            </a:endParaRPr>
          </a:p>
        </p:txBody>
      </p:sp>
      <p:sp>
        <p:nvSpPr>
          <p:cNvPr id="29" name="Rectangle : coins arrondis 10">
            <a:extLst>
              <a:ext uri="{FF2B5EF4-FFF2-40B4-BE49-F238E27FC236}">
                <a16:creationId xmlns:a16="http://schemas.microsoft.com/office/drawing/2014/main" id="{3A23F02C-9BF5-0D54-D832-A0403B10F644}"/>
              </a:ext>
            </a:extLst>
          </p:cNvPr>
          <p:cNvSpPr/>
          <p:nvPr/>
        </p:nvSpPr>
        <p:spPr>
          <a:xfrm>
            <a:off x="1968402" y="5765821"/>
            <a:ext cx="2103120" cy="6400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Extraction des </a:t>
            </a:r>
            <a:r>
              <a:rPr lang="fr-FR" dirty="0" err="1">
                <a:solidFill>
                  <a:srgbClr val="002060"/>
                </a:solidFill>
              </a:rPr>
              <a:t>features</a:t>
            </a:r>
            <a:endParaRPr lang="fr-FR" dirty="0">
              <a:solidFill>
                <a:srgbClr val="002060"/>
              </a:solidFill>
            </a:endParaRPr>
          </a:p>
        </p:txBody>
      </p:sp>
      <p:sp>
        <p:nvSpPr>
          <p:cNvPr id="31" name="TextBox 30">
            <a:extLst>
              <a:ext uri="{FF2B5EF4-FFF2-40B4-BE49-F238E27FC236}">
                <a16:creationId xmlns:a16="http://schemas.microsoft.com/office/drawing/2014/main" id="{97D2ECB1-4CB4-973D-2CEC-C314EF8042AF}"/>
              </a:ext>
            </a:extLst>
          </p:cNvPr>
          <p:cNvSpPr txBox="1"/>
          <p:nvPr/>
        </p:nvSpPr>
        <p:spPr>
          <a:xfrm>
            <a:off x="6195871" y="5887741"/>
            <a:ext cx="4255484" cy="584775"/>
          </a:xfrm>
          <a:prstGeom prst="rect">
            <a:avLst/>
          </a:prstGeom>
          <a:noFill/>
        </p:spPr>
        <p:txBody>
          <a:bodyPr wrap="square">
            <a:spAutoFit/>
          </a:bodyPr>
          <a:lstStyle/>
          <a:p>
            <a:pPr algn="ctr"/>
            <a:r>
              <a:rPr lang="fr-FR" sz="1600" dirty="0">
                <a:solidFill>
                  <a:srgbClr val="002060"/>
                </a:solidFill>
              </a:rPr>
              <a:t>Prédiction des </a:t>
            </a:r>
            <a:r>
              <a:rPr lang="fr-FR" sz="1600" dirty="0" err="1">
                <a:solidFill>
                  <a:srgbClr val="002060"/>
                </a:solidFill>
              </a:rPr>
              <a:t>features</a:t>
            </a:r>
            <a:r>
              <a:rPr lang="fr-FR" sz="1600" dirty="0">
                <a:solidFill>
                  <a:srgbClr val="002060"/>
                </a:solidFill>
              </a:rPr>
              <a:t> (</a:t>
            </a:r>
            <a:r>
              <a:rPr lang="fr-FR" sz="1600" dirty="0" err="1">
                <a:solidFill>
                  <a:srgbClr val="002060"/>
                </a:solidFill>
              </a:rPr>
              <a:t>array</a:t>
            </a:r>
            <a:r>
              <a:rPr lang="fr-FR" sz="1600" dirty="0">
                <a:solidFill>
                  <a:srgbClr val="002060"/>
                </a:solidFill>
              </a:rPr>
              <a:t> de taille 1280)</a:t>
            </a:r>
          </a:p>
          <a:p>
            <a:pPr algn="ctr"/>
            <a:r>
              <a:rPr lang="fr-FR" sz="1600" dirty="0">
                <a:solidFill>
                  <a:srgbClr val="002060"/>
                </a:solidFill>
              </a:rPr>
              <a:t> et sauvegarde </a:t>
            </a:r>
            <a:r>
              <a:rPr lang="fr-FR" sz="1600" dirty="0" err="1">
                <a:solidFill>
                  <a:srgbClr val="002060"/>
                </a:solidFill>
              </a:rPr>
              <a:t>features</a:t>
            </a:r>
            <a:r>
              <a:rPr lang="fr-FR" sz="1600" dirty="0">
                <a:solidFill>
                  <a:srgbClr val="002060"/>
                </a:solidFill>
              </a:rPr>
              <a:t> dans </a:t>
            </a:r>
            <a:r>
              <a:rPr lang="fr-FR" sz="1600" dirty="0" err="1">
                <a:solidFill>
                  <a:srgbClr val="002060"/>
                </a:solidFill>
              </a:rPr>
              <a:t>dataframe</a:t>
            </a:r>
            <a:r>
              <a:rPr lang="fr-FR" sz="1600" dirty="0">
                <a:solidFill>
                  <a:srgbClr val="002060"/>
                </a:solidFill>
              </a:rPr>
              <a:t> </a:t>
            </a:r>
            <a:r>
              <a:rPr lang="fr-FR" sz="1600" dirty="0" err="1">
                <a:solidFill>
                  <a:srgbClr val="002060"/>
                </a:solidFill>
              </a:rPr>
              <a:t>spark</a:t>
            </a:r>
            <a:endParaRPr lang="fr-FR" sz="1600" dirty="0">
              <a:solidFill>
                <a:srgbClr val="002060"/>
              </a:solidFill>
            </a:endParaRPr>
          </a:p>
        </p:txBody>
      </p:sp>
      <p:sp>
        <p:nvSpPr>
          <p:cNvPr id="3" name="TextBox 2">
            <a:extLst>
              <a:ext uri="{FF2B5EF4-FFF2-40B4-BE49-F238E27FC236}">
                <a16:creationId xmlns:a16="http://schemas.microsoft.com/office/drawing/2014/main" id="{EC25FC73-C36B-4601-F8D8-372D3EE53CD7}"/>
              </a:ext>
            </a:extLst>
          </p:cNvPr>
          <p:cNvSpPr txBox="1"/>
          <p:nvPr/>
        </p:nvSpPr>
        <p:spPr>
          <a:xfrm>
            <a:off x="8487020" y="4404917"/>
            <a:ext cx="6138672" cy="830997"/>
          </a:xfrm>
          <a:prstGeom prst="rect">
            <a:avLst/>
          </a:prstGeom>
          <a:noFill/>
        </p:spPr>
        <p:txBody>
          <a:bodyPr wrap="square">
            <a:spAutoFit/>
          </a:bodyPr>
          <a:lstStyle/>
          <a:p>
            <a:pPr marL="285750" indent="-285750">
              <a:buFont typeface="Arial" panose="020B0604020202020204" pitchFamily="34" charset="0"/>
              <a:buChar char="•"/>
            </a:pPr>
            <a:r>
              <a:rPr lang="fr-FR" sz="1600" dirty="0">
                <a:solidFill>
                  <a:srgbClr val="002060"/>
                </a:solidFill>
                <a:latin typeface="Candara" panose="020E0502030303020204" pitchFamily="34" charset="0"/>
              </a:rPr>
              <a:t>Suppression dernière couche</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Diffusion des poids  du modèle </a:t>
            </a:r>
          </a:p>
          <a:p>
            <a:r>
              <a:rPr lang="fr-FR" sz="1600" dirty="0">
                <a:solidFill>
                  <a:srgbClr val="002060"/>
                </a:solidFill>
                <a:latin typeface="Candara" panose="020E0502030303020204" pitchFamily="34" charset="0"/>
              </a:rPr>
              <a:t>       aux différents nœuds</a:t>
            </a:r>
          </a:p>
        </p:txBody>
      </p:sp>
    </p:spTree>
    <p:extLst>
      <p:ext uri="{BB962C8B-B14F-4D97-AF65-F5344CB8AC3E}">
        <p14:creationId xmlns:p14="http://schemas.microsoft.com/office/powerpoint/2010/main" val="157490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contenu 5">
            <a:extLst>
              <a:ext uri="{FF2B5EF4-FFF2-40B4-BE49-F238E27FC236}">
                <a16:creationId xmlns:a16="http://schemas.microsoft.com/office/drawing/2014/main" id="{AD88F36F-25C8-4F14-90AC-451E199D03ED}"/>
              </a:ext>
            </a:extLst>
          </p:cNvPr>
          <p:cNvSpPr>
            <a:spLocks noGrp="1"/>
          </p:cNvSpPr>
          <p:nvPr/>
        </p:nvSpPr>
        <p:spPr>
          <a:xfrm>
            <a:off x="3510205" y="454358"/>
            <a:ext cx="5194771" cy="1467996"/>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fr-FR" dirty="0"/>
          </a:p>
        </p:txBody>
      </p:sp>
      <p:sp>
        <p:nvSpPr>
          <p:cNvPr id="5" name="Rectangle 4">
            <a:extLst>
              <a:ext uri="{FF2B5EF4-FFF2-40B4-BE49-F238E27FC236}">
                <a16:creationId xmlns:a16="http://schemas.microsoft.com/office/drawing/2014/main" id="{112A8442-787D-A798-5A55-D115942A8C30}"/>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PCA</a:t>
            </a:r>
          </a:p>
        </p:txBody>
      </p:sp>
      <p:sp>
        <p:nvSpPr>
          <p:cNvPr id="8" name="Rectangle : coins arrondis 10">
            <a:extLst>
              <a:ext uri="{FF2B5EF4-FFF2-40B4-BE49-F238E27FC236}">
                <a16:creationId xmlns:a16="http://schemas.microsoft.com/office/drawing/2014/main" id="{3165FC36-9C67-02CE-41FC-8097A1179DB9}"/>
              </a:ext>
            </a:extLst>
          </p:cNvPr>
          <p:cNvSpPr/>
          <p:nvPr/>
        </p:nvSpPr>
        <p:spPr>
          <a:xfrm>
            <a:off x="1036431" y="687642"/>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r>
              <a:rPr lang="fr-FR" dirty="0">
                <a:solidFill>
                  <a:srgbClr val="002060"/>
                </a:solidFill>
              </a:rPr>
              <a:t>Transformation en vecteur</a:t>
            </a:r>
          </a:p>
          <a:p>
            <a:pPr marL="285750" indent="-285750" algn="ctr">
              <a:buFont typeface="Arial" panose="020B0604020202020204" pitchFamily="34" charset="0"/>
              <a:buChar char="•"/>
            </a:pPr>
            <a:r>
              <a:rPr lang="fr-FR" dirty="0" err="1">
                <a:solidFill>
                  <a:srgbClr val="002060"/>
                </a:solidFill>
              </a:rPr>
              <a:t>Scaling</a:t>
            </a:r>
            <a:endParaRPr lang="fr-FR" dirty="0">
              <a:solidFill>
                <a:srgbClr val="002060"/>
              </a:solidFill>
            </a:endParaRPr>
          </a:p>
        </p:txBody>
      </p:sp>
      <p:sp>
        <p:nvSpPr>
          <p:cNvPr id="10" name="Rectangle : coins arrondis 10">
            <a:extLst>
              <a:ext uri="{FF2B5EF4-FFF2-40B4-BE49-F238E27FC236}">
                <a16:creationId xmlns:a16="http://schemas.microsoft.com/office/drawing/2014/main" id="{B6FB1F15-F170-471C-FA8A-17E70F77ECA5}"/>
              </a:ext>
            </a:extLst>
          </p:cNvPr>
          <p:cNvSpPr/>
          <p:nvPr/>
        </p:nvSpPr>
        <p:spPr>
          <a:xfrm>
            <a:off x="1036431" y="1922354"/>
            <a:ext cx="2180189" cy="830580"/>
          </a:xfrm>
          <a:prstGeom prst="round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solidFill>
                  <a:srgbClr val="002060"/>
                </a:solidFill>
              </a:rPr>
              <a:t>PCA</a:t>
            </a:r>
          </a:p>
        </p:txBody>
      </p:sp>
      <p:sp>
        <p:nvSpPr>
          <p:cNvPr id="13" name="TextBox 12">
            <a:extLst>
              <a:ext uri="{FF2B5EF4-FFF2-40B4-BE49-F238E27FC236}">
                <a16:creationId xmlns:a16="http://schemas.microsoft.com/office/drawing/2014/main" id="{AA08AB64-1FD7-89A7-6C65-FD924B574BC0}"/>
              </a:ext>
            </a:extLst>
          </p:cNvPr>
          <p:cNvSpPr txBox="1"/>
          <p:nvPr/>
        </p:nvSpPr>
        <p:spPr>
          <a:xfrm>
            <a:off x="3374136" y="1808687"/>
            <a:ext cx="6138672" cy="923330"/>
          </a:xfrm>
          <a:prstGeom prst="rect">
            <a:avLst/>
          </a:prstGeom>
          <a:noFill/>
        </p:spPr>
        <p:txBody>
          <a:bodyPr wrap="square">
            <a:spAutoFit/>
          </a:bodyPr>
          <a:lstStyle/>
          <a:p>
            <a:r>
              <a:rPr lang="fr-FR" dirty="0">
                <a:solidFill>
                  <a:srgbClr val="002060"/>
                </a:solidFill>
                <a:latin typeface="Candara" panose="020E0502030303020204" pitchFamily="34" charset="0"/>
              </a:rPr>
              <a:t>300 composantes</a:t>
            </a:r>
          </a:p>
          <a:p>
            <a:r>
              <a:rPr lang="fr-FR" dirty="0">
                <a:solidFill>
                  <a:srgbClr val="002060"/>
                </a:solidFill>
                <a:latin typeface="Candara" panose="020E0502030303020204" pitchFamily="34" charset="0"/>
              </a:rPr>
              <a:t>~ 4 min</a:t>
            </a:r>
          </a:p>
          <a:p>
            <a:r>
              <a:rPr lang="fr-FR" dirty="0">
                <a:solidFill>
                  <a:srgbClr val="002060"/>
                </a:solidFill>
                <a:latin typeface="Candara" panose="020E0502030303020204" pitchFamily="34" charset="0"/>
              </a:rPr>
              <a:t>90% de variance expliquée</a:t>
            </a:r>
          </a:p>
        </p:txBody>
      </p:sp>
      <p:pic>
        <p:nvPicPr>
          <p:cNvPr id="14" name="Picture 13">
            <a:extLst>
              <a:ext uri="{FF2B5EF4-FFF2-40B4-BE49-F238E27FC236}">
                <a16:creationId xmlns:a16="http://schemas.microsoft.com/office/drawing/2014/main" id="{AC0496A8-1F7A-6FE6-F7EA-850886377329}"/>
              </a:ext>
            </a:extLst>
          </p:cNvPr>
          <p:cNvPicPr>
            <a:picLocks noChangeAspect="1"/>
          </p:cNvPicPr>
          <p:nvPr/>
        </p:nvPicPr>
        <p:blipFill>
          <a:blip r:embed="rId3"/>
          <a:stretch>
            <a:fillRect/>
          </a:stretch>
        </p:blipFill>
        <p:spPr>
          <a:xfrm>
            <a:off x="8013051" y="604214"/>
            <a:ext cx="2897611" cy="2173209"/>
          </a:xfrm>
          <a:prstGeom prst="rect">
            <a:avLst/>
          </a:prstGeom>
          <a:ln>
            <a:solidFill>
              <a:srgbClr val="002060"/>
            </a:solidFill>
          </a:ln>
        </p:spPr>
      </p:pic>
      <p:pic>
        <p:nvPicPr>
          <p:cNvPr id="15" name="Picture 14">
            <a:extLst>
              <a:ext uri="{FF2B5EF4-FFF2-40B4-BE49-F238E27FC236}">
                <a16:creationId xmlns:a16="http://schemas.microsoft.com/office/drawing/2014/main" id="{3375DA5C-2BA9-1452-CBEB-A82EBD199AE0}"/>
              </a:ext>
            </a:extLst>
          </p:cNvPr>
          <p:cNvPicPr>
            <a:picLocks noChangeAspect="1"/>
          </p:cNvPicPr>
          <p:nvPr/>
        </p:nvPicPr>
        <p:blipFill>
          <a:blip r:embed="rId4"/>
          <a:stretch>
            <a:fillRect/>
          </a:stretch>
        </p:blipFill>
        <p:spPr>
          <a:xfrm>
            <a:off x="4937760" y="3567936"/>
            <a:ext cx="5982322" cy="2991161"/>
          </a:xfrm>
          <a:prstGeom prst="rect">
            <a:avLst/>
          </a:prstGeom>
          <a:ln>
            <a:solidFill>
              <a:srgbClr val="002060"/>
            </a:solidFill>
          </a:ln>
        </p:spPr>
      </p:pic>
      <p:sp>
        <p:nvSpPr>
          <p:cNvPr id="3" name="TextBox 2">
            <a:extLst>
              <a:ext uri="{FF2B5EF4-FFF2-40B4-BE49-F238E27FC236}">
                <a16:creationId xmlns:a16="http://schemas.microsoft.com/office/drawing/2014/main" id="{881B56DC-06F5-84C7-D6CF-1A918531DE50}"/>
              </a:ext>
            </a:extLst>
          </p:cNvPr>
          <p:cNvSpPr txBox="1"/>
          <p:nvPr/>
        </p:nvSpPr>
        <p:spPr>
          <a:xfrm>
            <a:off x="3374136" y="485225"/>
            <a:ext cx="6138672" cy="923330"/>
          </a:xfrm>
          <a:prstGeom prst="rect">
            <a:avLst/>
          </a:prstGeom>
          <a:noFill/>
        </p:spPr>
        <p:txBody>
          <a:bodyPr wrap="square">
            <a:spAutoFit/>
          </a:bodyPr>
          <a:lstStyle/>
          <a:p>
            <a:pPr marL="285750" indent="-285750">
              <a:buFont typeface="Arial" panose="020B0604020202020204" pitchFamily="34" charset="0"/>
              <a:buChar char="•"/>
            </a:pPr>
            <a:endParaRPr lang="fr-FR" dirty="0">
              <a:solidFill>
                <a:srgbClr val="002060"/>
              </a:solidFill>
              <a:latin typeface="Candara" panose="020E0502030303020204" pitchFamily="34" charset="0"/>
            </a:endParaRPr>
          </a:p>
          <a:p>
            <a:pPr marL="285750" indent="-285750">
              <a:buFont typeface="Arial" panose="020B0604020202020204" pitchFamily="34" charset="0"/>
              <a:buChar char="•"/>
            </a:pPr>
            <a:r>
              <a:rPr lang="fr-FR" dirty="0" err="1">
                <a:solidFill>
                  <a:srgbClr val="002060"/>
                </a:solidFill>
                <a:latin typeface="Candara" panose="020E0502030303020204" pitchFamily="34" charset="0"/>
                <a:sym typeface="Wingdings" panose="05000000000000000000" pitchFamily="2" charset="2"/>
              </a:rPr>
              <a:t>Array</a:t>
            </a:r>
            <a:r>
              <a:rPr lang="fr-FR" dirty="0">
                <a:solidFill>
                  <a:srgbClr val="002060"/>
                </a:solidFill>
                <a:latin typeface="Candara" panose="020E0502030303020204" pitchFamily="34" charset="0"/>
                <a:sym typeface="Wingdings" panose="05000000000000000000" pitchFamily="2" charset="2"/>
              </a:rPr>
              <a:t> vecteur </a:t>
            </a:r>
          </a:p>
          <a:p>
            <a:pPr marL="285750" indent="-285750">
              <a:buFont typeface="Arial" panose="020B0604020202020204" pitchFamily="34" charset="0"/>
              <a:buChar char="•"/>
            </a:pPr>
            <a:r>
              <a:rPr lang="fr-FR" dirty="0">
                <a:solidFill>
                  <a:srgbClr val="002060"/>
                </a:solidFill>
                <a:latin typeface="Candara" panose="020E0502030303020204" pitchFamily="34" charset="0"/>
                <a:sym typeface="Wingdings" panose="05000000000000000000" pitchFamily="2" charset="2"/>
              </a:rPr>
              <a:t>Standard </a:t>
            </a:r>
            <a:r>
              <a:rPr lang="fr-FR" dirty="0" err="1">
                <a:solidFill>
                  <a:srgbClr val="002060"/>
                </a:solidFill>
                <a:latin typeface="Candara" panose="020E0502030303020204" pitchFamily="34" charset="0"/>
                <a:sym typeface="Wingdings" panose="05000000000000000000" pitchFamily="2" charset="2"/>
              </a:rPr>
              <a:t>Scaler</a:t>
            </a:r>
            <a:endParaRPr lang="fr-FR" dirty="0">
              <a:solidFill>
                <a:srgbClr val="002060"/>
              </a:solidFill>
              <a:latin typeface="Candara" panose="020E0502030303020204" pitchFamily="34" charset="0"/>
            </a:endParaRPr>
          </a:p>
        </p:txBody>
      </p:sp>
      <p:sp>
        <p:nvSpPr>
          <p:cNvPr id="6" name="TextBox 5">
            <a:extLst>
              <a:ext uri="{FF2B5EF4-FFF2-40B4-BE49-F238E27FC236}">
                <a16:creationId xmlns:a16="http://schemas.microsoft.com/office/drawing/2014/main" id="{1A89267F-29B9-FEEC-98F4-B87781802B0E}"/>
              </a:ext>
            </a:extLst>
          </p:cNvPr>
          <p:cNvSpPr txBox="1"/>
          <p:nvPr/>
        </p:nvSpPr>
        <p:spPr>
          <a:xfrm>
            <a:off x="1663229" y="4273420"/>
            <a:ext cx="6138672" cy="369332"/>
          </a:xfrm>
          <a:prstGeom prst="rect">
            <a:avLst/>
          </a:prstGeom>
          <a:noFill/>
        </p:spPr>
        <p:txBody>
          <a:bodyPr wrap="square">
            <a:spAutoFit/>
          </a:bodyPr>
          <a:lstStyle/>
          <a:p>
            <a:r>
              <a:rPr lang="fr-FR" b="1" dirty="0">
                <a:solidFill>
                  <a:srgbClr val="002060"/>
                </a:solidFill>
                <a:latin typeface="Candara" panose="020E0502030303020204" pitchFamily="34" charset="0"/>
              </a:rPr>
              <a:t>Visualisation TSNE</a:t>
            </a:r>
          </a:p>
        </p:txBody>
      </p:sp>
      <p:sp>
        <p:nvSpPr>
          <p:cNvPr id="9" name="TextBox 8">
            <a:extLst>
              <a:ext uri="{FF2B5EF4-FFF2-40B4-BE49-F238E27FC236}">
                <a16:creationId xmlns:a16="http://schemas.microsoft.com/office/drawing/2014/main" id="{D154DB71-8AA9-3231-BCC8-66FBC5E927D6}"/>
              </a:ext>
            </a:extLst>
          </p:cNvPr>
          <p:cNvSpPr txBox="1"/>
          <p:nvPr/>
        </p:nvSpPr>
        <p:spPr>
          <a:xfrm>
            <a:off x="1531076" y="4827943"/>
            <a:ext cx="2444496" cy="369332"/>
          </a:xfrm>
          <a:prstGeom prst="rect">
            <a:avLst/>
          </a:prstGeom>
          <a:noFill/>
        </p:spPr>
        <p:txBody>
          <a:bodyPr wrap="square">
            <a:spAutoFit/>
          </a:bodyPr>
          <a:lstStyle/>
          <a:p>
            <a:r>
              <a:rPr lang="fr-FR" dirty="0">
                <a:solidFill>
                  <a:srgbClr val="002060"/>
                </a:solidFill>
                <a:latin typeface="Candara" panose="020E0502030303020204" pitchFamily="34" charset="0"/>
              </a:rPr>
              <a:t>Groupes bien distincts</a:t>
            </a:r>
          </a:p>
        </p:txBody>
      </p:sp>
      <p:sp>
        <p:nvSpPr>
          <p:cNvPr id="12" name="TextBox 11">
            <a:extLst>
              <a:ext uri="{FF2B5EF4-FFF2-40B4-BE49-F238E27FC236}">
                <a16:creationId xmlns:a16="http://schemas.microsoft.com/office/drawing/2014/main" id="{99A01B5C-BB15-5E6A-86B2-F3524E000370}"/>
              </a:ext>
            </a:extLst>
          </p:cNvPr>
          <p:cNvSpPr txBox="1"/>
          <p:nvPr/>
        </p:nvSpPr>
        <p:spPr>
          <a:xfrm>
            <a:off x="4050792" y="2812685"/>
            <a:ext cx="6138672" cy="369332"/>
          </a:xfrm>
          <a:prstGeom prst="rect">
            <a:avLst/>
          </a:prstGeom>
          <a:noFill/>
        </p:spPr>
        <p:txBody>
          <a:bodyPr wrap="square">
            <a:spAutoFit/>
          </a:bodyPr>
          <a:lstStyle/>
          <a:p>
            <a:r>
              <a:rPr lang="fr-FR" dirty="0">
                <a:solidFill>
                  <a:srgbClr val="002060"/>
                </a:solidFill>
                <a:latin typeface="Candara" panose="020E0502030303020204" pitchFamily="34" charset="0"/>
              </a:rPr>
              <a:t>Sauvegarde données en format parquet</a:t>
            </a:r>
          </a:p>
        </p:txBody>
      </p:sp>
    </p:spTree>
    <p:extLst>
      <p:ext uri="{BB962C8B-B14F-4D97-AF65-F5344CB8AC3E}">
        <p14:creationId xmlns:p14="http://schemas.microsoft.com/office/powerpoint/2010/main" val="245394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96BE28-0DBE-A2AE-5610-1F69B5127175}"/>
              </a:ext>
            </a:extLst>
          </p:cNvPr>
          <p:cNvSpPr>
            <a:spLocks noGrp="1"/>
          </p:cNvSpPr>
          <p:nvPr>
            <p:ph type="sldNum" sz="quarter" idx="12"/>
          </p:nvPr>
        </p:nvSpPr>
        <p:spPr/>
        <p:txBody>
          <a:bodyPr/>
          <a:lstStyle/>
          <a:p>
            <a:fld id="{6B6A6FEC-79E8-4978-87CD-B32714801BA0}" type="slidenum">
              <a:rPr lang="it-IT" smtClean="0"/>
              <a:pPr/>
              <a:t>15</a:t>
            </a:fld>
            <a:endParaRPr lang="it-IT"/>
          </a:p>
        </p:txBody>
      </p:sp>
      <p:pic>
        <p:nvPicPr>
          <p:cNvPr id="3" name="Picture 2">
            <a:extLst>
              <a:ext uri="{FF2B5EF4-FFF2-40B4-BE49-F238E27FC236}">
                <a16:creationId xmlns:a16="http://schemas.microsoft.com/office/drawing/2014/main" id="{7358DE4C-F2FE-9E24-4284-305BD79B8FAF}"/>
              </a:ext>
            </a:extLst>
          </p:cNvPr>
          <p:cNvPicPr>
            <a:picLocks noChangeAspect="1"/>
          </p:cNvPicPr>
          <p:nvPr/>
        </p:nvPicPr>
        <p:blipFill>
          <a:blip r:embed="rId2"/>
          <a:stretch>
            <a:fillRect/>
          </a:stretch>
        </p:blipFill>
        <p:spPr>
          <a:xfrm>
            <a:off x="5020056" y="136524"/>
            <a:ext cx="6284976" cy="6284976"/>
          </a:xfrm>
          <a:prstGeom prst="rect">
            <a:avLst/>
          </a:prstGeom>
        </p:spPr>
      </p:pic>
      <p:sp>
        <p:nvSpPr>
          <p:cNvPr id="4" name="TextBox 3">
            <a:extLst>
              <a:ext uri="{FF2B5EF4-FFF2-40B4-BE49-F238E27FC236}">
                <a16:creationId xmlns:a16="http://schemas.microsoft.com/office/drawing/2014/main" id="{91BF5C6F-3B99-8392-9726-4B1BF70F5533}"/>
              </a:ext>
            </a:extLst>
          </p:cNvPr>
          <p:cNvSpPr txBox="1"/>
          <p:nvPr/>
        </p:nvSpPr>
        <p:spPr>
          <a:xfrm>
            <a:off x="-579117" y="1524199"/>
            <a:ext cx="6138672" cy="1015663"/>
          </a:xfrm>
          <a:prstGeom prst="rect">
            <a:avLst/>
          </a:prstGeom>
          <a:noFill/>
        </p:spPr>
        <p:txBody>
          <a:bodyPr wrap="square">
            <a:spAutoFit/>
          </a:bodyPr>
          <a:lstStyle/>
          <a:p>
            <a:pPr algn="ctr"/>
            <a:r>
              <a:rPr lang="fr-FR" sz="2000" b="1" dirty="0">
                <a:solidFill>
                  <a:srgbClr val="002060"/>
                </a:solidFill>
                <a:latin typeface="Candara" panose="020E0502030303020204" pitchFamily="34" charset="0"/>
              </a:rPr>
              <a:t>Classification:</a:t>
            </a:r>
          </a:p>
          <a:p>
            <a:pPr marL="342900" indent="-342900" algn="ctr">
              <a:buFont typeface="Arial" panose="020B0604020202020204" pitchFamily="34" charset="0"/>
              <a:buChar char="•"/>
            </a:pPr>
            <a:r>
              <a:rPr lang="fr-FR" sz="2000" dirty="0" err="1">
                <a:solidFill>
                  <a:srgbClr val="002060"/>
                </a:solidFill>
                <a:latin typeface="Candara" panose="020E0502030303020204" pitchFamily="34" charset="0"/>
              </a:rPr>
              <a:t>Random</a:t>
            </a:r>
            <a:r>
              <a:rPr lang="fr-FR" sz="2000" dirty="0">
                <a:solidFill>
                  <a:srgbClr val="002060"/>
                </a:solidFill>
                <a:latin typeface="Candara" panose="020E0502030303020204" pitchFamily="34" charset="0"/>
              </a:rPr>
              <a:t> Forest</a:t>
            </a:r>
          </a:p>
          <a:p>
            <a:pPr marL="342900" indent="-342900" algn="ctr">
              <a:buFont typeface="Arial" panose="020B0604020202020204" pitchFamily="34" charset="0"/>
              <a:buChar char="•"/>
            </a:pPr>
            <a:r>
              <a:rPr lang="fr-FR" sz="2000" b="1" dirty="0" err="1">
                <a:solidFill>
                  <a:srgbClr val="002060"/>
                </a:solidFill>
                <a:latin typeface="Candara" panose="020E0502030303020204" pitchFamily="34" charset="0"/>
              </a:rPr>
              <a:t>Accuracy</a:t>
            </a:r>
            <a:r>
              <a:rPr lang="fr-FR" sz="2000" b="1" dirty="0">
                <a:solidFill>
                  <a:srgbClr val="002060"/>
                </a:solidFill>
                <a:latin typeface="Candara" panose="020E0502030303020204" pitchFamily="34" charset="0"/>
              </a:rPr>
              <a:t> (test set): 99.5%</a:t>
            </a:r>
            <a:endParaRPr lang="fr-FR" sz="2000" b="1" dirty="0"/>
          </a:p>
        </p:txBody>
      </p:sp>
      <p:sp>
        <p:nvSpPr>
          <p:cNvPr id="5" name="Rectangle 4">
            <a:extLst>
              <a:ext uri="{FF2B5EF4-FFF2-40B4-BE49-F238E27FC236}">
                <a16:creationId xmlns:a16="http://schemas.microsoft.com/office/drawing/2014/main" id="{820E8A4C-9EED-A8D8-F2CB-3245EAAF4063}"/>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Test de classification</a:t>
            </a:r>
          </a:p>
        </p:txBody>
      </p:sp>
      <p:sp>
        <p:nvSpPr>
          <p:cNvPr id="6" name="Arrow: Down 5">
            <a:extLst>
              <a:ext uri="{FF2B5EF4-FFF2-40B4-BE49-F238E27FC236}">
                <a16:creationId xmlns:a16="http://schemas.microsoft.com/office/drawing/2014/main" id="{3AD3A990-FE69-FF91-9E2B-522F45222497}"/>
              </a:ext>
            </a:extLst>
          </p:cNvPr>
          <p:cNvSpPr/>
          <p:nvPr/>
        </p:nvSpPr>
        <p:spPr>
          <a:xfrm>
            <a:off x="2398779" y="3381801"/>
            <a:ext cx="182880" cy="457200"/>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1CB57661-7728-C067-6114-B020E7F6819F}"/>
              </a:ext>
            </a:extLst>
          </p:cNvPr>
          <p:cNvSpPr txBox="1"/>
          <p:nvPr/>
        </p:nvSpPr>
        <p:spPr>
          <a:xfrm>
            <a:off x="1013463" y="4065387"/>
            <a:ext cx="2953512" cy="707886"/>
          </a:xfrm>
          <a:prstGeom prst="rect">
            <a:avLst/>
          </a:prstGeom>
          <a:noFill/>
        </p:spPr>
        <p:txBody>
          <a:bodyPr wrap="square">
            <a:spAutoFit/>
          </a:bodyPr>
          <a:lstStyle/>
          <a:p>
            <a:pPr algn="ctr"/>
            <a:r>
              <a:rPr lang="fr-FR" sz="2000" b="1" dirty="0">
                <a:solidFill>
                  <a:srgbClr val="002060"/>
                </a:solidFill>
                <a:latin typeface="Candara" panose="020E0502030303020204" pitchFamily="34" charset="0"/>
              </a:rPr>
              <a:t>Faisabilité du moteur de classification</a:t>
            </a:r>
          </a:p>
        </p:txBody>
      </p:sp>
    </p:spTree>
    <p:extLst>
      <p:ext uri="{BB962C8B-B14F-4D97-AF65-F5344CB8AC3E}">
        <p14:creationId xmlns:p14="http://schemas.microsoft.com/office/powerpoint/2010/main" val="2225088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16</a:t>
            </a:fld>
            <a:endParaRPr lang="it-IT" dirty="0"/>
          </a:p>
        </p:txBody>
      </p:sp>
      <p:sp>
        <p:nvSpPr>
          <p:cNvPr id="4" name="ZoneTexte 4">
            <a:extLst>
              <a:ext uri="{FF2B5EF4-FFF2-40B4-BE49-F238E27FC236}">
                <a16:creationId xmlns:a16="http://schemas.microsoft.com/office/drawing/2014/main" id="{358C1536-D379-4C49-4A53-3344C5CB6ED4}"/>
              </a:ext>
            </a:extLst>
          </p:cNvPr>
          <p:cNvSpPr txBox="1"/>
          <p:nvPr/>
        </p:nvSpPr>
        <p:spPr>
          <a:xfrm>
            <a:off x="1420179" y="2736503"/>
            <a:ext cx="9351642" cy="1384995"/>
          </a:xfrm>
          <a:prstGeom prst="rect">
            <a:avLst/>
          </a:prstGeom>
          <a:noFill/>
        </p:spPr>
        <p:txBody>
          <a:bodyPr wrap="square" rtlCol="0">
            <a:spAutoFit/>
          </a:bodyPr>
          <a:lstStyle/>
          <a:p>
            <a:pPr algn="ctr"/>
            <a:r>
              <a:rPr lang="en-US" sz="2800" b="1" dirty="0">
                <a:solidFill>
                  <a:srgbClr val="002060"/>
                </a:solidFill>
                <a:latin typeface="Arial Black" pitchFamily="34" charset="0"/>
              </a:rPr>
              <a:t>4. </a:t>
            </a:r>
            <a:r>
              <a:rPr lang="fr-FR" sz="2800" b="1" dirty="0">
                <a:solidFill>
                  <a:srgbClr val="002060"/>
                </a:solidFill>
                <a:latin typeface="Arial Black" pitchFamily="34" charset="0"/>
              </a:rPr>
              <a:t>Démonstration d’exécution </a:t>
            </a:r>
          </a:p>
          <a:p>
            <a:pPr algn="ctr"/>
            <a:r>
              <a:rPr lang="fr-FR" sz="2800" b="1" dirty="0">
                <a:solidFill>
                  <a:srgbClr val="002060"/>
                </a:solidFill>
                <a:latin typeface="Arial Black" pitchFamily="34" charset="0"/>
              </a:rPr>
              <a:t>du script </a:t>
            </a:r>
            <a:r>
              <a:rPr lang="fr-FR" sz="2800" b="1" dirty="0" err="1">
                <a:solidFill>
                  <a:srgbClr val="002060"/>
                </a:solidFill>
                <a:latin typeface="Arial Black" pitchFamily="34" charset="0"/>
              </a:rPr>
              <a:t>PYSpark</a:t>
            </a:r>
            <a:r>
              <a:rPr lang="fr-FR" sz="2800" b="1" dirty="0">
                <a:solidFill>
                  <a:srgbClr val="002060"/>
                </a:solidFill>
                <a:latin typeface="Arial Black" pitchFamily="34" charset="0"/>
              </a:rPr>
              <a:t> sur le Cloud</a:t>
            </a:r>
          </a:p>
          <a:p>
            <a:pPr algn="ctr"/>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175733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17</a:t>
            </a:fld>
            <a:endParaRPr lang="it-IT" dirty="0"/>
          </a:p>
        </p:txBody>
      </p:sp>
      <p:sp>
        <p:nvSpPr>
          <p:cNvPr id="4" name="ZoneTexte 4">
            <a:extLst>
              <a:ext uri="{FF2B5EF4-FFF2-40B4-BE49-F238E27FC236}">
                <a16:creationId xmlns:a16="http://schemas.microsoft.com/office/drawing/2014/main" id="{358C1536-D379-4C49-4A53-3344C5CB6ED4}"/>
              </a:ext>
            </a:extLst>
          </p:cNvPr>
          <p:cNvSpPr txBox="1"/>
          <p:nvPr/>
        </p:nvSpPr>
        <p:spPr>
          <a:xfrm>
            <a:off x="4572827" y="2951947"/>
            <a:ext cx="3046347" cy="954107"/>
          </a:xfrm>
          <a:prstGeom prst="rect">
            <a:avLst/>
          </a:prstGeom>
          <a:noFill/>
        </p:spPr>
        <p:txBody>
          <a:bodyPr wrap="none" rtlCol="0">
            <a:spAutoFit/>
          </a:bodyPr>
          <a:lstStyle/>
          <a:p>
            <a:r>
              <a:rPr lang="en-US" sz="2800" b="1" dirty="0">
                <a:solidFill>
                  <a:srgbClr val="002060"/>
                </a:solidFill>
                <a:latin typeface="Arial Black" pitchFamily="34" charset="0"/>
              </a:rPr>
              <a:t>5. </a:t>
            </a:r>
            <a:r>
              <a:rPr lang="fr-FR" sz="2800" b="1" dirty="0">
                <a:solidFill>
                  <a:srgbClr val="002060"/>
                </a:solidFill>
                <a:latin typeface="Arial Black" pitchFamily="34" charset="0"/>
              </a:rPr>
              <a:t>Conclusions</a:t>
            </a:r>
          </a:p>
          <a:p>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411380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69C5D9-BCF0-DA60-A814-4294176C684B}"/>
              </a:ext>
            </a:extLst>
          </p:cNvPr>
          <p:cNvSpPr>
            <a:spLocks noGrp="1"/>
          </p:cNvSpPr>
          <p:nvPr>
            <p:ph type="sldNum" sz="quarter" idx="12"/>
          </p:nvPr>
        </p:nvSpPr>
        <p:spPr/>
        <p:txBody>
          <a:bodyPr/>
          <a:lstStyle/>
          <a:p>
            <a:fld id="{6B6A6FEC-79E8-4978-87CD-B32714801BA0}" type="slidenum">
              <a:rPr lang="it-IT" smtClean="0"/>
              <a:pPr/>
              <a:t>18</a:t>
            </a:fld>
            <a:endParaRPr lang="it-IT"/>
          </a:p>
        </p:txBody>
      </p:sp>
      <p:sp>
        <p:nvSpPr>
          <p:cNvPr id="3" name="Rectangle 2">
            <a:extLst>
              <a:ext uri="{FF2B5EF4-FFF2-40B4-BE49-F238E27FC236}">
                <a16:creationId xmlns:a16="http://schemas.microsoft.com/office/drawing/2014/main" id="{ED9D2500-B6BF-7A8A-A6F2-B8CF6FD559A7}"/>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Conclusions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10" name="Image 9" descr="Une image contenant texte, clipart, graphiques vectoriels&#10;&#10;Description générée automatiquement">
            <a:extLst>
              <a:ext uri="{FF2B5EF4-FFF2-40B4-BE49-F238E27FC236}">
                <a16:creationId xmlns:a16="http://schemas.microsoft.com/office/drawing/2014/main" id="{99322E76-914A-4187-B4F7-C08FA2CBBA7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43294" y="696132"/>
            <a:ext cx="2326370" cy="1221344"/>
          </a:xfrm>
          <a:prstGeom prst="rect">
            <a:avLst/>
          </a:prstGeom>
        </p:spPr>
      </p:pic>
      <p:pic>
        <p:nvPicPr>
          <p:cNvPr id="12" name="Image 11">
            <a:extLst>
              <a:ext uri="{FF2B5EF4-FFF2-40B4-BE49-F238E27FC236}">
                <a16:creationId xmlns:a16="http://schemas.microsoft.com/office/drawing/2014/main" id="{3906AF2B-6411-4243-9DAB-F68DB96DBB1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01176" y="646725"/>
            <a:ext cx="1758824" cy="1270751"/>
          </a:xfrm>
          <a:prstGeom prst="rect">
            <a:avLst/>
          </a:prstGeom>
        </p:spPr>
      </p:pic>
      <p:sp>
        <p:nvSpPr>
          <p:cNvPr id="14" name="ZoneTexte 16">
            <a:extLst>
              <a:ext uri="{FF2B5EF4-FFF2-40B4-BE49-F238E27FC236}">
                <a16:creationId xmlns:a16="http://schemas.microsoft.com/office/drawing/2014/main" id="{10C7C673-A4DC-407A-AC36-EF444F26F58A}"/>
              </a:ext>
            </a:extLst>
          </p:cNvPr>
          <p:cNvSpPr txBox="1"/>
          <p:nvPr/>
        </p:nvSpPr>
        <p:spPr>
          <a:xfrm>
            <a:off x="970604" y="2204865"/>
            <a:ext cx="3201517" cy="646331"/>
          </a:xfrm>
          <a:prstGeom prst="rect">
            <a:avLst/>
          </a:prstGeom>
          <a:noFill/>
        </p:spPr>
        <p:txBody>
          <a:bodyPr wrap="none" rtlCol="0">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solidFill>
                  <a:srgbClr val="002060"/>
                </a:solidFill>
                <a:latin typeface="Candara" panose="020E0502030303020204" pitchFamily="34" charset="0"/>
              </a:rPr>
              <a:t>Déploiement solution Big Data </a:t>
            </a:r>
          </a:p>
          <a:p>
            <a:r>
              <a:rPr lang="fr-FR" dirty="0">
                <a:solidFill>
                  <a:srgbClr val="002060"/>
                </a:solidFill>
                <a:latin typeface="Candara" panose="020E0502030303020204" pitchFamily="34" charset="0"/>
              </a:rPr>
              <a:t>dans le cloud</a:t>
            </a:r>
          </a:p>
        </p:txBody>
      </p:sp>
      <p:sp>
        <p:nvSpPr>
          <p:cNvPr id="17" name="Espace réservé du contenu 7">
            <a:extLst>
              <a:ext uri="{FF2B5EF4-FFF2-40B4-BE49-F238E27FC236}">
                <a16:creationId xmlns:a16="http://schemas.microsoft.com/office/drawing/2014/main" id="{DB79AB84-6DDD-42F5-BEC9-238D11A5CBC5}"/>
              </a:ext>
            </a:extLst>
          </p:cNvPr>
          <p:cNvSpPr txBox="1">
            <a:spLocks/>
          </p:cNvSpPr>
          <p:nvPr/>
        </p:nvSpPr>
        <p:spPr>
          <a:xfrm>
            <a:off x="7574515" y="2317067"/>
            <a:ext cx="3843784" cy="1111933"/>
          </a:xfrm>
          <a:prstGeom prst="rect">
            <a:avLst/>
          </a:prstGeom>
        </p:spPr>
        <p:txBody>
          <a:bodyPr vert="horz" lIns="91440" tIns="45720" rIns="91440" bIns="45720" rtlCol="0" anchor="t">
            <a:no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solidFill>
                  <a:srgbClr val="002060"/>
                </a:solidFill>
                <a:latin typeface="Candara" panose="020E0502030303020204" pitchFamily="34" charset="0"/>
              </a:rPr>
              <a:t>Chaine de traitement des images</a:t>
            </a:r>
          </a:p>
          <a:p>
            <a:r>
              <a:rPr lang="fr-FR" dirty="0">
                <a:solidFill>
                  <a:srgbClr val="002060"/>
                </a:solidFill>
                <a:latin typeface="Candara" panose="020E0502030303020204" pitchFamily="34" charset="0"/>
              </a:rPr>
              <a:t>12884 images: 10 minutes</a:t>
            </a:r>
          </a:p>
          <a:p>
            <a:r>
              <a:rPr lang="fr-FR" dirty="0">
                <a:solidFill>
                  <a:srgbClr val="002060"/>
                </a:solidFill>
                <a:latin typeface="Candara" panose="020E0502030303020204" pitchFamily="34" charset="0"/>
              </a:rPr>
              <a:t>Faisabilité classification</a:t>
            </a:r>
          </a:p>
        </p:txBody>
      </p:sp>
      <p:sp>
        <p:nvSpPr>
          <p:cNvPr id="9" name="TextBox 8">
            <a:extLst>
              <a:ext uri="{FF2B5EF4-FFF2-40B4-BE49-F238E27FC236}">
                <a16:creationId xmlns:a16="http://schemas.microsoft.com/office/drawing/2014/main" id="{33498400-2474-BF29-3BAD-0F8C2812021A}"/>
              </a:ext>
            </a:extLst>
          </p:cNvPr>
          <p:cNvSpPr txBox="1"/>
          <p:nvPr/>
        </p:nvSpPr>
        <p:spPr>
          <a:xfrm>
            <a:off x="970604" y="2851196"/>
            <a:ext cx="1825446" cy="1200329"/>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2060"/>
                </a:solidFill>
                <a:latin typeface="Candara" panose="020E0502030303020204" pitchFamily="34" charset="0"/>
              </a:rPr>
              <a:t>EMR, S3</a:t>
            </a:r>
          </a:p>
          <a:p>
            <a:pPr marL="285750" indent="-285750">
              <a:buFont typeface="Arial" panose="020B0604020202020204" pitchFamily="34" charset="0"/>
              <a:buChar char="•"/>
            </a:pPr>
            <a:r>
              <a:rPr lang="fr-FR" dirty="0">
                <a:solidFill>
                  <a:srgbClr val="002060"/>
                </a:solidFill>
                <a:latin typeface="Candara" panose="020E0502030303020204" pitchFamily="34" charset="0"/>
              </a:rPr>
              <a:t>Tunnel SSH</a:t>
            </a:r>
          </a:p>
          <a:p>
            <a:endParaRPr lang="fr-FR" dirty="0">
              <a:solidFill>
                <a:srgbClr val="002060"/>
              </a:solidFill>
              <a:latin typeface="Candara" panose="020E0502030303020204" pitchFamily="34" charset="0"/>
            </a:endParaRPr>
          </a:p>
          <a:p>
            <a:endParaRPr lang="fr-FR" dirty="0">
              <a:solidFill>
                <a:srgbClr val="002060"/>
              </a:solidFill>
              <a:latin typeface="Candara" panose="020E0502030303020204" pitchFamily="34" charset="0"/>
            </a:endParaRPr>
          </a:p>
        </p:txBody>
      </p:sp>
      <p:sp>
        <p:nvSpPr>
          <p:cNvPr id="11" name="Espace réservé du contenu 7">
            <a:extLst>
              <a:ext uri="{FF2B5EF4-FFF2-40B4-BE49-F238E27FC236}">
                <a16:creationId xmlns:a16="http://schemas.microsoft.com/office/drawing/2014/main" id="{3E3A7EA8-9498-6004-1EE3-574BB33D2F98}"/>
              </a:ext>
            </a:extLst>
          </p:cNvPr>
          <p:cNvSpPr txBox="1">
            <a:spLocks/>
          </p:cNvSpPr>
          <p:nvPr/>
        </p:nvSpPr>
        <p:spPr>
          <a:xfrm>
            <a:off x="4172121" y="4527159"/>
            <a:ext cx="4751597" cy="1111933"/>
          </a:xfrm>
          <a:prstGeom prst="rect">
            <a:avLst/>
          </a:prstGeom>
        </p:spPr>
        <p:txBody>
          <a:bodyPr vert="horz" lIns="91440" tIns="45720" rIns="91440" bIns="45720" rtlCol="0" anchor="t">
            <a:no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solidFill>
                  <a:srgbClr val="002060"/>
                </a:solidFill>
              </a:rPr>
              <a:t>Possibles améliorations: </a:t>
            </a:r>
          </a:p>
          <a:p>
            <a:pPr marL="285750" indent="-285750">
              <a:buFont typeface="Arial" panose="020B0604020202020204" pitchFamily="34" charset="0"/>
              <a:buChar char="•"/>
            </a:pPr>
            <a:r>
              <a:rPr lang="fr-FR" dirty="0">
                <a:solidFill>
                  <a:srgbClr val="002060"/>
                </a:solidFill>
              </a:rPr>
              <a:t>Améliorer le modèle de classification</a:t>
            </a:r>
          </a:p>
          <a:p>
            <a:pPr marL="285750" indent="-285750">
              <a:buFont typeface="Arial" panose="020B0604020202020204" pitchFamily="34" charset="0"/>
              <a:buChar char="•"/>
            </a:pPr>
            <a:r>
              <a:rPr lang="fr-FR" dirty="0">
                <a:solidFill>
                  <a:srgbClr val="002060"/>
                </a:solidFill>
              </a:rPr>
              <a:t>Dimensionnement automatique du cluster</a:t>
            </a:r>
          </a:p>
          <a:p>
            <a:pPr marL="285750" indent="-285750">
              <a:buFont typeface="Arial" panose="020B0604020202020204" pitchFamily="34" charset="0"/>
              <a:buChar char="•"/>
            </a:pPr>
            <a:r>
              <a:rPr lang="fr-FR" dirty="0" err="1">
                <a:solidFill>
                  <a:srgbClr val="002060"/>
                </a:solidFill>
              </a:rPr>
              <a:t>Saving</a:t>
            </a:r>
            <a:r>
              <a:rPr lang="fr-FR" dirty="0">
                <a:solidFill>
                  <a:srgbClr val="002060"/>
                </a:solidFill>
              </a:rPr>
              <a:t> plans sur AWS</a:t>
            </a:r>
          </a:p>
        </p:txBody>
      </p:sp>
    </p:spTree>
    <p:extLst>
      <p:ext uri="{BB962C8B-B14F-4D97-AF65-F5344CB8AC3E}">
        <p14:creationId xmlns:p14="http://schemas.microsoft.com/office/powerpoint/2010/main" val="333077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p:txBody>
          <a:bodyPr/>
          <a:lstStyle/>
          <a:p>
            <a:fld id="{6B6A6FEC-79E8-4978-87CD-B32714801BA0}" type="slidenum">
              <a:rPr lang="it-IT" smtClean="0"/>
              <a:pPr/>
              <a:t>2</a:t>
            </a:fld>
            <a:endParaRPr lang="it-IT"/>
          </a:p>
        </p:txBody>
      </p:sp>
      <p:sp>
        <p:nvSpPr>
          <p:cNvPr id="3" name="Rectangle 2">
            <a:extLst>
              <a:ext uri="{FF2B5EF4-FFF2-40B4-BE49-F238E27FC236}">
                <a16:creationId xmlns:a16="http://schemas.microsoft.com/office/drawing/2014/main" id="{129DDFE1-1E79-F37C-58EC-1FFF7B3D6D44}"/>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err="1">
                <a:solidFill>
                  <a:srgbClr val="002060"/>
                </a:solidFill>
                <a:latin typeface="Gill Sans MT" pitchFamily="34" charset="0"/>
                <a:ea typeface="Arial Unicode MS" pitchFamily="34" charset="-128"/>
                <a:cs typeface="Arial Unicode MS" pitchFamily="34" charset="-128"/>
              </a:rPr>
              <a:t>Outline</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11" name="CasellaDiTesto 12">
            <a:extLst>
              <a:ext uri="{FF2B5EF4-FFF2-40B4-BE49-F238E27FC236}">
                <a16:creationId xmlns:a16="http://schemas.microsoft.com/office/drawing/2014/main" id="{6522EB5F-5F02-6EBD-F8CB-4CF04443F54A}"/>
              </a:ext>
            </a:extLst>
          </p:cNvPr>
          <p:cNvSpPr txBox="1"/>
          <p:nvPr/>
        </p:nvSpPr>
        <p:spPr>
          <a:xfrm>
            <a:off x="176784" y="1635337"/>
            <a:ext cx="5492209" cy="2308324"/>
          </a:xfrm>
          <a:prstGeom prst="rect">
            <a:avLst/>
          </a:prstGeom>
          <a:noFill/>
        </p:spPr>
        <p:txBody>
          <a:bodyPr wrap="none" rtlCol="0">
            <a:spAutoFit/>
          </a:bodyPr>
          <a:lstStyle/>
          <a:p>
            <a:pPr marL="342900" indent="-342900"/>
            <a:r>
              <a:rPr lang="fr-FR" sz="2400" b="1" dirty="0">
                <a:solidFill>
                  <a:srgbClr val="002060"/>
                </a:solidFill>
                <a:latin typeface="Candara" pitchFamily="34" charset="0"/>
              </a:rPr>
              <a:t>2.	C</a:t>
            </a:r>
            <a:r>
              <a:rPr lang="fr-FR" sz="2400" b="1" u="sng" dirty="0">
                <a:solidFill>
                  <a:srgbClr val="002060"/>
                </a:solidFill>
                <a:latin typeface="Candara" pitchFamily="34" charset="0"/>
              </a:rPr>
              <a:t>réation de l’environnement Big Data</a:t>
            </a:r>
          </a:p>
          <a:p>
            <a:pPr marL="800100" lvl="1" indent="-342900">
              <a:buFont typeface="Arial" pitchFamily="34" charset="0"/>
              <a:buChar char="•"/>
            </a:pPr>
            <a:r>
              <a:rPr lang="fr-FR" sz="2000" b="1" dirty="0">
                <a:solidFill>
                  <a:srgbClr val="002060"/>
                </a:solidFill>
                <a:latin typeface="Candara" pitchFamily="34" charset="0"/>
              </a:rPr>
              <a:t>Présentation de l’environnement</a:t>
            </a:r>
          </a:p>
          <a:p>
            <a:pPr marL="800100" lvl="1" indent="-342900">
              <a:buFont typeface="Arial" pitchFamily="34" charset="0"/>
              <a:buChar char="•"/>
            </a:pPr>
            <a:r>
              <a:rPr lang="fr-FR" sz="2000" b="1" dirty="0">
                <a:solidFill>
                  <a:srgbClr val="002060"/>
                </a:solidFill>
                <a:latin typeface="Candara" pitchFamily="34" charset="0"/>
              </a:rPr>
              <a:t>Spark/</a:t>
            </a:r>
            <a:r>
              <a:rPr lang="fr-FR" sz="2000" b="1" dirty="0" err="1">
                <a:solidFill>
                  <a:srgbClr val="002060"/>
                </a:solidFill>
                <a:latin typeface="Candara" pitchFamily="34" charset="0"/>
              </a:rPr>
              <a:t>Pyspark</a:t>
            </a:r>
            <a:endParaRPr lang="fr-FR" sz="2000" b="1" dirty="0">
              <a:solidFill>
                <a:srgbClr val="002060"/>
              </a:solidFill>
              <a:latin typeface="Candara" pitchFamily="34" charset="0"/>
            </a:endParaRPr>
          </a:p>
          <a:p>
            <a:pPr marL="800100" lvl="1" indent="-342900">
              <a:buFont typeface="Arial" pitchFamily="34" charset="0"/>
              <a:buChar char="•"/>
            </a:pPr>
            <a:r>
              <a:rPr lang="fr-FR" sz="2000" b="1" dirty="0">
                <a:solidFill>
                  <a:srgbClr val="002060"/>
                </a:solidFill>
                <a:latin typeface="Candara" pitchFamily="34" charset="0"/>
              </a:rPr>
              <a:t>Services AWS</a:t>
            </a:r>
          </a:p>
          <a:p>
            <a:pPr marL="800100" lvl="1" indent="-342900">
              <a:buFont typeface="Arial" pitchFamily="34" charset="0"/>
              <a:buChar char="•"/>
            </a:pPr>
            <a:r>
              <a:rPr lang="fr-FR" sz="2000" b="1" dirty="0">
                <a:solidFill>
                  <a:srgbClr val="002060"/>
                </a:solidFill>
                <a:latin typeface="Candara" pitchFamily="34" charset="0"/>
              </a:rPr>
              <a:t>Tunnel SSH</a:t>
            </a:r>
          </a:p>
          <a:p>
            <a:pPr marL="800100" lvl="1" indent="-342900">
              <a:buFont typeface="Arial" pitchFamily="34" charset="0"/>
              <a:buChar char="•"/>
            </a:pPr>
            <a:endParaRPr lang="fr-FR" sz="2000" b="1" dirty="0">
              <a:solidFill>
                <a:srgbClr val="002060"/>
              </a:solidFill>
              <a:latin typeface="Candara" pitchFamily="34" charset="0"/>
            </a:endParaRPr>
          </a:p>
          <a:p>
            <a:pPr marL="800100" lvl="1" indent="-342900">
              <a:buFont typeface="Arial" pitchFamily="34" charset="0"/>
              <a:buChar char="•"/>
            </a:pPr>
            <a:endParaRPr lang="fr-FR" sz="2000" b="1" dirty="0">
              <a:solidFill>
                <a:srgbClr val="002060"/>
              </a:solidFill>
              <a:latin typeface="Candara" pitchFamily="34" charset="0"/>
            </a:endParaRPr>
          </a:p>
        </p:txBody>
      </p:sp>
      <p:sp>
        <p:nvSpPr>
          <p:cNvPr id="4" name="CasellaDiTesto 14">
            <a:extLst>
              <a:ext uri="{FF2B5EF4-FFF2-40B4-BE49-F238E27FC236}">
                <a16:creationId xmlns:a16="http://schemas.microsoft.com/office/drawing/2014/main" id="{1252B6CF-F5F7-DA58-9CFD-47BD205BC971}"/>
              </a:ext>
            </a:extLst>
          </p:cNvPr>
          <p:cNvSpPr txBox="1"/>
          <p:nvPr/>
        </p:nvSpPr>
        <p:spPr>
          <a:xfrm>
            <a:off x="176784" y="5732927"/>
            <a:ext cx="2105063" cy="830997"/>
          </a:xfrm>
          <a:prstGeom prst="rect">
            <a:avLst/>
          </a:prstGeom>
          <a:noFill/>
        </p:spPr>
        <p:txBody>
          <a:bodyPr wrap="none" rtlCol="0">
            <a:spAutoFit/>
          </a:bodyPr>
          <a:lstStyle/>
          <a:p>
            <a:pPr marL="342900" indent="-342900"/>
            <a:r>
              <a:rPr lang="fr-FR" sz="2400" b="1" dirty="0">
                <a:solidFill>
                  <a:srgbClr val="002060"/>
                </a:solidFill>
                <a:latin typeface="Candara" pitchFamily="34" charset="0"/>
              </a:rPr>
              <a:t>5. 	</a:t>
            </a:r>
            <a:r>
              <a:rPr lang="fr-FR" sz="2400" b="1" u="sng" dirty="0">
                <a:solidFill>
                  <a:srgbClr val="002060"/>
                </a:solidFill>
                <a:latin typeface="Candara" pitchFamily="34" charset="0"/>
              </a:rPr>
              <a:t>Conclusions</a:t>
            </a:r>
          </a:p>
          <a:p>
            <a:pPr marL="342900" indent="-342900"/>
            <a:endParaRPr lang="fr-FR" sz="2400" b="1" u="sng" dirty="0">
              <a:solidFill>
                <a:srgbClr val="002060"/>
              </a:solidFill>
              <a:latin typeface="Candara" pitchFamily="34" charset="0"/>
            </a:endParaRPr>
          </a:p>
        </p:txBody>
      </p:sp>
      <p:sp>
        <p:nvSpPr>
          <p:cNvPr id="5" name="CasellaDiTesto 5">
            <a:extLst>
              <a:ext uri="{FF2B5EF4-FFF2-40B4-BE49-F238E27FC236}">
                <a16:creationId xmlns:a16="http://schemas.microsoft.com/office/drawing/2014/main" id="{D95A589D-FC45-3B68-E2DF-94BC74AE7E74}"/>
              </a:ext>
            </a:extLst>
          </p:cNvPr>
          <p:cNvSpPr txBox="1"/>
          <p:nvPr/>
        </p:nvSpPr>
        <p:spPr>
          <a:xfrm>
            <a:off x="176784" y="3419646"/>
            <a:ext cx="5137945" cy="1938992"/>
          </a:xfrm>
          <a:prstGeom prst="rect">
            <a:avLst/>
          </a:prstGeom>
          <a:noFill/>
        </p:spPr>
        <p:txBody>
          <a:bodyPr wrap="none" rtlCol="0">
            <a:spAutoFit/>
          </a:bodyPr>
          <a:lstStyle/>
          <a:p>
            <a:r>
              <a:rPr lang="fr-FR" sz="2400" b="1" dirty="0">
                <a:solidFill>
                  <a:srgbClr val="002060"/>
                </a:solidFill>
                <a:latin typeface="Candara" pitchFamily="34" charset="0"/>
              </a:rPr>
              <a:t>3. </a:t>
            </a:r>
            <a:r>
              <a:rPr lang="fr-FR" sz="2400" b="1" u="sng" dirty="0">
                <a:solidFill>
                  <a:srgbClr val="002060"/>
                </a:solidFill>
                <a:latin typeface="Candara" pitchFamily="34" charset="0"/>
              </a:rPr>
              <a:t>Chaîne de traitement des images</a:t>
            </a:r>
          </a:p>
          <a:p>
            <a:pPr marL="800100" lvl="1" indent="-342900">
              <a:buFont typeface="Arial" pitchFamily="34" charset="0"/>
              <a:buChar char="•"/>
            </a:pPr>
            <a:r>
              <a:rPr lang="fr-FR" b="1" dirty="0">
                <a:solidFill>
                  <a:srgbClr val="002060"/>
                </a:solidFill>
                <a:latin typeface="Candara" pitchFamily="34" charset="0"/>
              </a:rPr>
              <a:t>Présentation de la chaine</a:t>
            </a:r>
          </a:p>
          <a:p>
            <a:pPr marL="800100" lvl="1" indent="-342900">
              <a:buFont typeface="Arial" pitchFamily="34" charset="0"/>
              <a:buChar char="•"/>
            </a:pPr>
            <a:r>
              <a:rPr lang="fr-FR" b="1" dirty="0">
                <a:solidFill>
                  <a:srgbClr val="002060"/>
                </a:solidFill>
                <a:latin typeface="Candara" pitchFamily="34" charset="0"/>
              </a:rPr>
              <a:t>Pré-traitements et extraction des </a:t>
            </a:r>
            <a:r>
              <a:rPr lang="fr-FR" b="1" dirty="0" err="1">
                <a:solidFill>
                  <a:srgbClr val="002060"/>
                </a:solidFill>
                <a:latin typeface="Candara" pitchFamily="34" charset="0"/>
              </a:rPr>
              <a:t>features</a:t>
            </a:r>
            <a:endParaRPr lang="fr-FR" b="1" dirty="0">
              <a:solidFill>
                <a:srgbClr val="002060"/>
              </a:solidFill>
              <a:latin typeface="Candara" pitchFamily="34" charset="0"/>
            </a:endParaRPr>
          </a:p>
          <a:p>
            <a:pPr marL="800100" lvl="1" indent="-342900">
              <a:buFont typeface="Arial" pitchFamily="34" charset="0"/>
              <a:buChar char="•"/>
            </a:pPr>
            <a:r>
              <a:rPr lang="fr-FR" b="1" dirty="0">
                <a:solidFill>
                  <a:srgbClr val="002060"/>
                </a:solidFill>
                <a:latin typeface="Candara" pitchFamily="34" charset="0"/>
              </a:rPr>
              <a:t>PCA</a:t>
            </a:r>
          </a:p>
          <a:p>
            <a:pPr marL="800100" lvl="1" indent="-342900">
              <a:buFont typeface="Arial" pitchFamily="34" charset="0"/>
              <a:buChar char="•"/>
            </a:pPr>
            <a:r>
              <a:rPr lang="fr-FR" b="1" dirty="0">
                <a:solidFill>
                  <a:srgbClr val="002060"/>
                </a:solidFill>
                <a:latin typeface="Candara" pitchFamily="34" charset="0"/>
              </a:rPr>
              <a:t>Test de classification</a:t>
            </a:r>
          </a:p>
          <a:p>
            <a:endParaRPr lang="fr-FR" sz="2400" b="1" u="sng" dirty="0">
              <a:solidFill>
                <a:srgbClr val="002060"/>
              </a:solidFill>
              <a:latin typeface="Candara" pitchFamily="34" charset="0"/>
            </a:endParaRPr>
          </a:p>
        </p:txBody>
      </p:sp>
      <p:sp>
        <p:nvSpPr>
          <p:cNvPr id="8" name="CasellaDiTesto 12">
            <a:extLst>
              <a:ext uri="{FF2B5EF4-FFF2-40B4-BE49-F238E27FC236}">
                <a16:creationId xmlns:a16="http://schemas.microsoft.com/office/drawing/2014/main" id="{B3A9F6AA-82E3-3BB0-D04B-A7B3ECEAA83C}"/>
              </a:ext>
            </a:extLst>
          </p:cNvPr>
          <p:cNvSpPr txBox="1"/>
          <p:nvPr/>
        </p:nvSpPr>
        <p:spPr>
          <a:xfrm>
            <a:off x="176784" y="486006"/>
            <a:ext cx="2348720" cy="1077218"/>
          </a:xfrm>
          <a:prstGeom prst="rect">
            <a:avLst/>
          </a:prstGeom>
          <a:noFill/>
        </p:spPr>
        <p:txBody>
          <a:bodyPr wrap="none" rtlCol="0">
            <a:spAutoFit/>
          </a:bodyPr>
          <a:lstStyle/>
          <a:p>
            <a:pPr marL="342900" indent="-342900"/>
            <a:r>
              <a:rPr lang="fr-FR" sz="2400" b="1" dirty="0">
                <a:solidFill>
                  <a:srgbClr val="002060"/>
                </a:solidFill>
                <a:latin typeface="Candara" pitchFamily="34" charset="0"/>
              </a:rPr>
              <a:t>1.	</a:t>
            </a:r>
            <a:r>
              <a:rPr lang="fr-FR" sz="2400" b="1" u="sng" dirty="0">
                <a:solidFill>
                  <a:srgbClr val="002060"/>
                </a:solidFill>
                <a:latin typeface="Candara" pitchFamily="34" charset="0"/>
              </a:rPr>
              <a:t>La mission</a:t>
            </a:r>
          </a:p>
          <a:p>
            <a:pPr marL="800100" lvl="1" indent="-342900">
              <a:buFont typeface="Arial" pitchFamily="34" charset="0"/>
              <a:buChar char="•"/>
            </a:pPr>
            <a:r>
              <a:rPr lang="fr-FR" sz="2000" b="1" dirty="0">
                <a:solidFill>
                  <a:srgbClr val="002060"/>
                </a:solidFill>
                <a:latin typeface="Candara" pitchFamily="34" charset="0"/>
              </a:rPr>
              <a:t>L’objectif</a:t>
            </a:r>
          </a:p>
          <a:p>
            <a:pPr marL="800100" lvl="1" indent="-342900">
              <a:buFont typeface="Arial" pitchFamily="34" charset="0"/>
              <a:buChar char="•"/>
            </a:pPr>
            <a:r>
              <a:rPr lang="fr-FR" sz="2000" b="1" dirty="0">
                <a:solidFill>
                  <a:srgbClr val="002060"/>
                </a:solidFill>
                <a:latin typeface="Candara" pitchFamily="34" charset="0"/>
              </a:rPr>
              <a:t>Les données</a:t>
            </a:r>
          </a:p>
        </p:txBody>
      </p:sp>
      <p:sp>
        <p:nvSpPr>
          <p:cNvPr id="6" name="CasellaDiTesto 12">
            <a:extLst>
              <a:ext uri="{FF2B5EF4-FFF2-40B4-BE49-F238E27FC236}">
                <a16:creationId xmlns:a16="http://schemas.microsoft.com/office/drawing/2014/main" id="{EB5C784D-EF47-03B4-1E09-43CF9AB8E245}"/>
              </a:ext>
            </a:extLst>
          </p:cNvPr>
          <p:cNvSpPr txBox="1"/>
          <p:nvPr/>
        </p:nvSpPr>
        <p:spPr>
          <a:xfrm>
            <a:off x="176784" y="5127805"/>
            <a:ext cx="8146782" cy="461665"/>
          </a:xfrm>
          <a:prstGeom prst="rect">
            <a:avLst/>
          </a:prstGeom>
          <a:noFill/>
        </p:spPr>
        <p:txBody>
          <a:bodyPr wrap="none" rtlCol="0">
            <a:spAutoFit/>
          </a:bodyPr>
          <a:lstStyle/>
          <a:p>
            <a:pPr marL="342900" indent="-342900"/>
            <a:r>
              <a:rPr lang="fr-FR" sz="2400" b="1" dirty="0">
                <a:solidFill>
                  <a:srgbClr val="002060"/>
                </a:solidFill>
                <a:latin typeface="Candara" pitchFamily="34" charset="0"/>
              </a:rPr>
              <a:t>4.	</a:t>
            </a:r>
            <a:r>
              <a:rPr lang="fr-FR" sz="2400" b="1" u="sng" dirty="0">
                <a:solidFill>
                  <a:srgbClr val="002060"/>
                </a:solidFill>
                <a:latin typeface="Candara" pitchFamily="34" charset="0"/>
              </a:rPr>
              <a:t>Démonstration d’exécution du script </a:t>
            </a:r>
            <a:r>
              <a:rPr lang="fr-FR" sz="2400" b="1" u="sng" dirty="0" err="1">
                <a:solidFill>
                  <a:srgbClr val="002060"/>
                </a:solidFill>
                <a:latin typeface="Candara" pitchFamily="34" charset="0"/>
              </a:rPr>
              <a:t>PYSpark</a:t>
            </a:r>
            <a:r>
              <a:rPr lang="fr-FR" sz="2400" b="1" u="sng" dirty="0">
                <a:solidFill>
                  <a:srgbClr val="002060"/>
                </a:solidFill>
                <a:latin typeface="Candara" pitchFamily="34" charset="0"/>
              </a:rPr>
              <a:t> sur le Cloud</a:t>
            </a:r>
          </a:p>
        </p:txBody>
      </p:sp>
    </p:spTree>
    <p:extLst>
      <p:ext uri="{BB962C8B-B14F-4D97-AF65-F5344CB8AC3E}">
        <p14:creationId xmlns:p14="http://schemas.microsoft.com/office/powerpoint/2010/main" val="298446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3</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4706838" y="3167390"/>
            <a:ext cx="2778325" cy="523220"/>
          </a:xfrm>
          <a:prstGeom prst="rect">
            <a:avLst/>
          </a:prstGeom>
          <a:noFill/>
        </p:spPr>
        <p:txBody>
          <a:bodyPr wrap="none" rtlCol="0">
            <a:spAutoFit/>
          </a:bodyPr>
          <a:lstStyle/>
          <a:p>
            <a:r>
              <a:rPr lang="en-US" sz="2800" b="1" dirty="0">
                <a:solidFill>
                  <a:srgbClr val="000066"/>
                </a:solidFill>
                <a:latin typeface="Arial Black" pitchFamily="34" charset="0"/>
              </a:rPr>
              <a:t>1. La mission</a:t>
            </a:r>
          </a:p>
        </p:txBody>
      </p:sp>
    </p:spTree>
    <p:extLst>
      <p:ext uri="{BB962C8B-B14F-4D97-AF65-F5344CB8AC3E}">
        <p14:creationId xmlns:p14="http://schemas.microsoft.com/office/powerpoint/2010/main" val="18383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p:txBody>
          <a:bodyPr/>
          <a:lstStyle/>
          <a:p>
            <a:fld id="{6B6A6FEC-79E8-4978-87CD-B32714801BA0}" type="slidenum">
              <a:rPr lang="it-IT" smtClean="0"/>
              <a:pPr/>
              <a:t>4</a:t>
            </a:fld>
            <a:endParaRPr lang="it-IT"/>
          </a:p>
        </p:txBody>
      </p:sp>
      <p:sp>
        <p:nvSpPr>
          <p:cNvPr id="9" name="CasellaDiTesto 5">
            <a:extLst>
              <a:ext uri="{FF2B5EF4-FFF2-40B4-BE49-F238E27FC236}">
                <a16:creationId xmlns:a16="http://schemas.microsoft.com/office/drawing/2014/main" id="{5D865E37-F9CC-CB36-B915-544B7E7C1D05}"/>
              </a:ext>
            </a:extLst>
          </p:cNvPr>
          <p:cNvSpPr txBox="1"/>
          <p:nvPr/>
        </p:nvSpPr>
        <p:spPr>
          <a:xfrm>
            <a:off x="42672" y="771331"/>
            <a:ext cx="12021312" cy="1692771"/>
          </a:xfrm>
          <a:prstGeom prst="rect">
            <a:avLst/>
          </a:prstGeom>
          <a:noFill/>
        </p:spPr>
        <p:txBody>
          <a:bodyPr wrap="square" rtlCol="0">
            <a:spAutoFit/>
          </a:bodyPr>
          <a:lstStyle/>
          <a:p>
            <a:pPr algn="just"/>
            <a:r>
              <a:rPr lang="fr-FR" sz="2400" b="1" dirty="0">
                <a:solidFill>
                  <a:srgbClr val="002060"/>
                </a:solidFill>
                <a:latin typeface="Candara" pitchFamily="34" charset="0"/>
              </a:rPr>
              <a:t>Le contexte</a:t>
            </a:r>
          </a:p>
          <a:p>
            <a:pPr algn="just"/>
            <a:r>
              <a:rPr lang="fr-FR" sz="2000" dirty="0">
                <a:solidFill>
                  <a:srgbClr val="002060"/>
                </a:solidFill>
                <a:latin typeface="Candara" panose="020E0502030303020204" pitchFamily="34" charset="0"/>
              </a:rPr>
              <a:t>La start-up "Fruits!" cherche à proposer des solutions innovantes pour la récolte des fruits: la volonté est de réaliser</a:t>
            </a:r>
            <a:r>
              <a:rPr lang="fr-FR" sz="2000" dirty="0">
                <a:latin typeface="Candara" panose="020E0502030303020204" pitchFamily="34" charset="0"/>
              </a:rPr>
              <a:t> </a:t>
            </a:r>
            <a:r>
              <a:rPr lang="fr-FR" sz="2000" dirty="0">
                <a:solidFill>
                  <a:srgbClr val="002060"/>
                </a:solidFill>
                <a:latin typeface="Candara" panose="020E0502030303020204" pitchFamily="34" charset="0"/>
              </a:rPr>
              <a:t>des traitements spécifiques pour chaque espèce de fruits en développant des robots cueilleurs intelligents. La start-up souhaite se faire connaître en mettant à disposition du grand public une application mobile qui permettrait aux utilisateurs de prendre en photo un fruit et d'obtenir des informations sur ce fruit.</a:t>
            </a:r>
          </a:p>
        </p:txBody>
      </p:sp>
      <p:sp>
        <p:nvSpPr>
          <p:cNvPr id="8" name="TextBox 7">
            <a:extLst>
              <a:ext uri="{FF2B5EF4-FFF2-40B4-BE49-F238E27FC236}">
                <a16:creationId xmlns:a16="http://schemas.microsoft.com/office/drawing/2014/main" id="{838FBFDC-A329-A0C4-137B-1EFCACD98693}"/>
              </a:ext>
            </a:extLst>
          </p:cNvPr>
          <p:cNvSpPr txBox="1"/>
          <p:nvPr/>
        </p:nvSpPr>
        <p:spPr>
          <a:xfrm>
            <a:off x="42672" y="2890391"/>
            <a:ext cx="12021312" cy="1077218"/>
          </a:xfrm>
          <a:prstGeom prst="rect">
            <a:avLst/>
          </a:prstGeom>
          <a:noFill/>
        </p:spPr>
        <p:txBody>
          <a:bodyPr wrap="square">
            <a:spAutoFit/>
          </a:bodyPr>
          <a:lstStyle/>
          <a:p>
            <a:pPr algn="just"/>
            <a:r>
              <a:rPr lang="fr-FR" sz="2400" b="1" dirty="0">
                <a:solidFill>
                  <a:srgbClr val="002060"/>
                </a:solidFill>
                <a:latin typeface="Candara" panose="020E0502030303020204" pitchFamily="34" charset="0"/>
              </a:rPr>
              <a:t>La problématique</a:t>
            </a:r>
          </a:p>
          <a:p>
            <a:pPr algn="just"/>
            <a:r>
              <a:rPr lang="fr-FR" sz="2000" dirty="0">
                <a:solidFill>
                  <a:srgbClr val="002060"/>
                </a:solidFill>
                <a:latin typeface="Candara" panose="020E0502030303020204" pitchFamily="34" charset="0"/>
              </a:rPr>
              <a:t>Volume de données va augmenter très rapidement après la livraison de ce projet =&gt; </a:t>
            </a:r>
            <a:r>
              <a:rPr lang="fr-FR" sz="2000" b="1" dirty="0">
                <a:solidFill>
                  <a:srgbClr val="002060"/>
                </a:solidFill>
                <a:latin typeface="Candara" panose="020E0502030303020204" pitchFamily="34" charset="0"/>
              </a:rPr>
              <a:t>infrastructure pour stocker et traiter le big data : le Cloud</a:t>
            </a:r>
          </a:p>
        </p:txBody>
      </p:sp>
      <p:sp>
        <p:nvSpPr>
          <p:cNvPr id="7" name="TextBox 6">
            <a:extLst>
              <a:ext uri="{FF2B5EF4-FFF2-40B4-BE49-F238E27FC236}">
                <a16:creationId xmlns:a16="http://schemas.microsoft.com/office/drawing/2014/main" id="{E646C595-9BA8-D2DD-2D23-8C310B327E81}"/>
              </a:ext>
            </a:extLst>
          </p:cNvPr>
          <p:cNvSpPr txBox="1"/>
          <p:nvPr/>
        </p:nvSpPr>
        <p:spPr>
          <a:xfrm>
            <a:off x="1" y="4436079"/>
            <a:ext cx="12106655" cy="1384995"/>
          </a:xfrm>
          <a:prstGeom prst="rect">
            <a:avLst/>
          </a:prstGeom>
          <a:noFill/>
        </p:spPr>
        <p:txBody>
          <a:bodyPr wrap="square">
            <a:spAutoFit/>
          </a:bodyPr>
          <a:lstStyle/>
          <a:p>
            <a:pPr algn="just"/>
            <a:r>
              <a:rPr lang="fr-FR" sz="2400" b="1" dirty="0">
                <a:solidFill>
                  <a:srgbClr val="002060"/>
                </a:solidFill>
                <a:latin typeface="Candara" panose="020E0502030303020204" pitchFamily="34" charset="0"/>
              </a:rPr>
              <a:t>L’objectif </a:t>
            </a:r>
          </a:p>
          <a:p>
            <a:pPr algn="just"/>
            <a:r>
              <a:rPr lang="fr-FR" sz="2000" b="1" dirty="0">
                <a:solidFill>
                  <a:srgbClr val="002060"/>
                </a:solidFill>
                <a:latin typeface="Candara" panose="020E0502030303020204" pitchFamily="34" charset="0"/>
              </a:rPr>
              <a:t>Développer des scripts en </a:t>
            </a:r>
            <a:r>
              <a:rPr lang="fr-FR" sz="2000" b="1" dirty="0" err="1">
                <a:solidFill>
                  <a:srgbClr val="002060"/>
                </a:solidFill>
                <a:latin typeface="Candara" panose="020E0502030303020204" pitchFamily="34" charset="0"/>
              </a:rPr>
              <a:t>Pyspark</a:t>
            </a:r>
            <a:r>
              <a:rPr lang="fr-FR" sz="2000" b="1" dirty="0">
                <a:solidFill>
                  <a:srgbClr val="002060"/>
                </a:solidFill>
                <a:latin typeface="Candara" panose="020E0502030303020204" pitchFamily="34" charset="0"/>
              </a:rPr>
              <a:t> et utiliser le cloud AWS</a:t>
            </a:r>
            <a:r>
              <a:rPr lang="fr-FR" sz="2000" dirty="0">
                <a:solidFill>
                  <a:srgbClr val="002060"/>
                </a:solidFill>
                <a:latin typeface="Candara" panose="020E0502030303020204" pitchFamily="34" charset="0"/>
              </a:rPr>
              <a:t> pour profiter d’une architecture Big Data afin de mettre en place les premières briques de traitement des images qui serviront lorsqu’il faudra passer à l’échelle en termes de volume de données</a:t>
            </a:r>
          </a:p>
        </p:txBody>
      </p:sp>
      <p:sp>
        <p:nvSpPr>
          <p:cNvPr id="4" name="Rectangle 3">
            <a:extLst>
              <a:ext uri="{FF2B5EF4-FFF2-40B4-BE49-F238E27FC236}">
                <a16:creationId xmlns:a16="http://schemas.microsoft.com/office/drawing/2014/main" id="{9D4482CA-AEB4-2B9B-9BA1-4CEA541A53E7}"/>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La mission</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79409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38A647-ACA4-6493-594B-277113112114}"/>
              </a:ext>
            </a:extLst>
          </p:cNvPr>
          <p:cNvSpPr>
            <a:spLocks noGrp="1"/>
          </p:cNvSpPr>
          <p:nvPr>
            <p:ph type="sldNum" sz="quarter" idx="12"/>
          </p:nvPr>
        </p:nvSpPr>
        <p:spPr/>
        <p:txBody>
          <a:bodyPr/>
          <a:lstStyle/>
          <a:p>
            <a:fld id="{6B6A6FEC-79E8-4978-87CD-B32714801BA0}" type="slidenum">
              <a:rPr lang="it-IT" smtClean="0"/>
              <a:pPr/>
              <a:t>5</a:t>
            </a:fld>
            <a:endParaRPr lang="it-IT"/>
          </a:p>
        </p:txBody>
      </p:sp>
      <p:sp>
        <p:nvSpPr>
          <p:cNvPr id="3" name="Rectangle 2">
            <a:extLst>
              <a:ext uri="{FF2B5EF4-FFF2-40B4-BE49-F238E27FC236}">
                <a16:creationId xmlns:a16="http://schemas.microsoft.com/office/drawing/2014/main" id="{27FFFA42-BE71-96E4-9183-6FF86F101E03}"/>
              </a:ext>
            </a:extLst>
          </p:cNvPr>
          <p:cNvSpPr>
            <a:spLocks noChangeArrowheads="1"/>
          </p:cNvSpPr>
          <p:nvPr/>
        </p:nvSpPr>
        <p:spPr bwMode="auto">
          <a:xfrm>
            <a:off x="0" y="0"/>
            <a:ext cx="12192000" cy="365125"/>
          </a:xfrm>
          <a:prstGeom prst="rect">
            <a:avLst/>
          </a:prstGeom>
          <a:gradFill rotWithShape="0">
            <a:gsLst>
              <a:gs pos="0">
                <a:schemeClr val="tx2">
                  <a:lumMod val="20000"/>
                  <a:lumOff val="8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Le jeu de données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A9EE6F32-27CE-E9FC-01F5-0F1ADDC89FE9}"/>
              </a:ext>
            </a:extLst>
          </p:cNvPr>
          <p:cNvSpPr txBox="1"/>
          <p:nvPr/>
        </p:nvSpPr>
        <p:spPr>
          <a:xfrm>
            <a:off x="-419206" y="556175"/>
            <a:ext cx="12192000" cy="461665"/>
          </a:xfrm>
          <a:prstGeom prst="rect">
            <a:avLst/>
          </a:prstGeom>
          <a:noFill/>
        </p:spPr>
        <p:txBody>
          <a:bodyPr wrap="square">
            <a:spAutoFit/>
          </a:bodyPr>
          <a:lstStyle/>
          <a:p>
            <a:pPr indent="457200" algn="just"/>
            <a:r>
              <a:rPr lang="fr-FR" sz="2400" dirty="0">
                <a:solidFill>
                  <a:srgbClr val="002060"/>
                </a:solidFill>
                <a:latin typeface="Candara" panose="020E0502030303020204" pitchFamily="34" charset="0"/>
              </a:rPr>
              <a:t>Données : 12884 images des fruits, 73 catégories, 100x100 pixel</a:t>
            </a:r>
            <a:endParaRPr lang="fr-FR" sz="2400" b="1" dirty="0">
              <a:solidFill>
                <a:srgbClr val="002060"/>
              </a:solidFill>
              <a:latin typeface="Candara" panose="020E0502030303020204" pitchFamily="34" charset="0"/>
            </a:endParaRPr>
          </a:p>
        </p:txBody>
      </p:sp>
      <p:sp>
        <p:nvSpPr>
          <p:cNvPr id="4" name="TextBox 3">
            <a:extLst>
              <a:ext uri="{FF2B5EF4-FFF2-40B4-BE49-F238E27FC236}">
                <a16:creationId xmlns:a16="http://schemas.microsoft.com/office/drawing/2014/main" id="{452EB65D-A176-B1FF-76A4-7D450B6BC5F2}"/>
              </a:ext>
            </a:extLst>
          </p:cNvPr>
          <p:cNvSpPr txBox="1"/>
          <p:nvPr/>
        </p:nvSpPr>
        <p:spPr>
          <a:xfrm>
            <a:off x="9852" y="6130805"/>
            <a:ext cx="9494227" cy="338554"/>
          </a:xfrm>
          <a:prstGeom prst="rect">
            <a:avLst/>
          </a:prstGeom>
          <a:noFill/>
        </p:spPr>
        <p:txBody>
          <a:bodyPr wrap="square" rtlCol="0">
            <a:spAutoFit/>
          </a:bodyPr>
          <a:lstStyle/>
          <a:p>
            <a:r>
              <a:rPr lang="fr-FR" sz="1600" dirty="0"/>
              <a:t>*</a:t>
            </a:r>
            <a:r>
              <a:rPr lang="fr-FR" sz="1600" dirty="0">
                <a:hlinkClick r:id="rId2"/>
              </a:rPr>
              <a:t>https://www.kaggle.com/moltean/fruits</a:t>
            </a:r>
            <a:endParaRPr lang="fr-FR" sz="1600" dirty="0"/>
          </a:p>
        </p:txBody>
      </p:sp>
      <p:pic>
        <p:nvPicPr>
          <p:cNvPr id="28" name="Picture 27">
            <a:extLst>
              <a:ext uri="{FF2B5EF4-FFF2-40B4-BE49-F238E27FC236}">
                <a16:creationId xmlns:a16="http://schemas.microsoft.com/office/drawing/2014/main" id="{9EEF02E0-CE48-6087-7A95-071FC814A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5441" y="1424742"/>
            <a:ext cx="952500" cy="952500"/>
          </a:xfrm>
          <a:prstGeom prst="rect">
            <a:avLst/>
          </a:prstGeom>
        </p:spPr>
      </p:pic>
      <p:pic>
        <p:nvPicPr>
          <p:cNvPr id="30" name="Picture 29">
            <a:extLst>
              <a:ext uri="{FF2B5EF4-FFF2-40B4-BE49-F238E27FC236}">
                <a16:creationId xmlns:a16="http://schemas.microsoft.com/office/drawing/2014/main" id="{AFB4E704-62C8-5703-E143-7AA6FE1EB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4358" y="1424742"/>
            <a:ext cx="952500" cy="952500"/>
          </a:xfrm>
          <a:prstGeom prst="rect">
            <a:avLst/>
          </a:prstGeom>
        </p:spPr>
      </p:pic>
      <p:pic>
        <p:nvPicPr>
          <p:cNvPr id="32" name="Picture 31">
            <a:extLst>
              <a:ext uri="{FF2B5EF4-FFF2-40B4-BE49-F238E27FC236}">
                <a16:creationId xmlns:a16="http://schemas.microsoft.com/office/drawing/2014/main" id="{6293C981-7A10-35D4-62EF-8423481DF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3278" y="1424742"/>
            <a:ext cx="952500" cy="952500"/>
          </a:xfrm>
          <a:prstGeom prst="rect">
            <a:avLst/>
          </a:prstGeom>
        </p:spPr>
      </p:pic>
      <p:pic>
        <p:nvPicPr>
          <p:cNvPr id="34" name="Picture 33">
            <a:extLst>
              <a:ext uri="{FF2B5EF4-FFF2-40B4-BE49-F238E27FC236}">
                <a16:creationId xmlns:a16="http://schemas.microsoft.com/office/drawing/2014/main" id="{A7D7F7F4-50F3-7E2D-E894-9802EC8A2D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2198" y="1424742"/>
            <a:ext cx="952500" cy="952500"/>
          </a:xfrm>
          <a:prstGeom prst="rect">
            <a:avLst/>
          </a:prstGeom>
        </p:spPr>
      </p:pic>
      <p:pic>
        <p:nvPicPr>
          <p:cNvPr id="36" name="Picture 35">
            <a:extLst>
              <a:ext uri="{FF2B5EF4-FFF2-40B4-BE49-F238E27FC236}">
                <a16:creationId xmlns:a16="http://schemas.microsoft.com/office/drawing/2014/main" id="{66723EE8-2760-CB9E-0975-F873F594A6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1118" y="1424742"/>
            <a:ext cx="952500" cy="952500"/>
          </a:xfrm>
          <a:prstGeom prst="rect">
            <a:avLst/>
          </a:prstGeom>
        </p:spPr>
      </p:pic>
      <p:pic>
        <p:nvPicPr>
          <p:cNvPr id="38" name="Picture 37">
            <a:extLst>
              <a:ext uri="{FF2B5EF4-FFF2-40B4-BE49-F238E27FC236}">
                <a16:creationId xmlns:a16="http://schemas.microsoft.com/office/drawing/2014/main" id="{22A484D8-E517-12E5-171E-7797CFE862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0038" y="1424742"/>
            <a:ext cx="952500" cy="952500"/>
          </a:xfrm>
          <a:prstGeom prst="rect">
            <a:avLst/>
          </a:prstGeom>
        </p:spPr>
      </p:pic>
      <p:pic>
        <p:nvPicPr>
          <p:cNvPr id="40" name="Picture 39">
            <a:extLst>
              <a:ext uri="{FF2B5EF4-FFF2-40B4-BE49-F238E27FC236}">
                <a16:creationId xmlns:a16="http://schemas.microsoft.com/office/drawing/2014/main" id="{D80620A6-8E06-152F-0EFD-D4A416792E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8958" y="1424742"/>
            <a:ext cx="952500" cy="952500"/>
          </a:xfrm>
          <a:prstGeom prst="rect">
            <a:avLst/>
          </a:prstGeom>
        </p:spPr>
      </p:pic>
      <p:pic>
        <p:nvPicPr>
          <p:cNvPr id="42" name="Picture 41">
            <a:extLst>
              <a:ext uri="{FF2B5EF4-FFF2-40B4-BE49-F238E27FC236}">
                <a16:creationId xmlns:a16="http://schemas.microsoft.com/office/drawing/2014/main" id="{0259512F-ED96-321F-A022-F36CDA7B7A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7878" y="1424742"/>
            <a:ext cx="952500" cy="952500"/>
          </a:xfrm>
          <a:prstGeom prst="rect">
            <a:avLst/>
          </a:prstGeom>
        </p:spPr>
      </p:pic>
      <p:pic>
        <p:nvPicPr>
          <p:cNvPr id="46" name="Picture 45">
            <a:extLst>
              <a:ext uri="{FF2B5EF4-FFF2-40B4-BE49-F238E27FC236}">
                <a16:creationId xmlns:a16="http://schemas.microsoft.com/office/drawing/2014/main" id="{8E6529FE-6C86-8970-CE29-18096BB1E8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37719" y="2941863"/>
            <a:ext cx="952500" cy="952500"/>
          </a:xfrm>
          <a:prstGeom prst="rect">
            <a:avLst/>
          </a:prstGeom>
        </p:spPr>
      </p:pic>
      <p:pic>
        <p:nvPicPr>
          <p:cNvPr id="48" name="Picture 47">
            <a:extLst>
              <a:ext uri="{FF2B5EF4-FFF2-40B4-BE49-F238E27FC236}">
                <a16:creationId xmlns:a16="http://schemas.microsoft.com/office/drawing/2014/main" id="{574F2533-B87A-2180-8892-CBE1994B23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20073" y="2941863"/>
            <a:ext cx="952500" cy="952500"/>
          </a:xfrm>
          <a:prstGeom prst="rect">
            <a:avLst/>
          </a:prstGeom>
        </p:spPr>
      </p:pic>
      <p:pic>
        <p:nvPicPr>
          <p:cNvPr id="50" name="Picture 49">
            <a:extLst>
              <a:ext uri="{FF2B5EF4-FFF2-40B4-BE49-F238E27FC236}">
                <a16:creationId xmlns:a16="http://schemas.microsoft.com/office/drawing/2014/main" id="{C9EBB323-430A-6855-6B7C-0AE4FD0B0EE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78896" y="2941863"/>
            <a:ext cx="952500" cy="952500"/>
          </a:xfrm>
          <a:prstGeom prst="rect">
            <a:avLst/>
          </a:prstGeom>
        </p:spPr>
      </p:pic>
      <p:pic>
        <p:nvPicPr>
          <p:cNvPr id="52" name="Picture 51">
            <a:extLst>
              <a:ext uri="{FF2B5EF4-FFF2-40B4-BE49-F238E27FC236}">
                <a16:creationId xmlns:a16="http://schemas.microsoft.com/office/drawing/2014/main" id="{C80AE8B0-1A5B-914C-2D1C-9BC6A88C742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61250" y="2941863"/>
            <a:ext cx="952500" cy="952500"/>
          </a:xfrm>
          <a:prstGeom prst="rect">
            <a:avLst/>
          </a:prstGeom>
        </p:spPr>
      </p:pic>
      <p:pic>
        <p:nvPicPr>
          <p:cNvPr id="54" name="Picture 53">
            <a:extLst>
              <a:ext uri="{FF2B5EF4-FFF2-40B4-BE49-F238E27FC236}">
                <a16:creationId xmlns:a16="http://schemas.microsoft.com/office/drawing/2014/main" id="{37F0A795-1E53-8A0A-4C2C-06A4699DF25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02427" y="2941863"/>
            <a:ext cx="952500" cy="952500"/>
          </a:xfrm>
          <a:prstGeom prst="rect">
            <a:avLst/>
          </a:prstGeom>
        </p:spPr>
      </p:pic>
      <p:pic>
        <p:nvPicPr>
          <p:cNvPr id="56" name="Picture 55">
            <a:extLst>
              <a:ext uri="{FF2B5EF4-FFF2-40B4-BE49-F238E27FC236}">
                <a16:creationId xmlns:a16="http://schemas.microsoft.com/office/drawing/2014/main" id="{FFBB5B40-4732-BB03-0DF1-4E31D8F2E95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43604" y="2941863"/>
            <a:ext cx="952500" cy="952500"/>
          </a:xfrm>
          <a:prstGeom prst="rect">
            <a:avLst/>
          </a:prstGeom>
        </p:spPr>
      </p:pic>
      <p:pic>
        <p:nvPicPr>
          <p:cNvPr id="58" name="Picture 57">
            <a:extLst>
              <a:ext uri="{FF2B5EF4-FFF2-40B4-BE49-F238E27FC236}">
                <a16:creationId xmlns:a16="http://schemas.microsoft.com/office/drawing/2014/main" id="{368845EF-ECB5-AF71-30E9-2C079058270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84781" y="2941863"/>
            <a:ext cx="952500" cy="952500"/>
          </a:xfrm>
          <a:prstGeom prst="rect">
            <a:avLst/>
          </a:prstGeom>
        </p:spPr>
      </p:pic>
      <p:pic>
        <p:nvPicPr>
          <p:cNvPr id="60" name="Picture 59">
            <a:extLst>
              <a:ext uri="{FF2B5EF4-FFF2-40B4-BE49-F238E27FC236}">
                <a16:creationId xmlns:a16="http://schemas.microsoft.com/office/drawing/2014/main" id="{8D326808-C12C-EADB-E8FF-D4A69EA1011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25958" y="2941863"/>
            <a:ext cx="952500" cy="952500"/>
          </a:xfrm>
          <a:prstGeom prst="rect">
            <a:avLst/>
          </a:prstGeom>
        </p:spPr>
      </p:pic>
      <p:pic>
        <p:nvPicPr>
          <p:cNvPr id="62" name="Picture 61">
            <a:extLst>
              <a:ext uri="{FF2B5EF4-FFF2-40B4-BE49-F238E27FC236}">
                <a16:creationId xmlns:a16="http://schemas.microsoft.com/office/drawing/2014/main" id="{7F42CD9C-7B3E-C5B8-BC1E-4BAD0D1A79E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683750" y="4452106"/>
            <a:ext cx="952500" cy="952500"/>
          </a:xfrm>
          <a:prstGeom prst="rect">
            <a:avLst/>
          </a:prstGeom>
        </p:spPr>
      </p:pic>
      <p:pic>
        <p:nvPicPr>
          <p:cNvPr id="64" name="Picture 63">
            <a:extLst>
              <a:ext uri="{FF2B5EF4-FFF2-40B4-BE49-F238E27FC236}">
                <a16:creationId xmlns:a16="http://schemas.microsoft.com/office/drawing/2014/main" id="{7957EAAC-49D2-3AAB-FC98-1A3B64C4769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99526" y="4452106"/>
            <a:ext cx="952500" cy="952500"/>
          </a:xfrm>
          <a:prstGeom prst="rect">
            <a:avLst/>
          </a:prstGeom>
        </p:spPr>
      </p:pic>
      <p:pic>
        <p:nvPicPr>
          <p:cNvPr id="66" name="Picture 65">
            <a:extLst>
              <a:ext uri="{FF2B5EF4-FFF2-40B4-BE49-F238E27FC236}">
                <a16:creationId xmlns:a16="http://schemas.microsoft.com/office/drawing/2014/main" id="{572971A7-3537-844E-669D-C860C64000E0}"/>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5302" y="4452106"/>
            <a:ext cx="952500" cy="952500"/>
          </a:xfrm>
          <a:prstGeom prst="rect">
            <a:avLst/>
          </a:prstGeom>
        </p:spPr>
      </p:pic>
      <p:pic>
        <p:nvPicPr>
          <p:cNvPr id="68" name="Picture 67">
            <a:extLst>
              <a:ext uri="{FF2B5EF4-FFF2-40B4-BE49-F238E27FC236}">
                <a16:creationId xmlns:a16="http://schemas.microsoft.com/office/drawing/2014/main" id="{A74A2A72-D844-2AAA-F1CE-D608644D7D4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831078" y="4452106"/>
            <a:ext cx="952500" cy="952500"/>
          </a:xfrm>
          <a:prstGeom prst="rect">
            <a:avLst/>
          </a:prstGeom>
        </p:spPr>
      </p:pic>
      <p:pic>
        <p:nvPicPr>
          <p:cNvPr id="70" name="Picture 69">
            <a:extLst>
              <a:ext uri="{FF2B5EF4-FFF2-40B4-BE49-F238E27FC236}">
                <a16:creationId xmlns:a16="http://schemas.microsoft.com/office/drawing/2014/main" id="{91ADD426-7443-9008-FD81-85348D041AA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46854" y="4452106"/>
            <a:ext cx="952500" cy="952500"/>
          </a:xfrm>
          <a:prstGeom prst="rect">
            <a:avLst/>
          </a:prstGeom>
        </p:spPr>
      </p:pic>
      <p:pic>
        <p:nvPicPr>
          <p:cNvPr id="72" name="Picture 71">
            <a:extLst>
              <a:ext uri="{FF2B5EF4-FFF2-40B4-BE49-F238E27FC236}">
                <a16:creationId xmlns:a16="http://schemas.microsoft.com/office/drawing/2014/main" id="{8F7627D4-6B4C-8F0A-185B-6DFF4FA21A9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262630" y="4452106"/>
            <a:ext cx="952500" cy="952500"/>
          </a:xfrm>
          <a:prstGeom prst="rect">
            <a:avLst/>
          </a:prstGeom>
        </p:spPr>
      </p:pic>
      <p:pic>
        <p:nvPicPr>
          <p:cNvPr id="74" name="Picture 73">
            <a:extLst>
              <a:ext uri="{FF2B5EF4-FFF2-40B4-BE49-F238E27FC236}">
                <a16:creationId xmlns:a16="http://schemas.microsoft.com/office/drawing/2014/main" id="{41800C03-C384-A80A-700E-B985F9538D2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978406" y="4452106"/>
            <a:ext cx="952500" cy="952500"/>
          </a:xfrm>
          <a:prstGeom prst="rect">
            <a:avLst/>
          </a:prstGeom>
        </p:spPr>
      </p:pic>
      <p:pic>
        <p:nvPicPr>
          <p:cNvPr id="76" name="Picture 75">
            <a:extLst>
              <a:ext uri="{FF2B5EF4-FFF2-40B4-BE49-F238E27FC236}">
                <a16:creationId xmlns:a16="http://schemas.microsoft.com/office/drawing/2014/main" id="{C1097A30-F01C-49CD-4596-3D54ED55FA4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94182" y="4452106"/>
            <a:ext cx="952500" cy="952500"/>
          </a:xfrm>
          <a:prstGeom prst="rect">
            <a:avLst/>
          </a:prstGeom>
        </p:spPr>
      </p:pic>
    </p:spTree>
    <p:extLst>
      <p:ext uri="{BB962C8B-B14F-4D97-AF65-F5344CB8AC3E}">
        <p14:creationId xmlns:p14="http://schemas.microsoft.com/office/powerpoint/2010/main" val="5428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6</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2106831" y="3167390"/>
            <a:ext cx="7978338" cy="523220"/>
          </a:xfrm>
          <a:prstGeom prst="rect">
            <a:avLst/>
          </a:prstGeom>
          <a:noFill/>
        </p:spPr>
        <p:txBody>
          <a:bodyPr wrap="none" rtlCol="0">
            <a:spAutoFit/>
          </a:bodyPr>
          <a:lstStyle/>
          <a:p>
            <a:r>
              <a:rPr lang="en-US" sz="2800" b="1" dirty="0">
                <a:solidFill>
                  <a:srgbClr val="002060"/>
                </a:solidFill>
                <a:latin typeface="Arial Black" pitchFamily="34" charset="0"/>
              </a:rPr>
              <a:t>2. </a:t>
            </a:r>
            <a:r>
              <a:rPr lang="fr-FR" sz="2800" b="1" dirty="0">
                <a:solidFill>
                  <a:srgbClr val="002060"/>
                </a:solidFill>
                <a:latin typeface="Arial Black" pitchFamily="34" charset="0"/>
              </a:rPr>
              <a:t>Création de l’environnement Big Data</a:t>
            </a:r>
          </a:p>
        </p:txBody>
      </p:sp>
    </p:spTree>
    <p:extLst>
      <p:ext uri="{BB962C8B-B14F-4D97-AF65-F5344CB8AC3E}">
        <p14:creationId xmlns:p14="http://schemas.microsoft.com/office/powerpoint/2010/main" val="415357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EA5D1F-8FA7-FC35-487C-9FC54F74A84D}"/>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Présentation de l’environnement cloud</a:t>
            </a:r>
          </a:p>
        </p:txBody>
      </p:sp>
      <p:pic>
        <p:nvPicPr>
          <p:cNvPr id="75" name="Picture 74">
            <a:extLst>
              <a:ext uri="{FF2B5EF4-FFF2-40B4-BE49-F238E27FC236}">
                <a16:creationId xmlns:a16="http://schemas.microsoft.com/office/drawing/2014/main" id="{E0BD1ECF-269A-619B-062A-21C8A50692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37310" y="1204953"/>
            <a:ext cx="9317380" cy="5048990"/>
          </a:xfrm>
          <a:prstGeom prst="rect">
            <a:avLst/>
          </a:prstGeom>
        </p:spPr>
      </p:pic>
      <p:sp>
        <p:nvSpPr>
          <p:cNvPr id="4" name="TextBox 3">
            <a:extLst>
              <a:ext uri="{FF2B5EF4-FFF2-40B4-BE49-F238E27FC236}">
                <a16:creationId xmlns:a16="http://schemas.microsoft.com/office/drawing/2014/main" id="{EC9A0923-29E2-98AB-B021-40F7C2E27462}"/>
              </a:ext>
            </a:extLst>
          </p:cNvPr>
          <p:cNvSpPr txBox="1"/>
          <p:nvPr/>
        </p:nvSpPr>
        <p:spPr>
          <a:xfrm>
            <a:off x="218606" y="536647"/>
            <a:ext cx="12099668" cy="400110"/>
          </a:xfrm>
          <a:prstGeom prst="rect">
            <a:avLst/>
          </a:prstGeom>
          <a:noFill/>
        </p:spPr>
        <p:txBody>
          <a:bodyPr wrap="square">
            <a:spAutoFit/>
          </a:bodyPr>
          <a:lstStyle/>
          <a:p>
            <a:r>
              <a:rPr lang="fr-FR" sz="2000" b="1" dirty="0">
                <a:solidFill>
                  <a:srgbClr val="002060"/>
                </a:solidFill>
                <a:latin typeface="Candara" panose="020E0502030303020204" pitchFamily="34" charset="0"/>
              </a:rPr>
              <a:t>Amazon Web Services (AWS) </a:t>
            </a:r>
            <a:r>
              <a:rPr lang="fr-FR" sz="2000" dirty="0">
                <a:solidFill>
                  <a:srgbClr val="002060"/>
                </a:solidFill>
                <a:latin typeface="Candara" panose="020E0502030303020204" pitchFamily="34" charset="0"/>
              </a:rPr>
              <a:t>est la plateforme cloud la plus complète et la plus largement adoptée au monde</a:t>
            </a:r>
          </a:p>
        </p:txBody>
      </p:sp>
    </p:spTree>
    <p:extLst>
      <p:ext uri="{BB962C8B-B14F-4D97-AF65-F5344CB8AC3E}">
        <p14:creationId xmlns:p14="http://schemas.microsoft.com/office/powerpoint/2010/main" val="77093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0837F9-40EA-2533-13EF-BEE610FE8B34}"/>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Spark/</a:t>
            </a:r>
            <a:r>
              <a:rPr lang="fr-FR" altLang="fr-FR" sz="2000" b="1" i="1" dirty="0" err="1">
                <a:solidFill>
                  <a:srgbClr val="002060"/>
                </a:solidFill>
                <a:latin typeface="Gill Sans MT" pitchFamily="34" charset="0"/>
                <a:ea typeface="Arial Unicode MS" pitchFamily="34" charset="-128"/>
                <a:cs typeface="Arial Unicode MS" pitchFamily="34" charset="-128"/>
              </a:rPr>
              <a:t>Pyspark</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CE70114E-AFC7-72AC-1C00-0569215A5F47}"/>
              </a:ext>
            </a:extLst>
          </p:cNvPr>
          <p:cNvSpPr txBox="1"/>
          <p:nvPr/>
        </p:nvSpPr>
        <p:spPr>
          <a:xfrm>
            <a:off x="155448" y="565237"/>
            <a:ext cx="11810129" cy="2246769"/>
          </a:xfrm>
          <a:prstGeom prst="rect">
            <a:avLst/>
          </a:prstGeom>
          <a:noFill/>
        </p:spPr>
        <p:txBody>
          <a:bodyPr wrap="square">
            <a:spAutoFit/>
          </a:bodyPr>
          <a:lstStyle/>
          <a:p>
            <a:pPr algn="just"/>
            <a:r>
              <a:rPr lang="fr-FR" sz="2000" b="1" dirty="0">
                <a:solidFill>
                  <a:srgbClr val="002060"/>
                </a:solidFill>
                <a:latin typeface="Candara" panose="020E0502030303020204" pitchFamily="34" charset="0"/>
              </a:rPr>
              <a:t>Spark est un </a:t>
            </a:r>
            <a:r>
              <a:rPr lang="fr-FR" sz="2000" b="1" dirty="0" err="1">
                <a:solidFill>
                  <a:srgbClr val="002060"/>
                </a:solidFill>
                <a:latin typeface="Candara" panose="020E0502030303020204" pitchFamily="34" charset="0"/>
              </a:rPr>
              <a:t>framework</a:t>
            </a:r>
            <a:r>
              <a:rPr lang="fr-FR" sz="2000" b="1" dirty="0">
                <a:solidFill>
                  <a:srgbClr val="002060"/>
                </a:solidFill>
                <a:latin typeface="Candara" panose="020E0502030303020204" pitchFamily="34" charset="0"/>
              </a:rPr>
              <a:t> de calcul distribué</a:t>
            </a:r>
          </a:p>
          <a:p>
            <a:pPr algn="just"/>
            <a:r>
              <a:rPr lang="fr-FR" sz="2000" dirty="0">
                <a:solidFill>
                  <a:srgbClr val="002060"/>
                </a:solidFill>
                <a:latin typeface="Candara" panose="020E0502030303020204" pitchFamily="34" charset="0"/>
              </a:rPr>
              <a:t>Le calcul distribué consiste en la réalisation d’opérations sur des données qui ne sont pas stockées en un seul endroit, mais éparpillées au sein d’un réseau de différentes machines, un « cluster » </a:t>
            </a:r>
          </a:p>
          <a:p>
            <a:pPr marL="342900" indent="-342900" algn="just">
              <a:buFont typeface="Symbol" panose="05050102010706020507" pitchFamily="18" charset="2"/>
              <a:buChar char="Þ"/>
            </a:pPr>
            <a:r>
              <a:rPr lang="fr-FR" sz="2000" b="1">
                <a:solidFill>
                  <a:srgbClr val="002060"/>
                </a:solidFill>
                <a:latin typeface="Candara" panose="020E0502030303020204" pitchFamily="34" charset="0"/>
              </a:rPr>
              <a:t>parallélisation </a:t>
            </a:r>
            <a:r>
              <a:rPr lang="fr-FR" sz="2000" b="1" dirty="0">
                <a:solidFill>
                  <a:srgbClr val="002060"/>
                </a:solidFill>
                <a:latin typeface="Candara" panose="020E0502030303020204" pitchFamily="34" charset="0"/>
              </a:rPr>
              <a:t>des </a:t>
            </a:r>
            <a:r>
              <a:rPr lang="fr-FR" sz="2000" b="1">
                <a:solidFill>
                  <a:srgbClr val="002060"/>
                </a:solidFill>
                <a:latin typeface="Candara" panose="020E0502030303020204" pitchFamily="34" charset="0"/>
              </a:rPr>
              <a:t>taches </a:t>
            </a:r>
          </a:p>
          <a:p>
            <a:pPr algn="just"/>
            <a:endParaRPr lang="fr-FR" sz="2000" b="1" dirty="0">
              <a:solidFill>
                <a:srgbClr val="002060"/>
              </a:solidFill>
              <a:latin typeface="Candara" panose="020E0502030303020204" pitchFamily="34" charset="0"/>
            </a:endParaRPr>
          </a:p>
          <a:p>
            <a:pPr algn="just"/>
            <a:r>
              <a:rPr lang="fr-FR" sz="2000" dirty="0">
                <a:solidFill>
                  <a:srgbClr val="002060"/>
                </a:solidFill>
                <a:latin typeface="Candara" panose="020E0502030303020204" pitchFamily="34" charset="0"/>
              </a:rPr>
              <a:t>Un </a:t>
            </a:r>
            <a:r>
              <a:rPr lang="fr-FR" sz="2000" dirty="0" err="1">
                <a:solidFill>
                  <a:srgbClr val="002060"/>
                </a:solidFill>
                <a:latin typeface="Candara" panose="020E0502030303020204" pitchFamily="34" charset="0"/>
              </a:rPr>
              <a:t>framework</a:t>
            </a:r>
            <a:r>
              <a:rPr lang="fr-FR" sz="2000" dirty="0">
                <a:solidFill>
                  <a:srgbClr val="002060"/>
                </a:solidFill>
                <a:latin typeface="Candara" panose="020E0502030303020204" pitchFamily="34" charset="0"/>
              </a:rPr>
              <a:t> de calcul distribué comme Spark veille à la bonne mise en œuvre et l’orchestration de ces calculs, permettant ainsi d’assurer la cohérence des résultats. </a:t>
            </a:r>
          </a:p>
        </p:txBody>
      </p:sp>
      <p:sp>
        <p:nvSpPr>
          <p:cNvPr id="9" name="TextBox 8">
            <a:extLst>
              <a:ext uri="{FF2B5EF4-FFF2-40B4-BE49-F238E27FC236}">
                <a16:creationId xmlns:a16="http://schemas.microsoft.com/office/drawing/2014/main" id="{2E407AF0-8AD8-F019-FF27-66AF46D4374D}"/>
              </a:ext>
            </a:extLst>
          </p:cNvPr>
          <p:cNvSpPr txBox="1"/>
          <p:nvPr/>
        </p:nvSpPr>
        <p:spPr>
          <a:xfrm>
            <a:off x="155448" y="5134918"/>
            <a:ext cx="11500104" cy="1323439"/>
          </a:xfrm>
          <a:prstGeom prst="rect">
            <a:avLst/>
          </a:prstGeom>
          <a:noFill/>
        </p:spPr>
        <p:txBody>
          <a:bodyPr wrap="square">
            <a:spAutoFit/>
          </a:bodyPr>
          <a:lstStyle/>
          <a:p>
            <a:r>
              <a:rPr lang="fr-FR" sz="2000" b="1" dirty="0" err="1">
                <a:solidFill>
                  <a:srgbClr val="002060"/>
                </a:solidFill>
                <a:latin typeface="Candara" panose="020E0502030303020204" pitchFamily="34" charset="0"/>
              </a:rPr>
              <a:t>PySpark</a:t>
            </a:r>
            <a:r>
              <a:rPr lang="fr-FR" sz="2000" b="1" dirty="0">
                <a:solidFill>
                  <a:srgbClr val="002060"/>
                </a:solidFill>
                <a:latin typeface="Candara" panose="020E0502030303020204" pitchFamily="34" charset="0"/>
              </a:rPr>
              <a:t> est une librairie qui permet d'utiliser Spark avec le langage de programmation Python</a:t>
            </a:r>
          </a:p>
          <a:p>
            <a:pPr marL="342900" indent="-342900">
              <a:buFont typeface="Arial" panose="020B0604020202020204" pitchFamily="34" charset="0"/>
              <a:buChar char="•"/>
            </a:pPr>
            <a:r>
              <a:rPr lang="fr-FR" sz="2000" dirty="0">
                <a:solidFill>
                  <a:srgbClr val="002060"/>
                </a:solidFill>
                <a:latin typeface="Candara" panose="020E0502030303020204" pitchFamily="34" charset="0"/>
              </a:rPr>
              <a:t>Spark </a:t>
            </a:r>
            <a:r>
              <a:rPr lang="fr-FR" sz="2000" dirty="0" err="1">
                <a:solidFill>
                  <a:srgbClr val="002060"/>
                </a:solidFill>
                <a:latin typeface="Candara" panose="020E0502030303020204" pitchFamily="34" charset="0"/>
              </a:rPr>
              <a:t>dataframe</a:t>
            </a:r>
            <a:r>
              <a:rPr lang="fr-FR" sz="2000" dirty="0">
                <a:solidFill>
                  <a:srgbClr val="002060"/>
                </a:solidFill>
                <a:latin typeface="Candara" panose="020E0502030303020204" pitchFamily="34" charset="0"/>
              </a:rPr>
              <a:t> (</a:t>
            </a:r>
            <a:r>
              <a:rPr lang="fr-FR" sz="2000" dirty="0" err="1">
                <a:solidFill>
                  <a:srgbClr val="002060"/>
                </a:solidFill>
                <a:latin typeface="Candara" panose="020E0502030303020204" pitchFamily="34" charset="0"/>
              </a:rPr>
              <a:t>dataframe</a:t>
            </a:r>
            <a:r>
              <a:rPr lang="fr-FR" sz="2000" dirty="0">
                <a:solidFill>
                  <a:srgbClr val="002060"/>
                </a:solidFill>
                <a:latin typeface="Candara" panose="020E0502030303020204" pitchFamily="34" charset="0"/>
              </a:rPr>
              <a:t> distribué)</a:t>
            </a:r>
          </a:p>
          <a:p>
            <a:pPr marL="342900" indent="-342900">
              <a:buFont typeface="Arial" panose="020B0604020202020204" pitchFamily="34" charset="0"/>
              <a:buChar char="•"/>
            </a:pPr>
            <a:r>
              <a:rPr lang="fr-FR" sz="2000" dirty="0">
                <a:solidFill>
                  <a:srgbClr val="002060"/>
                </a:solidFill>
                <a:latin typeface="Candara" panose="020E0502030303020204" pitchFamily="34" charset="0"/>
              </a:rPr>
              <a:t>Modules d’analyse de données</a:t>
            </a:r>
          </a:p>
          <a:p>
            <a:pPr marL="342900" indent="-342900">
              <a:buFont typeface="Arial" panose="020B0604020202020204" pitchFamily="34" charset="0"/>
              <a:buChar char="•"/>
            </a:pPr>
            <a:r>
              <a:rPr lang="fr-FR" sz="2000" dirty="0" err="1">
                <a:solidFill>
                  <a:srgbClr val="002060"/>
                </a:solidFill>
                <a:latin typeface="Candara" panose="020E0502030303020204" pitchFamily="34" charset="0"/>
              </a:rPr>
              <a:t>MLlib</a:t>
            </a:r>
            <a:endParaRPr lang="fr-FR" sz="2000" dirty="0">
              <a:solidFill>
                <a:srgbClr val="002060"/>
              </a:solidFill>
              <a:latin typeface="Candara" panose="020E0502030303020204" pitchFamily="34" charset="0"/>
            </a:endParaRPr>
          </a:p>
        </p:txBody>
      </p:sp>
      <p:sp>
        <p:nvSpPr>
          <p:cNvPr id="10" name="Slide Number Placeholder 1">
            <a:extLst>
              <a:ext uri="{FF2B5EF4-FFF2-40B4-BE49-F238E27FC236}">
                <a16:creationId xmlns:a16="http://schemas.microsoft.com/office/drawing/2014/main" id="{E114A78C-1ECB-D20B-AACE-8C65F77A29AA}"/>
              </a:ext>
            </a:extLst>
          </p:cNvPr>
          <p:cNvSpPr>
            <a:spLocks noGrp="1"/>
          </p:cNvSpPr>
          <p:nvPr>
            <p:ph type="sldNum" sz="quarter" idx="12"/>
          </p:nvPr>
        </p:nvSpPr>
        <p:spPr>
          <a:xfrm>
            <a:off x="8737600" y="6356351"/>
            <a:ext cx="2844800" cy="365125"/>
          </a:xfrm>
        </p:spPr>
        <p:txBody>
          <a:bodyPr/>
          <a:lstStyle/>
          <a:p>
            <a:fld id="{6B6A6FEC-79E8-4978-87CD-B32714801BA0}" type="slidenum">
              <a:rPr lang="it-IT" smtClean="0"/>
              <a:pPr/>
              <a:t>8</a:t>
            </a:fld>
            <a:endParaRPr lang="it-IT" dirty="0"/>
          </a:p>
        </p:txBody>
      </p:sp>
      <p:pic>
        <p:nvPicPr>
          <p:cNvPr id="16" name="Picture 15">
            <a:extLst>
              <a:ext uri="{FF2B5EF4-FFF2-40B4-BE49-F238E27FC236}">
                <a16:creationId xmlns:a16="http://schemas.microsoft.com/office/drawing/2014/main" id="{6071FA4F-BB58-8FCF-7DC3-8DE294AAE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568" y="2704341"/>
            <a:ext cx="4425450" cy="2123622"/>
          </a:xfrm>
          <a:prstGeom prst="rect">
            <a:avLst/>
          </a:prstGeom>
        </p:spPr>
      </p:pic>
      <p:sp>
        <p:nvSpPr>
          <p:cNvPr id="3" name="TextBox 2">
            <a:extLst>
              <a:ext uri="{FF2B5EF4-FFF2-40B4-BE49-F238E27FC236}">
                <a16:creationId xmlns:a16="http://schemas.microsoft.com/office/drawing/2014/main" id="{7F5E4218-3AC7-B7A5-C2C4-8DD54789E363}"/>
              </a:ext>
            </a:extLst>
          </p:cNvPr>
          <p:cNvSpPr txBox="1"/>
          <p:nvPr/>
        </p:nvSpPr>
        <p:spPr>
          <a:xfrm>
            <a:off x="155448" y="3032113"/>
            <a:ext cx="6002601" cy="1323439"/>
          </a:xfrm>
          <a:prstGeom prst="rect">
            <a:avLst/>
          </a:prstGeom>
          <a:noFill/>
        </p:spPr>
        <p:txBody>
          <a:bodyPr wrap="square">
            <a:spAutoFit/>
          </a:bodyPr>
          <a:lstStyle/>
          <a:p>
            <a:pPr algn="just"/>
            <a:r>
              <a:rPr lang="fr-FR" sz="2000" dirty="0">
                <a:solidFill>
                  <a:srgbClr val="002060"/>
                </a:solidFill>
                <a:latin typeface="Candara" panose="020E0502030303020204" pitchFamily="34" charset="0"/>
              </a:rPr>
              <a:t>Spark repose sur une architecture hiérarchique maître/esclave. Le Spark Driver est le nœud maître qui contrôle le gestionnaire de cluster qui gère les nœuds de travail (esclaves) et fournit les résultats</a:t>
            </a:r>
          </a:p>
        </p:txBody>
      </p:sp>
    </p:spTree>
    <p:extLst>
      <p:ext uri="{BB962C8B-B14F-4D97-AF65-F5344CB8AC3E}">
        <p14:creationId xmlns:p14="http://schemas.microsoft.com/office/powerpoint/2010/main" val="423006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BD9088-E4F8-D005-7F5F-0738B993269E}"/>
              </a:ext>
            </a:extLst>
          </p:cNvPr>
          <p:cNvSpPr/>
          <p:nvPr/>
        </p:nvSpPr>
        <p:spPr>
          <a:xfrm>
            <a:off x="7795876" y="1287490"/>
            <a:ext cx="4309184" cy="4734489"/>
          </a:xfrm>
          <a:prstGeom prst="roundRect">
            <a:avLst/>
          </a:prstGeom>
          <a:gradFill flip="none" rotWithShape="1">
            <a:gsLst>
              <a:gs pos="0">
                <a:schemeClr val="bg1"/>
              </a:gs>
              <a:gs pos="100000">
                <a:srgbClr val="FFFFCC"/>
              </a:gs>
            </a:gsLst>
            <a:path path="rect">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Rounded Corners 3">
            <a:extLst>
              <a:ext uri="{FF2B5EF4-FFF2-40B4-BE49-F238E27FC236}">
                <a16:creationId xmlns:a16="http://schemas.microsoft.com/office/drawing/2014/main" id="{1DE28A45-5332-A175-F3A3-6C9865F1EA3E}"/>
              </a:ext>
            </a:extLst>
          </p:cNvPr>
          <p:cNvSpPr/>
          <p:nvPr/>
        </p:nvSpPr>
        <p:spPr>
          <a:xfrm>
            <a:off x="86940" y="3752831"/>
            <a:ext cx="7593537" cy="2785716"/>
          </a:xfrm>
          <a:prstGeom prst="roundRect">
            <a:avLst/>
          </a:prstGeom>
          <a:gradFill flip="none" rotWithShape="1">
            <a:gsLst>
              <a:gs pos="0">
                <a:schemeClr val="bg1"/>
              </a:gs>
              <a:gs pos="100000">
                <a:srgbClr val="FFFFCC"/>
              </a:gs>
            </a:gsLst>
            <a:path path="rect">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Rounded Corners 8">
            <a:extLst>
              <a:ext uri="{FF2B5EF4-FFF2-40B4-BE49-F238E27FC236}">
                <a16:creationId xmlns:a16="http://schemas.microsoft.com/office/drawing/2014/main" id="{BC7A003D-A65B-D863-2C08-9D988FECA553}"/>
              </a:ext>
            </a:extLst>
          </p:cNvPr>
          <p:cNvSpPr/>
          <p:nvPr/>
        </p:nvSpPr>
        <p:spPr>
          <a:xfrm>
            <a:off x="86940" y="700591"/>
            <a:ext cx="7593537" cy="2785716"/>
          </a:xfrm>
          <a:prstGeom prst="roundRect">
            <a:avLst/>
          </a:prstGeom>
          <a:gradFill flip="none" rotWithShape="1">
            <a:gsLst>
              <a:gs pos="0">
                <a:schemeClr val="bg1"/>
              </a:gs>
              <a:gs pos="100000">
                <a:srgbClr val="FFFFCC"/>
              </a:gs>
            </a:gsLst>
            <a:path path="rect">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Slide Number Placeholder 1">
            <a:extLst>
              <a:ext uri="{FF2B5EF4-FFF2-40B4-BE49-F238E27FC236}">
                <a16:creationId xmlns:a16="http://schemas.microsoft.com/office/drawing/2014/main" id="{E42C35A7-4C71-5882-26B2-955FC0FF352F}"/>
              </a:ext>
            </a:extLst>
          </p:cNvPr>
          <p:cNvSpPr>
            <a:spLocks noGrp="1"/>
          </p:cNvSpPr>
          <p:nvPr>
            <p:ph type="sldNum" sz="quarter" idx="12"/>
          </p:nvPr>
        </p:nvSpPr>
        <p:spPr/>
        <p:txBody>
          <a:bodyPr/>
          <a:lstStyle/>
          <a:p>
            <a:fld id="{6B6A6FEC-79E8-4978-87CD-B32714801BA0}" type="slidenum">
              <a:rPr lang="it-IT" smtClean="0">
                <a:latin typeface="Candara" panose="020E0502030303020204" pitchFamily="34" charset="0"/>
              </a:rPr>
              <a:pPr/>
              <a:t>9</a:t>
            </a:fld>
            <a:endParaRPr lang="it-IT" dirty="0">
              <a:latin typeface="Candara" panose="020E0502030303020204" pitchFamily="34" charset="0"/>
            </a:endParaRPr>
          </a:p>
        </p:txBody>
      </p:sp>
      <p:sp>
        <p:nvSpPr>
          <p:cNvPr id="3" name="Rectangle 2">
            <a:extLst>
              <a:ext uri="{FF2B5EF4-FFF2-40B4-BE49-F238E27FC236}">
                <a16:creationId xmlns:a16="http://schemas.microsoft.com/office/drawing/2014/main" id="{825B4E70-5F71-3E68-F967-3FF0606D8E9B}"/>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Services AWS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13" name="Espace réservé du texte 4">
            <a:extLst>
              <a:ext uri="{FF2B5EF4-FFF2-40B4-BE49-F238E27FC236}">
                <a16:creationId xmlns:a16="http://schemas.microsoft.com/office/drawing/2014/main" id="{B48B1383-5288-467E-8884-FC473E0DA99B}"/>
              </a:ext>
            </a:extLst>
          </p:cNvPr>
          <p:cNvSpPr>
            <a:spLocks noGrp="1"/>
          </p:cNvSpPr>
          <p:nvPr/>
        </p:nvSpPr>
        <p:spPr>
          <a:xfrm>
            <a:off x="8206878" y="1484355"/>
            <a:ext cx="3819695" cy="553373"/>
          </a:xfrm>
          <a:prstGeom prst="rect">
            <a:avLst/>
          </a:prstGeom>
          <a:ln>
            <a:solidFill>
              <a:schemeClr val="bg1"/>
            </a:solidFill>
          </a:ln>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fr-FR" sz="2400" b="1" dirty="0">
                <a:solidFill>
                  <a:srgbClr val="002060"/>
                </a:solidFill>
                <a:latin typeface="Candara" panose="020E0502030303020204" pitchFamily="34" charset="0"/>
              </a:rPr>
              <a:t>EC2</a:t>
            </a:r>
          </a:p>
        </p:txBody>
      </p:sp>
      <p:pic>
        <p:nvPicPr>
          <p:cNvPr id="21" name="Picture 20" descr="Components of AWS EC2 | by AWS and More | Medium">
            <a:extLst>
              <a:ext uri="{FF2B5EF4-FFF2-40B4-BE49-F238E27FC236}">
                <a16:creationId xmlns:a16="http://schemas.microsoft.com/office/drawing/2014/main" id="{B51E5D42-A8CA-4B38-A00D-1ABA592A567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5128" t="5699" r="20022" b="13112"/>
          <a:stretch/>
        </p:blipFill>
        <p:spPr bwMode="auto">
          <a:xfrm>
            <a:off x="9048105" y="1415742"/>
            <a:ext cx="755518" cy="6292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Pour fêter ses 15 ans, AWS S3 annonce 100 billions d&amp;#39;objets stockés | DCmag">
            <a:extLst>
              <a:ext uri="{FF2B5EF4-FFF2-40B4-BE49-F238E27FC236}">
                <a16:creationId xmlns:a16="http://schemas.microsoft.com/office/drawing/2014/main" id="{2B811F12-A783-424C-827C-EBFF163EAC28}"/>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6395" r="25202"/>
          <a:stretch/>
        </p:blipFill>
        <p:spPr bwMode="auto">
          <a:xfrm>
            <a:off x="699799" y="613784"/>
            <a:ext cx="694087" cy="8066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B289370E-D5EB-369D-AF5A-A43C72505814}"/>
              </a:ext>
            </a:extLst>
          </p:cNvPr>
          <p:cNvPicPr>
            <a:picLocks noChangeAspect="1"/>
          </p:cNvPicPr>
          <p:nvPr/>
        </p:nvPicPr>
        <p:blipFill>
          <a:blip r:embed="rId5"/>
          <a:stretch>
            <a:fillRect/>
          </a:stretch>
        </p:blipFill>
        <p:spPr>
          <a:xfrm>
            <a:off x="3865609" y="1108083"/>
            <a:ext cx="3419813" cy="1945976"/>
          </a:xfrm>
          <a:prstGeom prst="rect">
            <a:avLst/>
          </a:prstGeom>
          <a:ln>
            <a:solidFill>
              <a:srgbClr val="002060"/>
            </a:solidFill>
          </a:ln>
        </p:spPr>
      </p:pic>
      <p:sp>
        <p:nvSpPr>
          <p:cNvPr id="27" name="Espace réservé du texte 4">
            <a:extLst>
              <a:ext uri="{FF2B5EF4-FFF2-40B4-BE49-F238E27FC236}">
                <a16:creationId xmlns:a16="http://schemas.microsoft.com/office/drawing/2014/main" id="{B4E54B81-77F1-A405-211C-C4EA642371A6}"/>
              </a:ext>
            </a:extLst>
          </p:cNvPr>
          <p:cNvSpPr txBox="1">
            <a:spLocks/>
          </p:cNvSpPr>
          <p:nvPr/>
        </p:nvSpPr>
        <p:spPr>
          <a:xfrm>
            <a:off x="954234" y="3856614"/>
            <a:ext cx="1774061" cy="611159"/>
          </a:xfrm>
          <a:prstGeom prst="rect">
            <a:avLst/>
          </a:prstGeom>
          <a:ln>
            <a:solidFill>
              <a:schemeClr val="bg1"/>
            </a:solidFill>
          </a:ln>
        </p:spPr>
        <p:txBody>
          <a:bodyPr vert="horz" lIns="91440" tIns="45720" rIns="91440" bIns="45720" rtlCol="0" anchor="ctr">
            <a:no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400" b="1" dirty="0">
                <a:solidFill>
                  <a:srgbClr val="002060"/>
                </a:solidFill>
                <a:latin typeface="Candara" panose="020E0502030303020204" pitchFamily="34" charset="0"/>
              </a:rPr>
              <a:t>EMR</a:t>
            </a:r>
          </a:p>
        </p:txBody>
      </p:sp>
      <p:sp>
        <p:nvSpPr>
          <p:cNvPr id="6" name="TextBox 5">
            <a:extLst>
              <a:ext uri="{FF2B5EF4-FFF2-40B4-BE49-F238E27FC236}">
                <a16:creationId xmlns:a16="http://schemas.microsoft.com/office/drawing/2014/main" id="{FD868CD5-84CF-2227-56BC-0BB2DA2A025E}"/>
              </a:ext>
            </a:extLst>
          </p:cNvPr>
          <p:cNvSpPr txBox="1"/>
          <p:nvPr/>
        </p:nvSpPr>
        <p:spPr>
          <a:xfrm>
            <a:off x="171200" y="1384480"/>
            <a:ext cx="3569765" cy="1846659"/>
          </a:xfrm>
          <a:prstGeom prst="rect">
            <a:avLst/>
          </a:prstGeom>
          <a:noFill/>
        </p:spPr>
        <p:txBody>
          <a:bodyPr wrap="square">
            <a:spAutoFit/>
          </a:bodyPr>
          <a:lstStyle/>
          <a:p>
            <a:r>
              <a:rPr lang="fr-FR" sz="1600" dirty="0">
                <a:solidFill>
                  <a:srgbClr val="002060"/>
                </a:solidFill>
                <a:latin typeface="Candara" panose="020E0502030303020204" pitchFamily="34" charset="0"/>
              </a:rPr>
              <a:t>Simple Storage Service </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Création des </a:t>
            </a:r>
            <a:r>
              <a:rPr lang="fr-FR" sz="1600" dirty="0" err="1">
                <a:solidFill>
                  <a:srgbClr val="002060"/>
                </a:solidFill>
                <a:latin typeface="Candara" panose="020E0502030303020204" pitchFamily="34" charset="0"/>
              </a:rPr>
              <a:t>buckets</a:t>
            </a:r>
            <a:r>
              <a:rPr lang="fr-FR" sz="1600" dirty="0">
                <a:solidFill>
                  <a:srgbClr val="002060"/>
                </a:solidFill>
                <a:latin typeface="Candara" panose="020E0502030303020204" pitchFamily="34" charset="0"/>
              </a:rPr>
              <a:t> et </a:t>
            </a:r>
            <a:r>
              <a:rPr lang="fr-FR" sz="1600" dirty="0" err="1">
                <a:solidFill>
                  <a:srgbClr val="002060"/>
                </a:solidFill>
                <a:latin typeface="Candara" panose="020E0502030303020204" pitchFamily="34" charset="0"/>
              </a:rPr>
              <a:t>upload</a:t>
            </a:r>
            <a:r>
              <a:rPr lang="fr-FR" sz="1600" dirty="0">
                <a:solidFill>
                  <a:srgbClr val="002060"/>
                </a:solidFill>
                <a:latin typeface="Candara" panose="020E0502030303020204" pitchFamily="34" charset="0"/>
              </a:rPr>
              <a:t> données </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Ecriture des données à partir de EMR</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Gestion des droits </a:t>
            </a:r>
            <a:br>
              <a:rPr lang="fr-FR" sz="1600" dirty="0">
                <a:solidFill>
                  <a:srgbClr val="002060"/>
                </a:solidFill>
                <a:latin typeface="Candara" panose="020E0502030303020204" pitchFamily="34" charset="0"/>
              </a:rPr>
            </a:br>
            <a:endParaRPr lang="fr-FR" sz="1600" dirty="0">
              <a:solidFill>
                <a:srgbClr val="002060"/>
              </a:solidFill>
              <a:latin typeface="Candara" panose="020E0502030303020204" pitchFamily="34" charset="0"/>
            </a:endParaRPr>
          </a:p>
        </p:txBody>
      </p:sp>
      <p:sp>
        <p:nvSpPr>
          <p:cNvPr id="8" name="TextBox 7">
            <a:extLst>
              <a:ext uri="{FF2B5EF4-FFF2-40B4-BE49-F238E27FC236}">
                <a16:creationId xmlns:a16="http://schemas.microsoft.com/office/drawing/2014/main" id="{2FC75F08-1564-700E-4AC8-821CCCDED6D2}"/>
              </a:ext>
            </a:extLst>
          </p:cNvPr>
          <p:cNvSpPr txBox="1"/>
          <p:nvPr/>
        </p:nvSpPr>
        <p:spPr>
          <a:xfrm>
            <a:off x="1335118" y="779470"/>
            <a:ext cx="1012292" cy="461665"/>
          </a:xfrm>
          <a:prstGeom prst="rect">
            <a:avLst/>
          </a:prstGeom>
          <a:noFill/>
        </p:spPr>
        <p:txBody>
          <a:bodyPr wrap="square">
            <a:spAutoFit/>
          </a:bodyPr>
          <a:lstStyle/>
          <a:p>
            <a:pPr algn="ctr"/>
            <a:r>
              <a:rPr lang="fr-FR" sz="2400" b="1" dirty="0">
                <a:solidFill>
                  <a:srgbClr val="002060"/>
                </a:solidFill>
                <a:latin typeface="Candara" panose="020E0502030303020204" pitchFamily="34" charset="0"/>
              </a:rPr>
              <a:t>S3</a:t>
            </a:r>
          </a:p>
        </p:txBody>
      </p:sp>
      <p:pic>
        <p:nvPicPr>
          <p:cNvPr id="12" name="Picture 11">
            <a:extLst>
              <a:ext uri="{FF2B5EF4-FFF2-40B4-BE49-F238E27FC236}">
                <a16:creationId xmlns:a16="http://schemas.microsoft.com/office/drawing/2014/main" id="{C2B4A01A-E11F-A7C5-C4A2-B3A42A24F25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35190" y="3856614"/>
            <a:ext cx="623305" cy="601813"/>
          </a:xfrm>
          <a:prstGeom prst="rect">
            <a:avLst/>
          </a:prstGeom>
        </p:spPr>
      </p:pic>
      <p:sp>
        <p:nvSpPr>
          <p:cNvPr id="7" name="TextBox 6">
            <a:extLst>
              <a:ext uri="{FF2B5EF4-FFF2-40B4-BE49-F238E27FC236}">
                <a16:creationId xmlns:a16="http://schemas.microsoft.com/office/drawing/2014/main" id="{B2D4EFA1-C311-1A61-5CB9-4648BC5FE3BA}"/>
              </a:ext>
            </a:extLst>
          </p:cNvPr>
          <p:cNvSpPr txBox="1"/>
          <p:nvPr/>
        </p:nvSpPr>
        <p:spPr>
          <a:xfrm>
            <a:off x="8106878" y="2224764"/>
            <a:ext cx="4197096" cy="1569660"/>
          </a:xfrm>
          <a:prstGeom prst="rect">
            <a:avLst/>
          </a:prstGeom>
          <a:noFill/>
        </p:spPr>
        <p:txBody>
          <a:bodyPr wrap="square">
            <a:spAutoFit/>
          </a:bodyPr>
          <a:lstStyle/>
          <a:p>
            <a:pPr marL="0" indent="0">
              <a:buNone/>
            </a:pPr>
            <a:r>
              <a:rPr lang="fr-FR" sz="1600" dirty="0">
                <a:solidFill>
                  <a:srgbClr val="002060"/>
                </a:solidFill>
                <a:latin typeface="Candara" panose="020E0502030303020204" pitchFamily="34" charset="0"/>
              </a:rPr>
              <a:t>Location serveurs sur lesquels exécuter les application</a:t>
            </a:r>
          </a:p>
          <a:p>
            <a:pPr marL="0" indent="0">
              <a:buNone/>
            </a:pPr>
            <a:r>
              <a:rPr lang="fr-FR" sz="1600" dirty="0">
                <a:solidFill>
                  <a:srgbClr val="002060"/>
                </a:solidFill>
                <a:latin typeface="Candara" panose="020E0502030303020204" pitchFamily="34" charset="0"/>
              </a:rPr>
              <a:t>2 instances:</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Taille: r6i.xlarge</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Mémoire: 32 Go</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OS: Amazon Linux 2</a:t>
            </a:r>
          </a:p>
        </p:txBody>
      </p:sp>
      <p:sp>
        <p:nvSpPr>
          <p:cNvPr id="16" name="TextBox 15">
            <a:extLst>
              <a:ext uri="{FF2B5EF4-FFF2-40B4-BE49-F238E27FC236}">
                <a16:creationId xmlns:a16="http://schemas.microsoft.com/office/drawing/2014/main" id="{DFB5D7ED-CD23-8D8A-7639-6B6C2A2A745B}"/>
              </a:ext>
            </a:extLst>
          </p:cNvPr>
          <p:cNvSpPr txBox="1"/>
          <p:nvPr/>
        </p:nvSpPr>
        <p:spPr>
          <a:xfrm>
            <a:off x="171201" y="4473824"/>
            <a:ext cx="2602762" cy="1815882"/>
          </a:xfrm>
          <a:prstGeom prst="rect">
            <a:avLst/>
          </a:prstGeom>
          <a:noFill/>
        </p:spPr>
        <p:txBody>
          <a:bodyPr wrap="square">
            <a:spAutoFit/>
          </a:bodyPr>
          <a:lstStyle/>
          <a:p>
            <a:r>
              <a:rPr lang="fr-FR" sz="1600" dirty="0">
                <a:solidFill>
                  <a:srgbClr val="002060"/>
                </a:solidFill>
                <a:latin typeface="Candara" panose="020E0502030303020204" pitchFamily="34" charset="0"/>
              </a:rPr>
              <a:t>Plateforme de création et gestion clusters</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Création et configuration de nœuds</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Spark, </a:t>
            </a:r>
            <a:r>
              <a:rPr lang="fr-FR" sz="1600" dirty="0" err="1">
                <a:solidFill>
                  <a:srgbClr val="002060"/>
                </a:solidFill>
                <a:latin typeface="Candara" panose="020E0502030303020204" pitchFamily="34" charset="0"/>
              </a:rPr>
              <a:t>Jupyter</a:t>
            </a:r>
            <a:r>
              <a:rPr lang="fr-FR" sz="1600" dirty="0">
                <a:solidFill>
                  <a:srgbClr val="002060"/>
                </a:solidFill>
                <a:latin typeface="Candara" panose="020E0502030303020204" pitchFamily="34" charset="0"/>
              </a:rPr>
              <a:t>, </a:t>
            </a:r>
            <a:r>
              <a:rPr lang="fr-FR" sz="1600" dirty="0" err="1">
                <a:solidFill>
                  <a:srgbClr val="002060"/>
                </a:solidFill>
                <a:latin typeface="Candara" panose="020E0502030303020204" pitchFamily="34" charset="0"/>
              </a:rPr>
              <a:t>Tensorflow</a:t>
            </a:r>
            <a:r>
              <a:rPr lang="fr-FR" sz="1600" dirty="0">
                <a:solidFill>
                  <a:srgbClr val="002060"/>
                </a:solidFill>
                <a:latin typeface="Candara" panose="020E0502030303020204" pitchFamily="34" charset="0"/>
              </a:rPr>
              <a:t>, etc.</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Instances EC2</a:t>
            </a:r>
            <a:endParaRPr lang="fr-FR" sz="1600" dirty="0"/>
          </a:p>
        </p:txBody>
      </p:sp>
      <p:pic>
        <p:nvPicPr>
          <p:cNvPr id="14" name="Picture 13">
            <a:extLst>
              <a:ext uri="{FF2B5EF4-FFF2-40B4-BE49-F238E27FC236}">
                <a16:creationId xmlns:a16="http://schemas.microsoft.com/office/drawing/2014/main" id="{4E212E7F-3C1D-FD7F-FDFC-E02EFF9C521D}"/>
              </a:ext>
            </a:extLst>
          </p:cNvPr>
          <p:cNvPicPr>
            <a:picLocks noChangeAspect="1"/>
          </p:cNvPicPr>
          <p:nvPr/>
        </p:nvPicPr>
        <p:blipFill>
          <a:blip r:embed="rId7"/>
          <a:stretch>
            <a:fillRect/>
          </a:stretch>
        </p:blipFill>
        <p:spPr>
          <a:xfrm>
            <a:off x="2760900" y="4215417"/>
            <a:ext cx="4776529" cy="1975650"/>
          </a:xfrm>
          <a:prstGeom prst="rect">
            <a:avLst/>
          </a:prstGeom>
          <a:ln>
            <a:solidFill>
              <a:srgbClr val="002060"/>
            </a:solidFill>
          </a:ln>
        </p:spPr>
      </p:pic>
      <p:pic>
        <p:nvPicPr>
          <p:cNvPr id="17" name="Picture 16">
            <a:extLst>
              <a:ext uri="{FF2B5EF4-FFF2-40B4-BE49-F238E27FC236}">
                <a16:creationId xmlns:a16="http://schemas.microsoft.com/office/drawing/2014/main" id="{3CA66A9A-D92A-F4F1-798D-B89E4BEEE607}"/>
              </a:ext>
            </a:extLst>
          </p:cNvPr>
          <p:cNvPicPr>
            <a:picLocks noChangeAspect="1"/>
          </p:cNvPicPr>
          <p:nvPr/>
        </p:nvPicPr>
        <p:blipFill>
          <a:blip r:embed="rId8"/>
          <a:stretch>
            <a:fillRect/>
          </a:stretch>
        </p:blipFill>
        <p:spPr>
          <a:xfrm>
            <a:off x="7958910" y="4078329"/>
            <a:ext cx="4015494" cy="1246453"/>
          </a:xfrm>
          <a:prstGeom prst="rect">
            <a:avLst/>
          </a:prstGeom>
          <a:ln>
            <a:solidFill>
              <a:srgbClr val="002060"/>
            </a:solidFill>
          </a:ln>
        </p:spPr>
      </p:pic>
    </p:spTree>
    <p:extLst>
      <p:ext uri="{BB962C8B-B14F-4D97-AF65-F5344CB8AC3E}">
        <p14:creationId xmlns:p14="http://schemas.microsoft.com/office/powerpoint/2010/main" val="720929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37176</TotalTime>
  <Words>880</Words>
  <Application>Microsoft Office PowerPoint</Application>
  <PresentationFormat>Widescreen</PresentationFormat>
  <Paragraphs>156</Paragraphs>
  <Slides>18</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Arial Black</vt:lpstr>
      <vt:lpstr>Calibri</vt:lpstr>
      <vt:lpstr>Calibri Light</vt:lpstr>
      <vt:lpstr>Candara</vt:lpstr>
      <vt:lpstr>Gill Sans MT</vt:lpstr>
      <vt:lpstr>Symbol</vt:lpstr>
      <vt:lpstr>Times New Roman</vt:lpstr>
      <vt:lpstr>Wingdings 2</vt:lpstr>
      <vt:lpstr>Office Theme</vt:lpstr>
      <vt:lpstr>Tema di Office</vt:lpstr>
      <vt:lpstr>  Projet 8:   Déployez un modèle dans le cloud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dc:title>
  <dc:creator>elena nardi</dc:creator>
  <cp:lastModifiedBy>elena nardi</cp:lastModifiedBy>
  <cp:revision>783</cp:revision>
  <dcterms:created xsi:type="dcterms:W3CDTF">2022-09-22T07:09:27Z</dcterms:created>
  <dcterms:modified xsi:type="dcterms:W3CDTF">2023-05-30T05:56:06Z</dcterms:modified>
</cp:coreProperties>
</file>