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12"/>
  </p:notesMasterIdLst>
  <p:sldIdLst>
    <p:sldId id="256" r:id="rId3"/>
    <p:sldId id="260" r:id="rId4"/>
    <p:sldId id="259" r:id="rId5"/>
    <p:sldId id="262" r:id="rId6"/>
    <p:sldId id="258" r:id="rId7"/>
    <p:sldId id="265" r:id="rId8"/>
    <p:sldId id="264" r:id="rId9"/>
    <p:sldId id="266" r:id="rId10"/>
    <p:sldId id="263" r:id="rId11"/>
  </p:sldIdLst>
  <p:sldSz cx="10080625" cy="56705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925" dt="2021-04-04T10:37:22.773"/>
    <p1510:client id="{014DBB9F-C0AE-2000-C93F-C56ED5618476}" v="18" dt="2021-04-05T15:25:57.837"/>
    <p1510:client id="{09314A5F-0246-33FE-E23E-818FC7753B01}" v="315" dt="2021-03-30T06:52:08.579"/>
    <p1510:client id="{0D8F1C79-9A59-6463-6203-AA4FACE62968}" v="2076" dt="2021-03-29T12:48:12.511"/>
    <p1510:client id="{487BB69E-712D-0C75-D8A0-AACE6DDE0931}" v="2" dt="2021-04-04T08:42:29.759"/>
    <p1510:client id="{4B31F712-32C9-1EC6-C7BC-B460F314C1D4}" v="199" dt="2021-04-07T19:53:28.671"/>
    <p1510:client id="{4D586736-0AA2-17C5-FBCC-6D4657F1C010}" v="8" dt="2021-03-29T10:01:44.432"/>
    <p1510:client id="{53FEC88D-3FF3-04B8-80D0-E88B810BD50A}" v="2510" dt="2021-03-29T16:46:53.501"/>
    <p1510:client id="{73A96DDA-2C69-E34C-70C8-DF094EEC72A3}" v="395" dt="2021-04-07T13:20:20.782"/>
    <p1510:client id="{7C80A207-0466-D124-D88F-39D5FE347AF5}" v="30" dt="2021-03-29T09:34:04.646"/>
    <p1510:client id="{84F8A33D-4EB7-C2AA-BD27-6CBFEB655F73}" v="5" dt="2021-04-07T18:40:25.994"/>
    <p1510:client id="{B0EE7F3E-BDD1-E68B-2CC3-814582654AF8}" v="392" dt="2021-03-30T16:26:30.452"/>
    <p1510:client id="{B49E92DF-87C4-5D50-AF02-EDBECCF5E0BB}" v="157" dt="2021-04-06T17:52:25.703"/>
    <p1510:client id="{C7F9B89F-E0A3-2000-80E7-9A278405669F}" v="9" dt="2021-03-29T10:03:47.129"/>
    <p1510:client id="{DB9F9468-422C-A749-E961-FDA9C9ABFE4A}" v="34" dt="2021-03-29T20:00:05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F0A5E12-5016-4F26-B87B-2D636B68A9A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79D803C-1057-4A51-80FF-EE76D91B9A5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45E8146-04F4-4555-AB96-A709365AA56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5BDD812-85EE-43EB-966B-8A56EE40673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8DF1BD-D35E-417A-937D-863B439DB9B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FD2D675-9164-4B4D-9344-BBEE7A5F5F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B0557B01-9FA2-4376-A252-2FD6A027F8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2B5736-37BB-43EA-8D37-BBA5EC01A8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FF694F-9E45-451A-A77E-1B21ED68087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7EED728D-6E38-42BC-A26B-42DE116BC8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154AC87-21C4-47D2-989D-FB95F10DAB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69D9-3A9D-4411-91ED-317068533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B6B90-B24C-4FCD-B886-C49E6FB6A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93D2-6EC8-46CE-9622-6FED4FCE85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866-442B-4BB5-95E2-7F10DD5BDC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3829-819D-4C21-92A4-1025BC89C3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D765C7-4233-41F4-8F2B-836BB739B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32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7757-A8AA-4362-B2F4-A8E3122D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3CA3-B85B-42F7-B164-1A370DB3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DE56-0B60-45D6-B56F-4FFF694860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62FD-28F5-471D-9C93-91684FD5F3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40A9-6A25-40BE-A692-9D0FBF37BF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E2FC9A0-3EDF-482C-85F7-CFFB65303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55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AA021-3695-46C9-A4D5-27DF0ED45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635E4-7AA8-4EF2-8309-20CB8719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1864-60F4-4E34-8BD0-A96668BD423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26E0-D44B-45BB-96E6-8A969AE368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9D55-7508-4AB7-A6A3-EACDCDB7C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F0F1B8-627A-423C-B8E6-4227CC3AA7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58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A23D-51A0-4533-9FE6-E52883F3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A0ECD-70FE-44AC-A369-071F21FD074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5165725"/>
            <a:ext cx="2346325" cy="38893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17095-A0EF-479D-AA71-B541309D5BA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C0A71-5A42-47F2-8351-F2582723E9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5165725"/>
            <a:ext cx="2346325" cy="388938"/>
          </a:xfrm>
        </p:spPr>
        <p:txBody>
          <a:bodyPr/>
          <a:lstStyle>
            <a:lvl1pPr>
              <a:defRPr/>
            </a:lvl1pPr>
          </a:lstStyle>
          <a:p>
            <a:fld id="{1F69CB00-554C-481A-89DE-0856D3AEF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24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502" y="280724"/>
            <a:ext cx="9568984" cy="5988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502" y="280724"/>
            <a:ext cx="9568984" cy="5988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502" y="280724"/>
            <a:ext cx="9568984" cy="5988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018061" y="1463041"/>
            <a:ext cx="1756172" cy="17322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000">
                <a:latin typeface="+mn-lt"/>
                <a:cs typeface="Arial" pitchFamily="34" charset="0"/>
              </a:defRPr>
            </a:lvl1pPr>
            <a:lvl2pPr marL="378032" indent="0">
              <a:buNone/>
              <a:defRPr sz="2300"/>
            </a:lvl2pPr>
            <a:lvl3pPr marL="756064" indent="0">
              <a:buNone/>
              <a:defRPr sz="2000"/>
            </a:lvl3pPr>
            <a:lvl4pPr marL="1134096" indent="0">
              <a:buNone/>
              <a:defRPr sz="1700"/>
            </a:lvl4pPr>
            <a:lvl5pPr marL="1512127" indent="0">
              <a:buNone/>
              <a:defRPr sz="1700"/>
            </a:lvl5pPr>
            <a:lvl6pPr marL="1890159" indent="0">
              <a:buNone/>
              <a:defRPr sz="1700"/>
            </a:lvl6pPr>
            <a:lvl7pPr marL="2268191" indent="0">
              <a:buNone/>
              <a:defRPr sz="1700"/>
            </a:lvl7pPr>
            <a:lvl8pPr marL="2646223" indent="0">
              <a:buNone/>
              <a:defRPr sz="1700"/>
            </a:lvl8pPr>
            <a:lvl9pPr marL="3024255" indent="0">
              <a:buNone/>
              <a:defRPr sz="1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294475" y="1463041"/>
            <a:ext cx="1756172" cy="17322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000">
                <a:latin typeface="+mn-lt"/>
                <a:cs typeface="Arial" pitchFamily="34" charset="0"/>
              </a:defRPr>
            </a:lvl1pPr>
            <a:lvl2pPr marL="378032" indent="0">
              <a:buNone/>
              <a:defRPr sz="2300"/>
            </a:lvl2pPr>
            <a:lvl3pPr marL="756064" indent="0">
              <a:buNone/>
              <a:defRPr sz="2000"/>
            </a:lvl3pPr>
            <a:lvl4pPr marL="1134096" indent="0">
              <a:buNone/>
              <a:defRPr sz="1700"/>
            </a:lvl4pPr>
            <a:lvl5pPr marL="1512127" indent="0">
              <a:buNone/>
              <a:defRPr sz="1700"/>
            </a:lvl5pPr>
            <a:lvl6pPr marL="1890159" indent="0">
              <a:buNone/>
              <a:defRPr sz="1700"/>
            </a:lvl6pPr>
            <a:lvl7pPr marL="2268191" indent="0">
              <a:buNone/>
              <a:defRPr sz="1700"/>
            </a:lvl7pPr>
            <a:lvl8pPr marL="2646223" indent="0">
              <a:buNone/>
              <a:defRPr sz="1700"/>
            </a:lvl8pPr>
            <a:lvl9pPr marL="3024255" indent="0">
              <a:buNone/>
              <a:defRPr sz="1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570889" y="1463041"/>
            <a:ext cx="1756172" cy="17322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000">
                <a:latin typeface="+mn-lt"/>
                <a:cs typeface="Arial" pitchFamily="34" charset="0"/>
              </a:defRPr>
            </a:lvl1pPr>
            <a:lvl2pPr marL="378032" indent="0">
              <a:buNone/>
              <a:defRPr sz="2300"/>
            </a:lvl2pPr>
            <a:lvl3pPr marL="756064" indent="0">
              <a:buNone/>
              <a:defRPr sz="2000"/>
            </a:lvl3pPr>
            <a:lvl4pPr marL="1134096" indent="0">
              <a:buNone/>
              <a:defRPr sz="1700"/>
            </a:lvl4pPr>
            <a:lvl5pPr marL="1512127" indent="0">
              <a:buNone/>
              <a:defRPr sz="1700"/>
            </a:lvl5pPr>
            <a:lvl6pPr marL="1890159" indent="0">
              <a:buNone/>
              <a:defRPr sz="1700"/>
            </a:lvl6pPr>
            <a:lvl7pPr marL="2268191" indent="0">
              <a:buNone/>
              <a:defRPr sz="1700"/>
            </a:lvl7pPr>
            <a:lvl8pPr marL="2646223" indent="0">
              <a:buNone/>
              <a:defRPr sz="1700"/>
            </a:lvl8pPr>
            <a:lvl9pPr marL="3024255" indent="0">
              <a:buNone/>
              <a:defRPr sz="1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41646" y="1463041"/>
            <a:ext cx="1756172" cy="17322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000">
                <a:latin typeface="+mn-lt"/>
                <a:cs typeface="Arial" pitchFamily="34" charset="0"/>
              </a:defRPr>
            </a:lvl1pPr>
            <a:lvl2pPr marL="378032" indent="0">
              <a:buNone/>
              <a:defRPr sz="2300"/>
            </a:lvl2pPr>
            <a:lvl3pPr marL="756064" indent="0">
              <a:buNone/>
              <a:defRPr sz="2000"/>
            </a:lvl3pPr>
            <a:lvl4pPr marL="1134096" indent="0">
              <a:buNone/>
              <a:defRPr sz="1700"/>
            </a:lvl4pPr>
            <a:lvl5pPr marL="1512127" indent="0">
              <a:buNone/>
              <a:defRPr sz="1700"/>
            </a:lvl5pPr>
            <a:lvl6pPr marL="1890159" indent="0">
              <a:buNone/>
              <a:defRPr sz="1700"/>
            </a:lvl6pPr>
            <a:lvl7pPr marL="2268191" indent="0">
              <a:buNone/>
              <a:defRPr sz="1700"/>
            </a:lvl7pPr>
            <a:lvl8pPr marL="2646223" indent="0">
              <a:buNone/>
              <a:defRPr sz="1700"/>
            </a:lvl8pPr>
            <a:lvl9pPr marL="3024255" indent="0">
              <a:buNone/>
              <a:defRPr sz="1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024186" y="1570978"/>
            <a:ext cx="6212336" cy="2720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871252" y="1843383"/>
            <a:ext cx="2383348" cy="2822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892854" y="1821780"/>
            <a:ext cx="2383348" cy="282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921657" y="1764172"/>
            <a:ext cx="2383348" cy="282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988854" y="1890696"/>
            <a:ext cx="2148144" cy="1947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502" y="280724"/>
            <a:ext cx="9568984" cy="5988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632F-60D8-47FE-B1F8-514F8227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2387-C38F-4066-84FF-5EB15305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E1F8-2F1D-4B11-B658-D68A97F1F6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AC6F-2CE1-4E47-956F-BF6F2F9B8A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0F87-65F7-4E23-BD7F-18D1FBC09E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4A9FB4-DC0C-47DE-AF71-8106C19DC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321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58550" y="2479835"/>
            <a:ext cx="2303294" cy="230250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65110" y="2995773"/>
            <a:ext cx="2303294" cy="2290453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353041" y="1000255"/>
            <a:ext cx="2303294" cy="230250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859601" y="1516193"/>
            <a:ext cx="2303294" cy="230250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7841549" y="1982909"/>
            <a:ext cx="2239075" cy="2822114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504568"/>
            <a:ext cx="5679896" cy="281075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7948786" y="1656389"/>
            <a:ext cx="2131839" cy="3350668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0080625" cy="15548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4519414" y="1019535"/>
            <a:ext cx="1041797" cy="10418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5551910" y="3095634"/>
            <a:ext cx="2083594" cy="20836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058062" y="1836635"/>
            <a:ext cx="2022564" cy="22629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000">
                <a:latin typeface="+mn-lt"/>
                <a:cs typeface="Arial" pitchFamily="34" charset="0"/>
              </a:defRPr>
            </a:lvl1pPr>
            <a:lvl2pPr marL="378032" indent="0">
              <a:buNone/>
              <a:defRPr sz="2300"/>
            </a:lvl2pPr>
            <a:lvl3pPr marL="756064" indent="0">
              <a:buNone/>
              <a:defRPr sz="2000"/>
            </a:lvl3pPr>
            <a:lvl4pPr marL="1134096" indent="0">
              <a:buNone/>
              <a:defRPr sz="1700"/>
            </a:lvl4pPr>
            <a:lvl5pPr marL="1512127" indent="0">
              <a:buNone/>
              <a:defRPr sz="1700"/>
            </a:lvl5pPr>
            <a:lvl6pPr marL="1890159" indent="0">
              <a:buNone/>
              <a:defRPr sz="1700"/>
            </a:lvl6pPr>
            <a:lvl7pPr marL="2268191" indent="0">
              <a:buNone/>
              <a:defRPr sz="1700"/>
            </a:lvl7pPr>
            <a:lvl8pPr marL="2646223" indent="0">
              <a:buNone/>
              <a:defRPr sz="1700"/>
            </a:lvl8pPr>
            <a:lvl9pPr marL="3024255" indent="0">
              <a:buNone/>
              <a:defRPr sz="17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5803563" y="1936446"/>
            <a:ext cx="1563322" cy="2748335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908049" y="2206788"/>
            <a:ext cx="1342794" cy="22022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000">
                <a:latin typeface="+mn-lt"/>
                <a:cs typeface="Arial" pitchFamily="34" charset="0"/>
              </a:defRPr>
            </a:lvl1pPr>
            <a:lvl2pPr marL="378032" indent="0">
              <a:buNone/>
              <a:defRPr sz="2300"/>
            </a:lvl2pPr>
            <a:lvl3pPr marL="756064" indent="0">
              <a:buNone/>
              <a:defRPr sz="2000"/>
            </a:lvl3pPr>
            <a:lvl4pPr marL="1134096" indent="0">
              <a:buNone/>
              <a:defRPr sz="1700"/>
            </a:lvl4pPr>
            <a:lvl5pPr marL="1512127" indent="0">
              <a:buNone/>
              <a:defRPr sz="1700"/>
            </a:lvl5pPr>
            <a:lvl6pPr marL="1890159" indent="0">
              <a:buNone/>
              <a:defRPr sz="1700"/>
            </a:lvl6pPr>
            <a:lvl7pPr marL="2268191" indent="0">
              <a:buNone/>
              <a:defRPr sz="1700"/>
            </a:lvl7pPr>
            <a:lvl8pPr marL="2646223" indent="0">
              <a:buNone/>
              <a:defRPr sz="1700"/>
            </a:lvl8pPr>
            <a:lvl9pPr marL="3024255" indent="0">
              <a:buNone/>
              <a:defRPr sz="17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502" y="280724"/>
            <a:ext cx="9568984" cy="5988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0080625" cy="5425325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75602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298159" y="251138"/>
            <a:ext cx="4564677" cy="5168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54339" y="433056"/>
            <a:ext cx="3066781" cy="484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000">
                <a:latin typeface="+mn-lt"/>
                <a:cs typeface="Arial" pitchFamily="34" charset="0"/>
              </a:defRPr>
            </a:lvl1pPr>
            <a:lvl2pPr marL="378032" indent="0">
              <a:buNone/>
              <a:defRPr sz="2300"/>
            </a:lvl2pPr>
            <a:lvl3pPr marL="756064" indent="0">
              <a:buNone/>
              <a:defRPr sz="2000"/>
            </a:lvl3pPr>
            <a:lvl4pPr marL="1134096" indent="0">
              <a:buNone/>
              <a:defRPr sz="1700"/>
            </a:lvl4pPr>
            <a:lvl5pPr marL="1512127" indent="0">
              <a:buNone/>
              <a:defRPr sz="1700"/>
            </a:lvl5pPr>
            <a:lvl6pPr marL="1890159" indent="0">
              <a:buNone/>
              <a:defRPr sz="1700"/>
            </a:lvl6pPr>
            <a:lvl7pPr marL="2268191" indent="0">
              <a:buNone/>
              <a:defRPr sz="1700"/>
            </a:lvl7pPr>
            <a:lvl8pPr marL="2646223" indent="0">
              <a:buNone/>
              <a:defRPr sz="1700"/>
            </a:lvl8pPr>
            <a:lvl9pPr marL="3024255" indent="0">
              <a:buNone/>
              <a:defRPr sz="1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2775736"/>
            <a:ext cx="10080625" cy="2894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080625" cy="27002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700262"/>
            <a:ext cx="10080625" cy="75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681687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5395-CE49-42CB-9F34-A9CE3E65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588E-76B4-47B3-8820-4CC97263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3867-2C71-4FFD-A61D-273504401D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969F-F2CC-417E-987F-F1B810E25F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0A35-FF91-4FB1-9816-ED7E932FF6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40BC23-F472-4FB2-8C3D-606F7E421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43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7502" y="274914"/>
            <a:ext cx="9568984" cy="5988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7502" y="102098"/>
            <a:ext cx="9568984" cy="5988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92704" y="935658"/>
            <a:ext cx="2944124" cy="4467118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" name="Rounded Rectangle 3"/>
          <p:cNvSpPr/>
          <p:nvPr userDrawn="1"/>
        </p:nvSpPr>
        <p:spPr>
          <a:xfrm>
            <a:off x="439814" y="1114183"/>
            <a:ext cx="127222" cy="414682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527734" y="1055613"/>
            <a:ext cx="567096" cy="56649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88453" y="1339214"/>
            <a:ext cx="18456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88453" y="1741314"/>
            <a:ext cx="1845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96329" y="4791462"/>
            <a:ext cx="18454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96328" y="3675271"/>
            <a:ext cx="2246723" cy="1154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3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C497-D377-4A93-8FB3-F05ADC0F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A32C-B46E-4275-9D93-C0E82B308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E163F-0FB3-4B7A-921A-75C68A39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B80D-5D8D-4415-8D5C-8DE094E1FF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1632-0587-458D-B62B-ABDEDC2DEA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1A4B-F472-4A41-B6D6-B2B1D97750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3188D9-990C-4A2D-B5C7-42E61F02D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12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06E3-CF88-48FA-ABB1-71BB64D5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6401-636A-410C-BBEF-EA3CC44C4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627F5-DE11-4C09-9CC5-26E3E56E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FEA2D-FABB-48BE-A256-88F7F2095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9E85-3E07-42EF-822D-A30532A17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AD19B-EAA9-477C-8984-1031B9BF657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E487F-FA64-4E22-8723-AC053F207E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651C3-8316-4152-80F3-106E5D0A3E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E0FA94-9E5D-48F8-B9EB-5E7F81C11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52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5950-532E-4FA9-A415-3A2C4491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EB19D-F435-4FF2-85E1-5CD4D7EBB3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C5DC8-130E-4EEF-A0F7-C3BCF2C0F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59505-5B75-4F60-B204-A4568C6C7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CC4BEF-FD8E-4A43-9AD8-46B66AE42A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58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603A9-F653-4BA4-B8E6-F7099AED78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78404-AD95-40C5-B473-A52B9CE0CD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CD6D4-D970-49DA-BD9A-7A053C1B45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518FE5-D2A6-4387-BA5D-BF87E129C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86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161-6370-4FEE-B526-543B8EA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265B-C758-4483-98EA-63E2CB2C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604AE-4F20-4DB8-9FDB-B8052E96E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0D355-1181-42A1-916C-5B0180AE27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B83-5A24-4571-B671-A648107A8F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AE654-C335-4CC7-8F90-103402E8D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5153C8-3860-434B-A1BF-ABB5314DF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4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A56E-A263-41C7-887F-C0AF8FEE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C5762-F373-4813-B7CE-78F7A5E24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798A5-B43F-434B-A080-78B31816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5BAC-9F63-4665-A532-A04814BB71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ECA3B-B15E-453B-8BAD-0291ACFA4A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3FD2-F1BA-4D9E-A58F-A89591D63D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3E3D86-A8FC-4289-9064-277647AAA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3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EB1D36C-7ED4-47D8-AF7B-C1FF87F3E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20D7863-43A8-49FC-8440-65A6BB4F2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52EE96-E078-4A02-A148-35D7D4839EB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0B45EA-68E8-412E-A3E7-0E930B49E2B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20B8FD-26DE-47AE-9CAA-2CA62CD19FB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769E2E4F-3800-4535-99CF-D73C6DE158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704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90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9F5EF30-4A5C-40AE-9129-635AA5E68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225425"/>
            <a:ext cx="9070975" cy="946150"/>
          </a:xfrm>
          <a:ln/>
        </p:spPr>
        <p:txBody>
          <a:bodyPr tIns="39116"/>
          <a:lstStyle/>
          <a:p>
            <a:endParaRPr 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86EEBE4-4568-4B50-B2E0-40D17419ECD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327150"/>
            <a:ext cx="9070975" cy="3287713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BF535EB9-1B5C-4A87-8FE9-74676E43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75" y="1325924"/>
            <a:ext cx="4676530" cy="335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E3D0D-23B1-4240-A6C8-D0CC78A7EC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Τι είναι το Tinv;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821A57-047D-4AF4-997A-44F7668FC569}"/>
              </a:ext>
            </a:extLst>
          </p:cNvPr>
          <p:cNvGrpSpPr/>
          <p:nvPr/>
        </p:nvGrpSpPr>
        <p:grpSpPr>
          <a:xfrm>
            <a:off x="310132" y="1818448"/>
            <a:ext cx="4581740" cy="1367799"/>
            <a:chOff x="3028783" y="4213741"/>
            <a:chExt cx="1249847" cy="11529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D36A08-A438-4034-AAA0-918C81CA22D5}"/>
                </a:ext>
              </a:extLst>
            </p:cNvPr>
            <p:cNvSpPr txBox="1"/>
            <p:nvPr/>
          </p:nvSpPr>
          <p:spPr>
            <a:xfrm>
              <a:off x="3033152" y="4504611"/>
              <a:ext cx="1245478" cy="86204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sz="1300" err="1">
                  <a:latin typeface="13"/>
                  <a:cs typeface="Arial"/>
                </a:rPr>
                <a:t>Στην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err="1">
                  <a:latin typeface="13"/>
                  <a:cs typeface="Arial"/>
                </a:rPr>
                <a:t>ε</a:t>
              </a:r>
              <a:r>
                <a:rPr lang="ko-KR" sz="1300" dirty="0">
                  <a:latin typeface="13"/>
                  <a:cs typeface="Arial"/>
                </a:rPr>
                <a:t>π</a:t>
              </a:r>
              <a:r>
                <a:rPr lang="ko-KR" sz="1300" err="1">
                  <a:latin typeface="13"/>
                  <a:cs typeface="Arial"/>
                </a:rPr>
                <a:t>οχή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err="1">
                  <a:latin typeface="13"/>
                  <a:cs typeface="Arial"/>
                </a:rPr>
                <a:t>των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err="1">
                  <a:latin typeface="13"/>
                  <a:cs typeface="Arial"/>
                </a:rPr>
                <a:t>social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err="1">
                  <a:latin typeface="13"/>
                  <a:cs typeface="Arial"/>
                </a:rPr>
                <a:t>media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κ</a:t>
              </a:r>
              <a:r>
                <a:rPr lang="ko-KR" sz="1300" dirty="0">
                  <a:latin typeface="13"/>
                  <a:cs typeface="Arial"/>
                </a:rPr>
                <a:t>α</a:t>
              </a:r>
              <a:r>
                <a:rPr lang="ko-KR" sz="1300" dirty="0" err="1">
                  <a:latin typeface="13"/>
                  <a:cs typeface="Arial"/>
                </a:rPr>
                <a:t>ι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της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ακα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τά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πα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υστης</a:t>
              </a:r>
              <a:r>
                <a:rPr lang="ko-KR" altLang="en-US" sz="1300" dirty="0">
                  <a:latin typeface="13"/>
                  <a:ea typeface="Microsoft YaHei"/>
                  <a:cs typeface="Arial"/>
                </a:rPr>
                <a:t> </a:t>
              </a:r>
              <a:endParaRPr lang="en-US" altLang="ko-KR" sz="1300" dirty="0">
                <a:latin typeface="13"/>
                <a:ea typeface="Microsoft YaHei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ενημέρωσης</a:t>
              </a:r>
              <a:r>
                <a:rPr lang="ko-KR" sz="1300" dirty="0">
                  <a:latin typeface="13"/>
                  <a:cs typeface="Arial"/>
                </a:rPr>
                <a:t>, 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το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Tinv</a:t>
              </a:r>
              <a:r>
                <a:rPr lang="ko-KR" sz="1300" dirty="0">
                  <a:latin typeface="13"/>
                  <a:cs typeface="Arial"/>
                </a:rPr>
                <a:t> α</a:t>
              </a:r>
              <a:r>
                <a:rPr lang="ko-KR" sz="1300" dirty="0" err="1">
                  <a:latin typeface="13"/>
                  <a:cs typeface="Arial"/>
                </a:rPr>
                <a:t>ξιο</a:t>
              </a:r>
              <a:r>
                <a:rPr lang="ko-KR" sz="1300" dirty="0">
                  <a:latin typeface="13"/>
                  <a:cs typeface="Arial"/>
                </a:rPr>
                <a:t>π</a:t>
              </a:r>
              <a:r>
                <a:rPr lang="ko-KR" sz="1300" dirty="0" err="1">
                  <a:latin typeface="13"/>
                  <a:cs typeface="Arial"/>
                </a:rPr>
                <a:t>οιεί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τον</a:t>
              </a:r>
              <a:r>
                <a:rPr lang="ko-KR" sz="1300" dirty="0">
                  <a:latin typeface="13"/>
                  <a:cs typeface="Arial"/>
                </a:rPr>
                <a:t> π</a:t>
              </a:r>
              <a:r>
                <a:rPr lang="ko-KR" sz="1300" dirty="0" err="1">
                  <a:latin typeface="13"/>
                  <a:cs typeface="Arial"/>
                </a:rPr>
                <a:t>ελώριο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όγκο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 π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ληροφορί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ας </a:t>
              </a:r>
              <a:r>
                <a:rPr lang="ko-KR" sz="1300" dirty="0">
                  <a:latin typeface="13"/>
                  <a:cs typeface="Arial"/>
                </a:rPr>
                <a:t>π</a:t>
              </a:r>
              <a:r>
                <a:rPr lang="ko-KR" sz="1300" dirty="0" err="1">
                  <a:latin typeface="13"/>
                  <a:cs typeface="Arial"/>
                </a:rPr>
                <a:t>ου</a:t>
              </a:r>
              <a:r>
                <a:rPr lang="ko-KR" altLang="en-US" sz="1300" dirty="0">
                  <a:latin typeface="13"/>
                  <a:cs typeface="Arial"/>
                </a:rPr>
                <a:t> 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π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ροσφέρετ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αι σ</a:t>
              </a:r>
              <a:r>
                <a:rPr lang="ko-KR" sz="1300" dirty="0" err="1">
                  <a:latin typeface="13"/>
                  <a:cs typeface="Arial"/>
                </a:rPr>
                <a:t>το</a:t>
              </a:r>
              <a:r>
                <a:rPr lang="ko-KR" altLang="en-US" sz="1300" dirty="0">
                  <a:latin typeface="13"/>
                  <a:cs typeface="Arial"/>
                </a:rPr>
                <a:t> </a:t>
              </a:r>
              <a:r>
                <a:rPr lang="ko-KR" sz="1300" dirty="0" err="1">
                  <a:latin typeface="13"/>
                  <a:cs typeface="Arial"/>
                </a:rPr>
                <a:t>Twitter</a:t>
              </a:r>
              <a:r>
                <a:rPr lang="ko-KR" altLang="en-US" sz="1300" dirty="0">
                  <a:latin typeface="13"/>
                  <a:cs typeface="Arial"/>
                </a:rPr>
                <a:t> </a:t>
              </a:r>
              <a:r>
                <a:rPr lang="ko-KR" sz="1300" dirty="0" err="1">
                  <a:latin typeface="13"/>
                  <a:cs typeface="Arial"/>
                </a:rPr>
                <a:t>γι</a:t>
              </a:r>
              <a:r>
                <a:rPr lang="ko-KR" sz="1300" dirty="0">
                  <a:latin typeface="13"/>
                  <a:cs typeface="Arial"/>
                </a:rPr>
                <a:t>α</a:t>
              </a:r>
              <a:r>
                <a:rPr lang="ko-KR" altLang="en-US" sz="1300" dirty="0">
                  <a:latin typeface="13"/>
                  <a:cs typeface="Arial"/>
                </a:rPr>
                <a:t> </a:t>
              </a:r>
              <a:r>
                <a:rPr lang="ko-KR" sz="1300" dirty="0" err="1">
                  <a:latin typeface="13"/>
                  <a:cs typeface="Arial"/>
                </a:rPr>
                <a:t>ν</a:t>
              </a:r>
              <a:r>
                <a:rPr lang="ko-KR" sz="1300" dirty="0">
                  <a:latin typeface="13"/>
                  <a:cs typeface="Arial"/>
                </a:rPr>
                <a:t>α</a:t>
              </a:r>
              <a:r>
                <a:rPr lang="ko-KR" altLang="en-US" sz="1300" dirty="0">
                  <a:latin typeface="13"/>
                  <a:ea typeface="Microsoft YaHei"/>
                  <a:cs typeface="Arial"/>
                </a:rPr>
                <a:t> </a:t>
              </a:r>
              <a:endParaRPr lang="en-US" altLang="ko-KR" sz="1300">
                <a:latin typeface="13"/>
                <a:ea typeface="Microsoft YaHei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διευκολύνει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 και</a:t>
              </a:r>
              <a:r>
                <a:rPr lang="ko-KR" sz="1300" dirty="0">
                  <a:latin typeface="13"/>
                  <a:cs typeface="Arial"/>
                </a:rPr>
                <a:t> </a:t>
              </a:r>
              <a:r>
                <a:rPr lang="ko-KR" sz="1300" dirty="0" err="1">
                  <a:latin typeface="13"/>
                  <a:cs typeface="Arial"/>
                </a:rPr>
                <a:t>ν</a:t>
              </a:r>
              <a:r>
                <a:rPr lang="ko-KR" sz="1300" dirty="0">
                  <a:latin typeface="13"/>
                  <a:cs typeface="Arial"/>
                </a:rPr>
                <a:t>α</a:t>
              </a:r>
              <a:r>
                <a:rPr lang="ko-KR" altLang="en-US" sz="1300" dirty="0">
                  <a:latin typeface="13"/>
                  <a:ea typeface="Microsoft YaHei"/>
                  <a:cs typeface="Arial"/>
                </a:rPr>
                <a:t> 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κα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θοδηγήσει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 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εν</a:t>
              </a:r>
              <a:r>
                <a:rPr lang="ko-KR" altLang="en-US" sz="1300" dirty="0">
                  <a:latin typeface="13"/>
                  <a:ea typeface="Microsoft YaHei"/>
                  <a:cs typeface="Arial"/>
                </a:rPr>
                <a:t> 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δυνάμει</a:t>
              </a:r>
              <a:r>
                <a:rPr lang="ko-KR" altLang="en-US" sz="1300" dirty="0">
                  <a:latin typeface="13"/>
                  <a:ea typeface="Microsoft YaHei"/>
                  <a:cs typeface="Arial"/>
                </a:rPr>
                <a:t> 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επ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ενδυτές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στην</a:t>
              </a:r>
              <a:r>
                <a:rPr lang="ko-KR" altLang="en-US" sz="1300" dirty="0">
                  <a:latin typeface="13"/>
                  <a:ea typeface="Microsoft YaHei"/>
                  <a:cs typeface="Arial"/>
                </a:rPr>
                <a:t> </a:t>
              </a:r>
              <a:r>
                <a:rPr lang="en-US" altLang="ko-KR" sz="1300" dirty="0">
                  <a:latin typeface="13"/>
                  <a:ea typeface="Microsoft YaHei"/>
                  <a:cs typeface="Arial"/>
                </a:rPr>
                <a:t>επ</a:t>
              </a:r>
              <a:r>
                <a:rPr lang="en-US" altLang="ko-KR" sz="1300" dirty="0" err="1">
                  <a:latin typeface="13"/>
                  <a:ea typeface="Microsoft YaHei"/>
                  <a:cs typeface="Arial"/>
                </a:rPr>
                <a:t>ιλογή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μετοχών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κ</a:t>
              </a:r>
              <a:r>
                <a:rPr lang="ko-KR" sz="1300" dirty="0">
                  <a:latin typeface="13"/>
                  <a:cs typeface="Arial"/>
                </a:rPr>
                <a:t>α</a:t>
              </a:r>
              <a:r>
                <a:rPr lang="ko-KR" sz="1300" dirty="0" err="1">
                  <a:latin typeface="13"/>
                  <a:cs typeface="Arial"/>
                </a:rPr>
                <a:t>ι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στον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κ</a:t>
              </a:r>
              <a:r>
                <a:rPr lang="ko-KR" sz="1300" dirty="0">
                  <a:latin typeface="13"/>
                  <a:cs typeface="Arial"/>
                </a:rPr>
                <a:t>α</a:t>
              </a:r>
              <a:r>
                <a:rPr lang="ko-KR" sz="1300" dirty="0" err="1">
                  <a:latin typeface="13"/>
                  <a:cs typeface="Arial"/>
                </a:rPr>
                <a:t>τάλληλο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χειρισμό</a:t>
              </a:r>
              <a:r>
                <a:rPr lang="ko-KR" sz="1300" dirty="0">
                  <a:latin typeface="13"/>
                  <a:cs typeface="Arial"/>
                </a:rPr>
                <a:t> </a:t>
              </a:r>
              <a:r>
                <a:rPr lang="ko-KR" sz="1300" dirty="0" err="1">
                  <a:latin typeface="13"/>
                  <a:cs typeface="Arial"/>
                </a:rPr>
                <a:t>τους</a:t>
              </a:r>
              <a:r>
                <a:rPr lang="ko-KR" altLang="en-US" sz="1300" dirty="0">
                  <a:latin typeface="13"/>
                  <a:cs typeface="Arial"/>
                </a:rPr>
                <a:t> </a:t>
              </a:r>
              <a:endParaRPr lang="en-US" altLang="ko-KR" sz="1300" dirty="0">
                <a:latin typeface="13"/>
                <a:ea typeface="Microsoft YaHei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B6CC-F8D4-4B39-A9CE-24A05F715949}"/>
                </a:ext>
              </a:extLst>
            </p:cNvPr>
            <p:cNvSpPr txBox="1"/>
            <p:nvPr/>
          </p:nvSpPr>
          <p:spPr>
            <a:xfrm>
              <a:off x="3028783" y="4213741"/>
              <a:ext cx="1249476" cy="38860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latin typeface="Arial"/>
                  <a:ea typeface="Microsoft YaHei"/>
                  <a:cs typeface="Arial"/>
                </a:rPr>
                <a:t>Μείνε μπροστά από </a:t>
              </a:r>
              <a:r>
                <a:rPr lang="en-US" altLang="ko-KR" sz="1600" b="1" dirty="0" err="1">
                  <a:solidFill>
                    <a:schemeClr val="accent2"/>
                  </a:solidFill>
                  <a:latin typeface="Arial"/>
                  <a:ea typeface="Microsoft YaHei"/>
                  <a:cs typeface="Arial"/>
                </a:rPr>
                <a:t>τον</a:t>
              </a:r>
              <a:r>
                <a:rPr lang="en-US" altLang="ko-KR" sz="1600" b="1" dirty="0">
                  <a:solidFill>
                    <a:schemeClr val="accent2"/>
                  </a:solidFill>
                  <a:latin typeface="Arial"/>
                  <a:ea typeface="Microsoft YaHei"/>
                  <a:cs typeface="Arial"/>
                </a:rPr>
                <a:t> α</a:t>
              </a:r>
              <a:r>
                <a:rPr lang="en-US" altLang="ko-KR" sz="1600" b="1" dirty="0" err="1">
                  <a:solidFill>
                    <a:schemeClr val="accent2"/>
                  </a:solidFill>
                  <a:latin typeface="Arial"/>
                  <a:ea typeface="Microsoft YaHei"/>
                  <a:cs typeface="Arial"/>
                </a:rPr>
                <a:t>ντ</a:t>
              </a:r>
              <a:r>
                <a:rPr lang="en-US" altLang="ko-KR" sz="1600" b="1" dirty="0">
                  <a:solidFill>
                    <a:schemeClr val="accent2"/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600" b="1" dirty="0" err="1">
                  <a:solidFill>
                    <a:schemeClr val="accent2"/>
                  </a:solidFill>
                  <a:latin typeface="Arial"/>
                  <a:ea typeface="Microsoft YaHei"/>
                  <a:cs typeface="Arial"/>
                </a:rPr>
                <a:t>γωνισμό</a:t>
              </a:r>
              <a:endParaRPr lang="en-US" altLang="ko-KR" sz="1600" b="1" dirty="0" err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972AFD-F17B-4D9C-AC17-803AA906DEFE}"/>
              </a:ext>
            </a:extLst>
          </p:cNvPr>
          <p:cNvGrpSpPr/>
          <p:nvPr/>
        </p:nvGrpSpPr>
        <p:grpSpPr>
          <a:xfrm>
            <a:off x="311731" y="3510531"/>
            <a:ext cx="3896489" cy="1346148"/>
            <a:chOff x="3049206" y="4283314"/>
            <a:chExt cx="1839465" cy="11528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4A0FF6-FD0E-49E0-85A9-44945FD7062C}"/>
                </a:ext>
              </a:extLst>
            </p:cNvPr>
            <p:cNvSpPr txBox="1"/>
            <p:nvPr/>
          </p:nvSpPr>
          <p:spPr>
            <a:xfrm>
              <a:off x="3049206" y="4560313"/>
              <a:ext cx="1839465" cy="8758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Το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Tinv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είν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αι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το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κα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τάλληλο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εργ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λείο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γι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 να 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εκμετ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λλευτείς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τις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ρα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γδ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ίες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και π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ερί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π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λοκες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 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λλ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γές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του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 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χρημ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τιστηρίου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και να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κάνεις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ενημερωμένες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επ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ιλογές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σε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έν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 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στ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θές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και αβέβα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ιο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π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ερι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β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άλλον</a:t>
              </a:r>
              <a:endPara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FA0B44-57D2-41BC-B170-08994C4C9CC7}"/>
                </a:ext>
              </a:extLst>
            </p:cNvPr>
            <p:cNvSpPr txBox="1"/>
            <p:nvPr/>
          </p:nvSpPr>
          <p:spPr>
            <a:xfrm>
              <a:off x="3049206" y="4283314"/>
              <a:ext cx="1839465" cy="2506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To the moon!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F9956B-8F33-4B3F-9DB7-4A753D89DC04}"/>
              </a:ext>
            </a:extLst>
          </p:cNvPr>
          <p:cNvSpPr txBox="1"/>
          <p:nvPr/>
        </p:nvSpPr>
        <p:spPr>
          <a:xfrm>
            <a:off x="1134070" y="867689"/>
            <a:ext cx="7812484" cy="6074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Το Tinv είναι μια εφαρμογή πρόβλεψης της μεταβολής των τιμών χρηματιστηριακών μετοχών,</a:t>
            </a:r>
            <a:endParaRPr lang="en-US" altLang="ko-KR" sz="1200">
              <a:solidFill>
                <a:schemeClr val="bg1"/>
              </a:solidFill>
              <a:cs typeface="Arial"/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χρησιμοποιώντας δεδομένα από δίκτυα κοινωνικής δικτύωσης και ένα έξυπνο σύστημα</a:t>
            </a:r>
          </a:p>
          <a:p>
            <a:pPr algn="ctr"/>
            <a:r>
              <a:rPr lang="en-US" altLang="ko-KR" sz="110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τεχνητής νοημοσύνης</a:t>
            </a:r>
            <a:endParaRPr lang="en-US" altLang="ko-KR" sz="1100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Block Arc 14">
            <a:extLst>
              <a:ext uri="{FF2B5EF4-FFF2-40B4-BE49-F238E27FC236}">
                <a16:creationId xmlns:a16="http://schemas.microsoft.com/office/drawing/2014/main" id="{7CF00A27-BCEC-4E6E-A210-3FAFE3995FAD}"/>
              </a:ext>
            </a:extLst>
          </p:cNvPr>
          <p:cNvSpPr/>
          <p:nvPr/>
        </p:nvSpPr>
        <p:spPr>
          <a:xfrm rot="16200000">
            <a:off x="4867408" y="1472920"/>
            <a:ext cx="345764" cy="34604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23" name="Freeform 55">
            <a:extLst>
              <a:ext uri="{FF2B5EF4-FFF2-40B4-BE49-F238E27FC236}">
                <a16:creationId xmlns:a16="http://schemas.microsoft.com/office/drawing/2014/main" id="{CE735CF8-4CE8-4DF2-9BF8-DA5B50E09064}"/>
              </a:ext>
            </a:extLst>
          </p:cNvPr>
          <p:cNvSpPr/>
          <p:nvPr/>
        </p:nvSpPr>
        <p:spPr>
          <a:xfrm>
            <a:off x="4206912" y="3830242"/>
            <a:ext cx="296712" cy="72704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D02D0D2-2AD9-44EB-ADDD-C274C7723CDC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/>
          <a:srcRect t="7951" b="4587"/>
          <a:stretch/>
        </p:blipFill>
        <p:spPr>
          <a:xfrm>
            <a:off x="5915668" y="2288279"/>
            <a:ext cx="1342795" cy="2122561"/>
          </a:xfr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B3A8AD8-C4FD-4908-B242-B4AF97AD5032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/>
          <a:srcRect l="14286" t="-154" r="36399" b="-352"/>
          <a:stretch/>
        </p:blipFill>
        <p:spPr>
          <a:xfrm>
            <a:off x="8054076" y="1817125"/>
            <a:ext cx="2018360" cy="2290486"/>
          </a:xfrm>
        </p:spPr>
      </p:pic>
    </p:spTree>
    <p:extLst>
      <p:ext uri="{BB962C8B-B14F-4D97-AF65-F5344CB8AC3E}">
        <p14:creationId xmlns:p14="http://schemas.microsoft.com/office/powerpoint/2010/main" val="37881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dirty="0" err="1">
                <a:cs typeface="Arial"/>
              </a:rPr>
              <a:t>Τι</a:t>
            </a:r>
            <a:r>
              <a:rPr lang="en-US" dirty="0">
                <a:cs typeface="Arial"/>
              </a:rPr>
              <a:t> π</a:t>
            </a:r>
            <a:r>
              <a:rPr lang="en-US" dirty="0" err="1">
                <a:cs typeface="Arial"/>
              </a:rPr>
              <a:t>ροσφέρει</a:t>
            </a:r>
            <a:r>
              <a:rPr lang="en-US" dirty="0">
                <a:cs typeface="Arial"/>
              </a:rPr>
              <a:t>;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5DD142-11F7-4123-93E0-C2799FAE242E}"/>
              </a:ext>
            </a:extLst>
          </p:cNvPr>
          <p:cNvGrpSpPr/>
          <p:nvPr/>
        </p:nvGrpSpPr>
        <p:grpSpPr>
          <a:xfrm flipH="1">
            <a:off x="5147251" y="1515098"/>
            <a:ext cx="2486954" cy="3524199"/>
            <a:chOff x="2698364" y="1806188"/>
            <a:chExt cx="3007844" cy="42623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5A5402-A71F-4F17-96DC-7A9B1C6DD1EA}"/>
                </a:ext>
              </a:extLst>
            </p:cNvPr>
            <p:cNvSpPr/>
            <p:nvPr/>
          </p:nvSpPr>
          <p:spPr>
            <a:xfrm>
              <a:off x="4777708" y="1837100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cs typeface="Arial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803F34-BCCB-4DBC-8D35-23A3E8CF7FC5}"/>
                </a:ext>
              </a:extLst>
            </p:cNvPr>
            <p:cNvSpPr/>
            <p:nvPr/>
          </p:nvSpPr>
          <p:spPr>
            <a:xfrm>
              <a:off x="4777708" y="2938384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B1EDA4-0E19-45CF-A155-A62DBCE5A1A5}"/>
                </a:ext>
              </a:extLst>
            </p:cNvPr>
            <p:cNvSpPr/>
            <p:nvPr/>
          </p:nvSpPr>
          <p:spPr>
            <a:xfrm>
              <a:off x="4777708" y="4039668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DCCE70-02E9-4A99-9DEE-83C337B0AC84}"/>
                </a:ext>
              </a:extLst>
            </p:cNvPr>
            <p:cNvSpPr/>
            <p:nvPr/>
          </p:nvSpPr>
          <p:spPr>
            <a:xfrm>
              <a:off x="4777708" y="5140952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cs typeface="Arial" pitchFamily="34" charset="0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1D59E512-1B5B-4F26-923A-9A9BC6BFBEB9}"/>
                </a:ext>
              </a:extLst>
            </p:cNvPr>
            <p:cNvSpPr/>
            <p:nvPr/>
          </p:nvSpPr>
          <p:spPr>
            <a:xfrm>
              <a:off x="2700682" y="2907813"/>
              <a:ext cx="2056195" cy="1032243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11762"/>
                <a:gd name="connsiteY0" fmla="*/ 0 h 979713"/>
                <a:gd name="connsiteX1" fmla="*/ 0 w 1611762"/>
                <a:gd name="connsiteY1" fmla="*/ 979713 h 979713"/>
                <a:gd name="connsiteX2" fmla="*/ 1611709 w 1611762"/>
                <a:gd name="connsiteY2" fmla="*/ 910146 h 979713"/>
                <a:gd name="connsiteX3" fmla="*/ 1603149 w 1611762"/>
                <a:gd name="connsiteY3" fmla="*/ 0 h 979713"/>
                <a:gd name="connsiteX0" fmla="*/ 1581944 w 1611727"/>
                <a:gd name="connsiteY0" fmla="*/ 0 h 979713"/>
                <a:gd name="connsiteX1" fmla="*/ 0 w 1611727"/>
                <a:gd name="connsiteY1" fmla="*/ 979713 h 979713"/>
                <a:gd name="connsiteX2" fmla="*/ 1611709 w 1611727"/>
                <a:gd name="connsiteY2" fmla="*/ 910146 h 979713"/>
                <a:gd name="connsiteX3" fmla="*/ 1581944 w 1611727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2267"/>
                <a:gd name="connsiteY0" fmla="*/ 0 h 979713"/>
                <a:gd name="connsiteX1" fmla="*/ 0 w 1582267"/>
                <a:gd name="connsiteY1" fmla="*/ 979713 h 979713"/>
                <a:gd name="connsiteX2" fmla="*/ 1582022 w 1582267"/>
                <a:gd name="connsiteY2" fmla="*/ 920382 h 979713"/>
                <a:gd name="connsiteX3" fmla="*/ 1581944 w 1582267"/>
                <a:gd name="connsiteY3" fmla="*/ 0 h 979713"/>
                <a:gd name="connsiteX0" fmla="*/ 1581944 w 1582267"/>
                <a:gd name="connsiteY0" fmla="*/ 0 h 972229"/>
                <a:gd name="connsiteX1" fmla="*/ 0 w 1582267"/>
                <a:gd name="connsiteY1" fmla="*/ 972229 h 972229"/>
                <a:gd name="connsiteX2" fmla="*/ 1582022 w 1582267"/>
                <a:gd name="connsiteY2" fmla="*/ 912898 h 972229"/>
                <a:gd name="connsiteX3" fmla="*/ 1581944 w 1582267"/>
                <a:gd name="connsiteY3" fmla="*/ 0 h 972229"/>
                <a:gd name="connsiteX0" fmla="*/ 1577945 w 1582112"/>
                <a:gd name="connsiteY0" fmla="*/ 0 h 974723"/>
                <a:gd name="connsiteX1" fmla="*/ 0 w 1582112"/>
                <a:gd name="connsiteY1" fmla="*/ 974723 h 974723"/>
                <a:gd name="connsiteX2" fmla="*/ 1582022 w 1582112"/>
                <a:gd name="connsiteY2" fmla="*/ 915392 h 974723"/>
                <a:gd name="connsiteX3" fmla="*/ 1577945 w 1582112"/>
                <a:gd name="connsiteY3" fmla="*/ 0 h 974723"/>
                <a:gd name="connsiteX0" fmla="*/ 1575945 w 1582091"/>
                <a:gd name="connsiteY0" fmla="*/ 0 h 969734"/>
                <a:gd name="connsiteX1" fmla="*/ 0 w 1582091"/>
                <a:gd name="connsiteY1" fmla="*/ 969734 h 969734"/>
                <a:gd name="connsiteX2" fmla="*/ 1582022 w 1582091"/>
                <a:gd name="connsiteY2" fmla="*/ 910403 h 969734"/>
                <a:gd name="connsiteX3" fmla="*/ 1575945 w 1582091"/>
                <a:gd name="connsiteY3" fmla="*/ 0 h 969734"/>
                <a:gd name="connsiteX0" fmla="*/ 1575945 w 1582091"/>
                <a:gd name="connsiteY0" fmla="*/ 0 h 972229"/>
                <a:gd name="connsiteX1" fmla="*/ 0 w 1582091"/>
                <a:gd name="connsiteY1" fmla="*/ 972229 h 972229"/>
                <a:gd name="connsiteX2" fmla="*/ 1582022 w 1582091"/>
                <a:gd name="connsiteY2" fmla="*/ 912898 h 972229"/>
                <a:gd name="connsiteX3" fmla="*/ 1575945 w 1582091"/>
                <a:gd name="connsiteY3" fmla="*/ 0 h 972229"/>
                <a:gd name="connsiteX0" fmla="*/ 1575945 w 1582091"/>
                <a:gd name="connsiteY0" fmla="*/ 0 h 974724"/>
                <a:gd name="connsiteX1" fmla="*/ 0 w 1582091"/>
                <a:gd name="connsiteY1" fmla="*/ 974724 h 974724"/>
                <a:gd name="connsiteX2" fmla="*/ 1582022 w 1582091"/>
                <a:gd name="connsiteY2" fmla="*/ 915393 h 974724"/>
                <a:gd name="connsiteX3" fmla="*/ 1575945 w 1582091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0382 h 974724"/>
                <a:gd name="connsiteX3" fmla="*/ 1575945 w 1578155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2875 h 974724"/>
                <a:gd name="connsiteX3" fmla="*/ 1575945 w 1578155"/>
                <a:gd name="connsiteY3" fmla="*/ 0 h 974724"/>
                <a:gd name="connsiteX0" fmla="*/ 1585943 w 1588153"/>
                <a:gd name="connsiteY0" fmla="*/ 0 h 972229"/>
                <a:gd name="connsiteX1" fmla="*/ 0 w 1588153"/>
                <a:gd name="connsiteY1" fmla="*/ 972229 h 972229"/>
                <a:gd name="connsiteX2" fmla="*/ 1588021 w 1588153"/>
                <a:gd name="connsiteY2" fmla="*/ 922875 h 972229"/>
                <a:gd name="connsiteX3" fmla="*/ 1585943 w 1588153"/>
                <a:gd name="connsiteY3" fmla="*/ 0 h 972229"/>
                <a:gd name="connsiteX0" fmla="*/ 1593941 w 1596151"/>
                <a:gd name="connsiteY0" fmla="*/ 0 h 999669"/>
                <a:gd name="connsiteX1" fmla="*/ 0 w 1596151"/>
                <a:gd name="connsiteY1" fmla="*/ 999669 h 999669"/>
                <a:gd name="connsiteX2" fmla="*/ 1596019 w 1596151"/>
                <a:gd name="connsiteY2" fmla="*/ 922875 h 999669"/>
                <a:gd name="connsiteX3" fmla="*/ 1593941 w 1596151"/>
                <a:gd name="connsiteY3" fmla="*/ 0 h 99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151" h="999669">
                  <a:moveTo>
                    <a:pt x="1593941" y="0"/>
                  </a:moveTo>
                  <a:lnTo>
                    <a:pt x="0" y="999669"/>
                  </a:lnTo>
                  <a:lnTo>
                    <a:pt x="1596019" y="922875"/>
                  </a:lnTo>
                  <a:cubicBezTo>
                    <a:pt x="1596900" y="618075"/>
                    <a:pt x="1593060" y="304800"/>
                    <a:pt x="15939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747A239-1D55-47F6-A052-0F0BAA662369}"/>
                </a:ext>
              </a:extLst>
            </p:cNvPr>
            <p:cNvSpPr/>
            <p:nvPr/>
          </p:nvSpPr>
          <p:spPr>
            <a:xfrm>
              <a:off x="2698364" y="1806188"/>
              <a:ext cx="2063810" cy="213386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600197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600197 w 1654629"/>
                <a:gd name="connsiteY3" fmla="*/ 0 h 2002971"/>
                <a:gd name="connsiteX0" fmla="*/ 1605484 w 1654629"/>
                <a:gd name="connsiteY0" fmla="*/ 0 h 2007224"/>
                <a:gd name="connsiteX1" fmla="*/ 0 w 1654629"/>
                <a:gd name="connsiteY1" fmla="*/ 2007224 h 2007224"/>
                <a:gd name="connsiteX2" fmla="*/ 1654629 w 1654629"/>
                <a:gd name="connsiteY2" fmla="*/ 853338 h 2007224"/>
                <a:gd name="connsiteX3" fmla="*/ 1605484 w 1654629"/>
                <a:gd name="connsiteY3" fmla="*/ 0 h 2007224"/>
                <a:gd name="connsiteX0" fmla="*/ 1605484 w 1612337"/>
                <a:gd name="connsiteY0" fmla="*/ 0 h 2007224"/>
                <a:gd name="connsiteX1" fmla="*/ 0 w 1612337"/>
                <a:gd name="connsiteY1" fmla="*/ 2007224 h 2007224"/>
                <a:gd name="connsiteX2" fmla="*/ 1612337 w 1612337"/>
                <a:gd name="connsiteY2" fmla="*/ 870350 h 2007224"/>
                <a:gd name="connsiteX3" fmla="*/ 1605484 w 1612337"/>
                <a:gd name="connsiteY3" fmla="*/ 0 h 200722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04470 h 2041344"/>
                <a:gd name="connsiteX3" fmla="*/ 1605484 w 1612337"/>
                <a:gd name="connsiteY3" fmla="*/ 0 h 204134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11293 h 2041344"/>
                <a:gd name="connsiteX3" fmla="*/ 1605484 w 1612337"/>
                <a:gd name="connsiteY3" fmla="*/ 0 h 2041344"/>
                <a:gd name="connsiteX0" fmla="*/ 1613967 w 1614481"/>
                <a:gd name="connsiteY0" fmla="*/ 0 h 2051579"/>
                <a:gd name="connsiteX1" fmla="*/ 0 w 1614481"/>
                <a:gd name="connsiteY1" fmla="*/ 2051579 h 2051579"/>
                <a:gd name="connsiteX2" fmla="*/ 1612337 w 1614481"/>
                <a:gd name="connsiteY2" fmla="*/ 921528 h 2051579"/>
                <a:gd name="connsiteX3" fmla="*/ 1613967 w 1614481"/>
                <a:gd name="connsiteY3" fmla="*/ 0 h 2051579"/>
                <a:gd name="connsiteX0" fmla="*/ 1597003 w 1612337"/>
                <a:gd name="connsiteY0" fmla="*/ 0 h 2048168"/>
                <a:gd name="connsiteX1" fmla="*/ 0 w 1612337"/>
                <a:gd name="connsiteY1" fmla="*/ 2048168 h 2048168"/>
                <a:gd name="connsiteX2" fmla="*/ 1612337 w 1612337"/>
                <a:gd name="connsiteY2" fmla="*/ 918117 h 2048168"/>
                <a:gd name="connsiteX3" fmla="*/ 1597003 w 1612337"/>
                <a:gd name="connsiteY3" fmla="*/ 0 h 2048168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3352 h 2043403"/>
                <a:gd name="connsiteX3" fmla="*/ 1600839 w 1612337"/>
                <a:gd name="connsiteY3" fmla="*/ 0 h 2043403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5735 h 2043403"/>
                <a:gd name="connsiteX3" fmla="*/ 1600839 w 1612337"/>
                <a:gd name="connsiteY3" fmla="*/ 0 h 2043403"/>
                <a:gd name="connsiteX0" fmla="*/ 1598829 w 1610327"/>
                <a:gd name="connsiteY0" fmla="*/ 0 h 2068370"/>
                <a:gd name="connsiteX1" fmla="*/ 0 w 1610327"/>
                <a:gd name="connsiteY1" fmla="*/ 2068370 h 2068370"/>
                <a:gd name="connsiteX2" fmla="*/ 1610327 w 1610327"/>
                <a:gd name="connsiteY2" fmla="*/ 915735 h 2068370"/>
                <a:gd name="connsiteX3" fmla="*/ 1598829 w 1610327"/>
                <a:gd name="connsiteY3" fmla="*/ 0 h 206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327" h="2068370">
                  <a:moveTo>
                    <a:pt x="1598829" y="0"/>
                  </a:moveTo>
                  <a:lnTo>
                    <a:pt x="0" y="2068370"/>
                  </a:lnTo>
                  <a:lnTo>
                    <a:pt x="1610327" y="915735"/>
                  </a:lnTo>
                  <a:cubicBezTo>
                    <a:pt x="1608043" y="625618"/>
                    <a:pt x="1601113" y="290117"/>
                    <a:pt x="159882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100000">
                  <a:schemeClr val="accent4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dirty="0"/>
            </a:p>
          </p:txBody>
        </p:sp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E2C0E29A-6185-4C01-9E9F-15B51C0BBDB2}"/>
                </a:ext>
              </a:extLst>
            </p:cNvPr>
            <p:cNvSpPr/>
            <p:nvPr/>
          </p:nvSpPr>
          <p:spPr>
            <a:xfrm flipV="1">
              <a:off x="2707979" y="3936415"/>
              <a:ext cx="2047004" cy="1029679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06525"/>
                <a:gd name="connsiteY0" fmla="*/ 0 h 979713"/>
                <a:gd name="connsiteX1" fmla="*/ 0 w 1606525"/>
                <a:gd name="connsiteY1" fmla="*/ 979713 h 979713"/>
                <a:gd name="connsiteX2" fmla="*/ 1606422 w 1606525"/>
                <a:gd name="connsiteY2" fmla="*/ 910146 h 979713"/>
                <a:gd name="connsiteX3" fmla="*/ 1603149 w 1606525"/>
                <a:gd name="connsiteY3" fmla="*/ 0 h 979713"/>
                <a:gd name="connsiteX0" fmla="*/ 1603149 w 1603149"/>
                <a:gd name="connsiteY0" fmla="*/ 0 h 979713"/>
                <a:gd name="connsiteX1" fmla="*/ 0 w 1603149"/>
                <a:gd name="connsiteY1" fmla="*/ 979713 h 979713"/>
                <a:gd name="connsiteX2" fmla="*/ 1601135 w 1603149"/>
                <a:gd name="connsiteY2" fmla="*/ 914399 h 979713"/>
                <a:gd name="connsiteX3" fmla="*/ 1603149 w 1603149"/>
                <a:gd name="connsiteY3" fmla="*/ 0 h 979713"/>
                <a:gd name="connsiteX0" fmla="*/ 1608435 w 1608435"/>
                <a:gd name="connsiteY0" fmla="*/ 0 h 988219"/>
                <a:gd name="connsiteX1" fmla="*/ 0 w 1608435"/>
                <a:gd name="connsiteY1" fmla="*/ 988219 h 988219"/>
                <a:gd name="connsiteX2" fmla="*/ 1601135 w 1608435"/>
                <a:gd name="connsiteY2" fmla="*/ 922905 h 988219"/>
                <a:gd name="connsiteX3" fmla="*/ 1608435 w 1608435"/>
                <a:gd name="connsiteY3" fmla="*/ 0 h 988219"/>
                <a:gd name="connsiteX0" fmla="*/ 1591471 w 1601183"/>
                <a:gd name="connsiteY0" fmla="*/ 0 h 991631"/>
                <a:gd name="connsiteX1" fmla="*/ 0 w 1601183"/>
                <a:gd name="connsiteY1" fmla="*/ 991631 h 991631"/>
                <a:gd name="connsiteX2" fmla="*/ 1601135 w 1601183"/>
                <a:gd name="connsiteY2" fmla="*/ 926317 h 991631"/>
                <a:gd name="connsiteX3" fmla="*/ 1591471 w 1601183"/>
                <a:gd name="connsiteY3" fmla="*/ 0 h 991631"/>
                <a:gd name="connsiteX0" fmla="*/ 1587230 w 1601171"/>
                <a:gd name="connsiteY0" fmla="*/ 0 h 991631"/>
                <a:gd name="connsiteX1" fmla="*/ 0 w 1601171"/>
                <a:gd name="connsiteY1" fmla="*/ 991631 h 991631"/>
                <a:gd name="connsiteX2" fmla="*/ 1601135 w 1601171"/>
                <a:gd name="connsiteY2" fmla="*/ 926317 h 991631"/>
                <a:gd name="connsiteX3" fmla="*/ 1587230 w 1601171"/>
                <a:gd name="connsiteY3" fmla="*/ 0 h 991631"/>
                <a:gd name="connsiteX0" fmla="*/ 1587230 w 1601170"/>
                <a:gd name="connsiteY0" fmla="*/ 0 h 988219"/>
                <a:gd name="connsiteX1" fmla="*/ 0 w 1601170"/>
                <a:gd name="connsiteY1" fmla="*/ 988219 h 988219"/>
                <a:gd name="connsiteX2" fmla="*/ 1601135 w 1601170"/>
                <a:gd name="connsiteY2" fmla="*/ 922905 h 988219"/>
                <a:gd name="connsiteX3" fmla="*/ 1587230 w 1601170"/>
                <a:gd name="connsiteY3" fmla="*/ 0 h 988219"/>
                <a:gd name="connsiteX0" fmla="*/ 1587230 w 1601170"/>
                <a:gd name="connsiteY0" fmla="*/ 0 h 991631"/>
                <a:gd name="connsiteX1" fmla="*/ 0 w 1601170"/>
                <a:gd name="connsiteY1" fmla="*/ 991631 h 991631"/>
                <a:gd name="connsiteX2" fmla="*/ 1601135 w 1601170"/>
                <a:gd name="connsiteY2" fmla="*/ 926317 h 991631"/>
                <a:gd name="connsiteX3" fmla="*/ 1587230 w 1601170"/>
                <a:gd name="connsiteY3" fmla="*/ 0 h 991631"/>
                <a:gd name="connsiteX0" fmla="*/ 1589240 w 1603180"/>
                <a:gd name="connsiteY0" fmla="*/ 0 h 949187"/>
                <a:gd name="connsiteX1" fmla="*/ 0 w 1603180"/>
                <a:gd name="connsiteY1" fmla="*/ 949187 h 949187"/>
                <a:gd name="connsiteX2" fmla="*/ 1603145 w 1603180"/>
                <a:gd name="connsiteY2" fmla="*/ 926317 h 949187"/>
                <a:gd name="connsiteX3" fmla="*/ 1589240 w 1603180"/>
                <a:gd name="connsiteY3" fmla="*/ 0 h 949187"/>
                <a:gd name="connsiteX0" fmla="*/ 1589240 w 1603180"/>
                <a:gd name="connsiteY0" fmla="*/ 0 h 954181"/>
                <a:gd name="connsiteX1" fmla="*/ 0 w 1603180"/>
                <a:gd name="connsiteY1" fmla="*/ 954181 h 954181"/>
                <a:gd name="connsiteX2" fmla="*/ 1603145 w 1603180"/>
                <a:gd name="connsiteY2" fmla="*/ 926317 h 954181"/>
                <a:gd name="connsiteX3" fmla="*/ 1589240 w 1603180"/>
                <a:gd name="connsiteY3" fmla="*/ 0 h 954181"/>
                <a:gd name="connsiteX0" fmla="*/ 1591249 w 1605189"/>
                <a:gd name="connsiteY0" fmla="*/ 0 h 956677"/>
                <a:gd name="connsiteX1" fmla="*/ 0 w 1605189"/>
                <a:gd name="connsiteY1" fmla="*/ 956677 h 956677"/>
                <a:gd name="connsiteX2" fmla="*/ 1605154 w 1605189"/>
                <a:gd name="connsiteY2" fmla="*/ 926317 h 956677"/>
                <a:gd name="connsiteX3" fmla="*/ 1591249 w 1605189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2812 h 956677"/>
                <a:gd name="connsiteX3" fmla="*/ 1591249 w 1601181"/>
                <a:gd name="connsiteY3" fmla="*/ 0 h 956677"/>
                <a:gd name="connsiteX0" fmla="*/ 1591249 w 1607194"/>
                <a:gd name="connsiteY0" fmla="*/ 0 h 956677"/>
                <a:gd name="connsiteX1" fmla="*/ 0 w 1607194"/>
                <a:gd name="connsiteY1" fmla="*/ 956677 h 956677"/>
                <a:gd name="connsiteX2" fmla="*/ 1607163 w 1607194"/>
                <a:gd name="connsiteY2" fmla="*/ 892812 h 956677"/>
                <a:gd name="connsiteX3" fmla="*/ 1591249 w 1607194"/>
                <a:gd name="connsiteY3" fmla="*/ 0 h 956677"/>
                <a:gd name="connsiteX0" fmla="*/ 1591249 w 1603184"/>
                <a:gd name="connsiteY0" fmla="*/ 0 h 956677"/>
                <a:gd name="connsiteX1" fmla="*/ 0 w 1603184"/>
                <a:gd name="connsiteY1" fmla="*/ 956677 h 956677"/>
                <a:gd name="connsiteX2" fmla="*/ 1603144 w 1603184"/>
                <a:gd name="connsiteY2" fmla="*/ 890420 h 956677"/>
                <a:gd name="connsiteX3" fmla="*/ 1591249 w 1603184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0420 h 956677"/>
                <a:gd name="connsiteX3" fmla="*/ 1591249 w 1601181"/>
                <a:gd name="connsiteY3" fmla="*/ 0 h 956677"/>
                <a:gd name="connsiteX0" fmla="*/ 1591249 w 1597184"/>
                <a:gd name="connsiteY0" fmla="*/ 0 h 956677"/>
                <a:gd name="connsiteX1" fmla="*/ 0 w 1597184"/>
                <a:gd name="connsiteY1" fmla="*/ 956677 h 956677"/>
                <a:gd name="connsiteX2" fmla="*/ 1597114 w 1597184"/>
                <a:gd name="connsiteY2" fmla="*/ 890420 h 956677"/>
                <a:gd name="connsiteX3" fmla="*/ 1591249 w 1597184"/>
                <a:gd name="connsiteY3" fmla="*/ 0 h 956677"/>
                <a:gd name="connsiteX0" fmla="*/ 1593652 w 1597214"/>
                <a:gd name="connsiteY0" fmla="*/ 0 h 956677"/>
                <a:gd name="connsiteX1" fmla="*/ 0 w 1597214"/>
                <a:gd name="connsiteY1" fmla="*/ 956677 h 956677"/>
                <a:gd name="connsiteX2" fmla="*/ 1597114 w 1597214"/>
                <a:gd name="connsiteY2" fmla="*/ 890420 h 956677"/>
                <a:gd name="connsiteX3" fmla="*/ 1593652 w 1597214"/>
                <a:gd name="connsiteY3" fmla="*/ 0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214" h="956677">
                  <a:moveTo>
                    <a:pt x="1593652" y="0"/>
                  </a:moveTo>
                  <a:lnTo>
                    <a:pt x="0" y="956677"/>
                  </a:lnTo>
                  <a:lnTo>
                    <a:pt x="1597114" y="890420"/>
                  </a:lnTo>
                  <a:cubicBezTo>
                    <a:pt x="1597995" y="585620"/>
                    <a:pt x="1592771" y="304800"/>
                    <a:pt x="159365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AE67EC92-8718-44E2-BCE7-379A36B0109E}"/>
                </a:ext>
              </a:extLst>
            </p:cNvPr>
            <p:cNvSpPr/>
            <p:nvPr/>
          </p:nvSpPr>
          <p:spPr>
            <a:xfrm flipV="1">
              <a:off x="2706092" y="3936417"/>
              <a:ext cx="2058102" cy="213210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594911 w 1617624"/>
                <a:gd name="connsiteY0" fmla="*/ 0 h 2002971"/>
                <a:gd name="connsiteX1" fmla="*/ 0 w 1617624"/>
                <a:gd name="connsiteY1" fmla="*/ 2002971 h 2002971"/>
                <a:gd name="connsiteX2" fmla="*/ 1617624 w 1617624"/>
                <a:gd name="connsiteY2" fmla="*/ 870350 h 2002971"/>
                <a:gd name="connsiteX3" fmla="*/ 1594911 w 1617624"/>
                <a:gd name="connsiteY3" fmla="*/ 0 h 2002971"/>
                <a:gd name="connsiteX0" fmla="*/ 1594911 w 1596478"/>
                <a:gd name="connsiteY0" fmla="*/ 0 h 2002971"/>
                <a:gd name="connsiteX1" fmla="*/ 0 w 1596478"/>
                <a:gd name="connsiteY1" fmla="*/ 2002971 h 2002971"/>
                <a:gd name="connsiteX2" fmla="*/ 1596478 w 1596478"/>
                <a:gd name="connsiteY2" fmla="*/ 883110 h 2002971"/>
                <a:gd name="connsiteX3" fmla="*/ 1594911 w 1596478"/>
                <a:gd name="connsiteY3" fmla="*/ 0 h 2002971"/>
                <a:gd name="connsiteX0" fmla="*/ 1605483 w 1605502"/>
                <a:gd name="connsiteY0" fmla="*/ 0 h 2015730"/>
                <a:gd name="connsiteX1" fmla="*/ 0 w 1605502"/>
                <a:gd name="connsiteY1" fmla="*/ 2015730 h 2015730"/>
                <a:gd name="connsiteX2" fmla="*/ 1596478 w 1605502"/>
                <a:gd name="connsiteY2" fmla="*/ 895869 h 2015730"/>
                <a:gd name="connsiteX3" fmla="*/ 1605483 w 1605502"/>
                <a:gd name="connsiteY3" fmla="*/ 0 h 2015730"/>
                <a:gd name="connsiteX0" fmla="*/ 1605483 w 1605502"/>
                <a:gd name="connsiteY0" fmla="*/ 0 h 2032742"/>
                <a:gd name="connsiteX1" fmla="*/ 0 w 1605502"/>
                <a:gd name="connsiteY1" fmla="*/ 2032742 h 2032742"/>
                <a:gd name="connsiteX2" fmla="*/ 1596478 w 1605502"/>
                <a:gd name="connsiteY2" fmla="*/ 912881 h 2032742"/>
                <a:gd name="connsiteX3" fmla="*/ 1605483 w 1605502"/>
                <a:gd name="connsiteY3" fmla="*/ 0 h 2032742"/>
                <a:gd name="connsiteX0" fmla="*/ 1592760 w 1596478"/>
                <a:gd name="connsiteY0" fmla="*/ 0 h 2060037"/>
                <a:gd name="connsiteX1" fmla="*/ 0 w 1596478"/>
                <a:gd name="connsiteY1" fmla="*/ 2060037 h 2060037"/>
                <a:gd name="connsiteX2" fmla="*/ 1596478 w 1596478"/>
                <a:gd name="connsiteY2" fmla="*/ 940176 h 2060037"/>
                <a:gd name="connsiteX3" fmla="*/ 1592760 w 1596478"/>
                <a:gd name="connsiteY3" fmla="*/ 0 h 2060037"/>
                <a:gd name="connsiteX0" fmla="*/ 1592760 w 1596478"/>
                <a:gd name="connsiteY0" fmla="*/ 0 h 2042978"/>
                <a:gd name="connsiteX1" fmla="*/ 0 w 1596478"/>
                <a:gd name="connsiteY1" fmla="*/ 2042978 h 2042978"/>
                <a:gd name="connsiteX2" fmla="*/ 1596478 w 1596478"/>
                <a:gd name="connsiteY2" fmla="*/ 923117 h 2042978"/>
                <a:gd name="connsiteX3" fmla="*/ 1592760 w 1596478"/>
                <a:gd name="connsiteY3" fmla="*/ 0 h 2042978"/>
                <a:gd name="connsiteX0" fmla="*/ 1592760 w 1596478"/>
                <a:gd name="connsiteY0" fmla="*/ 0 h 2053214"/>
                <a:gd name="connsiteX1" fmla="*/ 0 w 1596478"/>
                <a:gd name="connsiteY1" fmla="*/ 2053214 h 2053214"/>
                <a:gd name="connsiteX2" fmla="*/ 1596478 w 1596478"/>
                <a:gd name="connsiteY2" fmla="*/ 933353 h 2053214"/>
                <a:gd name="connsiteX3" fmla="*/ 1592760 w 1596478"/>
                <a:gd name="connsiteY3" fmla="*/ 0 h 2053214"/>
                <a:gd name="connsiteX0" fmla="*/ 1614004 w 1614014"/>
                <a:gd name="connsiteY0" fmla="*/ 0 h 2053214"/>
                <a:gd name="connsiteX1" fmla="*/ 0 w 1614014"/>
                <a:gd name="connsiteY1" fmla="*/ 2053214 h 2053214"/>
                <a:gd name="connsiteX2" fmla="*/ 1596478 w 1614014"/>
                <a:gd name="connsiteY2" fmla="*/ 933353 h 2053214"/>
                <a:gd name="connsiteX3" fmla="*/ 1614004 w 1614014"/>
                <a:gd name="connsiteY3" fmla="*/ 0 h 2053214"/>
                <a:gd name="connsiteX0" fmla="*/ 1599936 w 1599946"/>
                <a:gd name="connsiteY0" fmla="*/ 0 h 2015763"/>
                <a:gd name="connsiteX1" fmla="*/ 0 w 1599946"/>
                <a:gd name="connsiteY1" fmla="*/ 2015763 h 2015763"/>
                <a:gd name="connsiteX2" fmla="*/ 1582410 w 1599946"/>
                <a:gd name="connsiteY2" fmla="*/ 933353 h 2015763"/>
                <a:gd name="connsiteX3" fmla="*/ 1599936 w 1599946"/>
                <a:gd name="connsiteY3" fmla="*/ 0 h 2015763"/>
                <a:gd name="connsiteX0" fmla="*/ 1605965 w 1605975"/>
                <a:gd name="connsiteY0" fmla="*/ 0 h 2025750"/>
                <a:gd name="connsiteX1" fmla="*/ 0 w 1605975"/>
                <a:gd name="connsiteY1" fmla="*/ 2025750 h 2025750"/>
                <a:gd name="connsiteX2" fmla="*/ 1588439 w 1605975"/>
                <a:gd name="connsiteY2" fmla="*/ 933353 h 2025750"/>
                <a:gd name="connsiteX3" fmla="*/ 1605965 w 1605975"/>
                <a:gd name="connsiteY3" fmla="*/ 0 h 2025750"/>
                <a:gd name="connsiteX0" fmla="*/ 1605965 w 1605975"/>
                <a:gd name="connsiteY0" fmla="*/ 0 h 2018259"/>
                <a:gd name="connsiteX1" fmla="*/ 0 w 1605975"/>
                <a:gd name="connsiteY1" fmla="*/ 2018259 h 2018259"/>
                <a:gd name="connsiteX2" fmla="*/ 1588439 w 1605975"/>
                <a:gd name="connsiteY2" fmla="*/ 933353 h 2018259"/>
                <a:gd name="connsiteX3" fmla="*/ 1605965 w 1605975"/>
                <a:gd name="connsiteY3" fmla="*/ 0 h 2018259"/>
                <a:gd name="connsiteX0" fmla="*/ 1605965 w 1608648"/>
                <a:gd name="connsiteY0" fmla="*/ 0 h 2018259"/>
                <a:gd name="connsiteX1" fmla="*/ 0 w 1608648"/>
                <a:gd name="connsiteY1" fmla="*/ 2018259 h 2018259"/>
                <a:gd name="connsiteX2" fmla="*/ 1608648 w 1608648"/>
                <a:gd name="connsiteY2" fmla="*/ 896780 h 2018259"/>
                <a:gd name="connsiteX3" fmla="*/ 1605965 w 1608648"/>
                <a:gd name="connsiteY3" fmla="*/ 0 h 2018259"/>
                <a:gd name="connsiteX0" fmla="*/ 1605965 w 1614711"/>
                <a:gd name="connsiteY0" fmla="*/ 0 h 2018259"/>
                <a:gd name="connsiteX1" fmla="*/ 0 w 1614711"/>
                <a:gd name="connsiteY1" fmla="*/ 2018259 h 2018259"/>
                <a:gd name="connsiteX2" fmla="*/ 1614711 w 1614711"/>
                <a:gd name="connsiteY2" fmla="*/ 908971 h 2018259"/>
                <a:gd name="connsiteX3" fmla="*/ 1605965 w 1614711"/>
                <a:gd name="connsiteY3" fmla="*/ 0 h 201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711" h="2018259">
                  <a:moveTo>
                    <a:pt x="1605965" y="0"/>
                  </a:moveTo>
                  <a:lnTo>
                    <a:pt x="0" y="2018259"/>
                  </a:lnTo>
                  <a:lnTo>
                    <a:pt x="1614711" y="908971"/>
                  </a:lnTo>
                  <a:cubicBezTo>
                    <a:pt x="1614189" y="614601"/>
                    <a:pt x="1606487" y="294370"/>
                    <a:pt x="160596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F44764-A22A-4046-8D8C-D496D5AC9129}"/>
              </a:ext>
            </a:extLst>
          </p:cNvPr>
          <p:cNvGrpSpPr/>
          <p:nvPr/>
        </p:nvGrpSpPr>
        <p:grpSpPr>
          <a:xfrm>
            <a:off x="6932106" y="2394130"/>
            <a:ext cx="2831701" cy="2325667"/>
            <a:chOff x="8384028" y="2895457"/>
            <a:chExt cx="3424798" cy="2812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3649BB-510A-48F4-B151-4AD85B907897}"/>
                </a:ext>
              </a:extLst>
            </p:cNvPr>
            <p:cNvGrpSpPr/>
            <p:nvPr/>
          </p:nvGrpSpPr>
          <p:grpSpPr>
            <a:xfrm flipH="1">
              <a:off x="8384028" y="2895457"/>
              <a:ext cx="3424798" cy="2812775"/>
              <a:chOff x="6317093" y="541243"/>
              <a:chExt cx="4600203" cy="377813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25B20EE-7135-491E-8C0B-6E64D6303815}"/>
                  </a:ext>
                </a:extLst>
              </p:cNvPr>
              <p:cNvSpPr/>
              <p:nvPr/>
            </p:nvSpPr>
            <p:spPr>
              <a:xfrm>
                <a:off x="7792373" y="541243"/>
                <a:ext cx="1769431" cy="2142130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8EC6A98-2919-4495-8902-5D3D5BD3A74D}"/>
                  </a:ext>
                </a:extLst>
              </p:cNvPr>
              <p:cNvSpPr/>
              <p:nvPr/>
            </p:nvSpPr>
            <p:spPr>
              <a:xfrm>
                <a:off x="8393141" y="600492"/>
                <a:ext cx="1045799" cy="1919663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2A712A-5A86-4F9D-A4F4-0BB38D7EE205}"/>
                  </a:ext>
                </a:extLst>
              </p:cNvPr>
              <p:cNvSpPr/>
              <p:nvPr/>
            </p:nvSpPr>
            <p:spPr>
              <a:xfrm>
                <a:off x="8458940" y="789798"/>
                <a:ext cx="909857" cy="1477745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B01D9A-D725-4C33-A035-0BC301A4C849}"/>
                  </a:ext>
                </a:extLst>
              </p:cNvPr>
              <p:cNvSpPr/>
              <p:nvPr/>
            </p:nvSpPr>
            <p:spPr>
              <a:xfrm>
                <a:off x="6317093" y="1517977"/>
                <a:ext cx="1940721" cy="1844841"/>
              </a:xfrm>
              <a:custGeom>
                <a:avLst/>
                <a:gdLst>
                  <a:gd name="connsiteX0" fmla="*/ 2219357 w 2978438"/>
                  <a:gd name="connsiteY0" fmla="*/ 5459 h 2831285"/>
                  <a:gd name="connsiteX1" fmla="*/ 2265077 w 2978438"/>
                  <a:gd name="connsiteY1" fmla="*/ 24509 h 2831285"/>
                  <a:gd name="connsiteX2" fmla="*/ 2973737 w 2978438"/>
                  <a:gd name="connsiteY2" fmla="*/ 1905696 h 2831285"/>
                  <a:gd name="connsiteX3" fmla="*/ 2957544 w 2978438"/>
                  <a:gd name="connsiteY3" fmla="*/ 1943796 h 2831285"/>
                  <a:gd name="connsiteX4" fmla="*/ 627729 w 2978438"/>
                  <a:gd name="connsiteY4" fmla="*/ 2822954 h 2831285"/>
                  <a:gd name="connsiteX5" fmla="*/ 588677 w 2978438"/>
                  <a:gd name="connsiteY5" fmla="*/ 2828669 h 2831285"/>
                  <a:gd name="connsiteX6" fmla="*/ 361029 w 2978438"/>
                  <a:gd name="connsiteY6" fmla="*/ 2400996 h 2831285"/>
                  <a:gd name="connsiteX7" fmla="*/ 126714 w 2978438"/>
                  <a:gd name="connsiteY7" fmla="*/ 1732341 h 2831285"/>
                  <a:gd name="connsiteX8" fmla="*/ 36226 w 2978438"/>
                  <a:gd name="connsiteY8" fmla="*/ 1268474 h 2831285"/>
                  <a:gd name="connsiteX9" fmla="*/ 31 w 2978438"/>
                  <a:gd name="connsiteY9" fmla="*/ 826514 h 2831285"/>
                  <a:gd name="connsiteX10" fmla="*/ 7651 w 2978438"/>
                  <a:gd name="connsiteY10" fmla="*/ 794129 h 2831285"/>
                  <a:gd name="connsiteX11" fmla="*/ 40989 w 2978438"/>
                  <a:gd name="connsiteY11" fmla="*/ 773173 h 2831285"/>
                  <a:gd name="connsiteX12" fmla="*/ 2219357 w 2978438"/>
                  <a:gd name="connsiteY12" fmla="*/ 5459 h 28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8438" h="2831285">
                    <a:moveTo>
                      <a:pt x="2219357" y="5459"/>
                    </a:moveTo>
                    <a:cubicBezTo>
                      <a:pt x="2244122" y="-4066"/>
                      <a:pt x="2258409" y="-3114"/>
                      <a:pt x="2265077" y="24509"/>
                    </a:cubicBezTo>
                    <a:cubicBezTo>
                      <a:pt x="2275554" y="32129"/>
                      <a:pt x="2957544" y="1867596"/>
                      <a:pt x="2973737" y="1905696"/>
                    </a:cubicBezTo>
                    <a:cubicBezTo>
                      <a:pt x="2982309" y="1926651"/>
                      <a:pt x="2980404" y="1935224"/>
                      <a:pt x="2957544" y="1943796"/>
                    </a:cubicBezTo>
                    <a:cubicBezTo>
                      <a:pt x="2807049" y="1998089"/>
                      <a:pt x="850614" y="2742944"/>
                      <a:pt x="627729" y="2822954"/>
                    </a:cubicBezTo>
                    <a:cubicBezTo>
                      <a:pt x="615347" y="2827716"/>
                      <a:pt x="602964" y="2835336"/>
                      <a:pt x="588677" y="2828669"/>
                    </a:cubicBezTo>
                    <a:cubicBezTo>
                      <a:pt x="504857" y="2690556"/>
                      <a:pt x="427704" y="2548634"/>
                      <a:pt x="361029" y="2400996"/>
                    </a:cubicBezTo>
                    <a:cubicBezTo>
                      <a:pt x="263874" y="2184779"/>
                      <a:pt x="184816" y="1962846"/>
                      <a:pt x="126714" y="1732341"/>
                    </a:cubicBezTo>
                    <a:cubicBezTo>
                      <a:pt x="87661" y="1578989"/>
                      <a:pt x="57181" y="1423731"/>
                      <a:pt x="36226" y="1268474"/>
                    </a:cubicBezTo>
                    <a:cubicBezTo>
                      <a:pt x="20986" y="1158936"/>
                      <a:pt x="31" y="863661"/>
                      <a:pt x="31" y="826514"/>
                    </a:cubicBezTo>
                    <a:cubicBezTo>
                      <a:pt x="31" y="815084"/>
                      <a:pt x="-921" y="803654"/>
                      <a:pt x="7651" y="794129"/>
                    </a:cubicBezTo>
                    <a:cubicBezTo>
                      <a:pt x="14319" y="779841"/>
                      <a:pt x="28606" y="777936"/>
                      <a:pt x="40989" y="773173"/>
                    </a:cubicBezTo>
                    <a:cubicBezTo>
                      <a:pt x="314357" y="675066"/>
                      <a:pt x="2105057" y="48321"/>
                      <a:pt x="2219357" y="54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6EAC820-B4F9-4B23-A39C-5F2EE7046C8C}"/>
                  </a:ext>
                </a:extLst>
              </p:cNvPr>
              <p:cNvSpPr/>
              <p:nvPr/>
            </p:nvSpPr>
            <p:spPr>
              <a:xfrm>
                <a:off x="9780843" y="3331599"/>
                <a:ext cx="1136453" cy="987782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122" h="1515954">
                    <a:moveTo>
                      <a:pt x="603980" y="1515955"/>
                    </a:moveTo>
                    <a:cubicBezTo>
                      <a:pt x="458248" y="1343552"/>
                      <a:pt x="53435" y="876827"/>
                      <a:pt x="18193" y="836822"/>
                    </a:cubicBezTo>
                    <a:cubicBezTo>
                      <a:pt x="-7525" y="807295"/>
                      <a:pt x="-6572" y="797770"/>
                      <a:pt x="24860" y="774910"/>
                    </a:cubicBezTo>
                    <a:cubicBezTo>
                      <a:pt x="86773" y="728238"/>
                      <a:pt x="1084993" y="63392"/>
                      <a:pt x="1165003" y="8147"/>
                    </a:cubicBezTo>
                    <a:cubicBezTo>
                      <a:pt x="1181195" y="-3283"/>
                      <a:pt x="1188816" y="-3283"/>
                      <a:pt x="1203103" y="11958"/>
                    </a:cubicBezTo>
                    <a:cubicBezTo>
                      <a:pt x="1383125" y="214840"/>
                      <a:pt x="1564100" y="416770"/>
                      <a:pt x="1744123" y="619652"/>
                    </a:cubicBezTo>
                    <a:cubicBezTo>
                      <a:pt x="1724120" y="666325"/>
                      <a:pt x="1685068" y="698710"/>
                      <a:pt x="1651730" y="733000"/>
                    </a:cubicBezTo>
                    <a:cubicBezTo>
                      <a:pt x="1365028" y="1027322"/>
                      <a:pt x="1044988" y="1278783"/>
                      <a:pt x="684943" y="1478808"/>
                    </a:cubicBezTo>
                    <a:cubicBezTo>
                      <a:pt x="659225" y="1492142"/>
                      <a:pt x="634460" y="1510240"/>
                      <a:pt x="603980" y="15159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EB46D5D-9013-4D22-AA7A-0E67FC74821F}"/>
                  </a:ext>
                </a:extLst>
              </p:cNvPr>
              <p:cNvSpPr/>
              <p:nvPr/>
            </p:nvSpPr>
            <p:spPr>
              <a:xfrm>
                <a:off x="9074929" y="1948035"/>
                <a:ext cx="1306754" cy="1894074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5BAA788-04C0-4E78-BDC8-CD3F323F79B4}"/>
                  </a:ext>
                </a:extLst>
              </p:cNvPr>
              <p:cNvSpPr/>
              <p:nvPr/>
            </p:nvSpPr>
            <p:spPr>
              <a:xfrm>
                <a:off x="8820761" y="1893908"/>
                <a:ext cx="185604" cy="184965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799FAFA-3859-4B03-9047-61DAA215783A}"/>
                  </a:ext>
                </a:extLst>
              </p:cNvPr>
              <p:cNvSpPr/>
              <p:nvPr/>
            </p:nvSpPr>
            <p:spPr>
              <a:xfrm>
                <a:off x="8879065" y="1951626"/>
                <a:ext cx="67046" cy="67668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746DB8-40A7-4113-97D4-38850E8C90FA}"/>
                </a:ext>
              </a:extLst>
            </p:cNvPr>
            <p:cNvSpPr txBox="1"/>
            <p:nvPr/>
          </p:nvSpPr>
          <p:spPr>
            <a:xfrm>
              <a:off x="9484648" y="3430327"/>
              <a:ext cx="778582" cy="2847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START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8F8FDD-10E0-4B72-B551-DE2CA10F2D7E}"/>
              </a:ext>
            </a:extLst>
          </p:cNvPr>
          <p:cNvGrpSpPr/>
          <p:nvPr/>
        </p:nvGrpSpPr>
        <p:grpSpPr>
          <a:xfrm flipH="1">
            <a:off x="589590" y="1729259"/>
            <a:ext cx="4315536" cy="693460"/>
            <a:chOff x="6299969" y="2561353"/>
            <a:chExt cx="5219420" cy="8387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2E45FF-A16A-49A3-A946-28B8A5858C69}"/>
                </a:ext>
              </a:extLst>
            </p:cNvPr>
            <p:cNvSpPr txBox="1"/>
            <p:nvPr/>
          </p:nvSpPr>
          <p:spPr>
            <a:xfrm>
              <a:off x="6299969" y="2564708"/>
              <a:ext cx="2143761" cy="457855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Πρόβλεψη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FCD858-444E-48E5-B6EC-E641950716F7}"/>
                </a:ext>
              </a:extLst>
            </p:cNvPr>
            <p:cNvSpPr txBox="1"/>
            <p:nvPr/>
          </p:nvSpPr>
          <p:spPr>
            <a:xfrm>
              <a:off x="8191291" y="2561353"/>
              <a:ext cx="3328098" cy="838703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κάλυψε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 π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ρώτος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 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την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π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ορεί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των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μετοχών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και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των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indexes π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ου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σε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ενδι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φέρουν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 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307A19-F5EE-44A4-8EE7-CD830E6ECBED}"/>
                </a:ext>
              </a:extLst>
            </p:cNvPr>
            <p:cNvSpPr txBox="1"/>
            <p:nvPr/>
          </p:nvSpPr>
          <p:spPr>
            <a:xfrm>
              <a:off x="9903548" y="2839702"/>
              <a:ext cx="1615841" cy="319351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0709B-A185-4A52-80A8-B90589FB5F0D}"/>
              </a:ext>
            </a:extLst>
          </p:cNvPr>
          <p:cNvGrpSpPr/>
          <p:nvPr/>
        </p:nvGrpSpPr>
        <p:grpSpPr>
          <a:xfrm flipH="1">
            <a:off x="589590" y="2596419"/>
            <a:ext cx="4448881" cy="693460"/>
            <a:chOff x="6138695" y="2507593"/>
            <a:chExt cx="5380694" cy="8387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71BC74-514F-4965-B924-ADFDF35423E8}"/>
                </a:ext>
              </a:extLst>
            </p:cNvPr>
            <p:cNvSpPr txBox="1"/>
            <p:nvPr/>
          </p:nvSpPr>
          <p:spPr>
            <a:xfrm>
              <a:off x="6138695" y="2546788"/>
              <a:ext cx="2143761" cy="457855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Ενημέρωση</a:t>
              </a:r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1B113E-506D-40C4-BE7C-38FB1B01DB0C}"/>
                </a:ext>
              </a:extLst>
            </p:cNvPr>
            <p:cNvSpPr txBox="1"/>
            <p:nvPr/>
          </p:nvSpPr>
          <p:spPr>
            <a:xfrm>
              <a:off x="8191291" y="2507593"/>
              <a:ext cx="3328098" cy="838703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Ζωντανή ροή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όλων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των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νέων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π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ου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μπ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ορεί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να επ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ηρεάσουν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την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οικονομί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4C9661-2E69-492D-87DF-FE8E135B16BE}"/>
                </a:ext>
              </a:extLst>
            </p:cNvPr>
            <p:cNvSpPr txBox="1"/>
            <p:nvPr/>
          </p:nvSpPr>
          <p:spPr>
            <a:xfrm>
              <a:off x="8191291" y="2839702"/>
              <a:ext cx="3328098" cy="319351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BD673-18CF-430E-95A0-BC12D30994D3}"/>
              </a:ext>
            </a:extLst>
          </p:cNvPr>
          <p:cNvGrpSpPr/>
          <p:nvPr/>
        </p:nvGrpSpPr>
        <p:grpSpPr>
          <a:xfrm flipH="1">
            <a:off x="589589" y="3515434"/>
            <a:ext cx="4263679" cy="693460"/>
            <a:chOff x="6362688" y="2516553"/>
            <a:chExt cx="5156701" cy="83870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36CD76-9ACF-46CA-81EC-F9228C8689B6}"/>
                </a:ext>
              </a:extLst>
            </p:cNvPr>
            <p:cNvSpPr txBox="1"/>
            <p:nvPr/>
          </p:nvSpPr>
          <p:spPr>
            <a:xfrm>
              <a:off x="6362688" y="2546788"/>
              <a:ext cx="2143761" cy="457855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Analytics</a:t>
              </a:r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B8CA6B-B4F2-417A-95CA-6F7007393204}"/>
                </a:ext>
              </a:extLst>
            </p:cNvPr>
            <p:cNvSpPr txBox="1"/>
            <p:nvPr/>
          </p:nvSpPr>
          <p:spPr>
            <a:xfrm>
              <a:off x="8191290" y="2516553"/>
              <a:ext cx="3328099" cy="838704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pPr algn="ctr"/>
              <a:r>
                <a:rPr lang="en-US" altLang="ko-KR" sz="14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Δι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4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γρ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4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μμ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4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τική</a:t>
              </a:r>
              <a:r>
                <a:rPr lang="en-US" altLang="ko-KR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απεικόνιση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μετρικών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 και </a:t>
              </a:r>
              <a:r>
                <a:rPr lang="en-US" altLang="ko-KR" sz="14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ιστορικών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δεδομένων</a:t>
              </a:r>
              <a:endParaRPr lang="en-US" altLang="ko-KR" sz="140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A29442-95BF-47FA-B30A-177E50351E04}"/>
                </a:ext>
              </a:extLst>
            </p:cNvPr>
            <p:cNvSpPr txBox="1"/>
            <p:nvPr/>
          </p:nvSpPr>
          <p:spPr>
            <a:xfrm>
              <a:off x="8191290" y="2839702"/>
              <a:ext cx="3328099" cy="319351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E010C3-F27B-4BFE-901A-800830F20BD4}"/>
              </a:ext>
            </a:extLst>
          </p:cNvPr>
          <p:cNvGrpSpPr/>
          <p:nvPr/>
        </p:nvGrpSpPr>
        <p:grpSpPr>
          <a:xfrm flipH="1">
            <a:off x="589590" y="4352955"/>
            <a:ext cx="4315536" cy="893834"/>
            <a:chOff x="6299969" y="2426953"/>
            <a:chExt cx="5219420" cy="108104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7C9C61-09BE-4C62-B137-61BF7C34A290}"/>
                </a:ext>
              </a:extLst>
            </p:cNvPr>
            <p:cNvSpPr txBox="1"/>
            <p:nvPr/>
          </p:nvSpPr>
          <p:spPr>
            <a:xfrm>
              <a:off x="6299969" y="2564708"/>
              <a:ext cx="2143761" cy="457855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Στατιστικά</a:t>
              </a:r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E801D-40CE-4017-A9D2-64F615657729}"/>
                </a:ext>
              </a:extLst>
            </p:cNvPr>
            <p:cNvSpPr txBox="1"/>
            <p:nvPr/>
          </p:nvSpPr>
          <p:spPr>
            <a:xfrm>
              <a:off x="8191291" y="2426953"/>
              <a:ext cx="3328098" cy="1081047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Προσωποποιημένα στοιχεία για τον κάθε χρήστη και τα απ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οτελέσμ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ατα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των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επ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ενδύσεών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Microsoft YaHei"/>
                  <a:cs typeface="Arial"/>
                </a:rPr>
                <a:t>του</a:t>
              </a:r>
              <a:endPara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D7E0E-E33C-4BC0-98D7-BDE159C16DEA}"/>
                </a:ext>
              </a:extLst>
            </p:cNvPr>
            <p:cNvSpPr txBox="1"/>
            <p:nvPr/>
          </p:nvSpPr>
          <p:spPr>
            <a:xfrm>
              <a:off x="8191291" y="2839702"/>
              <a:ext cx="3328098" cy="319351"/>
            </a:xfrm>
            <a:prstGeom prst="rect">
              <a:avLst/>
            </a:prstGeom>
            <a:noFill/>
          </p:spPr>
          <p:txBody>
            <a:bodyPr wrap="square" lIns="89297" tIns="45720" rIns="89297" bIns="45720" rtlCol="0" anchor="t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Rectangle 7">
            <a:extLst>
              <a:ext uri="{FF2B5EF4-FFF2-40B4-BE49-F238E27FC236}">
                <a16:creationId xmlns:a16="http://schemas.microsoft.com/office/drawing/2014/main" id="{1A40743C-BDA9-4EB2-858A-040BD7A6436D}"/>
              </a:ext>
            </a:extLst>
          </p:cNvPr>
          <p:cNvSpPr/>
          <p:nvPr/>
        </p:nvSpPr>
        <p:spPr>
          <a:xfrm>
            <a:off x="5291415" y="1689108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AC5CE593-0F01-4C25-92F2-7A536F732812}"/>
              </a:ext>
            </a:extLst>
          </p:cNvPr>
          <p:cNvSpPr/>
          <p:nvPr/>
        </p:nvSpPr>
        <p:spPr>
          <a:xfrm>
            <a:off x="5267919" y="25673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  <p:sp>
        <p:nvSpPr>
          <p:cNvPr id="52" name="Pie 24">
            <a:extLst>
              <a:ext uri="{FF2B5EF4-FFF2-40B4-BE49-F238E27FC236}">
                <a16:creationId xmlns:a16="http://schemas.microsoft.com/office/drawing/2014/main" id="{08ACF615-DADC-4CF5-B23D-1739AF498B87}"/>
              </a:ext>
            </a:extLst>
          </p:cNvPr>
          <p:cNvSpPr/>
          <p:nvPr/>
        </p:nvSpPr>
        <p:spPr>
          <a:xfrm>
            <a:off x="5269048" y="3478101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Parallelogram 30">
            <a:extLst>
              <a:ext uri="{FF2B5EF4-FFF2-40B4-BE49-F238E27FC236}">
                <a16:creationId xmlns:a16="http://schemas.microsoft.com/office/drawing/2014/main" id="{CFB3E5FC-0F64-4FE3-BF51-FA9D9C83C584}"/>
              </a:ext>
            </a:extLst>
          </p:cNvPr>
          <p:cNvSpPr/>
          <p:nvPr/>
        </p:nvSpPr>
        <p:spPr>
          <a:xfrm flipH="1">
            <a:off x="5260160" y="43946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096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Σε ποιους απευθύνεται;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3E2609-FB7F-4B12-A633-6C324BF6A267}"/>
              </a:ext>
            </a:extLst>
          </p:cNvPr>
          <p:cNvGrpSpPr/>
          <p:nvPr/>
        </p:nvGrpSpPr>
        <p:grpSpPr>
          <a:xfrm>
            <a:off x="817982" y="1261852"/>
            <a:ext cx="9129127" cy="4166318"/>
            <a:chOff x="-619681" y="4330826"/>
            <a:chExt cx="6340539" cy="39934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98B93A-C183-4B5F-B75B-FB88B6ECAB7C}"/>
                </a:ext>
              </a:extLst>
            </p:cNvPr>
            <p:cNvSpPr txBox="1"/>
            <p:nvPr/>
          </p:nvSpPr>
          <p:spPr>
            <a:xfrm>
              <a:off x="-619681" y="8098578"/>
              <a:ext cx="2575769" cy="22567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997AA-366C-4002-B0FD-967BCBDAA30B}"/>
                </a:ext>
              </a:extLst>
            </p:cNvPr>
            <p:cNvSpPr txBox="1"/>
            <p:nvPr/>
          </p:nvSpPr>
          <p:spPr>
            <a:xfrm>
              <a:off x="3166986" y="4330826"/>
              <a:ext cx="2553872" cy="6372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2000" b="1" err="1">
                  <a:latin typeface="Arial"/>
                  <a:ea typeface="Microsoft YaHei"/>
                  <a:cs typeface="Arial"/>
                </a:rPr>
                <a:t>Μικροε</a:t>
              </a:r>
              <a:r>
                <a:rPr lang="en-US" altLang="ko-KR" sz="2000" b="1" dirty="0">
                  <a:latin typeface="Arial"/>
                  <a:ea typeface="Microsoft YaHei"/>
                  <a:cs typeface="Arial"/>
                </a:rPr>
                <a:t>π</a:t>
              </a:r>
              <a:r>
                <a:rPr lang="en-US" altLang="ko-KR" sz="2000" b="1" err="1">
                  <a:latin typeface="Arial"/>
                  <a:ea typeface="Microsoft YaHei"/>
                  <a:cs typeface="Arial"/>
                </a:rPr>
                <a:t>ενδυτές</a:t>
              </a:r>
              <a:r>
                <a:rPr lang="en-US" altLang="ko-KR" sz="2000" b="1" dirty="0">
                  <a:latin typeface="Arial"/>
                  <a:ea typeface="Microsoft YaHei"/>
                  <a:cs typeface="Arial"/>
                </a:rPr>
                <a:t> </a:t>
              </a:r>
              <a:endParaRPr lang="en-US" altLang="ko-KR" sz="2000" b="1">
                <a:cs typeface="Arial" pitchFamily="34" charset="0"/>
              </a:endParaRPr>
            </a:p>
            <a:p>
              <a:r>
                <a:rPr lang="en-US" altLang="ko-KR" sz="2000" b="1">
                  <a:latin typeface="Arial"/>
                  <a:ea typeface="Microsoft YaHei"/>
                  <a:cs typeface="Arial"/>
                </a:rPr>
                <a:t>(Retail </a:t>
              </a:r>
              <a:r>
                <a:rPr lang="en-US" altLang="ko-KR" sz="2000" b="1" dirty="0">
                  <a:latin typeface="Arial"/>
                  <a:ea typeface="Microsoft YaHei"/>
                  <a:cs typeface="Arial"/>
                </a:rPr>
                <a:t>Investors)</a:t>
              </a:r>
              <a:endParaRPr lang="en-US" altLang="ko-KR" sz="2000" b="1"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B14C-3F38-4F1D-BC5E-C69AE1B9CC5C}"/>
              </a:ext>
            </a:extLst>
          </p:cNvPr>
          <p:cNvGrpSpPr/>
          <p:nvPr/>
        </p:nvGrpSpPr>
        <p:grpSpPr>
          <a:xfrm>
            <a:off x="6093559" y="2158317"/>
            <a:ext cx="3493077" cy="507921"/>
            <a:chOff x="3021855" y="4560313"/>
            <a:chExt cx="2683084" cy="6143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433DAF-70F1-4136-928E-044C6FF8095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847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F8D38-7FD5-4BE0-A721-AC08C2DD8477}"/>
                </a:ext>
              </a:extLst>
            </p:cNvPr>
            <p:cNvSpPr txBox="1"/>
            <p:nvPr/>
          </p:nvSpPr>
          <p:spPr>
            <a:xfrm>
              <a:off x="3151067" y="4716763"/>
              <a:ext cx="2553872" cy="45785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2000" b="1" dirty="0">
                  <a:latin typeface="Arial"/>
                  <a:ea typeface="Microsoft YaHei"/>
                  <a:cs typeface="Arial"/>
                </a:rPr>
                <a:t>Day Traders</a:t>
              </a:r>
              <a:endParaRPr lang="ko-KR" altLang="en-US" sz="2000" b="1" dirty="0"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4804BB-0AC7-4E62-9CBD-B1322545A321}"/>
              </a:ext>
            </a:extLst>
          </p:cNvPr>
          <p:cNvGrpSpPr/>
          <p:nvPr/>
        </p:nvGrpSpPr>
        <p:grpSpPr>
          <a:xfrm>
            <a:off x="5950617" y="3155148"/>
            <a:ext cx="3633465" cy="378565"/>
            <a:chOff x="3169801" y="4547935"/>
            <a:chExt cx="2790919" cy="4578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E64338-2684-444D-85D9-0F2156D0000A}"/>
                </a:ext>
              </a:extLst>
            </p:cNvPr>
            <p:cNvSpPr txBox="1"/>
            <p:nvPr/>
          </p:nvSpPr>
          <p:spPr>
            <a:xfrm>
              <a:off x="3169801" y="4560314"/>
              <a:ext cx="2575769" cy="2847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588822-45AB-4622-AF4F-570975288B57}"/>
                </a:ext>
              </a:extLst>
            </p:cNvPr>
            <p:cNvSpPr txBox="1"/>
            <p:nvPr/>
          </p:nvSpPr>
          <p:spPr>
            <a:xfrm>
              <a:off x="3406848" y="4547935"/>
              <a:ext cx="2553872" cy="45785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b="1" err="1">
                  <a:latin typeface="Arial"/>
                  <a:ea typeface="Microsoft YaHei"/>
                  <a:cs typeface="Arial"/>
                </a:rPr>
                <a:t>Ερευνητές</a:t>
              </a:r>
              <a:endParaRPr lang="en-US" altLang="ko-KR" sz="2000" err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CA1505-C2A6-4CA9-A150-FB0C6EBD1E73}"/>
              </a:ext>
            </a:extLst>
          </p:cNvPr>
          <p:cNvGrpSpPr/>
          <p:nvPr/>
        </p:nvGrpSpPr>
        <p:grpSpPr>
          <a:xfrm>
            <a:off x="6107524" y="4114935"/>
            <a:ext cx="3484818" cy="378565"/>
            <a:chOff x="3021855" y="4523118"/>
            <a:chExt cx="2676740" cy="4578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DE5761-6CC2-4089-ABDC-C125702CADBF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847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C5B027-B0BD-4582-8C4E-247E8F8D8229}"/>
                </a:ext>
              </a:extLst>
            </p:cNvPr>
            <p:cNvSpPr txBox="1"/>
            <p:nvPr/>
          </p:nvSpPr>
          <p:spPr>
            <a:xfrm>
              <a:off x="3144723" y="4523118"/>
              <a:ext cx="2553872" cy="45785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2000" b="1" err="1">
                  <a:latin typeface="Arial"/>
                  <a:ea typeface="Microsoft YaHei"/>
                  <a:cs typeface="Arial"/>
                </a:rPr>
                <a:t>Μεγάλους</a:t>
              </a:r>
              <a:r>
                <a:rPr lang="en-US" altLang="ko-KR" sz="2000" b="1" dirty="0"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2000" b="1" err="1">
                  <a:latin typeface="Arial"/>
                  <a:ea typeface="Microsoft YaHei"/>
                  <a:cs typeface="Arial"/>
                </a:rPr>
                <a:t>Οργ</a:t>
              </a:r>
              <a:r>
                <a:rPr lang="en-US" altLang="ko-KR" sz="2000" b="1" dirty="0"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2000" b="1" err="1">
                  <a:latin typeface="Arial"/>
                  <a:ea typeface="Microsoft YaHei"/>
                  <a:cs typeface="Arial"/>
                </a:rPr>
                <a:t>νισμούς</a:t>
              </a:r>
              <a:endParaRPr lang="en-US" altLang="ko-KR" sz="2000" b="1" err="1">
                <a:cs typeface="Arial" pitchFamily="34" charset="0"/>
              </a:endParaRPr>
            </a:p>
          </p:txBody>
        </p:sp>
      </p:grpSp>
      <p:pic>
        <p:nvPicPr>
          <p:cNvPr id="26" name="Picture 27" descr="Shape, company name, arrow&#10;&#10;Description automatically generated">
            <a:extLst>
              <a:ext uri="{FF2B5EF4-FFF2-40B4-BE49-F238E27FC236}">
                <a16:creationId xmlns:a16="http://schemas.microsoft.com/office/drawing/2014/main" id="{5CA2A12C-686D-4617-8806-173D9F0B8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2" t="12559" r="-115" b="-125"/>
          <a:stretch/>
        </p:blipFill>
        <p:spPr>
          <a:xfrm>
            <a:off x="0" y="1223893"/>
            <a:ext cx="6182325" cy="41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err="1">
                <a:cs typeface="Arial"/>
              </a:rPr>
              <a:t>Πώς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δουλεύει</a:t>
            </a:r>
            <a:r>
              <a:rPr lang="en-US">
                <a:cs typeface="Arial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76B8E-04AF-4723-8287-6799CCCE9613}"/>
              </a:ext>
            </a:extLst>
          </p:cNvPr>
          <p:cNvSpPr/>
          <p:nvPr/>
        </p:nvSpPr>
        <p:spPr>
          <a:xfrm rot="16200000" flipH="1">
            <a:off x="2301257" y="759356"/>
            <a:ext cx="524932" cy="39465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430DA-5631-40E0-9EF0-BD4D2473F898}"/>
              </a:ext>
            </a:extLst>
          </p:cNvPr>
          <p:cNvSpPr/>
          <p:nvPr/>
        </p:nvSpPr>
        <p:spPr>
          <a:xfrm rot="16200000" flipH="1">
            <a:off x="2973132" y="2480778"/>
            <a:ext cx="524932" cy="26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4DA5043-08ED-4590-865D-A0910424165A}"/>
              </a:ext>
            </a:extLst>
          </p:cNvPr>
          <p:cNvSpPr/>
          <p:nvPr/>
        </p:nvSpPr>
        <p:spPr>
          <a:xfrm rot="5400000">
            <a:off x="5022726" y="2458573"/>
            <a:ext cx="773218" cy="305497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29281 w 1021160"/>
              <a:gd name="connsiteY0" fmla="*/ 0 h 379959"/>
              <a:gd name="connsiteX1" fmla="*/ 1021160 w 1021160"/>
              <a:gd name="connsiteY1" fmla="*/ 2535 h 379959"/>
              <a:gd name="connsiteX2" fmla="*/ 910007 w 1021160"/>
              <a:gd name="connsiteY2" fmla="*/ 379959 h 379959"/>
              <a:gd name="connsiteX3" fmla="*/ 0 w 1021160"/>
              <a:gd name="connsiteY3" fmla="*/ 363975 h 379959"/>
              <a:gd name="connsiteX4" fmla="*/ 329281 w 1021160"/>
              <a:gd name="connsiteY4" fmla="*/ 0 h 379959"/>
              <a:gd name="connsiteX0" fmla="*/ 329278 w 1021157"/>
              <a:gd name="connsiteY0" fmla="*/ 0 h 379959"/>
              <a:gd name="connsiteX1" fmla="*/ 1021157 w 1021157"/>
              <a:gd name="connsiteY1" fmla="*/ 2535 h 379959"/>
              <a:gd name="connsiteX2" fmla="*/ 910004 w 1021157"/>
              <a:gd name="connsiteY2" fmla="*/ 379959 h 379959"/>
              <a:gd name="connsiteX3" fmla="*/ 0 w 1021157"/>
              <a:gd name="connsiteY3" fmla="*/ 363975 h 379959"/>
              <a:gd name="connsiteX4" fmla="*/ 329278 w 1021157"/>
              <a:gd name="connsiteY4" fmla="*/ 0 h 379959"/>
              <a:gd name="connsiteX0" fmla="*/ 329278 w 1021157"/>
              <a:gd name="connsiteY0" fmla="*/ 0 h 363975"/>
              <a:gd name="connsiteX1" fmla="*/ 1021157 w 1021157"/>
              <a:gd name="connsiteY1" fmla="*/ 2535 h 363975"/>
              <a:gd name="connsiteX2" fmla="*/ 921999 w 1021157"/>
              <a:gd name="connsiteY2" fmla="*/ 349662 h 363975"/>
              <a:gd name="connsiteX3" fmla="*/ 0 w 1021157"/>
              <a:gd name="connsiteY3" fmla="*/ 363975 h 363975"/>
              <a:gd name="connsiteX4" fmla="*/ 329278 w 1021157"/>
              <a:gd name="connsiteY4" fmla="*/ 0 h 363975"/>
              <a:gd name="connsiteX0" fmla="*/ 329278 w 1021157"/>
              <a:gd name="connsiteY0" fmla="*/ 0 h 366188"/>
              <a:gd name="connsiteX1" fmla="*/ 1021157 w 1021157"/>
              <a:gd name="connsiteY1" fmla="*/ 2535 h 366188"/>
              <a:gd name="connsiteX2" fmla="*/ 916002 w 1021157"/>
              <a:gd name="connsiteY2" fmla="*/ 366188 h 366188"/>
              <a:gd name="connsiteX3" fmla="*/ 0 w 1021157"/>
              <a:gd name="connsiteY3" fmla="*/ 363975 h 366188"/>
              <a:gd name="connsiteX4" fmla="*/ 329278 w 1021157"/>
              <a:gd name="connsiteY4" fmla="*/ 0 h 366188"/>
              <a:gd name="connsiteX0" fmla="*/ 311284 w 1003163"/>
              <a:gd name="connsiteY0" fmla="*/ 0 h 369483"/>
              <a:gd name="connsiteX1" fmla="*/ 1003163 w 1003163"/>
              <a:gd name="connsiteY1" fmla="*/ 2535 h 369483"/>
              <a:gd name="connsiteX2" fmla="*/ 898008 w 1003163"/>
              <a:gd name="connsiteY2" fmla="*/ 366188 h 369483"/>
              <a:gd name="connsiteX3" fmla="*/ 0 w 1003163"/>
              <a:gd name="connsiteY3" fmla="*/ 369483 h 369483"/>
              <a:gd name="connsiteX4" fmla="*/ 311284 w 1003163"/>
              <a:gd name="connsiteY4" fmla="*/ 0 h 369483"/>
              <a:gd name="connsiteX0" fmla="*/ 326274 w 1018153"/>
              <a:gd name="connsiteY0" fmla="*/ 0 h 369483"/>
              <a:gd name="connsiteX1" fmla="*/ 1018153 w 1018153"/>
              <a:gd name="connsiteY1" fmla="*/ 2535 h 369483"/>
              <a:gd name="connsiteX2" fmla="*/ 912998 w 1018153"/>
              <a:gd name="connsiteY2" fmla="*/ 366188 h 369483"/>
              <a:gd name="connsiteX3" fmla="*/ 0 w 1018153"/>
              <a:gd name="connsiteY3" fmla="*/ 369483 h 369483"/>
              <a:gd name="connsiteX4" fmla="*/ 326274 w 1018153"/>
              <a:gd name="connsiteY4" fmla="*/ 0 h 36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153" h="369483">
                <a:moveTo>
                  <a:pt x="326274" y="0"/>
                </a:moveTo>
                <a:lnTo>
                  <a:pt x="1018153" y="2535"/>
                </a:lnTo>
                <a:lnTo>
                  <a:pt x="912998" y="366188"/>
                </a:lnTo>
                <a:lnTo>
                  <a:pt x="0" y="369483"/>
                </a:lnTo>
                <a:lnTo>
                  <a:pt x="32627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10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564B9D4-A6EB-4C45-B7C3-38FE339B143C}"/>
              </a:ext>
            </a:extLst>
          </p:cNvPr>
          <p:cNvSpPr/>
          <p:nvPr/>
        </p:nvSpPr>
        <p:spPr>
          <a:xfrm rot="16200000" flipH="1">
            <a:off x="4295082" y="2453411"/>
            <a:ext cx="785801" cy="314507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42842 w 1034721"/>
              <a:gd name="connsiteY0" fmla="*/ 0 h 380380"/>
              <a:gd name="connsiteX1" fmla="*/ 1034721 w 1034721"/>
              <a:gd name="connsiteY1" fmla="*/ 2535 h 380380"/>
              <a:gd name="connsiteX2" fmla="*/ 923568 w 1034721"/>
              <a:gd name="connsiteY2" fmla="*/ 379959 h 380380"/>
              <a:gd name="connsiteX3" fmla="*/ 0 w 1034721"/>
              <a:gd name="connsiteY3" fmla="*/ 380380 h 380380"/>
              <a:gd name="connsiteX4" fmla="*/ 342842 w 1034721"/>
              <a:gd name="connsiteY4" fmla="*/ 0 h 38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721" h="380380">
                <a:moveTo>
                  <a:pt x="342842" y="0"/>
                </a:moveTo>
                <a:lnTo>
                  <a:pt x="1034721" y="2535"/>
                </a:lnTo>
                <a:lnTo>
                  <a:pt x="923568" y="379959"/>
                </a:lnTo>
                <a:lnTo>
                  <a:pt x="0" y="380380"/>
                </a:lnTo>
                <a:lnTo>
                  <a:pt x="3428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0000"/>
                  <a:lumOff val="2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494CD-D8D4-4776-9DE2-C21EDE492DC3}"/>
              </a:ext>
            </a:extLst>
          </p:cNvPr>
          <p:cNvSpPr/>
          <p:nvPr/>
        </p:nvSpPr>
        <p:spPr>
          <a:xfrm rot="16200000" flipH="1">
            <a:off x="4700310" y="2363112"/>
            <a:ext cx="700646" cy="416765"/>
          </a:xfrm>
          <a:prstGeom prst="rect">
            <a:avLst/>
          </a:prstGeom>
          <a:gradFill>
            <a:gsLst>
              <a:gs pos="0">
                <a:schemeClr val="accent3"/>
              </a:gs>
              <a:gs pos="68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B5AD645-A7BC-49C2-925F-3B9F6DD23C80}"/>
              </a:ext>
            </a:extLst>
          </p:cNvPr>
          <p:cNvSpPr/>
          <p:nvPr/>
        </p:nvSpPr>
        <p:spPr>
          <a:xfrm rot="5400000">
            <a:off x="5015428" y="3763144"/>
            <a:ext cx="789541" cy="30777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15983 w 1045638"/>
              <a:gd name="connsiteY3" fmla="*/ 361221 h 371362"/>
              <a:gd name="connsiteX4" fmla="*/ 0 w 1045638"/>
              <a:gd name="connsiteY4" fmla="*/ 0 h 371362"/>
              <a:gd name="connsiteX0" fmla="*/ 0 w 1030645"/>
              <a:gd name="connsiteY0" fmla="*/ 0 h 376871"/>
              <a:gd name="connsiteX1" fmla="*/ 682826 w 1030645"/>
              <a:gd name="connsiteY1" fmla="*/ 8043 h 376871"/>
              <a:gd name="connsiteX2" fmla="*/ 1030645 w 1030645"/>
              <a:gd name="connsiteY2" fmla="*/ 376871 h 376871"/>
              <a:gd name="connsiteX3" fmla="*/ 100990 w 1030645"/>
              <a:gd name="connsiteY3" fmla="*/ 366730 h 376871"/>
              <a:gd name="connsiteX4" fmla="*/ 0 w 1030645"/>
              <a:gd name="connsiteY4" fmla="*/ 0 h 376871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2985 w 1045638"/>
              <a:gd name="connsiteY3" fmla="*/ 372239 h 382380"/>
              <a:gd name="connsiteX4" fmla="*/ 0 w 1045638"/>
              <a:gd name="connsiteY4" fmla="*/ 0 h 382380"/>
              <a:gd name="connsiteX0" fmla="*/ 0 w 1027646"/>
              <a:gd name="connsiteY0" fmla="*/ 0 h 372239"/>
              <a:gd name="connsiteX1" fmla="*/ 697819 w 1027646"/>
              <a:gd name="connsiteY1" fmla="*/ 13552 h 372239"/>
              <a:gd name="connsiteX2" fmla="*/ 1027646 w 1027646"/>
              <a:gd name="connsiteY2" fmla="*/ 365855 h 372239"/>
              <a:gd name="connsiteX3" fmla="*/ 112985 w 1027646"/>
              <a:gd name="connsiteY3" fmla="*/ 372239 h 372239"/>
              <a:gd name="connsiteX4" fmla="*/ 0 w 1027646"/>
              <a:gd name="connsiteY4" fmla="*/ 0 h 372239"/>
              <a:gd name="connsiteX0" fmla="*/ 0 w 1030647"/>
              <a:gd name="connsiteY0" fmla="*/ 0 h 372239"/>
              <a:gd name="connsiteX1" fmla="*/ 697819 w 1030647"/>
              <a:gd name="connsiteY1" fmla="*/ 13552 h 372239"/>
              <a:gd name="connsiteX2" fmla="*/ 1030647 w 1030647"/>
              <a:gd name="connsiteY2" fmla="*/ 371363 h 372239"/>
              <a:gd name="connsiteX3" fmla="*/ 112985 w 1030647"/>
              <a:gd name="connsiteY3" fmla="*/ 372239 h 372239"/>
              <a:gd name="connsiteX4" fmla="*/ 0 w 1030647"/>
              <a:gd name="connsiteY4" fmla="*/ 0 h 372239"/>
              <a:gd name="connsiteX0" fmla="*/ 0 w 1039647"/>
              <a:gd name="connsiteY0" fmla="*/ 0 h 372239"/>
              <a:gd name="connsiteX1" fmla="*/ 697819 w 1039647"/>
              <a:gd name="connsiteY1" fmla="*/ 13552 h 372239"/>
              <a:gd name="connsiteX2" fmla="*/ 1039646 w 1039647"/>
              <a:gd name="connsiteY2" fmla="*/ 371363 h 372239"/>
              <a:gd name="connsiteX3" fmla="*/ 112985 w 1039647"/>
              <a:gd name="connsiteY3" fmla="*/ 372239 h 372239"/>
              <a:gd name="connsiteX4" fmla="*/ 0 w 1039647"/>
              <a:gd name="connsiteY4" fmla="*/ 0 h 37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647" h="372239">
                <a:moveTo>
                  <a:pt x="0" y="0"/>
                </a:moveTo>
                <a:lnTo>
                  <a:pt x="697819" y="13552"/>
                </a:lnTo>
                <a:lnTo>
                  <a:pt x="1039646" y="371363"/>
                </a:lnTo>
                <a:lnTo>
                  <a:pt x="112985" y="3722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BFC5AB72-57B6-44E7-8A3E-8E01B8DEFD49}"/>
              </a:ext>
            </a:extLst>
          </p:cNvPr>
          <p:cNvSpPr/>
          <p:nvPr/>
        </p:nvSpPr>
        <p:spPr>
          <a:xfrm rot="16200000" flipH="1">
            <a:off x="4303650" y="3761011"/>
            <a:ext cx="770873" cy="311601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27064"/>
              <a:gd name="connsiteY0" fmla="*/ 0 h 371362"/>
              <a:gd name="connsiteX1" fmla="*/ 697819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7064"/>
              <a:gd name="connsiteY0" fmla="*/ 0 h 371362"/>
              <a:gd name="connsiteX1" fmla="*/ 700818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1066"/>
              <a:gd name="connsiteY0" fmla="*/ 220 h 368828"/>
              <a:gd name="connsiteX1" fmla="*/ 694820 w 1021066"/>
              <a:gd name="connsiteY1" fmla="*/ 0 h 368828"/>
              <a:gd name="connsiteX2" fmla="*/ 1021066 w 1021066"/>
              <a:gd name="connsiteY2" fmla="*/ 368828 h 368828"/>
              <a:gd name="connsiteX3" fmla="*/ 94992 w 1021066"/>
              <a:gd name="connsiteY3" fmla="*/ 364195 h 368828"/>
              <a:gd name="connsiteX4" fmla="*/ 0 w 1021066"/>
              <a:gd name="connsiteY4" fmla="*/ 220 h 368828"/>
              <a:gd name="connsiteX0" fmla="*/ 0 w 1012067"/>
              <a:gd name="connsiteY0" fmla="*/ 0 h 371360"/>
              <a:gd name="connsiteX1" fmla="*/ 685821 w 1012067"/>
              <a:gd name="connsiteY1" fmla="*/ 2532 h 371360"/>
              <a:gd name="connsiteX2" fmla="*/ 1012067 w 1012067"/>
              <a:gd name="connsiteY2" fmla="*/ 371360 h 371360"/>
              <a:gd name="connsiteX3" fmla="*/ 85993 w 1012067"/>
              <a:gd name="connsiteY3" fmla="*/ 366727 h 371360"/>
              <a:gd name="connsiteX4" fmla="*/ 0 w 1012067"/>
              <a:gd name="connsiteY4" fmla="*/ 0 h 371360"/>
              <a:gd name="connsiteX0" fmla="*/ 0 w 1012067"/>
              <a:gd name="connsiteY0" fmla="*/ 220 h 371580"/>
              <a:gd name="connsiteX1" fmla="*/ 685824 w 1012067"/>
              <a:gd name="connsiteY1" fmla="*/ 0 h 371580"/>
              <a:gd name="connsiteX2" fmla="*/ 1012067 w 1012067"/>
              <a:gd name="connsiteY2" fmla="*/ 371580 h 371580"/>
              <a:gd name="connsiteX3" fmla="*/ 85993 w 1012067"/>
              <a:gd name="connsiteY3" fmla="*/ 366947 h 371580"/>
              <a:gd name="connsiteX4" fmla="*/ 0 w 1012067"/>
              <a:gd name="connsiteY4" fmla="*/ 220 h 371580"/>
              <a:gd name="connsiteX0" fmla="*/ 0 w 1015064"/>
              <a:gd name="connsiteY0" fmla="*/ 0 h 376866"/>
              <a:gd name="connsiteX1" fmla="*/ 688821 w 1015064"/>
              <a:gd name="connsiteY1" fmla="*/ 5286 h 376866"/>
              <a:gd name="connsiteX2" fmla="*/ 1015064 w 1015064"/>
              <a:gd name="connsiteY2" fmla="*/ 376866 h 376866"/>
              <a:gd name="connsiteX3" fmla="*/ 88990 w 1015064"/>
              <a:gd name="connsiteY3" fmla="*/ 372233 h 376866"/>
              <a:gd name="connsiteX4" fmla="*/ 0 w 1015064"/>
              <a:gd name="connsiteY4" fmla="*/ 0 h 3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4" h="376866">
                <a:moveTo>
                  <a:pt x="0" y="0"/>
                </a:moveTo>
                <a:lnTo>
                  <a:pt x="688821" y="5286"/>
                </a:lnTo>
                <a:lnTo>
                  <a:pt x="1015064" y="376866"/>
                </a:lnTo>
                <a:lnTo>
                  <a:pt x="88990" y="3722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89D26-F309-4FF3-B63E-73ED76021445}"/>
              </a:ext>
            </a:extLst>
          </p:cNvPr>
          <p:cNvSpPr/>
          <p:nvPr/>
        </p:nvSpPr>
        <p:spPr>
          <a:xfrm rot="16200000" flipH="1">
            <a:off x="4700311" y="3755151"/>
            <a:ext cx="700647" cy="416765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21E655-A3B3-4D34-9D7B-2E9A61551B37}"/>
              </a:ext>
            </a:extLst>
          </p:cNvPr>
          <p:cNvSpPr/>
          <p:nvPr/>
        </p:nvSpPr>
        <p:spPr>
          <a:xfrm rot="5400000">
            <a:off x="4931701" y="1848644"/>
            <a:ext cx="955964" cy="306034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0968 w 1258787"/>
              <a:gd name="connsiteY0" fmla="*/ 9340 h 380703"/>
              <a:gd name="connsiteX1" fmla="*/ 1258787 w 1258787"/>
              <a:gd name="connsiteY1" fmla="*/ 0 h 380703"/>
              <a:gd name="connsiteX2" fmla="*/ 894085 w 1258787"/>
              <a:gd name="connsiteY2" fmla="*/ 380703 h 380703"/>
              <a:gd name="connsiteX3" fmla="*/ 0 w 1258787"/>
              <a:gd name="connsiteY3" fmla="*/ 370132 h 380703"/>
              <a:gd name="connsiteX4" fmla="*/ 560968 w 1258787"/>
              <a:gd name="connsiteY4" fmla="*/ 9340 h 380703"/>
              <a:gd name="connsiteX0" fmla="*/ 560968 w 1258787"/>
              <a:gd name="connsiteY0" fmla="*/ 9340 h 370132"/>
              <a:gd name="connsiteX1" fmla="*/ 1258787 w 1258787"/>
              <a:gd name="connsiteY1" fmla="*/ 0 h 370132"/>
              <a:gd name="connsiteX2" fmla="*/ 924074 w 1258787"/>
              <a:gd name="connsiteY2" fmla="*/ 369686 h 370132"/>
              <a:gd name="connsiteX3" fmla="*/ 0 w 1258787"/>
              <a:gd name="connsiteY3" fmla="*/ 370132 h 370132"/>
              <a:gd name="connsiteX4" fmla="*/ 560968 w 1258787"/>
              <a:gd name="connsiteY4" fmla="*/ 9340 h 3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787" h="370132">
                <a:moveTo>
                  <a:pt x="560968" y="9340"/>
                </a:moveTo>
                <a:lnTo>
                  <a:pt x="1258787" y="0"/>
                </a:lnTo>
                <a:lnTo>
                  <a:pt x="924074" y="369686"/>
                </a:lnTo>
                <a:lnTo>
                  <a:pt x="0" y="370132"/>
                </a:lnTo>
                <a:lnTo>
                  <a:pt x="560968" y="934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0C38E617-CA9D-4DB1-B0B6-27C154A136FE}"/>
              </a:ext>
            </a:extLst>
          </p:cNvPr>
          <p:cNvSpPr/>
          <p:nvPr/>
        </p:nvSpPr>
        <p:spPr>
          <a:xfrm rot="16200000" flipH="1">
            <a:off x="4214197" y="1841447"/>
            <a:ext cx="951510" cy="315515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4115"/>
              <a:gd name="connsiteX1" fmla="*/ 1267786 w 1267786"/>
              <a:gd name="connsiteY1" fmla="*/ 0 h 384115"/>
              <a:gd name="connsiteX2" fmla="*/ 929089 w 1267786"/>
              <a:gd name="connsiteY2" fmla="*/ 384115 h 384115"/>
              <a:gd name="connsiteX3" fmla="*/ 0 w 1267786"/>
              <a:gd name="connsiteY3" fmla="*/ 370132 h 384115"/>
              <a:gd name="connsiteX4" fmla="*/ 569967 w 1267786"/>
              <a:gd name="connsiteY4" fmla="*/ 9340 h 384115"/>
              <a:gd name="connsiteX0" fmla="*/ 555105 w 1252924"/>
              <a:gd name="connsiteY0" fmla="*/ 9340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9340 h 384115"/>
              <a:gd name="connsiteX0" fmla="*/ 555105 w 1252924"/>
              <a:gd name="connsiteY0" fmla="*/ 2516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2516 h 384115"/>
              <a:gd name="connsiteX0" fmla="*/ 555105 w 1249926"/>
              <a:gd name="connsiteY0" fmla="*/ 0 h 381599"/>
              <a:gd name="connsiteX1" fmla="*/ 1249926 w 1249926"/>
              <a:gd name="connsiteY1" fmla="*/ 2993 h 381599"/>
              <a:gd name="connsiteX2" fmla="*/ 914227 w 1249926"/>
              <a:gd name="connsiteY2" fmla="*/ 381599 h 381599"/>
              <a:gd name="connsiteX3" fmla="*/ 0 w 1249926"/>
              <a:gd name="connsiteY3" fmla="*/ 377854 h 381599"/>
              <a:gd name="connsiteX4" fmla="*/ 555105 w 1249926"/>
              <a:gd name="connsiteY4" fmla="*/ 0 h 381599"/>
              <a:gd name="connsiteX0" fmla="*/ 546109 w 1240930"/>
              <a:gd name="connsiteY0" fmla="*/ 0 h 381599"/>
              <a:gd name="connsiteX1" fmla="*/ 1240930 w 1240930"/>
              <a:gd name="connsiteY1" fmla="*/ 2993 h 381599"/>
              <a:gd name="connsiteX2" fmla="*/ 905231 w 1240930"/>
              <a:gd name="connsiteY2" fmla="*/ 381599 h 381599"/>
              <a:gd name="connsiteX3" fmla="*/ 0 w 1240930"/>
              <a:gd name="connsiteY3" fmla="*/ 369592 h 381599"/>
              <a:gd name="connsiteX4" fmla="*/ 546109 w 1240930"/>
              <a:gd name="connsiteY4" fmla="*/ 0 h 381599"/>
              <a:gd name="connsiteX0" fmla="*/ 558101 w 1252922"/>
              <a:gd name="connsiteY0" fmla="*/ 0 h 381599"/>
              <a:gd name="connsiteX1" fmla="*/ 1252922 w 1252922"/>
              <a:gd name="connsiteY1" fmla="*/ 2993 h 381599"/>
              <a:gd name="connsiteX2" fmla="*/ 917223 w 1252922"/>
              <a:gd name="connsiteY2" fmla="*/ 381599 h 381599"/>
              <a:gd name="connsiteX3" fmla="*/ 0 w 1252922"/>
              <a:gd name="connsiteY3" fmla="*/ 375103 h 381599"/>
              <a:gd name="connsiteX4" fmla="*/ 558101 w 1252922"/>
              <a:gd name="connsiteY4" fmla="*/ 0 h 38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22" h="381599">
                <a:moveTo>
                  <a:pt x="558101" y="0"/>
                </a:moveTo>
                <a:lnTo>
                  <a:pt x="1252922" y="2993"/>
                </a:lnTo>
                <a:lnTo>
                  <a:pt x="917223" y="381599"/>
                </a:lnTo>
                <a:lnTo>
                  <a:pt x="0" y="375103"/>
                </a:lnTo>
                <a:lnTo>
                  <a:pt x="55810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BC134-FD89-4A27-AB23-51D06688CD6A}"/>
              </a:ext>
            </a:extLst>
          </p:cNvPr>
          <p:cNvSpPr/>
          <p:nvPr/>
        </p:nvSpPr>
        <p:spPr>
          <a:xfrm rot="5400000">
            <a:off x="6583709" y="917171"/>
            <a:ext cx="524933" cy="25826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B4750-38B3-412A-AC88-C3382D6DAA3A}"/>
              </a:ext>
            </a:extLst>
          </p:cNvPr>
          <p:cNvSpPr/>
          <p:nvPr/>
        </p:nvSpPr>
        <p:spPr>
          <a:xfrm rot="5400000">
            <a:off x="4700311" y="1663647"/>
            <a:ext cx="700647" cy="416765"/>
          </a:xfrm>
          <a:prstGeom prst="rect">
            <a:avLst/>
          </a:prstGeom>
          <a:gradFill>
            <a:gsLst>
              <a:gs pos="0">
                <a:schemeClr val="accent4"/>
              </a:gs>
              <a:gs pos="68000">
                <a:schemeClr val="accent4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E1CC8-E0AD-46D5-A3C2-2FD3FC49A4A7}"/>
              </a:ext>
            </a:extLst>
          </p:cNvPr>
          <p:cNvSpPr/>
          <p:nvPr/>
        </p:nvSpPr>
        <p:spPr>
          <a:xfrm rot="5400000">
            <a:off x="6802106" y="1750490"/>
            <a:ext cx="524932" cy="3019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901891-2790-4516-9ACF-E05EE2AA11CA}"/>
              </a:ext>
            </a:extLst>
          </p:cNvPr>
          <p:cNvSpPr/>
          <p:nvPr/>
        </p:nvSpPr>
        <p:spPr>
          <a:xfrm rot="5400000">
            <a:off x="5054590" y="3109620"/>
            <a:ext cx="701680" cy="30303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12766 w 920956"/>
              <a:gd name="connsiteY0" fmla="*/ 0 h 384541"/>
              <a:gd name="connsiteX1" fmla="*/ 810585 w 920956"/>
              <a:gd name="connsiteY1" fmla="*/ 2534 h 384541"/>
              <a:gd name="connsiteX2" fmla="*/ 920956 w 920956"/>
              <a:gd name="connsiteY2" fmla="*/ 377300 h 384541"/>
              <a:gd name="connsiteX3" fmla="*/ 0 w 920956"/>
              <a:gd name="connsiteY3" fmla="*/ 384541 h 384541"/>
              <a:gd name="connsiteX4" fmla="*/ 112766 w 920956"/>
              <a:gd name="connsiteY4" fmla="*/ 0 h 384541"/>
              <a:gd name="connsiteX0" fmla="*/ 115762 w 923952"/>
              <a:gd name="connsiteY0" fmla="*/ 0 h 377300"/>
              <a:gd name="connsiteX1" fmla="*/ 813581 w 923952"/>
              <a:gd name="connsiteY1" fmla="*/ 2534 h 377300"/>
              <a:gd name="connsiteX2" fmla="*/ 923952 w 923952"/>
              <a:gd name="connsiteY2" fmla="*/ 377300 h 377300"/>
              <a:gd name="connsiteX3" fmla="*/ 0 w 923952"/>
              <a:gd name="connsiteY3" fmla="*/ 373525 h 377300"/>
              <a:gd name="connsiteX4" fmla="*/ 115762 w 923952"/>
              <a:gd name="connsiteY4" fmla="*/ 0 h 377300"/>
              <a:gd name="connsiteX0" fmla="*/ 118760 w 923952"/>
              <a:gd name="connsiteY0" fmla="*/ 220 h 374766"/>
              <a:gd name="connsiteX1" fmla="*/ 813581 w 923952"/>
              <a:gd name="connsiteY1" fmla="*/ 0 h 374766"/>
              <a:gd name="connsiteX2" fmla="*/ 923952 w 923952"/>
              <a:gd name="connsiteY2" fmla="*/ 374766 h 374766"/>
              <a:gd name="connsiteX3" fmla="*/ 0 w 923952"/>
              <a:gd name="connsiteY3" fmla="*/ 370991 h 374766"/>
              <a:gd name="connsiteX4" fmla="*/ 118760 w 923952"/>
              <a:gd name="connsiteY4" fmla="*/ 220 h 374766"/>
              <a:gd name="connsiteX0" fmla="*/ 118760 w 923952"/>
              <a:gd name="connsiteY0" fmla="*/ 0 h 374546"/>
              <a:gd name="connsiteX1" fmla="*/ 813581 w 923952"/>
              <a:gd name="connsiteY1" fmla="*/ 8043 h 374546"/>
              <a:gd name="connsiteX2" fmla="*/ 923952 w 923952"/>
              <a:gd name="connsiteY2" fmla="*/ 374546 h 374546"/>
              <a:gd name="connsiteX3" fmla="*/ 0 w 923952"/>
              <a:gd name="connsiteY3" fmla="*/ 370771 h 374546"/>
              <a:gd name="connsiteX4" fmla="*/ 118760 w 923952"/>
              <a:gd name="connsiteY4" fmla="*/ 0 h 374546"/>
              <a:gd name="connsiteX0" fmla="*/ 124757 w 923952"/>
              <a:gd name="connsiteY0" fmla="*/ 0 h 371792"/>
              <a:gd name="connsiteX1" fmla="*/ 813581 w 923952"/>
              <a:gd name="connsiteY1" fmla="*/ 5289 h 371792"/>
              <a:gd name="connsiteX2" fmla="*/ 923952 w 923952"/>
              <a:gd name="connsiteY2" fmla="*/ 371792 h 371792"/>
              <a:gd name="connsiteX3" fmla="*/ 0 w 923952"/>
              <a:gd name="connsiteY3" fmla="*/ 368017 h 371792"/>
              <a:gd name="connsiteX4" fmla="*/ 124757 w 923952"/>
              <a:gd name="connsiteY4" fmla="*/ 0 h 371792"/>
              <a:gd name="connsiteX0" fmla="*/ 112763 w 923952"/>
              <a:gd name="connsiteY0" fmla="*/ 220 h 366503"/>
              <a:gd name="connsiteX1" fmla="*/ 813581 w 923952"/>
              <a:gd name="connsiteY1" fmla="*/ 0 h 366503"/>
              <a:gd name="connsiteX2" fmla="*/ 923952 w 923952"/>
              <a:gd name="connsiteY2" fmla="*/ 366503 h 366503"/>
              <a:gd name="connsiteX3" fmla="*/ 0 w 923952"/>
              <a:gd name="connsiteY3" fmla="*/ 362728 h 366503"/>
              <a:gd name="connsiteX4" fmla="*/ 112763 w 923952"/>
              <a:gd name="connsiteY4" fmla="*/ 220 h 36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52" h="366503">
                <a:moveTo>
                  <a:pt x="112763" y="220"/>
                </a:moveTo>
                <a:lnTo>
                  <a:pt x="813581" y="0"/>
                </a:lnTo>
                <a:lnTo>
                  <a:pt x="923952" y="366503"/>
                </a:lnTo>
                <a:lnTo>
                  <a:pt x="0" y="362728"/>
                </a:lnTo>
                <a:lnTo>
                  <a:pt x="112763" y="22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249C2D3-0EEE-4E5B-BE55-F02964FF0505}"/>
              </a:ext>
            </a:extLst>
          </p:cNvPr>
          <p:cNvSpPr/>
          <p:nvPr/>
        </p:nvSpPr>
        <p:spPr>
          <a:xfrm rot="16200000" flipH="1">
            <a:off x="4342722" y="3105255"/>
            <a:ext cx="689207" cy="31512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77300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6870 w 907528"/>
              <a:gd name="connsiteY1" fmla="*/ 5946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1129"/>
              <a:gd name="connsiteX1" fmla="*/ 806870 w 907528"/>
              <a:gd name="connsiteY1" fmla="*/ 2534 h 381129"/>
              <a:gd name="connsiteX2" fmla="*/ 907528 w 907528"/>
              <a:gd name="connsiteY2" fmla="*/ 377300 h 381129"/>
              <a:gd name="connsiteX3" fmla="*/ 0 w 907528"/>
              <a:gd name="connsiteY3" fmla="*/ 381129 h 381129"/>
              <a:gd name="connsiteX4" fmla="*/ 105336 w 907528"/>
              <a:gd name="connsiteY4" fmla="*/ 0 h 38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28" h="381129">
                <a:moveTo>
                  <a:pt x="105336" y="0"/>
                </a:moveTo>
                <a:lnTo>
                  <a:pt x="806870" y="2534"/>
                </a:lnTo>
                <a:lnTo>
                  <a:pt x="907528" y="377300"/>
                </a:lnTo>
                <a:lnTo>
                  <a:pt x="0" y="381129"/>
                </a:lnTo>
                <a:lnTo>
                  <a:pt x="10533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1EBF93-1AE9-438F-A6FC-666F7BA0A888}"/>
              </a:ext>
            </a:extLst>
          </p:cNvPr>
          <p:cNvSpPr/>
          <p:nvPr/>
        </p:nvSpPr>
        <p:spPr>
          <a:xfrm rot="5400000">
            <a:off x="4700311" y="3055984"/>
            <a:ext cx="700647" cy="416765"/>
          </a:xfrm>
          <a:prstGeom prst="rect">
            <a:avLst/>
          </a:prstGeom>
          <a:gradFill>
            <a:gsLst>
              <a:gs pos="0">
                <a:schemeClr val="accent2">
                  <a:lumMod val="100000"/>
                </a:schemeClr>
              </a:gs>
              <a:gs pos="68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5B4796AA-A672-4B5C-B61E-CF4693C882DE}"/>
              </a:ext>
            </a:extLst>
          </p:cNvPr>
          <p:cNvSpPr/>
          <p:nvPr/>
        </p:nvSpPr>
        <p:spPr>
          <a:xfrm rot="5400000">
            <a:off x="4923776" y="4371588"/>
            <a:ext cx="956426" cy="30812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65424"/>
                </a:lnTo>
                <a:lnTo>
                  <a:pt x="350372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0000"/>
                  <a:lumOff val="2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D514B0C-4D62-4F27-87AB-0400B48B7A9C}"/>
              </a:ext>
            </a:extLst>
          </p:cNvPr>
          <p:cNvSpPr/>
          <p:nvPr/>
        </p:nvSpPr>
        <p:spPr>
          <a:xfrm rot="16200000" flipH="1">
            <a:off x="4212610" y="4371588"/>
            <a:ext cx="956426" cy="30812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72248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72248"/>
                </a:lnTo>
                <a:lnTo>
                  <a:pt x="335513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  <a:lumOff val="1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8C205-8BCD-4B45-996E-6932107344A8}"/>
              </a:ext>
            </a:extLst>
          </p:cNvPr>
          <p:cNvSpPr/>
          <p:nvPr/>
        </p:nvSpPr>
        <p:spPr>
          <a:xfrm rot="5400000">
            <a:off x="7264900" y="2337733"/>
            <a:ext cx="524933" cy="39450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B7287-C83C-4618-A648-9078349D6B49}"/>
              </a:ext>
            </a:extLst>
          </p:cNvPr>
          <p:cNvSpPr/>
          <p:nvPr/>
        </p:nvSpPr>
        <p:spPr>
          <a:xfrm rot="5400000">
            <a:off x="4700311" y="4445159"/>
            <a:ext cx="700647" cy="416765"/>
          </a:xfrm>
          <a:prstGeom prst="rect">
            <a:avLst/>
          </a:prstGeom>
          <a:gradFill>
            <a:gsLst>
              <a:gs pos="0">
                <a:schemeClr val="accent6"/>
              </a:gs>
              <a:gs pos="68000">
                <a:schemeClr val="accent6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77347-4E1A-4C38-8027-979E5C59FE77}"/>
              </a:ext>
            </a:extLst>
          </p:cNvPr>
          <p:cNvSpPr txBox="1"/>
          <p:nvPr/>
        </p:nvSpPr>
        <p:spPr>
          <a:xfrm rot="16200000">
            <a:off x="4747398" y="4512606"/>
            <a:ext cx="606471" cy="278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1</a:t>
            </a:r>
            <a:endParaRPr lang="en-US" altLang="ko-K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79EBC-DFB5-465D-AEB0-144ACBA4E839}"/>
              </a:ext>
            </a:extLst>
          </p:cNvPr>
          <p:cNvSpPr txBox="1"/>
          <p:nvPr/>
        </p:nvSpPr>
        <p:spPr>
          <a:xfrm rot="16200000">
            <a:off x="4747398" y="3818610"/>
            <a:ext cx="606471" cy="278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5952E-3B25-4A58-B2BE-22863D1BFB42}"/>
              </a:ext>
            </a:extLst>
          </p:cNvPr>
          <p:cNvSpPr txBox="1"/>
          <p:nvPr/>
        </p:nvSpPr>
        <p:spPr>
          <a:xfrm rot="16200000">
            <a:off x="4747398" y="3124614"/>
            <a:ext cx="606471" cy="278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3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66C89-586C-464A-A7C9-65E34D45B76B}"/>
              </a:ext>
            </a:extLst>
          </p:cNvPr>
          <p:cNvSpPr txBox="1"/>
          <p:nvPr/>
        </p:nvSpPr>
        <p:spPr>
          <a:xfrm rot="16200000">
            <a:off x="4747398" y="2430619"/>
            <a:ext cx="606471" cy="278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4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29D14-AC01-4972-BEFA-990D8A82D1BF}"/>
              </a:ext>
            </a:extLst>
          </p:cNvPr>
          <p:cNvSpPr txBox="1"/>
          <p:nvPr/>
        </p:nvSpPr>
        <p:spPr>
          <a:xfrm rot="16200000">
            <a:off x="4747398" y="1736624"/>
            <a:ext cx="606471" cy="278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5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04E1A-58D6-4332-84FC-04B778987701}"/>
              </a:ext>
            </a:extLst>
          </p:cNvPr>
          <p:cNvSpPr txBox="1"/>
          <p:nvPr/>
        </p:nvSpPr>
        <p:spPr>
          <a:xfrm>
            <a:off x="5650096" y="1695846"/>
            <a:ext cx="1968171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dirty="0" err="1">
                <a:solidFill>
                  <a:schemeClr val="accent4"/>
                </a:solidFill>
                <a:latin typeface="Arial"/>
                <a:ea typeface="Microsoft YaHei"/>
                <a:cs typeface="Arial"/>
              </a:rPr>
              <a:t>Χρήστης</a:t>
            </a:r>
            <a:endParaRPr lang="ko-KR" altLang="en-US" sz="1200" b="1" dirty="0" err="1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C888F-7AE0-497E-84EC-8CFCA31B5F85}"/>
              </a:ext>
            </a:extLst>
          </p:cNvPr>
          <p:cNvSpPr txBox="1"/>
          <p:nvPr/>
        </p:nvSpPr>
        <p:spPr>
          <a:xfrm>
            <a:off x="5561200" y="1960694"/>
            <a:ext cx="2516675" cy="4787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χρήστης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έχει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ρόσ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βα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ση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σε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όλη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την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ληροφορί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α,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δι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τηρώντ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ας 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άντ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τον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έλεγχο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επ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ενδύσεων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και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ληροφοριών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του</a:t>
            </a:r>
            <a:endParaRPr lang="en-US" altLang="ko-KR" sz="900" dirty="0" err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97CFE9-46A4-453A-8E9F-E45541093643}"/>
              </a:ext>
            </a:extLst>
          </p:cNvPr>
          <p:cNvSpPr txBox="1"/>
          <p:nvPr/>
        </p:nvSpPr>
        <p:spPr>
          <a:xfrm>
            <a:off x="1280686" y="2224207"/>
            <a:ext cx="3160128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accent3"/>
                </a:solidFill>
                <a:latin typeface="Arial"/>
                <a:ea typeface="Microsoft YaHei"/>
                <a:cs typeface="Arial"/>
              </a:rPr>
              <a:t>Γρ</a:t>
            </a:r>
            <a:r>
              <a:rPr lang="en-US" altLang="ko-KR" sz="1200" b="1" dirty="0">
                <a:solidFill>
                  <a:schemeClr val="accent3"/>
                </a:solidFill>
                <a:latin typeface="Arial"/>
                <a:ea typeface="Microsoft YaHei"/>
                <a:cs typeface="Arial"/>
              </a:rPr>
              <a:t>α</a:t>
            </a:r>
            <a:r>
              <a:rPr lang="en-US" altLang="ko-KR" sz="1200" b="1" dirty="0" err="1">
                <a:solidFill>
                  <a:schemeClr val="accent3"/>
                </a:solidFill>
                <a:latin typeface="Arial"/>
                <a:ea typeface="Microsoft YaHei"/>
                <a:cs typeface="Arial"/>
              </a:rPr>
              <a:t>φική</a:t>
            </a:r>
            <a:r>
              <a:rPr lang="en-US" altLang="ko-KR" sz="1200" b="1" dirty="0">
                <a:solidFill>
                  <a:schemeClr val="accent3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Arial"/>
                <a:ea typeface="Microsoft YaHei"/>
                <a:cs typeface="Arial"/>
              </a:rPr>
              <a:t>Διε</a:t>
            </a:r>
            <a:r>
              <a:rPr lang="en-US" altLang="ko-KR" sz="1200" b="1" dirty="0">
                <a:solidFill>
                  <a:schemeClr val="accent3"/>
                </a:solidFill>
                <a:latin typeface="Arial"/>
                <a:ea typeface="Microsoft YaHei"/>
                <a:cs typeface="Arial"/>
              </a:rPr>
              <a:t>πα</a:t>
            </a:r>
            <a:r>
              <a:rPr lang="en-US" altLang="ko-KR" sz="1200" b="1" dirty="0" err="1">
                <a:solidFill>
                  <a:schemeClr val="accent3"/>
                </a:solidFill>
                <a:latin typeface="Arial"/>
                <a:ea typeface="Microsoft YaHei"/>
                <a:cs typeface="Arial"/>
              </a:rPr>
              <a:t>φή</a:t>
            </a:r>
            <a:endParaRPr lang="en-US" altLang="ko-KR" sz="1200" b="1" dirty="0" err="1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C8DD66-884E-48F4-A07E-1C8FC3ACD992}"/>
              </a:ext>
            </a:extLst>
          </p:cNvPr>
          <p:cNvSpPr txBox="1"/>
          <p:nvPr/>
        </p:nvSpPr>
        <p:spPr>
          <a:xfrm>
            <a:off x="740400" y="2439081"/>
            <a:ext cx="3655964" cy="6219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Όλ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τα απ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οτελέσμ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ατα και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στοιχεί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ου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έχουν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ροκύψει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από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την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νάλυση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στοιχείων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της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β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άσης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δεδομένων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λλά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και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λγορίθμων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ρό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β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λεψης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εμφ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νίζοντ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αι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στον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χρήστη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σε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εύκολ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κατα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νοητή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μορ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φή</a:t>
            </a:r>
            <a:endParaRPr lang="en-US" altLang="ko-KR" sz="1000" dirty="0">
              <a:solidFill>
                <a:schemeClr val="bg1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1510F8-3C2F-4764-8448-8D33AEDBC607}"/>
              </a:ext>
            </a:extLst>
          </p:cNvPr>
          <p:cNvSpPr txBox="1"/>
          <p:nvPr/>
        </p:nvSpPr>
        <p:spPr>
          <a:xfrm>
            <a:off x="2472642" y="3280930"/>
            <a:ext cx="1968171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Database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33D176-E94F-4838-84A4-18C9E86664DD}"/>
              </a:ext>
            </a:extLst>
          </p:cNvPr>
          <p:cNvSpPr txBox="1"/>
          <p:nvPr/>
        </p:nvSpPr>
        <p:spPr>
          <a:xfrm>
            <a:off x="1931550" y="3526338"/>
            <a:ext cx="2509263" cy="5216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Τα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φιλτρ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ρισμέν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απ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οτελέσμ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ατα απ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οθηκεύοντ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αι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σε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β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άση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δεδομένων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, μα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ζί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με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διάφορες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ιδιότητες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τους</a:t>
            </a:r>
            <a:endParaRPr lang="en-US" altLang="ko-KR" sz="1000" dirty="0" err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A3F0C3-721C-4DE4-BB93-3D614F64BEAA}"/>
              </a:ext>
            </a:extLst>
          </p:cNvPr>
          <p:cNvSpPr txBox="1"/>
          <p:nvPr/>
        </p:nvSpPr>
        <p:spPr>
          <a:xfrm>
            <a:off x="5650097" y="2752568"/>
            <a:ext cx="2577236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dirty="0" err="1">
                <a:solidFill>
                  <a:schemeClr val="accent2"/>
                </a:solidFill>
                <a:latin typeface="Arial"/>
                <a:ea typeface="Microsoft YaHei"/>
                <a:cs typeface="Arial"/>
              </a:rPr>
              <a:t>Αλγόριθμοι</a:t>
            </a:r>
            <a:r>
              <a:rPr lang="en-US" altLang="ko-KR" sz="1200" b="1" dirty="0">
                <a:solidFill>
                  <a:schemeClr val="accent2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Arial"/>
                <a:ea typeface="Microsoft YaHei"/>
                <a:cs typeface="Arial"/>
              </a:rPr>
              <a:t>Πρό</a:t>
            </a:r>
            <a:r>
              <a:rPr lang="en-US" altLang="ko-KR" sz="1200" b="1" dirty="0">
                <a:solidFill>
                  <a:schemeClr val="accent2"/>
                </a:solidFill>
                <a:latin typeface="Arial"/>
                <a:ea typeface="Microsoft YaHei"/>
                <a:cs typeface="Arial"/>
              </a:rPr>
              <a:t>β</a:t>
            </a:r>
            <a:r>
              <a:rPr lang="en-US" altLang="ko-KR" sz="1200" b="1" dirty="0" err="1">
                <a:solidFill>
                  <a:schemeClr val="accent2"/>
                </a:solidFill>
                <a:latin typeface="Arial"/>
                <a:ea typeface="Microsoft YaHei"/>
                <a:cs typeface="Arial"/>
              </a:rPr>
              <a:t>λεψης</a:t>
            </a:r>
            <a:endParaRPr lang="ko-KR" altLang="en-US" sz="1200" b="1" dirty="0" err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5F048B-417A-43B0-AA34-D9DB18BD4733}"/>
              </a:ext>
            </a:extLst>
          </p:cNvPr>
          <p:cNvSpPr txBox="1"/>
          <p:nvPr/>
        </p:nvSpPr>
        <p:spPr>
          <a:xfrm>
            <a:off x="5598240" y="3027156"/>
            <a:ext cx="2925610" cy="4787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Τα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δεδομέν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υτά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ερνούν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από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μι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σειρά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λγορίθμων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ρό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β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λεψης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,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γι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να υπ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ολογιστεί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ως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κρι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β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ώς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επ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ηρεάζουν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την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τιμή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κά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π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οι</a:t>
            </a:r>
            <a:r>
              <a:rPr lang="en-US" altLang="ko-KR" sz="9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ας </a:t>
            </a:r>
            <a:r>
              <a:rPr lang="en-US" altLang="ko-KR" sz="9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μετοχής</a:t>
            </a:r>
            <a:endParaRPr lang="en-US" altLang="ko-KR" sz="900" dirty="0" err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ABF197-4C1C-44C5-A248-110A5A69911D}"/>
              </a:ext>
            </a:extLst>
          </p:cNvPr>
          <p:cNvSpPr txBox="1"/>
          <p:nvPr/>
        </p:nvSpPr>
        <p:spPr>
          <a:xfrm>
            <a:off x="5650098" y="3809292"/>
            <a:ext cx="3625221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 dirty="0" err="1">
                <a:solidFill>
                  <a:schemeClr val="accent6"/>
                </a:solidFill>
                <a:latin typeface="Arial"/>
                <a:ea typeface="Microsoft YaHei"/>
                <a:cs typeface="Arial"/>
              </a:rPr>
              <a:t>Δεδομέν</a:t>
            </a:r>
            <a:r>
              <a:rPr lang="en-US" altLang="ko-KR" sz="1200" b="1" dirty="0">
                <a:solidFill>
                  <a:schemeClr val="accent6"/>
                </a:solidFill>
                <a:latin typeface="Arial"/>
                <a:ea typeface="Microsoft YaHei"/>
                <a:cs typeface="Arial"/>
              </a:rPr>
              <a:t>α Twitter</a:t>
            </a:r>
            <a:endParaRPr lang="en-US" altLang="ko-KR" sz="1200" b="1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D80473-49BC-48D3-80F9-CA0C35E0BADB}"/>
              </a:ext>
            </a:extLst>
          </p:cNvPr>
          <p:cNvSpPr txBox="1"/>
          <p:nvPr/>
        </p:nvSpPr>
        <p:spPr>
          <a:xfrm>
            <a:off x="5679728" y="4055140"/>
            <a:ext cx="3625221" cy="5216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Το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π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εριεχόμενο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χιλιάδων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ανα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ρτήσεων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στο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twitter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ελέγχετ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αι α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υτόμ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ατα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ώστε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να β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ρεθούν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tweets π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ου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μπ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ορεί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να επ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ηρεάσουν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κά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π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οι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 </a:t>
            </a:r>
            <a:r>
              <a:rPr lang="en-US" altLang="ko-KR" sz="1000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μετοχή</a:t>
            </a:r>
            <a:r>
              <a:rPr lang="en-US" altLang="ko-KR" sz="1000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</a:t>
            </a:r>
            <a:endParaRPr lang="en-US" altLang="ko-KR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Στάδια Ανάπτυξης</a:t>
            </a:r>
            <a:endParaRPr lang="en-US" dirty="0"/>
          </a:p>
        </p:txBody>
      </p:sp>
      <p:grpSp>
        <p:nvGrpSpPr>
          <p:cNvPr id="4" name="그룹 52">
            <a:extLst>
              <a:ext uri="{FF2B5EF4-FFF2-40B4-BE49-F238E27FC236}">
                <a16:creationId xmlns:a16="http://schemas.microsoft.com/office/drawing/2014/main" id="{CCC12572-3B4E-4E47-80B2-8E54423E729D}"/>
              </a:ext>
            </a:extLst>
          </p:cNvPr>
          <p:cNvGrpSpPr/>
          <p:nvPr/>
        </p:nvGrpSpPr>
        <p:grpSpPr>
          <a:xfrm>
            <a:off x="2367159" y="2613226"/>
            <a:ext cx="1366300" cy="446909"/>
            <a:chOff x="460651" y="4988278"/>
            <a:chExt cx="2645023" cy="7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77D8B-C4A5-4F7B-95D4-738274822B40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1599F68-3D3A-41D4-A2C2-C11F34C4C610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2B8904-8BED-449F-BA34-7AFF7208027F}"/>
              </a:ext>
            </a:extLst>
          </p:cNvPr>
          <p:cNvSpPr txBox="1"/>
          <p:nvPr/>
        </p:nvSpPr>
        <p:spPr>
          <a:xfrm>
            <a:off x="2520003" y="2761918"/>
            <a:ext cx="1153637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Μήνες 3-9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그룹 53">
            <a:extLst>
              <a:ext uri="{FF2B5EF4-FFF2-40B4-BE49-F238E27FC236}">
                <a16:creationId xmlns:a16="http://schemas.microsoft.com/office/drawing/2014/main" id="{D60DA767-CFA7-4B34-A7C5-F815DA3EF28E}"/>
              </a:ext>
            </a:extLst>
          </p:cNvPr>
          <p:cNvGrpSpPr/>
          <p:nvPr/>
        </p:nvGrpSpPr>
        <p:grpSpPr>
          <a:xfrm>
            <a:off x="4291967" y="2606671"/>
            <a:ext cx="1415877" cy="446909"/>
            <a:chOff x="3277438" y="4988278"/>
            <a:chExt cx="2645023" cy="75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642632-4CEB-44A7-8F28-6BD9DFFE0697}"/>
                </a:ext>
              </a:extLst>
            </p:cNvPr>
            <p:cNvSpPr/>
            <p:nvPr/>
          </p:nvSpPr>
          <p:spPr>
            <a:xfrm>
              <a:off x="3277438" y="5132278"/>
              <a:ext cx="2645023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F335CBFB-6BEC-4C2F-B3E5-99539117E760}"/>
                </a:ext>
              </a:extLst>
            </p:cNvPr>
            <p:cNvSpPr/>
            <p:nvPr/>
          </p:nvSpPr>
          <p:spPr>
            <a:xfrm>
              <a:off x="5778461" y="4988278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39E199B-42B9-444B-A93E-54D3CCD3D3B6}"/>
              </a:ext>
            </a:extLst>
          </p:cNvPr>
          <p:cNvSpPr txBox="1"/>
          <p:nvPr/>
        </p:nvSpPr>
        <p:spPr>
          <a:xfrm>
            <a:off x="4468335" y="2730578"/>
            <a:ext cx="1153637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Μήνες 6-16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그룹 57">
            <a:extLst>
              <a:ext uri="{FF2B5EF4-FFF2-40B4-BE49-F238E27FC236}">
                <a16:creationId xmlns:a16="http://schemas.microsoft.com/office/drawing/2014/main" id="{F989801E-824E-4481-BB8D-4D3D39ED942D}"/>
              </a:ext>
            </a:extLst>
          </p:cNvPr>
          <p:cNvGrpSpPr/>
          <p:nvPr/>
        </p:nvGrpSpPr>
        <p:grpSpPr>
          <a:xfrm>
            <a:off x="318483" y="2636304"/>
            <a:ext cx="1333248" cy="438643"/>
            <a:chOff x="460651" y="4988278"/>
            <a:chExt cx="2645023" cy="7560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029EF97B-6982-4FB6-8381-A9BBECB221E1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5" name="Right Triangle 10">
              <a:extLst>
                <a:ext uri="{FF2B5EF4-FFF2-40B4-BE49-F238E27FC236}">
                  <a16:creationId xmlns:a16="http://schemas.microsoft.com/office/drawing/2014/main" id="{5CD6CDB5-D97C-47EE-8E3E-28B2B97ED8A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B432F8F-2C07-467A-91B3-6CE51D7C0E8E}"/>
              </a:ext>
            </a:extLst>
          </p:cNvPr>
          <p:cNvSpPr txBox="1"/>
          <p:nvPr/>
        </p:nvSpPr>
        <p:spPr>
          <a:xfrm>
            <a:off x="405263" y="2760211"/>
            <a:ext cx="1146225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Μήνες 1-5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그룹 52">
            <a:extLst>
              <a:ext uri="{FF2B5EF4-FFF2-40B4-BE49-F238E27FC236}">
                <a16:creationId xmlns:a16="http://schemas.microsoft.com/office/drawing/2014/main" id="{775D2E2B-368A-418C-A129-1A7EAB57AE19}"/>
              </a:ext>
            </a:extLst>
          </p:cNvPr>
          <p:cNvGrpSpPr/>
          <p:nvPr/>
        </p:nvGrpSpPr>
        <p:grpSpPr>
          <a:xfrm>
            <a:off x="8382711" y="2598427"/>
            <a:ext cx="1300199" cy="422112"/>
            <a:chOff x="460651" y="4988278"/>
            <a:chExt cx="2645023" cy="756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D713F4-B871-4E45-9223-3891EC340998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1" name="Right Triangle 70">
              <a:extLst>
                <a:ext uri="{FF2B5EF4-FFF2-40B4-BE49-F238E27FC236}">
                  <a16:creationId xmlns:a16="http://schemas.microsoft.com/office/drawing/2014/main" id="{17BCFAB7-D9F3-4E3F-BD20-7E196CD54CBD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E802D788-1F00-4F93-9A7C-D65FEBADFD83}"/>
              </a:ext>
            </a:extLst>
          </p:cNvPr>
          <p:cNvSpPr txBox="1"/>
          <p:nvPr/>
        </p:nvSpPr>
        <p:spPr>
          <a:xfrm>
            <a:off x="8452982" y="2705793"/>
            <a:ext cx="1153637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Μήνες 1-23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4" name="그룹 51">
            <a:extLst>
              <a:ext uri="{FF2B5EF4-FFF2-40B4-BE49-F238E27FC236}">
                <a16:creationId xmlns:a16="http://schemas.microsoft.com/office/drawing/2014/main" id="{29DAFA56-0293-41B1-A9B2-8F93B1C760E9}"/>
              </a:ext>
            </a:extLst>
          </p:cNvPr>
          <p:cNvGrpSpPr/>
          <p:nvPr/>
        </p:nvGrpSpPr>
        <p:grpSpPr>
          <a:xfrm>
            <a:off x="2210725" y="1843743"/>
            <a:ext cx="1955037" cy="760813"/>
            <a:chOff x="450595" y="2017425"/>
            <a:chExt cx="2753193" cy="88262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DAF9F49-CF41-4A31-B038-DD5E85854FCE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1" name="Right Triangle 110">
              <a:extLst>
                <a:ext uri="{FF2B5EF4-FFF2-40B4-BE49-F238E27FC236}">
                  <a16:creationId xmlns:a16="http://schemas.microsoft.com/office/drawing/2014/main" id="{801BBD7F-2E73-43AF-B56D-62FC7B4FB8CF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F82C5AF1-2764-4171-8A69-8B81615EDB49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5" name="그룹 44">
            <a:extLst>
              <a:ext uri="{FF2B5EF4-FFF2-40B4-BE49-F238E27FC236}">
                <a16:creationId xmlns:a16="http://schemas.microsoft.com/office/drawing/2014/main" id="{9CB1D46F-829E-482C-94D1-C07D0B9073B9}"/>
              </a:ext>
            </a:extLst>
          </p:cNvPr>
          <p:cNvGrpSpPr/>
          <p:nvPr/>
        </p:nvGrpSpPr>
        <p:grpSpPr>
          <a:xfrm>
            <a:off x="2205802" y="1962206"/>
            <a:ext cx="1791002" cy="1537568"/>
            <a:chOff x="332733" y="642845"/>
            <a:chExt cx="2473079" cy="207644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2592218-94FB-43EC-94EE-DE6A19DB6505}"/>
                </a:ext>
              </a:extLst>
            </p:cNvPr>
            <p:cNvSpPr txBox="1"/>
            <p:nvPr/>
          </p:nvSpPr>
          <p:spPr>
            <a:xfrm>
              <a:off x="332733" y="642845"/>
              <a:ext cx="2294522" cy="65550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Δημιουργί</a:t>
              </a:r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α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Βάσης</a:t>
              </a:r>
              <a:endParaRPr lang="ko-KR" altLang="en-US" sz="1400" b="1" dirty="0" err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B25FA85-EF11-4846-B55A-9A94D616DD49}"/>
                </a:ext>
              </a:extLst>
            </p:cNvPr>
            <p:cNvSpPr txBox="1"/>
            <p:nvPr/>
          </p:nvSpPr>
          <p:spPr>
            <a:xfrm>
              <a:off x="511290" y="2434529"/>
              <a:ext cx="2294522" cy="2847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altLang="ko-KR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6" name="그룹 50">
            <a:extLst>
              <a:ext uri="{FF2B5EF4-FFF2-40B4-BE49-F238E27FC236}">
                <a16:creationId xmlns:a16="http://schemas.microsoft.com/office/drawing/2014/main" id="{E18BED97-110A-4FCD-A6E0-8E958AB7A440}"/>
              </a:ext>
            </a:extLst>
          </p:cNvPr>
          <p:cNvGrpSpPr/>
          <p:nvPr/>
        </p:nvGrpSpPr>
        <p:grpSpPr>
          <a:xfrm>
            <a:off x="4221663" y="1845482"/>
            <a:ext cx="2045929" cy="744282"/>
            <a:chOff x="3267382" y="2017425"/>
            <a:chExt cx="2753193" cy="88262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A620131-CA5F-45D1-BEC4-579CA7197892}"/>
                </a:ext>
              </a:extLst>
            </p:cNvPr>
            <p:cNvSpPr/>
            <p:nvPr/>
          </p:nvSpPr>
          <p:spPr>
            <a:xfrm rot="10800000">
              <a:off x="3267382" y="2144046"/>
              <a:ext cx="2015921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8" name="Right Triangle 117">
              <a:extLst>
                <a:ext uri="{FF2B5EF4-FFF2-40B4-BE49-F238E27FC236}">
                  <a16:creationId xmlns:a16="http://schemas.microsoft.com/office/drawing/2014/main" id="{F1BDA433-5092-4299-9B95-4539D09D3855}"/>
                </a:ext>
              </a:extLst>
            </p:cNvPr>
            <p:cNvSpPr/>
            <p:nvPr/>
          </p:nvSpPr>
          <p:spPr>
            <a:xfrm rot="10800000">
              <a:off x="3277438" y="2756046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6818D4B8-6BAF-49ED-9303-616EBF9B9823}"/>
                </a:ext>
              </a:extLst>
            </p:cNvPr>
            <p:cNvSpPr/>
            <p:nvPr/>
          </p:nvSpPr>
          <p:spPr>
            <a:xfrm rot="5400000">
              <a:off x="5215005" y="2077097"/>
              <a:ext cx="865242" cy="74589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7" name="그룹 45">
            <a:extLst>
              <a:ext uri="{FF2B5EF4-FFF2-40B4-BE49-F238E27FC236}">
                <a16:creationId xmlns:a16="http://schemas.microsoft.com/office/drawing/2014/main" id="{D310E5A7-37AD-41E5-89D9-4CFCCAEF7B3B}"/>
              </a:ext>
            </a:extLst>
          </p:cNvPr>
          <p:cNvGrpSpPr/>
          <p:nvPr/>
        </p:nvGrpSpPr>
        <p:grpSpPr>
          <a:xfrm>
            <a:off x="4159171" y="1664987"/>
            <a:ext cx="1765431" cy="795888"/>
            <a:chOff x="3337333" y="1709147"/>
            <a:chExt cx="2302027" cy="10103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8FF8C1-B6F4-4D9A-8372-1AB27D725ED4}"/>
                </a:ext>
              </a:extLst>
            </p:cNvPr>
            <p:cNvSpPr txBox="1"/>
            <p:nvPr/>
          </p:nvSpPr>
          <p:spPr>
            <a:xfrm>
              <a:off x="3337333" y="2093550"/>
              <a:ext cx="2294521" cy="62595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Εκ</a:t>
              </a:r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πα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ίδευση</a:t>
              </a:r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Αλγορίθμου</a:t>
              </a:r>
              <a:endParaRPr lang="ko-KR" altLang="en-US" sz="1400" b="1" dirty="0" err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15C26A-1F4C-4E0A-9610-7AB67BDD8ED9}"/>
                </a:ext>
              </a:extLst>
            </p:cNvPr>
            <p:cNvSpPr txBox="1"/>
            <p:nvPr/>
          </p:nvSpPr>
          <p:spPr>
            <a:xfrm>
              <a:off x="3344836" y="1709147"/>
              <a:ext cx="2294524" cy="2847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altLang="ko-KR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905D767-2D2E-4C24-BAA5-F23E4C5BE2C8}"/>
              </a:ext>
            </a:extLst>
          </p:cNvPr>
          <p:cNvSpPr/>
          <p:nvPr/>
        </p:nvSpPr>
        <p:spPr>
          <a:xfrm rot="10800000">
            <a:off x="6299814" y="1911391"/>
            <a:ext cx="1467559" cy="516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31" name="그룹 49">
            <a:extLst>
              <a:ext uri="{FF2B5EF4-FFF2-40B4-BE49-F238E27FC236}">
                <a16:creationId xmlns:a16="http://schemas.microsoft.com/office/drawing/2014/main" id="{6F20D47A-EA10-42BE-A9AC-B08F988ED471}"/>
              </a:ext>
            </a:extLst>
          </p:cNvPr>
          <p:cNvGrpSpPr/>
          <p:nvPr/>
        </p:nvGrpSpPr>
        <p:grpSpPr>
          <a:xfrm>
            <a:off x="4583724" y="1819010"/>
            <a:ext cx="3629864" cy="2733106"/>
            <a:chOff x="3614191" y="1967882"/>
            <a:chExt cx="5223170" cy="3654169"/>
          </a:xfrm>
        </p:grpSpPr>
        <p:sp>
          <p:nvSpPr>
            <p:cNvPr id="126" name="Right Triangle 125">
              <a:extLst>
                <a:ext uri="{FF2B5EF4-FFF2-40B4-BE49-F238E27FC236}">
                  <a16:creationId xmlns:a16="http://schemas.microsoft.com/office/drawing/2014/main" id="{D5A61337-8B02-44B0-AA73-BC7157B52B59}"/>
                </a:ext>
              </a:extLst>
            </p:cNvPr>
            <p:cNvSpPr/>
            <p:nvPr/>
          </p:nvSpPr>
          <p:spPr>
            <a:xfrm rot="10800000">
              <a:off x="6094224" y="2756046"/>
              <a:ext cx="144000" cy="144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075425D-EC38-421A-9E00-4FF57D09EF04}"/>
                </a:ext>
              </a:extLst>
            </p:cNvPr>
            <p:cNvSpPr/>
            <p:nvPr/>
          </p:nvSpPr>
          <p:spPr>
            <a:xfrm rot="5400000">
              <a:off x="8012994" y="2058300"/>
              <a:ext cx="914786" cy="7339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128" name="그룹 46">
              <a:extLst>
                <a:ext uri="{FF2B5EF4-FFF2-40B4-BE49-F238E27FC236}">
                  <a16:creationId xmlns:a16="http://schemas.microsoft.com/office/drawing/2014/main" id="{48DBD568-A261-4F88-94F3-BA8C178E4049}"/>
                </a:ext>
              </a:extLst>
            </p:cNvPr>
            <p:cNvGrpSpPr/>
            <p:nvPr/>
          </p:nvGrpSpPr>
          <p:grpSpPr>
            <a:xfrm>
              <a:off x="3614191" y="2088425"/>
              <a:ext cx="4693847" cy="3533626"/>
              <a:chOff x="3614191" y="2088425"/>
              <a:chExt cx="4693847" cy="3533626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AE0BA96-5738-4F90-976B-E657557B06A6}"/>
                  </a:ext>
                </a:extLst>
              </p:cNvPr>
              <p:cNvSpPr txBox="1"/>
              <p:nvPr/>
            </p:nvSpPr>
            <p:spPr>
              <a:xfrm>
                <a:off x="6013515" y="2088425"/>
                <a:ext cx="2294523" cy="5912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1400" b="1" dirty="0" err="1">
                    <a:solidFill>
                      <a:schemeClr val="bg1"/>
                    </a:solidFill>
                    <a:latin typeface="Arial"/>
                    <a:ea typeface="Microsoft YaHei"/>
                    <a:cs typeface="Arial"/>
                  </a:rPr>
                  <a:t>Δοκιμή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Arial"/>
                    <a:ea typeface="Microsoft YaHei"/>
                    <a:cs typeface="Arial"/>
                  </a:rPr>
                  <a:t>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latin typeface="Arial"/>
                    <a:ea typeface="Microsoft YaHei"/>
                    <a:cs typeface="Arial"/>
                  </a:rPr>
                  <a:t>Αλγορίθμου</a:t>
                </a:r>
                <a:endParaRPr lang="ko-KR" altLang="en-US" sz="1400" b="1" dirty="0" err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4F4F4C5-D488-4F0C-BFF6-72AFB503E84B}"/>
                  </a:ext>
                </a:extLst>
              </p:cNvPr>
              <p:cNvSpPr txBox="1"/>
              <p:nvPr/>
            </p:nvSpPr>
            <p:spPr>
              <a:xfrm>
                <a:off x="3614191" y="5337287"/>
                <a:ext cx="2294522" cy="2847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36" name="그룹 60">
            <a:extLst>
              <a:ext uri="{FF2B5EF4-FFF2-40B4-BE49-F238E27FC236}">
                <a16:creationId xmlns:a16="http://schemas.microsoft.com/office/drawing/2014/main" id="{FE1BA412-6FD5-4454-843D-FA4C7E5A1BA1}"/>
              </a:ext>
            </a:extLst>
          </p:cNvPr>
          <p:cNvGrpSpPr/>
          <p:nvPr/>
        </p:nvGrpSpPr>
        <p:grpSpPr>
          <a:xfrm>
            <a:off x="104232" y="1842019"/>
            <a:ext cx="1988089" cy="744281"/>
            <a:chOff x="450595" y="2017425"/>
            <a:chExt cx="2753193" cy="882621"/>
          </a:xfrm>
        </p:grpSpPr>
        <p:sp>
          <p:nvSpPr>
            <p:cNvPr id="133" name="Rectangle 6">
              <a:extLst>
                <a:ext uri="{FF2B5EF4-FFF2-40B4-BE49-F238E27FC236}">
                  <a16:creationId xmlns:a16="http://schemas.microsoft.com/office/drawing/2014/main" id="{ED60F149-C99D-4FAD-9995-39BEA0168C48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4" name="Right Triangle 7">
              <a:extLst>
                <a:ext uri="{FF2B5EF4-FFF2-40B4-BE49-F238E27FC236}">
                  <a16:creationId xmlns:a16="http://schemas.microsoft.com/office/drawing/2014/main" id="{133B4631-B520-4996-9020-D34C8196FDFE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5" name="Isosceles Triangle 8">
              <a:extLst>
                <a:ext uri="{FF2B5EF4-FFF2-40B4-BE49-F238E27FC236}">
                  <a16:creationId xmlns:a16="http://schemas.microsoft.com/office/drawing/2014/main" id="{82D0272E-0856-48BD-B95B-33BE17453132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40" name="그룹 65">
            <a:extLst>
              <a:ext uri="{FF2B5EF4-FFF2-40B4-BE49-F238E27FC236}">
                <a16:creationId xmlns:a16="http://schemas.microsoft.com/office/drawing/2014/main" id="{8F4636B2-EFD1-4440-B0F2-550498FFD1FC}"/>
              </a:ext>
            </a:extLst>
          </p:cNvPr>
          <p:cNvGrpSpPr/>
          <p:nvPr/>
        </p:nvGrpSpPr>
        <p:grpSpPr>
          <a:xfrm>
            <a:off x="137212" y="1981078"/>
            <a:ext cx="1840538" cy="1397623"/>
            <a:chOff x="388066" y="-13436660"/>
            <a:chExt cx="2578990" cy="1956815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70E8F77-60A2-454B-8F17-57745B255022}"/>
                </a:ext>
              </a:extLst>
            </p:cNvPr>
            <p:cNvSpPr txBox="1"/>
            <p:nvPr/>
          </p:nvSpPr>
          <p:spPr>
            <a:xfrm>
              <a:off x="388066" y="-13436660"/>
              <a:ext cx="2294522" cy="6444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Έρευν</a:t>
              </a:r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α και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Ανάλυση</a:t>
              </a:r>
              <a:endParaRPr lang="en-US" altLang="ko-KR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43D42C6-01EB-4382-8FF6-249A35822E4C}"/>
                </a:ext>
              </a:extLst>
            </p:cNvPr>
            <p:cNvSpPr txBox="1"/>
            <p:nvPr/>
          </p:nvSpPr>
          <p:spPr>
            <a:xfrm>
              <a:off x="672534" y="5846731"/>
              <a:ext cx="2294522" cy="2847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5" name="그룹 51">
            <a:extLst>
              <a:ext uri="{FF2B5EF4-FFF2-40B4-BE49-F238E27FC236}">
                <a16:creationId xmlns:a16="http://schemas.microsoft.com/office/drawing/2014/main" id="{CDF72E0C-363A-4248-A628-D3B2A97B5FFE}"/>
              </a:ext>
            </a:extLst>
          </p:cNvPr>
          <p:cNvGrpSpPr/>
          <p:nvPr/>
        </p:nvGrpSpPr>
        <p:grpSpPr>
          <a:xfrm>
            <a:off x="8267563" y="1820749"/>
            <a:ext cx="1748457" cy="727725"/>
            <a:chOff x="450595" y="1931958"/>
            <a:chExt cx="2696896" cy="9680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33915E-8372-437B-B6C5-D212B93F4B9E}"/>
                </a:ext>
              </a:extLst>
            </p:cNvPr>
            <p:cNvSpPr/>
            <p:nvPr/>
          </p:nvSpPr>
          <p:spPr>
            <a:xfrm rot="10800000">
              <a:off x="450595" y="2061017"/>
              <a:ext cx="2027606" cy="7157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3" name="Right Triangle 142">
              <a:extLst>
                <a:ext uri="{FF2B5EF4-FFF2-40B4-BE49-F238E27FC236}">
                  <a16:creationId xmlns:a16="http://schemas.microsoft.com/office/drawing/2014/main" id="{2FBF1109-EC79-4DF3-AE4F-31A4607AE5B3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54AE509D-7B18-49EF-80E0-DF9A7A9F2277}"/>
                </a:ext>
              </a:extLst>
            </p:cNvPr>
            <p:cNvSpPr/>
            <p:nvPr/>
          </p:nvSpPr>
          <p:spPr>
            <a:xfrm rot="5400000">
              <a:off x="2315116" y="2050293"/>
              <a:ext cx="950709" cy="71404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49" name="그룹 44">
            <a:extLst>
              <a:ext uri="{FF2B5EF4-FFF2-40B4-BE49-F238E27FC236}">
                <a16:creationId xmlns:a16="http://schemas.microsoft.com/office/drawing/2014/main" id="{CEF19DCE-0E02-495F-9A3C-C4CC47EC13CF}"/>
              </a:ext>
            </a:extLst>
          </p:cNvPr>
          <p:cNvGrpSpPr/>
          <p:nvPr/>
        </p:nvGrpSpPr>
        <p:grpSpPr>
          <a:xfrm>
            <a:off x="8102646" y="1930849"/>
            <a:ext cx="1698038" cy="3669017"/>
            <a:chOff x="259334" y="736577"/>
            <a:chExt cx="2466983" cy="5300941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5EF1DF-BCB6-4092-B2BE-136512F7D801}"/>
                </a:ext>
              </a:extLst>
            </p:cNvPr>
            <p:cNvSpPr txBox="1"/>
            <p:nvPr/>
          </p:nvSpPr>
          <p:spPr>
            <a:xfrm>
              <a:off x="431794" y="736577"/>
              <a:ext cx="2294523" cy="71240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Ανά</a:t>
              </a:r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π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τυξη</a:t>
              </a:r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Διε</a:t>
              </a:r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πα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Arial"/>
                  <a:ea typeface="Microsoft YaHei"/>
                  <a:cs typeface="Arial"/>
                </a:rPr>
                <a:t>φής</a:t>
              </a:r>
              <a:endParaRPr lang="en-US" altLang="ko-KR" sz="1400" b="1">
                <a:solidFill>
                  <a:schemeClr val="bg1"/>
                </a:solidFill>
                <a:latin typeface="Arial"/>
                <a:ea typeface="Microsoft YaHei"/>
                <a:cs typeface="Arial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59733DA-EC42-4E9E-BDE2-A7ED60276799}"/>
                </a:ext>
              </a:extLst>
            </p:cNvPr>
            <p:cNvSpPr txBox="1"/>
            <p:nvPr/>
          </p:nvSpPr>
          <p:spPr>
            <a:xfrm>
              <a:off x="259334" y="5752754"/>
              <a:ext cx="2294523" cy="2847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endParaRPr lang="en-US" altLang="ko-KR" sz="1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0" name="그룹 57">
            <a:extLst>
              <a:ext uri="{FF2B5EF4-FFF2-40B4-BE49-F238E27FC236}">
                <a16:creationId xmlns:a16="http://schemas.microsoft.com/office/drawing/2014/main" id="{F85D37A2-1EAC-4A2F-82CC-FDDC85568610}"/>
              </a:ext>
            </a:extLst>
          </p:cNvPr>
          <p:cNvGrpSpPr/>
          <p:nvPr/>
        </p:nvGrpSpPr>
        <p:grpSpPr>
          <a:xfrm>
            <a:off x="6421406" y="2611519"/>
            <a:ext cx="1333248" cy="438643"/>
            <a:chOff x="460651" y="4988278"/>
            <a:chExt cx="2645023" cy="756000"/>
          </a:xfrm>
        </p:grpSpPr>
        <p:sp>
          <p:nvSpPr>
            <p:cNvPr id="151" name="Rectangle 9">
              <a:extLst>
                <a:ext uri="{FF2B5EF4-FFF2-40B4-BE49-F238E27FC236}">
                  <a16:creationId xmlns:a16="http://schemas.microsoft.com/office/drawing/2014/main" id="{B5E28D59-0C82-4BD5-9B74-BD7E4370E800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2" name="Right Triangle 10">
              <a:extLst>
                <a:ext uri="{FF2B5EF4-FFF2-40B4-BE49-F238E27FC236}">
                  <a16:creationId xmlns:a16="http://schemas.microsoft.com/office/drawing/2014/main" id="{6D421B47-7731-49BE-939B-6974EF747B6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7E962AE-C34A-4381-895F-2B526F9847ED}"/>
              </a:ext>
            </a:extLst>
          </p:cNvPr>
          <p:cNvSpPr txBox="1"/>
          <p:nvPr/>
        </p:nvSpPr>
        <p:spPr>
          <a:xfrm>
            <a:off x="6449698" y="2737133"/>
            <a:ext cx="1162750" cy="264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Μήνες 17-23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B7D7F7-BC44-4DDB-9A3F-1EAD765338B9}"/>
              </a:ext>
            </a:extLst>
          </p:cNvPr>
          <p:cNvSpPr txBox="1"/>
          <p:nvPr/>
        </p:nvSpPr>
        <p:spPr>
          <a:xfrm>
            <a:off x="1339905" y="4672045"/>
            <a:ext cx="27432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latin typeface="Arial"/>
              <a:ea typeface="Microsoft YaHei"/>
              <a:cs typeface="Arial"/>
            </a:endParaRPr>
          </a:p>
        </p:txBody>
      </p:sp>
      <p:pic>
        <p:nvPicPr>
          <p:cNvPr id="154" name="Graphic 154" descr="Checklist with solid fill">
            <a:extLst>
              <a:ext uri="{FF2B5EF4-FFF2-40B4-BE49-F238E27FC236}">
                <a16:creationId xmlns:a16="http://schemas.microsoft.com/office/drawing/2014/main" id="{101CE425-4C53-4ED2-9CC4-9ACF1D406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54" y="3318298"/>
            <a:ext cx="963611" cy="963996"/>
          </a:xfrm>
          <a:prstGeom prst="rect">
            <a:avLst/>
          </a:prstGeom>
        </p:spPr>
      </p:pic>
      <p:pic>
        <p:nvPicPr>
          <p:cNvPr id="157" name="Graphic 157" descr="Books on shelf with solid fill">
            <a:extLst>
              <a:ext uri="{FF2B5EF4-FFF2-40B4-BE49-F238E27FC236}">
                <a16:creationId xmlns:a16="http://schemas.microsoft.com/office/drawing/2014/main" id="{5E04000C-3967-43EC-BD10-26166AE8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6441" y="3301766"/>
            <a:ext cx="988400" cy="1005326"/>
          </a:xfrm>
          <a:prstGeom prst="rect">
            <a:avLst/>
          </a:prstGeom>
        </p:spPr>
      </p:pic>
      <p:pic>
        <p:nvPicPr>
          <p:cNvPr id="159" name="Graphic 159" descr="Monitor with solid fill">
            <a:extLst>
              <a:ext uri="{FF2B5EF4-FFF2-40B4-BE49-F238E27FC236}">
                <a16:creationId xmlns:a16="http://schemas.microsoft.com/office/drawing/2014/main" id="{98438C7E-835E-4418-AED4-68A35051C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8930" y="3166184"/>
            <a:ext cx="1062764" cy="1112785"/>
          </a:xfrm>
          <a:prstGeom prst="rect">
            <a:avLst/>
          </a:prstGeom>
        </p:spPr>
      </p:pic>
      <p:pic>
        <p:nvPicPr>
          <p:cNvPr id="161" name="Graphic 161" descr="Bullseye with solid fill">
            <a:extLst>
              <a:ext uri="{FF2B5EF4-FFF2-40B4-BE49-F238E27FC236}">
                <a16:creationId xmlns:a16="http://schemas.microsoft.com/office/drawing/2014/main" id="{F5223B71-C17D-46CF-814B-AD6EB466C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38341" y="3261924"/>
            <a:ext cx="971874" cy="963996"/>
          </a:xfrm>
          <a:prstGeom prst="rect">
            <a:avLst/>
          </a:prstGeom>
        </p:spPr>
      </p:pic>
      <p:pic>
        <p:nvPicPr>
          <p:cNvPr id="162" name="Graphic 162" descr="Gears with solid fill">
            <a:extLst>
              <a:ext uri="{FF2B5EF4-FFF2-40B4-BE49-F238E27FC236}">
                <a16:creationId xmlns:a16="http://schemas.microsoft.com/office/drawing/2014/main" id="{A975D941-20B1-467F-9F8E-C9D02CBF98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0549" y="3305662"/>
            <a:ext cx="9140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3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">
            <a:extLst>
              <a:ext uri="{FF2B5EF4-FFF2-40B4-BE49-F238E27FC236}">
                <a16:creationId xmlns:a16="http://schemas.microsoft.com/office/drawing/2014/main" id="{01B1191D-13E7-492D-9FC8-0C41A3F115A4}"/>
              </a:ext>
            </a:extLst>
          </p:cNvPr>
          <p:cNvGrpSpPr/>
          <p:nvPr/>
        </p:nvGrpSpPr>
        <p:grpSpPr>
          <a:xfrm>
            <a:off x="-20553" y="798685"/>
            <a:ext cx="4883915" cy="4883912"/>
            <a:chOff x="-24857" y="965848"/>
            <a:chExt cx="5906844" cy="5906841"/>
          </a:xfrm>
        </p:grpSpPr>
        <p:sp>
          <p:nvSpPr>
            <p:cNvPr id="30" name="Right Triangle 28">
              <a:extLst>
                <a:ext uri="{FF2B5EF4-FFF2-40B4-BE49-F238E27FC236}">
                  <a16:creationId xmlns:a16="http://schemas.microsoft.com/office/drawing/2014/main" id="{1A479C8A-4FF7-418C-BCA1-9CEBCCCE890C}"/>
                </a:ext>
              </a:extLst>
            </p:cNvPr>
            <p:cNvSpPr/>
            <p:nvPr/>
          </p:nvSpPr>
          <p:spPr>
            <a:xfrm rot="19800000">
              <a:off x="1222988" y="965848"/>
              <a:ext cx="3410735" cy="196870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ight Triangle 29">
              <a:extLst>
                <a:ext uri="{FF2B5EF4-FFF2-40B4-BE49-F238E27FC236}">
                  <a16:creationId xmlns:a16="http://schemas.microsoft.com/office/drawing/2014/main" id="{CFB0D40F-412D-4B02-B6DF-5456FA80C871}"/>
                </a:ext>
              </a:extLst>
            </p:cNvPr>
            <p:cNvSpPr/>
            <p:nvPr/>
          </p:nvSpPr>
          <p:spPr>
            <a:xfrm rot="3600000">
              <a:off x="3192267" y="2934707"/>
              <a:ext cx="3410736" cy="196870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ight Triangle 30">
              <a:extLst>
                <a:ext uri="{FF2B5EF4-FFF2-40B4-BE49-F238E27FC236}">
                  <a16:creationId xmlns:a16="http://schemas.microsoft.com/office/drawing/2014/main" id="{9CE54360-BC61-45A2-A688-513306DD520A}"/>
                </a:ext>
              </a:extLst>
            </p:cNvPr>
            <p:cNvSpPr/>
            <p:nvPr/>
          </p:nvSpPr>
          <p:spPr>
            <a:xfrm rot="9000000">
              <a:off x="1223405" y="4903983"/>
              <a:ext cx="3410735" cy="196870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ight Triangle 31">
              <a:extLst>
                <a:ext uri="{FF2B5EF4-FFF2-40B4-BE49-F238E27FC236}">
                  <a16:creationId xmlns:a16="http://schemas.microsoft.com/office/drawing/2014/main" id="{C74E7818-AB3F-433A-93A8-21734B110669}"/>
                </a:ext>
              </a:extLst>
            </p:cNvPr>
            <p:cNvSpPr/>
            <p:nvPr/>
          </p:nvSpPr>
          <p:spPr>
            <a:xfrm rot="14400000">
              <a:off x="-745872" y="2935126"/>
              <a:ext cx="3410736" cy="196870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dirty="0" err="1">
                <a:cs typeface="Arial"/>
              </a:rPr>
              <a:t>Προ</a:t>
            </a:r>
            <a:r>
              <a:rPr lang="en-US" dirty="0">
                <a:cs typeface="Arial"/>
              </a:rPr>
              <a:t>β</a:t>
            </a:r>
            <a:r>
              <a:rPr lang="en-US" dirty="0" err="1">
                <a:cs typeface="Arial"/>
              </a:rPr>
              <a:t>λε</a:t>
            </a:r>
            <a:r>
              <a:rPr lang="en-US" dirty="0">
                <a:cs typeface="Arial"/>
              </a:rPr>
              <a:t>π</a:t>
            </a:r>
            <a:r>
              <a:rPr lang="en-US" dirty="0" err="1">
                <a:cs typeface="Arial"/>
              </a:rPr>
              <a:t>όμενο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κόστος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21B8-0333-46BA-BCFD-83AB83C00D4F}"/>
              </a:ext>
            </a:extLst>
          </p:cNvPr>
          <p:cNvSpPr txBox="1"/>
          <p:nvPr/>
        </p:nvSpPr>
        <p:spPr>
          <a:xfrm>
            <a:off x="1396684" y="2164076"/>
            <a:ext cx="598799" cy="6647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altLang="ko-KR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F8C77-FAF9-4CAE-8797-D7ECBD153F01}"/>
              </a:ext>
            </a:extLst>
          </p:cNvPr>
          <p:cNvSpPr txBox="1"/>
          <p:nvPr/>
        </p:nvSpPr>
        <p:spPr>
          <a:xfrm>
            <a:off x="1334323" y="3600497"/>
            <a:ext cx="598799" cy="6647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altLang="ko-KR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885B9-B275-4745-9368-91CD3148F4E6}"/>
              </a:ext>
            </a:extLst>
          </p:cNvPr>
          <p:cNvSpPr txBox="1"/>
          <p:nvPr/>
        </p:nvSpPr>
        <p:spPr>
          <a:xfrm>
            <a:off x="2824375" y="3566824"/>
            <a:ext cx="598799" cy="6647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altLang="ko-KR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A4682-A227-45E3-966D-A5E1AFEB0276}"/>
              </a:ext>
            </a:extLst>
          </p:cNvPr>
          <p:cNvSpPr txBox="1"/>
          <p:nvPr/>
        </p:nvSpPr>
        <p:spPr>
          <a:xfrm>
            <a:off x="2824375" y="2123906"/>
            <a:ext cx="598799" cy="6647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altLang="ko-KR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B9FFA-108A-4ED8-9611-4391997277EF}"/>
              </a:ext>
            </a:extLst>
          </p:cNvPr>
          <p:cNvSpPr txBox="1"/>
          <p:nvPr/>
        </p:nvSpPr>
        <p:spPr>
          <a:xfrm>
            <a:off x="1130554" y="1853158"/>
            <a:ext cx="1702615" cy="278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ΠΡΟΣΩΠΙΚΟ</a:t>
            </a:r>
            <a:endParaRPr lang="en-US" altLang="ko-K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ABC9-3318-4951-AFB7-F3BBB886FD68}"/>
              </a:ext>
            </a:extLst>
          </p:cNvPr>
          <p:cNvSpPr txBox="1"/>
          <p:nvPr/>
        </p:nvSpPr>
        <p:spPr>
          <a:xfrm rot="16200000">
            <a:off x="430790" y="3615425"/>
            <a:ext cx="1378949" cy="435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ΔΗΜΟΣΙΟΤΗΤΑ</a:t>
            </a:r>
            <a:endParaRPr lang="en-US" sz="1200">
              <a:solidFill>
                <a:schemeClr val="bg1"/>
              </a:solidFill>
              <a:latin typeface="Arial"/>
              <a:ea typeface="Microsoft YaHei"/>
              <a:cs typeface="Arial"/>
            </a:endParaRPr>
          </a:p>
          <a:p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A8F15-6008-498D-87E8-A5C8B74BD7EE}"/>
              </a:ext>
            </a:extLst>
          </p:cNvPr>
          <p:cNvSpPr txBox="1"/>
          <p:nvPr/>
        </p:nvSpPr>
        <p:spPr>
          <a:xfrm>
            <a:off x="2102009" y="4385435"/>
            <a:ext cx="1640537" cy="278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300" b="1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ΜΕΤΑΚΙΝΗΣΕΙΣ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34819-74A5-4BF3-93C7-680BF0E954A7}"/>
              </a:ext>
            </a:extLst>
          </p:cNvPr>
          <p:cNvSpPr txBox="1"/>
          <p:nvPr/>
        </p:nvSpPr>
        <p:spPr>
          <a:xfrm rot="16200000">
            <a:off x="3084931" y="2450306"/>
            <a:ext cx="1308847" cy="278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300" b="1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ΕΞΟΠΛΙΣΜΟΣ</a:t>
            </a:r>
            <a:endParaRPr lang="en-US" altLang="ko-KR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42">
            <a:extLst>
              <a:ext uri="{FF2B5EF4-FFF2-40B4-BE49-F238E27FC236}">
                <a16:creationId xmlns:a16="http://schemas.microsoft.com/office/drawing/2014/main" id="{D232ECF5-44A8-441E-9BEC-9D9D18DCC4EE}"/>
              </a:ext>
            </a:extLst>
          </p:cNvPr>
          <p:cNvGrpSpPr/>
          <p:nvPr/>
        </p:nvGrpSpPr>
        <p:grpSpPr>
          <a:xfrm>
            <a:off x="4588186" y="1529713"/>
            <a:ext cx="4699279" cy="712450"/>
            <a:chOff x="-475010" y="1039829"/>
            <a:chExt cx="4241713" cy="861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67EEEA-3FA4-408D-87D6-30E69638B042}"/>
                </a:ext>
              </a:extLst>
            </p:cNvPr>
            <p:cNvSpPr txBox="1"/>
            <p:nvPr/>
          </p:nvSpPr>
          <p:spPr>
            <a:xfrm>
              <a:off x="-475010" y="1039829"/>
              <a:ext cx="4241713" cy="5963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Προσω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π</a:t>
              </a:r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ικό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 - </a:t>
              </a:r>
              <a:r>
                <a:rPr lang="en-US" sz="1400" b="1" dirty="0">
                  <a:latin typeface="Arial"/>
                  <a:ea typeface="Microsoft YaHei"/>
                  <a:cs typeface="Arial"/>
                </a:rPr>
                <a:t>174.700</a:t>
              </a:r>
              <a:r>
                <a:rPr lang="en-US" sz="1400" dirty="0">
                  <a:latin typeface="Arial"/>
                  <a:ea typeface="Microsoft YaHei"/>
                  <a:cs typeface="Arial"/>
                </a:rPr>
                <a:t>€</a:t>
              </a:r>
            </a:p>
            <a:p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C9F6-A4B9-4AE3-89E4-B8D5029D0319}"/>
                </a:ext>
              </a:extLst>
            </p:cNvPr>
            <p:cNvSpPr txBox="1"/>
            <p:nvPr/>
          </p:nvSpPr>
          <p:spPr>
            <a:xfrm>
              <a:off x="-460977" y="1339729"/>
              <a:ext cx="4226290" cy="5617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300" dirty="0" err="1">
                  <a:latin typeface="Arial"/>
                  <a:ea typeface="Microsoft YaHei"/>
                  <a:cs typeface="Arial"/>
                </a:rPr>
                <a:t>Προγρ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α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μμ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α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τιστές</a:t>
              </a:r>
            </a:p>
            <a:p>
              <a:pPr marL="342900" indent="-342900">
                <a:buAutoNum type="arabicPeriod"/>
              </a:pPr>
              <a:r>
                <a:rPr lang="en-US" sz="1300" dirty="0" err="1">
                  <a:latin typeface="Arial"/>
                  <a:ea typeface="Microsoft YaHei"/>
                  <a:cs typeface="Arial"/>
                </a:rPr>
                <a:t>Εξυ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π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ηρέτηση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 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Πελ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α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τών</a:t>
              </a:r>
              <a:endParaRPr lang="en-US" sz="1300" dirty="0">
                <a:latin typeface="Arial"/>
                <a:ea typeface="Microsoft YaHei"/>
                <a:cs typeface="Arial"/>
              </a:endParaRPr>
            </a:p>
          </p:txBody>
        </p:sp>
      </p:grpSp>
      <p:grpSp>
        <p:nvGrpSpPr>
          <p:cNvPr id="15" name="Group 45">
            <a:extLst>
              <a:ext uri="{FF2B5EF4-FFF2-40B4-BE49-F238E27FC236}">
                <a16:creationId xmlns:a16="http://schemas.microsoft.com/office/drawing/2014/main" id="{546BF2A7-5228-43C6-A76C-8F4F76B6FD4C}"/>
              </a:ext>
            </a:extLst>
          </p:cNvPr>
          <p:cNvGrpSpPr/>
          <p:nvPr/>
        </p:nvGrpSpPr>
        <p:grpSpPr>
          <a:xfrm>
            <a:off x="4595475" y="2394545"/>
            <a:ext cx="4700248" cy="517063"/>
            <a:chOff x="-475885" y="1091056"/>
            <a:chExt cx="4242588" cy="6253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BC7979-5423-4FEF-8DCB-C98927AADE95}"/>
                </a:ext>
              </a:extLst>
            </p:cNvPr>
            <p:cNvSpPr txBox="1"/>
            <p:nvPr/>
          </p:nvSpPr>
          <p:spPr>
            <a:xfrm>
              <a:off x="-475010" y="1091056"/>
              <a:ext cx="4241713" cy="35401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Εξο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π</a:t>
              </a:r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λισμός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 - </a:t>
              </a:r>
              <a:r>
                <a:rPr lang="en-US" sz="1400" b="1" dirty="0">
                  <a:latin typeface="Arial"/>
                  <a:ea typeface="Microsoft YaHei"/>
                  <a:cs typeface="Arial"/>
                </a:rPr>
                <a:t>16.040€</a:t>
              </a:r>
              <a:endParaRPr lang="en-US" altLang="ko-KR" sz="1200" b="1" dirty="0" err="1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7B8084-F2C1-4A4C-AFBB-B622A69BE517}"/>
                </a:ext>
              </a:extLst>
            </p:cNvPr>
            <p:cNvSpPr txBox="1"/>
            <p:nvPr/>
          </p:nvSpPr>
          <p:spPr>
            <a:xfrm>
              <a:off x="-475885" y="1379695"/>
              <a:ext cx="4226290" cy="3367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300">
                  <a:latin typeface="Arial"/>
                  <a:ea typeface="Microsoft YaHei"/>
                  <a:cs typeface="Arial"/>
                </a:rPr>
                <a:t>Server, Domain, Laptops, Workstations, κα.</a:t>
              </a:r>
              <a:endParaRPr lang="en-US" sz="1300" dirty="0">
                <a:latin typeface="Arial"/>
                <a:ea typeface="Microsoft YaHei"/>
                <a:cs typeface="Arial"/>
              </a:endParaRPr>
            </a:p>
          </p:txBody>
        </p:sp>
      </p:grpSp>
      <p:grpSp>
        <p:nvGrpSpPr>
          <p:cNvPr id="18" name="Group 48">
            <a:extLst>
              <a:ext uri="{FF2B5EF4-FFF2-40B4-BE49-F238E27FC236}">
                <a16:creationId xmlns:a16="http://schemas.microsoft.com/office/drawing/2014/main" id="{A2FF614A-5F33-4174-BF83-19425EC232ED}"/>
              </a:ext>
            </a:extLst>
          </p:cNvPr>
          <p:cNvGrpSpPr/>
          <p:nvPr/>
        </p:nvGrpSpPr>
        <p:grpSpPr>
          <a:xfrm>
            <a:off x="4595475" y="3034686"/>
            <a:ext cx="4700248" cy="567681"/>
            <a:chOff x="-475885" y="969885"/>
            <a:chExt cx="4242588" cy="6865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1AD2DF-967C-48A8-A60F-61E2B8E9DCFD}"/>
                </a:ext>
              </a:extLst>
            </p:cNvPr>
            <p:cNvSpPr txBox="1"/>
            <p:nvPr/>
          </p:nvSpPr>
          <p:spPr>
            <a:xfrm>
              <a:off x="-475010" y="969885"/>
              <a:ext cx="4241713" cy="5963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Μετ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κινήσεις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 - </a:t>
              </a:r>
              <a:r>
                <a:rPr lang="en-US" sz="1400" b="1" dirty="0">
                  <a:latin typeface="Arial"/>
                  <a:ea typeface="Microsoft YaHei"/>
                  <a:cs typeface="Arial"/>
                </a:rPr>
                <a:t>12.000€</a:t>
              </a:r>
              <a:endParaRPr lang="en-US" sz="1400" dirty="0">
                <a:latin typeface="Arial"/>
                <a:ea typeface="Microsoft YaHei"/>
                <a:cs typeface="Arial"/>
              </a:endParaRPr>
            </a:p>
            <a:p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655A30-B1E7-469C-940C-92A84817F2D0}"/>
                </a:ext>
              </a:extLst>
            </p:cNvPr>
            <p:cNvSpPr txBox="1"/>
            <p:nvPr/>
          </p:nvSpPr>
          <p:spPr>
            <a:xfrm>
              <a:off x="-475885" y="1319744"/>
              <a:ext cx="4226290" cy="3367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300" dirty="0" err="1">
                  <a:latin typeface="Arial"/>
                  <a:ea typeface="Microsoft YaHei"/>
                  <a:cs typeface="Arial"/>
                </a:rPr>
                <a:t>Συνέδρι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α</a:t>
              </a: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26B6CA1E-CA95-4EDD-BF86-ACE95CE60500}"/>
              </a:ext>
            </a:extLst>
          </p:cNvPr>
          <p:cNvGrpSpPr/>
          <p:nvPr/>
        </p:nvGrpSpPr>
        <p:grpSpPr>
          <a:xfrm>
            <a:off x="4588186" y="3760512"/>
            <a:ext cx="4699279" cy="584204"/>
            <a:chOff x="-475010" y="969885"/>
            <a:chExt cx="4241713" cy="7065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342956-C3EA-44AD-9B86-F23ADD3C194B}"/>
                </a:ext>
              </a:extLst>
            </p:cNvPr>
            <p:cNvSpPr txBox="1"/>
            <p:nvPr/>
          </p:nvSpPr>
          <p:spPr>
            <a:xfrm>
              <a:off x="-475010" y="969885"/>
              <a:ext cx="4241713" cy="5963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Δημοσιότητ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α - 2</a:t>
              </a:r>
              <a:r>
                <a:rPr lang="en-US" sz="1400" b="1" dirty="0">
                  <a:latin typeface="Arial"/>
                  <a:ea typeface="Microsoft YaHei"/>
                  <a:cs typeface="Arial"/>
                </a:rPr>
                <a:t>0.000€</a:t>
              </a:r>
              <a:endParaRPr lang="en-US" sz="1400" dirty="0">
                <a:latin typeface="Arial"/>
                <a:ea typeface="Microsoft YaHei"/>
                <a:cs typeface="Arial"/>
              </a:endParaRPr>
            </a:p>
            <a:p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37A7FE-74BD-47CC-A754-76D5E03F72C0}"/>
                </a:ext>
              </a:extLst>
            </p:cNvPr>
            <p:cNvSpPr txBox="1"/>
            <p:nvPr/>
          </p:nvSpPr>
          <p:spPr>
            <a:xfrm>
              <a:off x="-460977" y="1339728"/>
              <a:ext cx="4226290" cy="3367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300" dirty="0">
                  <a:latin typeface="Arial"/>
                  <a:ea typeface="Microsoft YaHei"/>
                  <a:cs typeface="Arial"/>
                </a:rPr>
                <a:t>Google, 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facebook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, twitter, motley Fool, Yahoo</a:t>
              </a:r>
              <a:endParaRPr lang="en-US" sz="1400" b="1" dirty="0">
                <a:ea typeface="Microsoft YaHei"/>
                <a:cs typeface="Arial"/>
              </a:endParaRPr>
            </a:p>
          </p:txBody>
        </p:sp>
      </p:grpSp>
      <p:pic>
        <p:nvPicPr>
          <p:cNvPr id="24" name="Picture 24" descr="Logo&#10;&#10;Description automatically generated">
            <a:extLst>
              <a:ext uri="{FF2B5EF4-FFF2-40B4-BE49-F238E27FC236}">
                <a16:creationId xmlns:a16="http://schemas.microsoft.com/office/drawing/2014/main" id="{16A3684D-8FC6-4E17-9EEF-9852F52E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719786"/>
            <a:ext cx="1021717" cy="1045239"/>
          </a:xfrm>
          <a:prstGeom prst="rect">
            <a:avLst/>
          </a:prstGeom>
        </p:spPr>
      </p:pic>
      <p:grpSp>
        <p:nvGrpSpPr>
          <p:cNvPr id="34" name="Group 51">
            <a:extLst>
              <a:ext uri="{FF2B5EF4-FFF2-40B4-BE49-F238E27FC236}">
                <a16:creationId xmlns:a16="http://schemas.microsoft.com/office/drawing/2014/main" id="{12CAC53E-3E05-452F-B5C4-A49327C2E18C}"/>
              </a:ext>
            </a:extLst>
          </p:cNvPr>
          <p:cNvGrpSpPr/>
          <p:nvPr/>
        </p:nvGrpSpPr>
        <p:grpSpPr>
          <a:xfrm>
            <a:off x="4598332" y="4553615"/>
            <a:ext cx="4699279" cy="526374"/>
            <a:chOff x="-475010" y="969885"/>
            <a:chExt cx="4241713" cy="63662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9BC50B-72C6-48B4-B769-76AC1AF9589A}"/>
                </a:ext>
              </a:extLst>
            </p:cNvPr>
            <p:cNvSpPr txBox="1"/>
            <p:nvPr/>
          </p:nvSpPr>
          <p:spPr>
            <a:xfrm>
              <a:off x="-475010" y="969885"/>
              <a:ext cx="4241713" cy="59636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Άλλες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 δαπ</a:t>
              </a:r>
              <a:r>
                <a:rPr lang="en-US" altLang="ko-KR" sz="1400" b="1" dirty="0" err="1">
                  <a:latin typeface="Arial"/>
                  <a:ea typeface="Microsoft YaHei"/>
                  <a:cs typeface="Arial"/>
                </a:rPr>
                <a:t>άνες</a:t>
              </a:r>
              <a:r>
                <a:rPr lang="en-US" altLang="ko-KR" sz="1400" b="1" dirty="0">
                  <a:latin typeface="Arial"/>
                  <a:ea typeface="Microsoft YaHei"/>
                  <a:cs typeface="Arial"/>
                </a:rPr>
                <a:t> - </a:t>
              </a:r>
              <a:r>
                <a:rPr lang="en-US" sz="1400" b="1" dirty="0">
                  <a:latin typeface="Arial"/>
                  <a:ea typeface="Microsoft YaHei"/>
                  <a:cs typeface="Arial"/>
                </a:rPr>
                <a:t>13.000€</a:t>
              </a:r>
            </a:p>
            <a:p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B68473-A5B2-4D0F-AC48-206E97567339}"/>
                </a:ext>
              </a:extLst>
            </p:cNvPr>
            <p:cNvSpPr txBox="1"/>
            <p:nvPr/>
          </p:nvSpPr>
          <p:spPr>
            <a:xfrm>
              <a:off x="-468431" y="1269785"/>
              <a:ext cx="4226290" cy="3367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300" dirty="0" err="1">
                  <a:latin typeface="Arial"/>
                  <a:ea typeface="Microsoft YaHei"/>
                  <a:cs typeface="Arial"/>
                </a:rPr>
                <a:t>Λογιστήριο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 και π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ερι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π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τώσεις</a:t>
              </a:r>
              <a:r>
                <a:rPr lang="en-US" sz="1300" dirty="0">
                  <a:latin typeface="Arial"/>
                  <a:ea typeface="Microsoft YaHei"/>
                  <a:cs typeface="Arial"/>
                </a:rPr>
                <a:t> α</a:t>
              </a:r>
              <a:r>
                <a:rPr lang="en-US" sz="1300" dirty="0" err="1">
                  <a:latin typeface="Arial"/>
                  <a:ea typeface="Microsoft YaHei"/>
                  <a:cs typeface="Arial"/>
                </a:rPr>
                <a:t>νάγκης</a:t>
              </a:r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16334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2500139" y="194474"/>
            <a:ext cx="5079487" cy="7363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/>
                <a:cs typeface="Arial"/>
              </a:rPr>
              <a:t>Μελλοντικά</a:t>
            </a:r>
            <a:r>
              <a:rPr lang="en-US" altLang="ko-KR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/>
                <a:cs typeface="Arial"/>
              </a:rPr>
              <a:t> </a:t>
            </a:r>
            <a:r>
              <a:rPr lang="en-US" altLang="ko-KR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/>
                <a:cs typeface="Arial"/>
              </a:rPr>
              <a:t>Σχέδι</a:t>
            </a:r>
            <a:r>
              <a:rPr lang="en-US" altLang="ko-KR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/>
                <a:cs typeface="Arial"/>
              </a:rPr>
              <a:t>α</a:t>
            </a:r>
            <a:endParaRPr lang="en-US" altLang="ko-KR" sz="450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603608" y="2380774"/>
            <a:ext cx="3288047" cy="86523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Μετά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το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π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έρ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ας 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των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2 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χρόνων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α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νά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π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τυξης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το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Tinv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 μπ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ορεί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 να επ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εκτ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α</a:t>
            </a:r>
            <a:r>
              <a:rPr lang="en-US" altLang="ko-KR" dirty="0" err="1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θεί</a:t>
            </a:r>
            <a:r>
              <a:rPr lang="en-US" altLang="ko-KR" dirty="0">
                <a:solidFill>
                  <a:schemeClr val="bg1"/>
                </a:solidFill>
                <a:latin typeface="Arial"/>
                <a:ea typeface="Microsoft YaHei"/>
                <a:cs typeface="Arial"/>
              </a:rPr>
              <a:t>!</a:t>
            </a:r>
            <a:endParaRPr lang="en-US" altLang="ko-K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F3434-DEE0-4D84-95AF-F40A91F31DCB}"/>
              </a:ext>
            </a:extLst>
          </p:cNvPr>
          <p:cNvSpPr txBox="1"/>
          <p:nvPr/>
        </p:nvSpPr>
        <p:spPr>
          <a:xfrm>
            <a:off x="725938" y="4515716"/>
            <a:ext cx="3091466" cy="3785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endParaRPr lang="en-US" altLang="ko-KR" sz="2000" dirty="0">
              <a:solidFill>
                <a:srgbClr val="262626"/>
              </a:solidFill>
              <a:cs typeface="Arial" pitchFamily="34" charset="0"/>
            </a:endParaRPr>
          </a:p>
        </p:txBody>
      </p:sp>
      <p:pic>
        <p:nvPicPr>
          <p:cNvPr id="11" name="Graphic 12" descr="Gears with solid fill">
            <a:extLst>
              <a:ext uri="{FF2B5EF4-FFF2-40B4-BE49-F238E27FC236}">
                <a16:creationId xmlns:a16="http://schemas.microsoft.com/office/drawing/2014/main" id="{7A4B10E7-9158-41FA-AC66-91A1146FA8B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" b="42"/>
          <a:stretch/>
        </p:blipFill>
        <p:spPr>
          <a:xfrm>
            <a:off x="4869296" y="1462239"/>
            <a:ext cx="2304434" cy="2302506"/>
          </a:xfrm>
        </p:spPr>
      </p:pic>
      <p:pic>
        <p:nvPicPr>
          <p:cNvPr id="2" name="Graphic 3" descr="Smart Phone with solid fill">
            <a:extLst>
              <a:ext uri="{FF2B5EF4-FFF2-40B4-BE49-F238E27FC236}">
                <a16:creationId xmlns:a16="http://schemas.microsoft.com/office/drawing/2014/main" id="{18831CC7-8F13-4F02-9334-3E1318A7CEC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76" b="276"/>
          <a:stretch/>
        </p:blipFill>
        <p:spPr>
          <a:xfrm>
            <a:off x="3898839" y="2955841"/>
            <a:ext cx="2304434" cy="22984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6868C-50AC-40E9-8E14-1EBA8FF942A5}"/>
              </a:ext>
            </a:extLst>
          </p:cNvPr>
          <p:cNvSpPr txBox="1"/>
          <p:nvPr/>
        </p:nvSpPr>
        <p:spPr>
          <a:xfrm>
            <a:off x="4613948" y="3631017"/>
            <a:ext cx="876121" cy="607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UI </a:t>
            </a:r>
            <a:r>
              <a:rPr lang="en-US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γι</a:t>
            </a:r>
            <a:r>
              <a:rPr lang="en-US" dirty="0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α</a:t>
            </a:r>
          </a:p>
          <a:p>
            <a:r>
              <a:rPr lang="en-US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Κινητά</a:t>
            </a:r>
            <a:endParaRPr lang="en-US" dirty="0" err="1">
              <a:solidFill>
                <a:schemeClr val="accent1"/>
              </a:solidFill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222C6-3614-4320-928F-65B2BC13F80F}"/>
              </a:ext>
            </a:extLst>
          </p:cNvPr>
          <p:cNvSpPr txBox="1"/>
          <p:nvPr/>
        </p:nvSpPr>
        <p:spPr>
          <a:xfrm rot="-3420000">
            <a:off x="4657540" y="2035546"/>
            <a:ext cx="1661415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Ενσωμάτωση</a:t>
            </a:r>
            <a:endParaRPr lang="en-US" dirty="0" err="1">
              <a:solidFill>
                <a:schemeClr val="accent1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948AC-A5FA-4247-80ED-F03BA78E7A87}"/>
              </a:ext>
            </a:extLst>
          </p:cNvPr>
          <p:cNvSpPr txBox="1"/>
          <p:nvPr/>
        </p:nvSpPr>
        <p:spPr>
          <a:xfrm rot="-3420000">
            <a:off x="5669609" y="2810862"/>
            <a:ext cx="1829693" cy="292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Σε</a:t>
            </a:r>
            <a:r>
              <a:rPr lang="en-US" sz="1400" dirty="0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άλλες</a:t>
            </a:r>
            <a:r>
              <a:rPr lang="en-US" sz="1400" dirty="0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εφ</a:t>
            </a:r>
            <a:r>
              <a:rPr lang="en-US" sz="1400" dirty="0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α</a:t>
            </a:r>
            <a:r>
              <a:rPr lang="en-US" sz="1400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ρμογές</a:t>
            </a:r>
            <a:endParaRPr lang="en-US" sz="1400" dirty="0">
              <a:solidFill>
                <a:schemeClr val="accent1"/>
              </a:solidFill>
              <a:cs typeface="Arial"/>
            </a:endParaRPr>
          </a:p>
        </p:txBody>
      </p:sp>
      <p:pic>
        <p:nvPicPr>
          <p:cNvPr id="16" name="Graphic 16" descr="Earth Globe - Asia with solid fill">
            <a:extLst>
              <a:ext uri="{FF2B5EF4-FFF2-40B4-BE49-F238E27FC236}">
                <a16:creationId xmlns:a16="http://schemas.microsoft.com/office/drawing/2014/main" id="{A76334CD-7E93-4FDD-AB89-3CB0B4A63D7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" b="42"/>
          <a:stretch/>
        </p:blipFill>
        <p:spPr>
          <a:xfrm>
            <a:off x="6356229" y="2477910"/>
            <a:ext cx="2296421" cy="2294497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4EF2FA-B2DF-4D87-9852-BF395CE89BE8}"/>
              </a:ext>
            </a:extLst>
          </p:cNvPr>
          <p:cNvSpPr txBox="1"/>
          <p:nvPr/>
        </p:nvSpPr>
        <p:spPr>
          <a:xfrm>
            <a:off x="6995215" y="3122142"/>
            <a:ext cx="1188636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Διεθνές</a:t>
            </a:r>
            <a:endParaRPr lang="en-US">
              <a:solidFill>
                <a:schemeClr val="accent1"/>
              </a:solidFill>
              <a:latin typeface="Arial"/>
              <a:ea typeface="Microsoft YaHei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93E77-8333-4E24-9A10-CFA5FB2778C9}"/>
              </a:ext>
            </a:extLst>
          </p:cNvPr>
          <p:cNvSpPr txBox="1"/>
          <p:nvPr/>
        </p:nvSpPr>
        <p:spPr>
          <a:xfrm>
            <a:off x="6673583" y="3366254"/>
            <a:ext cx="1669429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Χρημ</a:t>
            </a:r>
            <a:r>
              <a:rPr lang="en-US" dirty="0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α</a:t>
            </a:r>
            <a:r>
              <a:rPr lang="en-US" dirty="0" err="1">
                <a:solidFill>
                  <a:schemeClr val="accent1"/>
                </a:solidFill>
                <a:latin typeface="Arial"/>
                <a:ea typeface="Microsoft YaHei"/>
                <a:cs typeface="Arial"/>
              </a:rPr>
              <a:t>τιστήριο</a:t>
            </a:r>
            <a:endParaRPr lang="en-US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3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430" y="292259"/>
            <a:ext cx="9568984" cy="598845"/>
          </a:xfrm>
        </p:spPr>
        <p:txBody>
          <a:bodyPr lIns="91440" tIns="45720" rIns="91440" bIns="45720" anchor="ctr"/>
          <a:lstStyle/>
          <a:p>
            <a:r>
              <a:rPr lang="en-US" dirty="0">
                <a:cs typeface="Arial"/>
              </a:rPr>
              <a:t>Η </a:t>
            </a:r>
            <a:r>
              <a:rPr lang="en-US" dirty="0" err="1">
                <a:cs typeface="Arial"/>
              </a:rPr>
              <a:t>ομάδ</a:t>
            </a:r>
            <a:r>
              <a:rPr lang="en-US" dirty="0">
                <a:cs typeface="Arial"/>
              </a:rPr>
              <a:t>α </a:t>
            </a:r>
            <a:r>
              <a:rPr lang="en-US" dirty="0" err="1">
                <a:cs typeface="Arial"/>
              </a:rPr>
              <a:t>του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Tinv</a:t>
            </a: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3BF4E-D24B-4B48-B566-407BB5074D7C}"/>
              </a:ext>
            </a:extLst>
          </p:cNvPr>
          <p:cNvSpPr/>
          <p:nvPr/>
        </p:nvSpPr>
        <p:spPr>
          <a:xfrm>
            <a:off x="6191772" y="1902495"/>
            <a:ext cx="1756172" cy="41671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D781572-101D-4074-B40F-A81C262EFB0A}"/>
              </a:ext>
            </a:extLst>
          </p:cNvPr>
          <p:cNvSpPr/>
          <p:nvPr/>
        </p:nvSpPr>
        <p:spPr>
          <a:xfrm>
            <a:off x="6191772" y="2312930"/>
            <a:ext cx="1756172" cy="1250156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684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125C9-4822-43ED-81B6-AF919C300230}"/>
              </a:ext>
            </a:extLst>
          </p:cNvPr>
          <p:cNvSpPr/>
          <p:nvPr/>
        </p:nvSpPr>
        <p:spPr>
          <a:xfrm>
            <a:off x="6869757" y="3336964"/>
            <a:ext cx="416719" cy="41671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B987D2C7-EFFC-42B8-B468-1E531E8D4C08}"/>
              </a:ext>
            </a:extLst>
          </p:cNvPr>
          <p:cNvSpPr txBox="1">
            <a:spLocks/>
          </p:cNvSpPr>
          <p:nvPr/>
        </p:nvSpPr>
        <p:spPr>
          <a:xfrm>
            <a:off x="6294408" y="2361859"/>
            <a:ext cx="1567526" cy="26152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Μηχ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α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νική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Μάθηση</a:t>
            </a:r>
            <a:endParaRPr lang="en-US" altLang="ko-KR" sz="1200" b="1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242AF-6E54-4310-B122-29F755F711D6}"/>
              </a:ext>
            </a:extLst>
          </p:cNvPr>
          <p:cNvSpPr txBox="1"/>
          <p:nvPr/>
        </p:nvSpPr>
        <p:spPr>
          <a:xfrm>
            <a:off x="6393507" y="2615123"/>
            <a:ext cx="1369219" cy="578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Microsoft YaHei"/>
                <a:cs typeface="Arial"/>
              </a:rPr>
              <a:t>Ανάλυση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Microsoft YaHei"/>
                <a:cs typeface="Arial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Microsoft YaHei"/>
                <a:cs typeface="Arial"/>
              </a:rPr>
              <a:t>Πληροφορί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Microsoft YaHei"/>
                <a:cs typeface="Arial"/>
              </a:rPr>
              <a:t>ας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ctr">
              <a:buFont typeface="Arial" panose="02020603050405020304" pitchFamily="18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9DC07CDE-FB69-4E03-AB64-F7E4CFAF0BE1}"/>
              </a:ext>
            </a:extLst>
          </p:cNvPr>
          <p:cNvSpPr txBox="1">
            <a:spLocks/>
          </p:cNvSpPr>
          <p:nvPr/>
        </p:nvSpPr>
        <p:spPr>
          <a:xfrm>
            <a:off x="6310924" y="2000191"/>
            <a:ext cx="1509686" cy="19520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Ελένη</a:t>
            </a:r>
            <a:r>
              <a:rPr lang="en-US" sz="1400" b="1" dirty="0">
                <a:solidFill>
                  <a:schemeClr val="bg1"/>
                </a:solidFill>
                <a:ea typeface="+mn-lt"/>
                <a:cs typeface="+mn-lt"/>
              </a:rPr>
              <a:t> Σα</a:t>
            </a:r>
            <a:r>
              <a:rPr lang="en-US" sz="1400" b="1" dirty="0" err="1">
                <a:solidFill>
                  <a:schemeClr val="bg1"/>
                </a:solidFill>
                <a:ea typeface="+mn-lt"/>
                <a:cs typeface="+mn-lt"/>
              </a:rPr>
              <a:t>ξώνη</a:t>
            </a:r>
            <a:endParaRPr lang="en-US" sz="14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DB2D06-8FB7-42B4-BB4D-96F89C510B97}"/>
              </a:ext>
            </a:extLst>
          </p:cNvPr>
          <p:cNvGrpSpPr/>
          <p:nvPr/>
        </p:nvGrpSpPr>
        <p:grpSpPr>
          <a:xfrm>
            <a:off x="321198" y="1889993"/>
            <a:ext cx="5408376" cy="1859449"/>
            <a:chOff x="-711176" y="3869568"/>
            <a:chExt cx="6541153" cy="2248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CA8114-48BE-491F-A6D8-D30F38A44BA1}"/>
                </a:ext>
              </a:extLst>
            </p:cNvPr>
            <p:cNvSpPr/>
            <p:nvPr/>
          </p:nvSpPr>
          <p:spPr>
            <a:xfrm>
              <a:off x="3650190" y="3869568"/>
              <a:ext cx="2124000" cy="50400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C563FEB6-E915-4550-86AD-570B3C6D6F66}"/>
                </a:ext>
              </a:extLst>
            </p:cNvPr>
            <p:cNvSpPr/>
            <p:nvPr/>
          </p:nvSpPr>
          <p:spPr>
            <a:xfrm>
              <a:off x="3650190" y="4375960"/>
              <a:ext cx="2124000" cy="1512000"/>
            </a:xfrm>
            <a:custGeom>
              <a:avLst/>
              <a:gdLst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290771 h 1584176"/>
                <a:gd name="connsiteX5" fmla="*/ 684000 w 1944000"/>
                <a:gd name="connsiteY5" fmla="*/ 1584176 h 1584176"/>
                <a:gd name="connsiteX6" fmla="*/ 0 w 1944000"/>
                <a:gd name="connsiteY6" fmla="*/ 1584176 h 1584176"/>
                <a:gd name="connsiteX7" fmla="*/ 0 w 1944000"/>
                <a:gd name="connsiteY7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584176 h 1584176"/>
                <a:gd name="connsiteX5" fmla="*/ 0 w 1944000"/>
                <a:gd name="connsiteY5" fmla="*/ 1584176 h 1584176"/>
                <a:gd name="connsiteX6" fmla="*/ 0 w 1944000"/>
                <a:gd name="connsiteY6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0 w 1944000"/>
                <a:gd name="connsiteY4" fmla="*/ 1584176 h 1584176"/>
                <a:gd name="connsiteX5" fmla="*/ 0 w 1944000"/>
                <a:gd name="connsiteY5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0 w 1944000"/>
                <a:gd name="connsiteY3" fmla="*/ 1584176 h 1584176"/>
                <a:gd name="connsiteX4" fmla="*/ 0 w 1944000"/>
                <a:gd name="connsiteY4" fmla="*/ 0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000" h="1584176">
                  <a:moveTo>
                    <a:pt x="0" y="0"/>
                  </a:moveTo>
                  <a:lnTo>
                    <a:pt x="1944000" y="0"/>
                  </a:lnTo>
                  <a:lnTo>
                    <a:pt x="1944000" y="1584176"/>
                  </a:lnTo>
                  <a:lnTo>
                    <a:pt x="0" y="1584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8366F5-5533-460E-B17E-DDB4D00E2B70}"/>
                </a:ext>
              </a:extLst>
            </p:cNvPr>
            <p:cNvSpPr/>
            <p:nvPr/>
          </p:nvSpPr>
          <p:spPr>
            <a:xfrm>
              <a:off x="4460190" y="5614477"/>
              <a:ext cx="504000" cy="50400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 Placeholder 18">
              <a:extLst>
                <a:ext uri="{FF2B5EF4-FFF2-40B4-BE49-F238E27FC236}">
                  <a16:creationId xmlns:a16="http://schemas.microsoft.com/office/drawing/2014/main" id="{E40E90B1-464C-4F3D-815B-47A6BED1B2F6}"/>
                </a:ext>
              </a:extLst>
            </p:cNvPr>
            <p:cNvSpPr txBox="1">
              <a:spLocks/>
            </p:cNvSpPr>
            <p:nvPr/>
          </p:nvSpPr>
          <p:spPr>
            <a:xfrm>
              <a:off x="3794300" y="4435138"/>
              <a:ext cx="1875855" cy="306305"/>
            </a:xfrm>
            <a:prstGeom prst="rect">
              <a:avLst/>
            </a:prstGeom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Μηχ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α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νική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Μάθηση</a:t>
              </a:r>
              <a:endParaRPr lang="en-US" dirty="0" err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4A4275-F7D3-4A49-A827-9B31AC43915A}"/>
                </a:ext>
              </a:extLst>
            </p:cNvPr>
            <p:cNvSpPr txBox="1"/>
            <p:nvPr/>
          </p:nvSpPr>
          <p:spPr>
            <a:xfrm>
              <a:off x="3874203" y="4731457"/>
              <a:ext cx="1656000" cy="5270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Νευρωνικά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Δίκτυ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id="{8E78FC80-1367-4BCC-BBFB-3663FB049A65}"/>
                </a:ext>
              </a:extLst>
            </p:cNvPr>
            <p:cNvSpPr txBox="1">
              <a:spLocks/>
            </p:cNvSpPr>
            <p:nvPr/>
          </p:nvSpPr>
          <p:spPr>
            <a:xfrm>
              <a:off x="3634333" y="3997724"/>
              <a:ext cx="2195644" cy="246087"/>
            </a:xfrm>
            <a:prstGeom prst="rect">
              <a:avLst/>
            </a:prstGeom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bg1"/>
                  </a:solidFill>
                  <a:ea typeface="+mn-lt"/>
                  <a:cs typeface="+mn-lt"/>
                </a:rPr>
                <a:t>Αλκίνοος</a:t>
              </a:r>
              <a:r>
                <a:rPr lang="en-US" sz="1400" b="1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ea typeface="+mn-lt"/>
                  <a:cs typeface="+mn-lt"/>
                </a:rPr>
                <a:t>Κεχ</a:t>
              </a:r>
              <a:r>
                <a:rPr lang="en-US" sz="1400" b="1" dirty="0">
                  <a:solidFill>
                    <a:schemeClr val="bg1"/>
                  </a:solidFill>
                  <a:ea typeface="+mn-lt"/>
                  <a:cs typeface="+mn-lt"/>
                </a:rPr>
                <a:t>α</a:t>
              </a:r>
              <a:r>
                <a:rPr lang="en-US" sz="1400" b="1" dirty="0" err="1">
                  <a:solidFill>
                    <a:schemeClr val="bg1"/>
                  </a:solidFill>
                  <a:ea typeface="+mn-lt"/>
                  <a:cs typeface="+mn-lt"/>
                </a:rPr>
                <a:t>γιάς</a:t>
              </a:r>
              <a:endParaRPr lang="en-US" sz="1400" b="1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47EBAF57-DD05-438D-92D0-5C3B593D8159}"/>
                </a:ext>
              </a:extLst>
            </p:cNvPr>
            <p:cNvSpPr/>
            <p:nvPr/>
          </p:nvSpPr>
          <p:spPr>
            <a:xfrm rot="2700000">
              <a:off x="-614021" y="5665704"/>
              <a:ext cx="245088" cy="439398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527A57-2695-44C4-AF99-C11D6A4BFABB}"/>
              </a:ext>
            </a:extLst>
          </p:cNvPr>
          <p:cNvGrpSpPr/>
          <p:nvPr/>
        </p:nvGrpSpPr>
        <p:grpSpPr>
          <a:xfrm>
            <a:off x="572949" y="1897376"/>
            <a:ext cx="2823161" cy="1859449"/>
            <a:chOff x="5112928" y="3869568"/>
            <a:chExt cx="3414469" cy="22489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B2EE5-3DE7-4127-9452-2BECA0A5DDA3}"/>
                </a:ext>
              </a:extLst>
            </p:cNvPr>
            <p:cNvSpPr/>
            <p:nvPr/>
          </p:nvSpPr>
          <p:spPr>
            <a:xfrm>
              <a:off x="6403397" y="3869568"/>
              <a:ext cx="2124000" cy="504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92EDA621-3C16-42AB-8191-9DD45F3333E6}"/>
                </a:ext>
              </a:extLst>
            </p:cNvPr>
            <p:cNvSpPr/>
            <p:nvPr/>
          </p:nvSpPr>
          <p:spPr>
            <a:xfrm>
              <a:off x="6403397" y="4375960"/>
              <a:ext cx="2124000" cy="1512000"/>
            </a:xfrm>
            <a:custGeom>
              <a:avLst/>
              <a:gdLst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290771 h 1584176"/>
                <a:gd name="connsiteX5" fmla="*/ 684000 w 1944000"/>
                <a:gd name="connsiteY5" fmla="*/ 1584176 h 1584176"/>
                <a:gd name="connsiteX6" fmla="*/ 0 w 1944000"/>
                <a:gd name="connsiteY6" fmla="*/ 1584176 h 1584176"/>
                <a:gd name="connsiteX7" fmla="*/ 0 w 1944000"/>
                <a:gd name="connsiteY7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584176 h 1584176"/>
                <a:gd name="connsiteX5" fmla="*/ 0 w 1944000"/>
                <a:gd name="connsiteY5" fmla="*/ 1584176 h 1584176"/>
                <a:gd name="connsiteX6" fmla="*/ 0 w 1944000"/>
                <a:gd name="connsiteY6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0 w 1944000"/>
                <a:gd name="connsiteY4" fmla="*/ 1584176 h 1584176"/>
                <a:gd name="connsiteX5" fmla="*/ 0 w 1944000"/>
                <a:gd name="connsiteY5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0 w 1944000"/>
                <a:gd name="connsiteY3" fmla="*/ 1584176 h 1584176"/>
                <a:gd name="connsiteX4" fmla="*/ 0 w 1944000"/>
                <a:gd name="connsiteY4" fmla="*/ 0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000" h="1584176">
                  <a:moveTo>
                    <a:pt x="0" y="0"/>
                  </a:moveTo>
                  <a:lnTo>
                    <a:pt x="1944000" y="0"/>
                  </a:lnTo>
                  <a:lnTo>
                    <a:pt x="1944000" y="1584176"/>
                  </a:lnTo>
                  <a:lnTo>
                    <a:pt x="0" y="1584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0FC5F2-E31C-4082-9283-F1D59ECC8775}"/>
                </a:ext>
              </a:extLst>
            </p:cNvPr>
            <p:cNvSpPr/>
            <p:nvPr/>
          </p:nvSpPr>
          <p:spPr>
            <a:xfrm>
              <a:off x="7213397" y="5614477"/>
              <a:ext cx="504000" cy="504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 Placeholder 18">
              <a:extLst>
                <a:ext uri="{FF2B5EF4-FFF2-40B4-BE49-F238E27FC236}">
                  <a16:creationId xmlns:a16="http://schemas.microsoft.com/office/drawing/2014/main" id="{69672CF9-2D57-402C-82C5-71955A446FC3}"/>
                </a:ext>
              </a:extLst>
            </p:cNvPr>
            <p:cNvSpPr txBox="1">
              <a:spLocks/>
            </p:cNvSpPr>
            <p:nvPr/>
          </p:nvSpPr>
          <p:spPr>
            <a:xfrm>
              <a:off x="6517544" y="4425145"/>
              <a:ext cx="1895842" cy="316302"/>
            </a:xfrm>
            <a:prstGeom prst="rect">
              <a:avLst/>
            </a:prstGeom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Βάσεις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Δεδομένων</a:t>
              </a:r>
              <a:endPara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9CB2C3-9F00-4646-9F29-D5D0C57B0985}"/>
                </a:ext>
              </a:extLst>
            </p:cNvPr>
            <p:cNvSpPr txBox="1"/>
            <p:nvPr/>
          </p:nvSpPr>
          <p:spPr>
            <a:xfrm>
              <a:off x="6567398" y="4741448"/>
              <a:ext cx="1805902" cy="5270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Σχεδι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σμός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 και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Δι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α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Microsoft YaHei"/>
                  <a:cs typeface="Arial"/>
                </a:rPr>
                <a:t>μόρφωση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A38F06B0-56B8-4A55-99A0-BFBCBAB12DFA}"/>
                </a:ext>
              </a:extLst>
            </p:cNvPr>
            <p:cNvSpPr txBox="1">
              <a:spLocks/>
            </p:cNvSpPr>
            <p:nvPr/>
          </p:nvSpPr>
          <p:spPr>
            <a:xfrm>
              <a:off x="6497568" y="3987731"/>
              <a:ext cx="1935816" cy="246087"/>
            </a:xfrm>
            <a:prstGeom prst="rect">
              <a:avLst/>
            </a:prstGeom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bg1"/>
                  </a:solidFill>
                  <a:ea typeface="+mn-lt"/>
                  <a:cs typeface="+mn-lt"/>
                </a:rPr>
                <a:t>Τζόμιλυ</a:t>
              </a:r>
              <a:r>
                <a:rPr lang="en-US" sz="1400" b="1" dirty="0">
                  <a:solidFill>
                    <a:schemeClr val="bg1"/>
                  </a:solidFill>
                  <a:ea typeface="+mn-lt"/>
                  <a:cs typeface="+mn-lt"/>
                </a:rPr>
                <a:t> </a:t>
              </a:r>
              <a:r>
                <a:rPr lang="en-US" sz="1400" b="1" dirty="0" err="1">
                  <a:solidFill>
                    <a:schemeClr val="bg1"/>
                  </a:solidFill>
                  <a:ea typeface="+mn-lt"/>
                  <a:cs typeface="+mn-lt"/>
                </a:rPr>
                <a:t>Αν</a:t>
              </a:r>
              <a:r>
                <a:rPr lang="en-US" sz="1400" b="1" dirty="0">
                  <a:solidFill>
                    <a:schemeClr val="bg1"/>
                  </a:solidFill>
                  <a:ea typeface="+mn-lt"/>
                  <a:cs typeface="+mn-lt"/>
                </a:rPr>
                <a:t>β</a:t>
              </a:r>
              <a:r>
                <a:rPr lang="en-US" sz="1400" b="1" dirty="0" err="1">
                  <a:solidFill>
                    <a:schemeClr val="bg1"/>
                  </a:solidFill>
                  <a:ea typeface="+mn-lt"/>
                  <a:cs typeface="+mn-lt"/>
                </a:rPr>
                <a:t>άρ</a:t>
              </a:r>
              <a:r>
                <a:rPr lang="en-US" sz="1400" b="1" dirty="0">
                  <a:solidFill>
                    <a:schemeClr val="bg1"/>
                  </a:solidFill>
                  <a:ea typeface="+mn-lt"/>
                  <a:cs typeface="+mn-lt"/>
                </a:rPr>
                <a:t> </a:t>
              </a:r>
              <a:endParaRPr lang="en-US" sz="14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4" name="Teardrop 1">
              <a:extLst>
                <a:ext uri="{FF2B5EF4-FFF2-40B4-BE49-F238E27FC236}">
                  <a16:creationId xmlns:a16="http://schemas.microsoft.com/office/drawing/2014/main" id="{E7024E6F-2373-45C4-93F3-C1002DC9184B}"/>
                </a:ext>
              </a:extLst>
            </p:cNvPr>
            <p:cNvSpPr/>
            <p:nvPr/>
          </p:nvSpPr>
          <p:spPr>
            <a:xfrm rot="18805991">
              <a:off x="5110962" y="4896546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200">
                <a:solidFill>
                  <a:schemeClr val="tx1"/>
                </a:solidFill>
              </a:endParaRPr>
            </a:p>
          </p:txBody>
        </p:sp>
      </p:grpSp>
      <p:pic>
        <p:nvPicPr>
          <p:cNvPr id="50" name="Graphic 26" descr="Books on shelf with solid fill">
            <a:extLst>
              <a:ext uri="{FF2B5EF4-FFF2-40B4-BE49-F238E27FC236}">
                <a16:creationId xmlns:a16="http://schemas.microsoft.com/office/drawing/2014/main" id="{2604CD6E-721F-46AA-B3EA-0901443F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352" y="3323165"/>
            <a:ext cx="443056" cy="426701"/>
          </a:xfrm>
          <a:prstGeom prst="rect">
            <a:avLst/>
          </a:prstGeom>
        </p:spPr>
      </p:pic>
      <p:pic>
        <p:nvPicPr>
          <p:cNvPr id="51" name="Graphic 27" descr="Gears with solid fill">
            <a:extLst>
              <a:ext uri="{FF2B5EF4-FFF2-40B4-BE49-F238E27FC236}">
                <a16:creationId xmlns:a16="http://schemas.microsoft.com/office/drawing/2014/main" id="{E6017D85-7DE5-497B-81C1-9270116F0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1814" y="3333848"/>
            <a:ext cx="393479" cy="401902"/>
          </a:xfrm>
          <a:prstGeom prst="rect">
            <a:avLst/>
          </a:prstGeom>
        </p:spPr>
      </p:pic>
      <p:pic>
        <p:nvPicPr>
          <p:cNvPr id="53" name="Graphic 37" descr="Statistics with solid fill">
            <a:extLst>
              <a:ext uri="{FF2B5EF4-FFF2-40B4-BE49-F238E27FC236}">
                <a16:creationId xmlns:a16="http://schemas.microsoft.com/office/drawing/2014/main" id="{3A01BACC-7108-4044-AB0E-EBB204C9A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5938" y="3380019"/>
            <a:ext cx="368691" cy="3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7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Application>Microsoft Office PowerPoint</Application>
  <PresentationFormat>Custom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1169</cp:revision>
  <cp:lastPrinted>1601-01-01T00:00:00Z</cp:lastPrinted>
  <dcterms:created xsi:type="dcterms:W3CDTF">2021-03-29T08:53:09Z</dcterms:created>
  <dcterms:modified xsi:type="dcterms:W3CDTF">2021-04-07T19:53:40Z</dcterms:modified>
</cp:coreProperties>
</file>