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57440-68A7-482D-AA21-4151CD7B0252}" v="3305" dt="2022-12-24T20:13:06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0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0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1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99" y="4614902"/>
            <a:ext cx="11691432" cy="1866375"/>
          </a:xfrm>
        </p:spPr>
        <p:txBody>
          <a:bodyPr>
            <a:normAutofit fontScale="90000"/>
          </a:bodyPr>
          <a:lstStyle/>
          <a:p>
            <a:br>
              <a:rPr lang="en-US" sz="1000" b="1" dirty="0"/>
            </a:br>
            <a:br>
              <a:rPr lang="en-US" sz="1000" b="1" dirty="0">
                <a:latin typeface="Calibri"/>
              </a:rPr>
            </a:br>
            <a:r>
              <a:rPr lang="en-US" sz="3200" b="1" dirty="0">
                <a:solidFill>
                  <a:schemeClr val="tx2"/>
                </a:solidFill>
                <a:latin typeface="Calibri"/>
                <a:ea typeface="+mj-lt"/>
                <a:cs typeface="+mj-lt"/>
              </a:rPr>
              <a:t>Customer Segmentation Analysis</a:t>
            </a:r>
            <a:br>
              <a:rPr lang="en-US" sz="3200" b="1" dirty="0"/>
            </a:br>
            <a:br>
              <a:rPr lang="en-US" sz="1000" b="1" dirty="0"/>
            </a:br>
            <a:br>
              <a:rPr lang="en-US" sz="1000" b="1" dirty="0"/>
            </a:br>
            <a:br>
              <a:rPr lang="en-US" sz="1000" b="1" dirty="0"/>
            </a:br>
            <a:br>
              <a:rPr lang="en-US" sz="1800" b="1" dirty="0"/>
            </a:br>
            <a:r>
              <a:rPr lang="en-US" sz="1800" dirty="0">
                <a:solidFill>
                  <a:schemeClr val="tx2"/>
                </a:solidFill>
                <a:latin typeface="Calibri"/>
                <a:cs typeface="Calibri"/>
              </a:rPr>
              <a:t>Author : Ntokou Eleni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2"/>
                </a:solidFill>
                <a:latin typeface="Calibri"/>
                <a:cs typeface="Calibri"/>
              </a:rPr>
              <a:t>Stakeholders : Marketing Team</a:t>
            </a:r>
            <a:endParaRPr lang="en-US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8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ED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ED343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FF5AAC-5D32-CE23-9B3A-DE065C85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82" y="1631124"/>
            <a:ext cx="5119036" cy="208917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854C9-B4AC-7D04-A216-77D5160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669" y="380165"/>
            <a:ext cx="6230857" cy="1330833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US" sz="2800" b="1" dirty="0">
                <a:solidFill>
                  <a:schemeClr val="tx1"/>
                </a:solidFill>
                <a:cs typeface="Calibri Light"/>
              </a:rPr>
            </a:br>
            <a:r>
              <a:rPr lang="en-US" sz="3600" b="1" dirty="0">
                <a:solidFill>
                  <a:schemeClr val="tx1"/>
                </a:solidFill>
                <a:cs typeface="Calibri Light"/>
              </a:rPr>
              <a:t>Scope</a:t>
            </a:r>
            <a:br>
              <a:rPr lang="en-US" sz="2800" b="1" dirty="0">
                <a:solidFill>
                  <a:schemeClr val="tx1"/>
                </a:solidFill>
                <a:cs typeface="Calibri Light"/>
              </a:rPr>
            </a:br>
            <a:br>
              <a:rPr lang="en-US" sz="2800" b="1" dirty="0">
                <a:cs typeface="Calibri Light"/>
              </a:rPr>
            </a:br>
            <a:endParaRPr lang="en-US" sz="2800" b="1" dirty="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618051-63C2-CE01-9E5C-1DF31FC4D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76" y="5831840"/>
            <a:ext cx="1954631" cy="10387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A1383-B0C2-F123-8500-D8DAA23FE627}"/>
              </a:ext>
            </a:extLst>
          </p:cNvPr>
          <p:cNvSpPr txBox="1"/>
          <p:nvPr/>
        </p:nvSpPr>
        <p:spPr>
          <a:xfrm>
            <a:off x="2215816" y="1955131"/>
            <a:ext cx="8652709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Marketing team wants to create more loyal customers by targeting valuable groups through a marketing campaign about "Breakfast" cuisine.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Segment existing customers based on their </a:t>
            </a:r>
            <a:r>
              <a:rPr lang="en-US" sz="2000" dirty="0">
                <a:solidFill>
                  <a:schemeClr val="accent1"/>
                </a:solidFill>
              </a:rPr>
              <a:t>frequency</a:t>
            </a:r>
            <a:r>
              <a:rPr lang="en-US" sz="2000" dirty="0"/>
              <a:t> and order </a:t>
            </a:r>
            <a:r>
              <a:rPr lang="en-US" sz="2000" dirty="0">
                <a:solidFill>
                  <a:schemeClr val="accent1"/>
                </a:solidFill>
              </a:rPr>
              <a:t>amount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Propose some actions based on customer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0F4A8-22F6-7069-4EF0-C4AACD14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512" y="3107322"/>
            <a:ext cx="4125331" cy="1070149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 Light"/>
              </a:rPr>
              <a:t>Dataset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2D3B5F-07A5-059A-E197-6F834352E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76" y="5821813"/>
            <a:ext cx="1954631" cy="1048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E7FCE-72E3-5847-6C9D-0DAAC8C02988}"/>
              </a:ext>
            </a:extLst>
          </p:cNvPr>
          <p:cNvSpPr txBox="1"/>
          <p:nvPr/>
        </p:nvSpPr>
        <p:spPr>
          <a:xfrm>
            <a:off x="2125578" y="4070684"/>
            <a:ext cx="92542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121.943 customers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534.270 orders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period: 1st January – 31st January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42A0-D75D-7F49-D9D0-9D50FB42F648}"/>
              </a:ext>
            </a:extLst>
          </p:cNvPr>
          <p:cNvSpPr txBox="1"/>
          <p:nvPr/>
        </p:nvSpPr>
        <p:spPr>
          <a:xfrm>
            <a:off x="2286000" y="882315"/>
            <a:ext cx="26168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Calibri Light"/>
                <a:cs typeface="Calibri"/>
              </a:rPr>
              <a:t>Assumptions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C1117-99E4-553B-4523-858B78C7BE62}"/>
              </a:ext>
            </a:extLst>
          </p:cNvPr>
          <p:cNvSpPr txBox="1"/>
          <p:nvPr/>
        </p:nvSpPr>
        <p:spPr>
          <a:xfrm>
            <a:off x="2125580" y="1794710"/>
            <a:ext cx="577515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customers in smaller cities of Greece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include all types of orders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last date of orders: 31st January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EC989-CE0E-C45C-0EEA-034CCCF9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381" y="711034"/>
            <a:ext cx="6972803" cy="1280701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 Light"/>
              </a:rPr>
              <a:t>RFM Analysis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753A4D-812D-4D3F-66D0-2A1EFB700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76" y="5932102"/>
            <a:ext cx="1954630" cy="9384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F1A31-5DA7-5603-51D3-875977ECDA11}"/>
              </a:ext>
            </a:extLst>
          </p:cNvPr>
          <p:cNvSpPr txBox="1"/>
          <p:nvPr/>
        </p:nvSpPr>
        <p:spPr>
          <a:xfrm>
            <a:off x="2386262" y="1513973"/>
            <a:ext cx="923423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/>
          </a:p>
          <a:p>
            <a:r>
              <a:rPr lang="en-US" sz="2000" dirty="0"/>
              <a:t>RFM stands for recency, frequency and monetary value and it is a </a:t>
            </a:r>
            <a:r>
              <a:rPr lang="en-US" sz="2000" dirty="0">
                <a:ea typeface="+mn-lt"/>
                <a:cs typeface="+mn-lt"/>
              </a:rPr>
              <a:t>common data driver customer behavioral segmentation technique.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recency measures the time since the last purchase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frequency measures how often the customer makes an order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monetary measures the amount of money the customer spends on ordering </a:t>
            </a:r>
          </a:p>
          <a:p>
            <a:endParaRPr lang="en-US" sz="2000" dirty="0"/>
          </a:p>
          <a:p>
            <a:pPr>
              <a:buFont typeface="Arial"/>
            </a:pPr>
            <a:r>
              <a:rPr lang="en-US" sz="2000" dirty="0"/>
              <a:t>Result: an RFM score on a scale of 5. Based upon this score, customer segments are being created</a:t>
            </a:r>
          </a:p>
        </p:txBody>
      </p:sp>
    </p:spTree>
    <p:extLst>
      <p:ext uri="{BB962C8B-B14F-4D97-AF65-F5344CB8AC3E}">
        <p14:creationId xmlns:p14="http://schemas.microsoft.com/office/powerpoint/2010/main" val="62488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13A3-17E2-5A86-7F08-C47947BD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6" y="590717"/>
            <a:ext cx="6250909" cy="969886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 Light"/>
              </a:rPr>
              <a:t>Results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6F4663-F65F-1892-5C9B-E63251E6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76" y="5821813"/>
            <a:ext cx="1924553" cy="1048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50519-9D42-4B96-51CE-0B4DDA7C0282}"/>
              </a:ext>
            </a:extLst>
          </p:cNvPr>
          <p:cNvSpPr txBox="1"/>
          <p:nvPr/>
        </p:nvSpPr>
        <p:spPr>
          <a:xfrm>
            <a:off x="2386970" y="1664367"/>
            <a:ext cx="95844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5 segments of customers: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     Soulmates        ideal customers (RFM scoring &gt; 4.5)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     Lovers        almost as good as Soulmates, but need more care </a:t>
            </a:r>
            <a:r>
              <a:rPr lang="en-US" dirty="0">
                <a:ea typeface="+mn-lt"/>
                <a:cs typeface="+mn-lt"/>
              </a:rPr>
              <a:t>(RFM scoring &gt; 4)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     Flirting         customers with potential growth (RFM scoring &gt; 3)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     Friends         extra work needs to be done (RFM scoring &gt; 1.6)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     About to dump you         effort to win them back, probably bad customer experience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847315D-8F94-5B73-5B3E-ECB82DDEA63B}"/>
              </a:ext>
            </a:extLst>
          </p:cNvPr>
          <p:cNvSpPr/>
          <p:nvPr/>
        </p:nvSpPr>
        <p:spPr>
          <a:xfrm>
            <a:off x="4191000" y="2366210"/>
            <a:ext cx="280737" cy="12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AF517D3-1C7B-B211-19A5-2C2348139D79}"/>
              </a:ext>
            </a:extLst>
          </p:cNvPr>
          <p:cNvSpPr/>
          <p:nvPr/>
        </p:nvSpPr>
        <p:spPr>
          <a:xfrm>
            <a:off x="3820026" y="2907631"/>
            <a:ext cx="270711" cy="120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FC715B7-1374-D40C-ED1D-D3F541BFB860}"/>
              </a:ext>
            </a:extLst>
          </p:cNvPr>
          <p:cNvSpPr/>
          <p:nvPr/>
        </p:nvSpPr>
        <p:spPr>
          <a:xfrm>
            <a:off x="3880184" y="3429000"/>
            <a:ext cx="310815" cy="12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C85CB68-654E-DA2B-D340-CA9CC583B963}"/>
              </a:ext>
            </a:extLst>
          </p:cNvPr>
          <p:cNvSpPr/>
          <p:nvPr/>
        </p:nvSpPr>
        <p:spPr>
          <a:xfrm>
            <a:off x="3940342" y="3970421"/>
            <a:ext cx="300789" cy="13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24CFEB4-98ED-0759-06D0-AFD6D7475D4C}"/>
              </a:ext>
            </a:extLst>
          </p:cNvPr>
          <p:cNvSpPr/>
          <p:nvPr/>
        </p:nvSpPr>
        <p:spPr>
          <a:xfrm>
            <a:off x="5164258" y="4478938"/>
            <a:ext cx="290763" cy="13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1089A1-F20A-7C25-3425-007F629F91E2}"/>
              </a:ext>
            </a:extLst>
          </p:cNvPr>
          <p:cNvSpPr txBox="1"/>
          <p:nvPr/>
        </p:nvSpPr>
        <p:spPr>
          <a:xfrm>
            <a:off x="220579" y="310815"/>
            <a:ext cx="16844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Results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E370E1A4-56F1-2F2E-415F-D0C7C91C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" y="6042121"/>
            <a:ext cx="1499937" cy="819624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B8ED732-4D67-6C5F-B2D2-5117B215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8" y="1161086"/>
            <a:ext cx="9691436" cy="48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B2F8-3201-8F5A-C3DE-6C4CFB08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248" y="580691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4BA770-F553-542C-7406-2A23DA4C8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76" y="6012313"/>
            <a:ext cx="1954630" cy="8582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F510F-A1FD-F724-BBAF-7E154853D1F7}"/>
              </a:ext>
            </a:extLst>
          </p:cNvPr>
          <p:cNvSpPr txBox="1"/>
          <p:nvPr/>
        </p:nvSpPr>
        <p:spPr>
          <a:xfrm>
            <a:off x="2336132" y="1523999"/>
            <a:ext cx="8091236" cy="4291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4D363E8-8FD3-662C-D292-589554909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2257"/>
              </p:ext>
            </p:extLst>
          </p:nvPr>
        </p:nvGraphicFramePr>
        <p:xfrm>
          <a:off x="2516605" y="1864895"/>
          <a:ext cx="8168638" cy="221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815">
                  <a:extLst>
                    <a:ext uri="{9D8B030D-6E8A-4147-A177-3AD203B41FA5}">
                      <a16:colId xmlns:a16="http://schemas.microsoft.com/office/drawing/2014/main" val="3364062383"/>
                    </a:ext>
                  </a:extLst>
                </a:gridCol>
                <a:gridCol w="1324944">
                  <a:extLst>
                    <a:ext uri="{9D8B030D-6E8A-4147-A177-3AD203B41FA5}">
                      <a16:colId xmlns:a16="http://schemas.microsoft.com/office/drawing/2014/main" val="11882919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968808846"/>
                    </a:ext>
                  </a:extLst>
                </a:gridCol>
              </a:tblGrid>
              <a:tr h="360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Percentages (%)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About to dump you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38.289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5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Friends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Flirting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25.691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7157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Lovers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0587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Soulmates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9.348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5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1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A77FA-F4AF-5033-9A88-398317FF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37" y="711033"/>
            <a:ext cx="6230857" cy="74930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 Light"/>
              </a:rPr>
              <a:t>Key Suggestions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4FC-AF14-45D7-2C66-D90BB9CC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172" y="1521785"/>
            <a:ext cx="8790782" cy="4043393"/>
          </a:xfrm>
        </p:spPr>
        <p:txBody>
          <a:bodyPr anchor="t">
            <a:normAutofit/>
          </a:bodyPr>
          <a:lstStyle/>
          <a:p>
            <a:pPr>
              <a:buChar char="Ø"/>
            </a:pPr>
            <a:r>
              <a:rPr lang="en-US" b="1" dirty="0">
                <a:ea typeface="+mn-lt"/>
                <a:cs typeface="+mn-lt"/>
              </a:rPr>
              <a:t> Soulmates: </a:t>
            </a:r>
            <a:r>
              <a:rPr lang="en-US" dirty="0">
                <a:ea typeface="+mn-lt"/>
                <a:cs typeface="+mn-lt"/>
              </a:rPr>
              <a:t>Customers who have already prove their loyalty. Introduce them to Breakfast cuisine through an e-mail notification</a:t>
            </a:r>
            <a:endParaRPr lang="en-US" dirty="0"/>
          </a:p>
          <a:p>
            <a:pPr>
              <a:buChar char="Ø"/>
            </a:pPr>
            <a:r>
              <a:rPr lang="en-US" b="1" dirty="0">
                <a:ea typeface="+mn-lt"/>
                <a:cs typeface="+mn-lt"/>
              </a:rPr>
              <a:t>Lovers: </a:t>
            </a:r>
            <a:r>
              <a:rPr lang="en-US" dirty="0">
                <a:ea typeface="+mn-lt"/>
                <a:cs typeface="+mn-lt"/>
              </a:rPr>
              <a:t>Offer benefits (rubies) from most rated Breakfast dinners</a:t>
            </a:r>
          </a:p>
          <a:p>
            <a:pPr>
              <a:buChar char="Ø"/>
            </a:pPr>
            <a:r>
              <a:rPr lang="en-US" b="1" dirty="0"/>
              <a:t>Flirting:</a:t>
            </a:r>
            <a:r>
              <a:rPr lang="en-US" dirty="0"/>
              <a:t> Consider free delivery charges from e-food Breakfast dinners </a:t>
            </a:r>
          </a:p>
          <a:p>
            <a:pPr>
              <a:buChar char="Ø"/>
            </a:pPr>
            <a:r>
              <a:rPr lang="en-US" b="1" dirty="0"/>
              <a:t>Friends:</a:t>
            </a:r>
            <a:r>
              <a:rPr lang="en-US" dirty="0"/>
              <a:t> Create premium offers or </a:t>
            </a:r>
            <a:r>
              <a:rPr lang="en-US" dirty="0">
                <a:ea typeface="+mn-lt"/>
                <a:cs typeface="+mn-lt"/>
              </a:rPr>
              <a:t>consider incentives based on a price thresholds.</a:t>
            </a:r>
          </a:p>
          <a:p>
            <a:pPr>
              <a:buChar char="Ø"/>
            </a:pPr>
            <a:r>
              <a:rPr lang="en-US" b="1" dirty="0"/>
              <a:t>About to dump you:</a:t>
            </a:r>
            <a:r>
              <a:rPr lang="en-US" dirty="0"/>
              <a:t> Maximum effort to win this segment back. Use promo codes to make breakfast offers more appealing. The key here is to create better user experience. </a:t>
            </a:r>
          </a:p>
          <a:p>
            <a:pPr marL="0" indent="0">
              <a:buNone/>
            </a:pPr>
            <a:endParaRPr lang="en-US" sz="1600" dirty="0"/>
          </a:p>
          <a:p>
            <a:pPr>
              <a:buChar char="Ø"/>
            </a:pPr>
            <a:endParaRPr lang="en-US" sz="1600" dirty="0"/>
          </a:p>
          <a:p>
            <a:pPr>
              <a:buChar char="Ø"/>
            </a:pPr>
            <a:endParaRPr lang="en-US" sz="1600" dirty="0"/>
          </a:p>
          <a:p>
            <a:pPr>
              <a:buChar char="Ø"/>
            </a:pPr>
            <a:endParaRPr lang="en-US" sz="1600" dirty="0"/>
          </a:p>
          <a:p>
            <a:pPr>
              <a:buChar char="Ø"/>
            </a:pPr>
            <a:endParaRPr lang="en-US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B614D1-425C-2EA4-2AB6-491D2971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6022069"/>
            <a:ext cx="1921043" cy="8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C5894-86E0-8C19-9E18-7742F896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5" y="690980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cs typeface="Calibri Light"/>
              </a:rPr>
              <a:t>A/B Testing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8848-941E-450D-2C93-74CCE8A7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69" y="1615835"/>
            <a:ext cx="9751331" cy="3802762"/>
          </a:xfrm>
        </p:spPr>
        <p:txBody>
          <a:bodyPr anchor="t">
            <a:normAutofit/>
          </a:bodyPr>
          <a:lstStyle/>
          <a:p>
            <a:pPr>
              <a:buFont typeface="Courier New" panose="05000000000000000000" pitchFamily="2" charset="2"/>
              <a:buChar char="o"/>
            </a:pPr>
            <a:r>
              <a:rPr lang="en-US" sz="2000" dirty="0">
                <a:latin typeface="Rockwell"/>
                <a:cs typeface="Calibri Light"/>
              </a:rPr>
              <a:t>Determine which of the previous suggestions will test</a:t>
            </a:r>
          </a:p>
          <a:p>
            <a:pPr>
              <a:buFont typeface="Courier New" panose="05000000000000000000" pitchFamily="2" charset="2"/>
              <a:buChar char="o"/>
            </a:pPr>
            <a:r>
              <a:rPr lang="en-US" sz="2000" dirty="0">
                <a:latin typeface="Rockwell"/>
                <a:cs typeface="Calibri Light"/>
              </a:rPr>
              <a:t>Create two possible variants of the suggestion (with and without the suggestion)</a:t>
            </a:r>
          </a:p>
          <a:p>
            <a:pPr>
              <a:buFont typeface="Courier New" panose="05000000000000000000" pitchFamily="2" charset="2"/>
              <a:buChar char="o"/>
            </a:pPr>
            <a:r>
              <a:rPr lang="en-US" sz="2000" dirty="0">
                <a:latin typeface="Rockwell"/>
                <a:cs typeface="Calibri Light"/>
              </a:rPr>
              <a:t>Measure the results (track customers who used the suggestions and their behavior after)</a:t>
            </a:r>
          </a:p>
          <a:p>
            <a:pPr>
              <a:buFont typeface="Courier New" panose="05000000000000000000" pitchFamily="2" charset="2"/>
              <a:buChar char="o"/>
            </a:pPr>
            <a:r>
              <a:rPr lang="en-US" sz="2000" dirty="0">
                <a:latin typeface="Rockwell"/>
                <a:cs typeface="Calibri Light"/>
              </a:rPr>
              <a:t>Determine testing period</a:t>
            </a:r>
          </a:p>
          <a:p>
            <a:pPr>
              <a:buFont typeface="Courier New" panose="05000000000000000000" pitchFamily="2" charset="2"/>
              <a:buChar char="o"/>
            </a:pPr>
            <a:r>
              <a:rPr lang="en-US" sz="2000" dirty="0">
                <a:latin typeface="Rockwell"/>
                <a:cs typeface="Calibri Light"/>
              </a:rPr>
              <a:t>Run test and monitor results</a:t>
            </a:r>
          </a:p>
          <a:p>
            <a:pPr>
              <a:buFont typeface="Courier New" panose="05000000000000000000" pitchFamily="2" charset="2"/>
              <a:buChar char="o"/>
            </a:pPr>
            <a:r>
              <a:rPr lang="en-US" sz="2000" dirty="0">
                <a:latin typeface="Rockwell"/>
                <a:cs typeface="Calibri Light"/>
              </a:rPr>
              <a:t>Repeat A/B Testing for the rest of the suggestions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BAA575-3C20-C5A9-A655-19283C6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6042686"/>
            <a:ext cx="1916806" cy="8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66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Atlas</vt:lpstr>
      <vt:lpstr>  Customer Segmentation Analysis     Author : Ntokou Eleni Stakeholders : Marketing Team</vt:lpstr>
      <vt:lpstr> Scope  </vt:lpstr>
      <vt:lpstr>Dataset</vt:lpstr>
      <vt:lpstr>RFM Analysis</vt:lpstr>
      <vt:lpstr>Results</vt:lpstr>
      <vt:lpstr>PowerPoint Presentation</vt:lpstr>
      <vt:lpstr>Results</vt:lpstr>
      <vt:lpstr>Key Suggestions</vt:lpstr>
      <vt:lpstr>A/B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700</cp:revision>
  <dcterms:created xsi:type="dcterms:W3CDTF">2022-12-24T16:04:50Z</dcterms:created>
  <dcterms:modified xsi:type="dcterms:W3CDTF">2022-12-24T20:14:16Z</dcterms:modified>
</cp:coreProperties>
</file>