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17C7E"/>
    <a:srgbClr val="AA0078"/>
    <a:srgbClr val="3399FF"/>
    <a:srgbClr val="9999FF"/>
    <a:srgbClr val="CC99FF"/>
    <a:srgbClr val="FF3300"/>
    <a:srgbClr val="333366"/>
    <a:srgbClr val="9A333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>
      <p:cViewPr>
        <p:scale>
          <a:sx n="70" d="100"/>
          <a:sy n="70" d="100"/>
        </p:scale>
        <p:origin x="-73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pPr/>
              <a:t>5/24/2017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pPr/>
              <a:t>5/24/2017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5/24/2017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5/24/2017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5/24/2017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5/24/2017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5/24/2017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dobe Caslon Pro Bold" pitchFamily="18" charset="0"/>
              </a:rPr>
              <a:t>Llogaritja</a:t>
            </a:r>
            <a:r>
              <a:rPr lang="en-US" dirty="0" smtClean="0">
                <a:latin typeface="Adobe Caslon Pro Bold" pitchFamily="18" charset="0"/>
              </a:rPr>
              <a:t> e LDL</a:t>
            </a:r>
            <a:endParaRPr lang="el-GR" dirty="0"/>
          </a:p>
        </p:txBody>
      </p:sp>
      <p:pic>
        <p:nvPicPr>
          <p:cNvPr id="7" name="Content Placeholder 6" descr="ldl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643050"/>
            <a:ext cx="7239008" cy="5062952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91400" y="2000240"/>
            <a:ext cx="4800600" cy="3810033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Ekzekutimi</a:t>
            </a:r>
            <a:r>
              <a:rPr lang="en-US" dirty="0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aplikacionit</a:t>
            </a:r>
            <a:r>
              <a:rPr lang="en-US" dirty="0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ndërtuar</a:t>
            </a:r>
            <a:r>
              <a:rPr lang="en-US" dirty="0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 Java.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Përdoruesi</a:t>
            </a:r>
            <a:r>
              <a:rPr lang="en-US" dirty="0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jep</a:t>
            </a:r>
            <a:r>
              <a:rPr lang="en-US" dirty="0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parametrat</a:t>
            </a:r>
            <a:r>
              <a:rPr lang="en-US" dirty="0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përkatëse</a:t>
            </a:r>
            <a:r>
              <a:rPr lang="en-US" dirty="0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, me </a:t>
            </a:r>
            <a:r>
              <a:rPr lang="en-US" dirty="0" err="1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rezultat</a:t>
            </a:r>
            <a:r>
              <a:rPr lang="en-US" dirty="0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llogaritjen</a:t>
            </a:r>
            <a:r>
              <a:rPr lang="en-US" dirty="0" smtClean="0"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 e </a:t>
            </a:r>
          </a:p>
          <a:p>
            <a:pPr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3399FF"/>
                </a:solidFill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LDL-</a:t>
            </a:r>
            <a:r>
              <a:rPr lang="en-US" b="1" dirty="0" err="1" smtClean="0">
                <a:solidFill>
                  <a:srgbClr val="3399FF"/>
                </a:solidFill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Kolesterolit</a:t>
            </a:r>
            <a:r>
              <a:rPr lang="en-US" b="1" dirty="0" smtClean="0">
                <a:solidFill>
                  <a:srgbClr val="3399FF"/>
                </a:solidFill>
                <a:latin typeface="Times New Roman" pitchFamily="18" charset="0"/>
                <a:ea typeface="Adobe Fangsong Std R" pitchFamily="18" charset="-128"/>
                <a:cs typeface="Times New Roman" pitchFamily="18" charset="0"/>
              </a:rPr>
              <a:t>.</a:t>
            </a:r>
            <a:endParaRPr lang="el-GR" b="1" dirty="0" smtClean="0">
              <a:solidFill>
                <a:srgbClr val="3399FF"/>
              </a:solidFill>
              <a:latin typeface="Times New Roman" pitchFamily="18" charset="0"/>
              <a:ea typeface="Adobe Fangsong Std R" pitchFamily="18" charset="-128"/>
              <a:cs typeface="Times New Roman" pitchFamily="18" charset="0"/>
            </a:endParaRPr>
          </a:p>
          <a:p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522" y="5857892"/>
            <a:ext cx="4459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AA0078"/>
                </a:solidFill>
                <a:latin typeface="Monotype Corsiva" pitchFamily="66" charset="0"/>
              </a:rPr>
              <a:t>MSC. </a:t>
            </a:r>
            <a:r>
              <a:rPr lang="en-US" sz="4000" b="1" dirty="0" err="1" smtClean="0">
                <a:solidFill>
                  <a:srgbClr val="AA0078"/>
                </a:solidFill>
                <a:latin typeface="Monotype Corsiva" pitchFamily="66" charset="0"/>
              </a:rPr>
              <a:t>Xhezmije</a:t>
            </a:r>
            <a:r>
              <a:rPr lang="en-US" sz="4000" b="1" dirty="0" smtClean="0">
                <a:solidFill>
                  <a:srgbClr val="AA0078"/>
                </a:solidFill>
                <a:latin typeface="Monotype Corsiva" pitchFamily="66" charset="0"/>
              </a:rPr>
              <a:t> </a:t>
            </a:r>
            <a:r>
              <a:rPr lang="en-US" sz="4000" b="1" dirty="0" err="1" smtClean="0">
                <a:solidFill>
                  <a:srgbClr val="AA0078"/>
                </a:solidFill>
                <a:latin typeface="Monotype Corsiva" pitchFamily="66" charset="0"/>
              </a:rPr>
              <a:t>Palushi</a:t>
            </a:r>
            <a:endParaRPr lang="el-GR" sz="4000" b="1" dirty="0">
              <a:solidFill>
                <a:srgbClr val="AA0078"/>
              </a:solidFill>
              <a:latin typeface="Monotype Corsiva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3322" y="5929330"/>
            <a:ext cx="42148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217C7E"/>
                </a:solidFill>
                <a:latin typeface="Andalus" pitchFamily="18" charset="-78"/>
                <a:cs typeface="Andalus" pitchFamily="18" charset="-78"/>
              </a:rPr>
              <a:t>Prof. </a:t>
            </a:r>
            <a:r>
              <a:rPr lang="en-US" sz="3800" dirty="0" err="1" smtClean="0">
                <a:solidFill>
                  <a:srgbClr val="217C7E"/>
                </a:solidFill>
                <a:latin typeface="Andalus" pitchFamily="18" charset="-78"/>
                <a:cs typeface="Andalus" pitchFamily="18" charset="-78"/>
              </a:rPr>
              <a:t>Ilia</a:t>
            </a:r>
            <a:r>
              <a:rPr lang="en-US" sz="3800" dirty="0" smtClean="0">
                <a:solidFill>
                  <a:srgbClr val="217C7E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3800" dirty="0" err="1" smtClean="0">
                <a:solidFill>
                  <a:srgbClr val="217C7E"/>
                </a:solidFill>
                <a:latin typeface="Andalus" pitchFamily="18" charset="-78"/>
                <a:cs typeface="Andalus" pitchFamily="18" charset="-78"/>
              </a:rPr>
              <a:t>Ninka</a:t>
            </a:r>
            <a:endParaRPr lang="el-GR" sz="3800" dirty="0">
              <a:solidFill>
                <a:srgbClr val="217C7E"/>
              </a:solidFill>
              <a:cs typeface="Andalus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19172" y="1714488"/>
            <a:ext cx="693893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/>
            <a:r>
              <a:rPr lang="en-US" sz="4400" dirty="0" smtClean="0">
                <a:ln w="0"/>
                <a:solidFill>
                  <a:srgbClr val="33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sz="4400" dirty="0" err="1" smtClean="0">
                <a:ln w="0"/>
                <a:solidFill>
                  <a:srgbClr val="33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Çështjet</a:t>
            </a:r>
            <a:r>
              <a:rPr lang="en-US" sz="4400" dirty="0" smtClean="0">
                <a:ln w="0"/>
                <a:solidFill>
                  <a:srgbClr val="33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</a:t>
            </a:r>
            <a:r>
              <a:rPr lang="en-US" sz="4400" dirty="0" err="1" smtClean="0">
                <a:ln w="0"/>
                <a:solidFill>
                  <a:srgbClr val="33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trajtuara</a:t>
            </a:r>
            <a:r>
              <a:rPr lang="en-US" sz="4400" dirty="0" smtClean="0">
                <a:ln w="0"/>
                <a:solidFill>
                  <a:srgbClr val="33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br>
              <a:rPr lang="en-US" sz="4400" dirty="0" smtClean="0">
                <a:ln w="0"/>
                <a:solidFill>
                  <a:srgbClr val="33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4400" b="0" cap="none" spc="0" dirty="0" smtClean="0">
              <a:ln w="0"/>
              <a:solidFill>
                <a:srgbClr val="33336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928934"/>
            <a:ext cx="56436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33366"/>
              </a:buClr>
              <a:buFont typeface="+mj-lt"/>
              <a:buAutoNum type="arabicPeriod"/>
            </a:pPr>
            <a:r>
              <a:rPr lang="en-US" sz="3200" dirty="0" smtClean="0">
                <a:solidFill>
                  <a:srgbClr val="FF3300"/>
                </a:solidFill>
              </a:rPr>
              <a:t> </a:t>
            </a:r>
            <a:r>
              <a:rPr lang="en-US" sz="3200" dirty="0" err="1" smtClean="0">
                <a:solidFill>
                  <a:srgbClr val="FF3300"/>
                </a:solidFill>
              </a:rPr>
              <a:t>Teknologjia</a:t>
            </a:r>
            <a:r>
              <a:rPr lang="en-US" sz="3200" dirty="0" smtClean="0">
                <a:solidFill>
                  <a:srgbClr val="FF3300"/>
                </a:solidFill>
              </a:rPr>
              <a:t> </a:t>
            </a:r>
            <a:r>
              <a:rPr lang="en-US" sz="3200" dirty="0" err="1" smtClean="0">
                <a:solidFill>
                  <a:srgbClr val="FF3300"/>
                </a:solidFill>
              </a:rPr>
              <a:t>në</a:t>
            </a:r>
            <a:r>
              <a:rPr lang="en-US" sz="3200" dirty="0" smtClean="0">
                <a:solidFill>
                  <a:srgbClr val="FF3300"/>
                </a:solidFill>
              </a:rPr>
              <a:t> </a:t>
            </a:r>
            <a:r>
              <a:rPr lang="en-US" sz="3200" dirty="0" err="1" smtClean="0">
                <a:solidFill>
                  <a:srgbClr val="FF3300"/>
                </a:solidFill>
              </a:rPr>
              <a:t>Mjekësi</a:t>
            </a:r>
            <a:endParaRPr lang="en-US" sz="3200" b="1" dirty="0" smtClean="0">
              <a:solidFill>
                <a:srgbClr val="FF3300"/>
              </a:solidFill>
              <a:latin typeface="Adobe Hebrew" pitchFamily="18" charset="-79"/>
              <a:cs typeface="Adobe Hebrew" pitchFamily="18" charset="-79"/>
            </a:endParaRPr>
          </a:p>
          <a:p>
            <a:pPr marL="342900" indent="-342900">
              <a:buClr>
                <a:srgbClr val="333366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3300"/>
                </a:solidFill>
                <a:latin typeface="Adobe Hebrew" pitchFamily="18" charset="-79"/>
                <a:cs typeface="Adobe Hebrew" pitchFamily="18" charset="-79"/>
              </a:rPr>
              <a:t> LDL </a:t>
            </a:r>
            <a:r>
              <a:rPr lang="en-US" sz="3200" b="1" dirty="0" err="1" smtClean="0">
                <a:solidFill>
                  <a:srgbClr val="FF3300"/>
                </a:solidFill>
                <a:latin typeface="Adobe Hebrew" pitchFamily="18" charset="-79"/>
                <a:cs typeface="Adobe Hebrew" pitchFamily="18" charset="-79"/>
              </a:rPr>
              <a:t>dhe</a:t>
            </a:r>
            <a:r>
              <a:rPr lang="en-US" sz="3200" b="1" dirty="0" smtClean="0">
                <a:solidFill>
                  <a:srgbClr val="FF3300"/>
                </a:solidFill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sz="3200" b="1" dirty="0" err="1" smtClean="0">
                <a:solidFill>
                  <a:srgbClr val="FF3300"/>
                </a:solidFill>
                <a:latin typeface="Adobe Hebrew" pitchFamily="18" charset="-79"/>
                <a:cs typeface="Adobe Hebrew" pitchFamily="18" charset="-79"/>
              </a:rPr>
              <a:t>CrCL</a:t>
            </a:r>
            <a:endParaRPr lang="en-US" sz="3200" b="1" dirty="0" smtClean="0">
              <a:solidFill>
                <a:srgbClr val="FF3300"/>
              </a:solidFill>
              <a:latin typeface="Adobe Hebrew" pitchFamily="18" charset="-79"/>
              <a:cs typeface="Adobe Hebrew" pitchFamily="18" charset="-79"/>
            </a:endParaRPr>
          </a:p>
          <a:p>
            <a:pPr marL="342900" indent="-342900">
              <a:buClr>
                <a:srgbClr val="333366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3300"/>
                </a:solidFill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sz="3200" b="1" dirty="0" err="1" smtClean="0">
                <a:solidFill>
                  <a:srgbClr val="FF3300"/>
                </a:solidFill>
                <a:latin typeface="Adobe Hebrew" pitchFamily="18" charset="-79"/>
                <a:cs typeface="Adobe Hebrew" pitchFamily="18" charset="-79"/>
              </a:rPr>
              <a:t>Qëllimi</a:t>
            </a:r>
            <a:r>
              <a:rPr lang="en-US" sz="3200" b="1" dirty="0" smtClean="0">
                <a:solidFill>
                  <a:srgbClr val="FF3300"/>
                </a:solidFill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sz="3200" b="1" dirty="0" err="1" smtClean="0">
                <a:solidFill>
                  <a:srgbClr val="FF3300"/>
                </a:solidFill>
                <a:latin typeface="Adobe Hebrew" pitchFamily="18" charset="-79"/>
                <a:cs typeface="Adobe Hebrew" pitchFamily="18" charset="-79"/>
              </a:rPr>
              <a:t>i</a:t>
            </a:r>
            <a:r>
              <a:rPr lang="en-US" sz="3200" b="1" dirty="0" smtClean="0">
                <a:solidFill>
                  <a:srgbClr val="FF3300"/>
                </a:solidFill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sz="3200" b="1" dirty="0" err="1" smtClean="0">
                <a:solidFill>
                  <a:srgbClr val="FF3300"/>
                </a:solidFill>
                <a:latin typeface="Adobe Hebrew" pitchFamily="18" charset="-79"/>
                <a:cs typeface="Adobe Hebrew" pitchFamily="18" charset="-79"/>
              </a:rPr>
              <a:t>programit</a:t>
            </a:r>
            <a:endParaRPr lang="en-US" sz="3200" b="1" dirty="0" smtClean="0">
              <a:solidFill>
                <a:srgbClr val="FF3300"/>
              </a:solidFill>
              <a:latin typeface="Adobe Hebrew" pitchFamily="18" charset="-79"/>
              <a:cs typeface="Adobe Hebrew" pitchFamily="18" charset="-79"/>
            </a:endParaRPr>
          </a:p>
          <a:p>
            <a:pPr marL="514350" indent="-514350">
              <a:buClr>
                <a:srgbClr val="333366"/>
              </a:buClr>
              <a:buFont typeface="+mj-lt"/>
              <a:buAutoNum type="arabicPeriod"/>
            </a:pPr>
            <a:r>
              <a:rPr lang="en-US" sz="3200" b="1" dirty="0" err="1" smtClean="0">
                <a:solidFill>
                  <a:srgbClr val="FF3300"/>
                </a:solidFill>
                <a:latin typeface="Adobe Hebrew" pitchFamily="18" charset="-79"/>
                <a:cs typeface="Adobe Hebrew" pitchFamily="18" charset="-79"/>
              </a:rPr>
              <a:t>Realizimi</a:t>
            </a:r>
            <a:r>
              <a:rPr lang="en-US" sz="3200" b="1" dirty="0" smtClean="0">
                <a:solidFill>
                  <a:srgbClr val="FF3300"/>
                </a:solidFill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sz="3200" b="1" dirty="0" err="1" smtClean="0">
                <a:solidFill>
                  <a:srgbClr val="FF3300"/>
                </a:solidFill>
                <a:latin typeface="Adobe Hebrew" pitchFamily="18" charset="-79"/>
                <a:cs typeface="Adobe Hebrew" pitchFamily="18" charset="-79"/>
              </a:rPr>
              <a:t>i</a:t>
            </a:r>
            <a:r>
              <a:rPr lang="en-US" sz="3200" b="1" dirty="0" smtClean="0">
                <a:solidFill>
                  <a:srgbClr val="FF3300"/>
                </a:solidFill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sz="3200" b="1" dirty="0" err="1" smtClean="0">
                <a:solidFill>
                  <a:srgbClr val="FF3300"/>
                </a:solidFill>
                <a:latin typeface="Adobe Hebrew" pitchFamily="18" charset="-79"/>
                <a:cs typeface="Adobe Hebrew" pitchFamily="18" charset="-79"/>
              </a:rPr>
              <a:t>programit</a:t>
            </a:r>
            <a:endParaRPr lang="el-GR" sz="3200" b="1" dirty="0">
              <a:solidFill>
                <a:srgbClr val="FF3300"/>
              </a:solidFill>
              <a:cs typeface="Adobe Hebrew" pitchFamily="18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7343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051"/>
            <a:ext cx="4953000" cy="762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Teknologjia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Mjekësi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57232"/>
            <a:ext cx="51673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Me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rritjen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përdorimit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internetit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profesionistët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mjekësorë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po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krijojnë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atë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që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mund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quhet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spitale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virtuale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Këto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janë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spitale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bazuara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internet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ku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nevojat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pacientit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ndiqen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internet. </a:t>
            </a:r>
          </a:p>
          <a:p>
            <a:pPr algn="just"/>
            <a:endParaRPr lang="el-GR" dirty="0" smtClean="0">
              <a:latin typeface="Times New Roman" pitchFamily="18" charset="0"/>
              <a:ea typeface="Adobe Ming Std L" pitchFamily="18" charset="-128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Avancimi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teknologjisë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ka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sjellë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gjithashtu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edhe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intensifikimin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konvergjencës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së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teknologjisë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që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përfshin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ndarjen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informacionit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mjekësor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ndërmjet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mjekëve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pajisjeve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mjekësore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dhe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rrjeteve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informacionit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trendi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modern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që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ndikon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kujdesin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shëndetësor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.</a:t>
            </a:r>
          </a:p>
          <a:p>
            <a:pPr algn="just"/>
            <a:endParaRPr lang="el-GR" dirty="0" smtClean="0">
              <a:latin typeface="Times New Roman" pitchFamily="18" charset="0"/>
              <a:ea typeface="Adobe Ming Std L" pitchFamily="18" charset="-128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Teknologjia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ka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sjellë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gjithashtu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ndryshime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kirurgji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formën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kirurgjisë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më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pak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invazive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cila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tani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është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preferuar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si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qasje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kirurgjikale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për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shumë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sëmundje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, duke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përfshirë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kancerin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dhe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sëmundjet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zemrës</a:t>
            </a:r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.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l-G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70477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Teknologjia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Mjekësi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Artificial</a:t>
            </a:r>
            <a:endParaRPr lang="el-G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eye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1928802"/>
            <a:ext cx="4800600" cy="41046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24694" y="2428868"/>
            <a:ext cx="4129118" cy="37465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Syri</a:t>
            </a:r>
            <a:r>
              <a:rPr lang="en-US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artificial </a:t>
            </a:r>
            <a:r>
              <a:rPr lang="en-US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ndihmon</a:t>
            </a:r>
            <a:r>
              <a:rPr lang="en-US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shikimin</a:t>
            </a:r>
            <a:r>
              <a:rPr lang="en-US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dhe</a:t>
            </a:r>
            <a:r>
              <a:rPr lang="en-US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pamjen</a:t>
            </a:r>
            <a:r>
              <a:rPr lang="en-US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fizike</a:t>
            </a:r>
            <a:r>
              <a:rPr lang="en-US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njerëzve</a:t>
            </a:r>
            <a:r>
              <a:rPr lang="en-US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që</a:t>
            </a:r>
            <a:r>
              <a:rPr lang="en-US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kanë</a:t>
            </a:r>
            <a:r>
              <a:rPr lang="en-US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humbur</a:t>
            </a:r>
            <a:r>
              <a:rPr lang="en-US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syrin</a:t>
            </a:r>
            <a:r>
              <a:rPr lang="en-US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për</a:t>
            </a:r>
            <a:r>
              <a:rPr lang="en-US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shkak</a:t>
            </a:r>
            <a:r>
              <a:rPr lang="en-US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një</a:t>
            </a:r>
            <a:r>
              <a:rPr lang="en-US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dëmtimi</a:t>
            </a:r>
            <a:r>
              <a:rPr lang="en-US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ose</a:t>
            </a:r>
            <a:r>
              <a:rPr lang="en-US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sëmundjeje</a:t>
            </a:r>
            <a:r>
              <a:rPr lang="en-US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l-GR" dirty="0">
              <a:solidFill>
                <a:srgbClr val="217C7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Teknologjia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Mjekësi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Krahu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artificial</a:t>
            </a:r>
            <a:endParaRPr lang="el-G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arm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79512" y="1825625"/>
            <a:ext cx="4575175" cy="45751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7504" y="2714620"/>
            <a:ext cx="4800600" cy="33893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Krahu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artificial 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është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një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lloj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krahu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mekanik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zakonisht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programueshëm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, me 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funksione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ngjashme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me 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krahun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njerëzor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mund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jetë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pjesë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një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trupi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ose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një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roboti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më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kompleks</a:t>
            </a:r>
            <a:r>
              <a:rPr lang="en-US" sz="2000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150000"/>
              </a:lnSpc>
              <a:buNone/>
            </a:pPr>
            <a:endParaRPr lang="el-G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2-Çfarë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është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LDL?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274" y="3214686"/>
            <a:ext cx="4800600" cy="762000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Lipoproteina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densitet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ulët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(LDL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Bartës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q-AL" sz="2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sq-AL" sz="2000" dirty="0" smtClean="0">
                <a:latin typeface="Times New Roman" pitchFamily="18" charset="0"/>
                <a:cs typeface="Times New Roman" pitchFamily="18" charset="0"/>
              </a:rPr>
              <a:t>rëndësishëm i kolesterolit.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Kolesteroli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LDL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është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përcaktuar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kolesterol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”;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bllokon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arteriet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dhe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sulmon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zemrën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l-G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6065" y="2122091"/>
            <a:ext cx="4800600" cy="762000"/>
          </a:xfrm>
        </p:spPr>
        <p:txBody>
          <a:bodyPr/>
          <a:lstStyle/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238876" y="2143116"/>
            <a:ext cx="550072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Formula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për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llogaritjen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e LDL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bëhet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duke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aplikuar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formulën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mëposhtme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është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vlefshme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njësia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matjes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është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mg/dl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trigliceridi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është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400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mg/dl.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[LDL-</a:t>
            </a:r>
            <a:r>
              <a:rPr lang="en-US" b="1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chol</a:t>
            </a:r>
            <a:r>
              <a:rPr lang="en-US" b="1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] = [Total </a:t>
            </a:r>
            <a:r>
              <a:rPr lang="en-US" b="1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chol</a:t>
            </a:r>
            <a:r>
              <a:rPr lang="en-US" b="1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] - [HDL-</a:t>
            </a:r>
            <a:r>
              <a:rPr lang="en-US" b="1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chol</a:t>
            </a:r>
            <a:r>
              <a:rPr lang="en-US" b="1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] - ([TG</a:t>
            </a:r>
            <a:r>
              <a:rPr lang="en-US" b="1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])/</a:t>
            </a:r>
            <a:r>
              <a:rPr lang="en-US" b="1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l-GR" b="1" dirty="0">
              <a:solidFill>
                <a:srgbClr val="217C7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2-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Çfarë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është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CrCl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 </a:t>
            </a:r>
            <a:endParaRPr lang="el-G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8150" y="1928802"/>
            <a:ext cx="4800600" cy="4575175"/>
          </a:xfrm>
        </p:spPr>
        <p:txBody>
          <a:bodyPr/>
          <a:lstStyle/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Creatinine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clearance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Kreatinina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është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një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produkt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metabolizmit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muskujve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l-G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Klirens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kreatininës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Një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cili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ndihmon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përcaktojmë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nëse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veshkat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funksionojnë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normalisht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l-G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0" y="1857364"/>
            <a:ext cx="4800600" cy="457517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Matja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klirensit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kreatininës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CrCl</a:t>
            </a:r>
            <a:r>
              <a:rPr lang="en-US" sz="2000" b="1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sz="2000" b="1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UCr</a:t>
            </a:r>
            <a:r>
              <a:rPr lang="en-US" sz="2000" b="1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 * </a:t>
            </a:r>
            <a:r>
              <a:rPr lang="en-US" sz="2000" b="1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UVol</a:t>
            </a:r>
            <a:r>
              <a:rPr lang="en-US" sz="2000" b="1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)/( </a:t>
            </a:r>
            <a:r>
              <a:rPr lang="en-US" sz="2000" b="1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PCr</a:t>
            </a:r>
            <a:r>
              <a:rPr lang="en-US" sz="2000" b="1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  * </a:t>
            </a:r>
            <a:r>
              <a:rPr lang="en-US" sz="2000" b="1" dirty="0" err="1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Tmin</a:t>
            </a:r>
            <a:r>
              <a:rPr lang="en-US" sz="2000" b="1" dirty="0" smtClean="0">
                <a:solidFill>
                  <a:srgbClr val="217C7E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l-GR" sz="2000" b="1" dirty="0" smtClean="0">
              <a:solidFill>
                <a:srgbClr val="217C7E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l-G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3.Qëllimi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Aplikacionit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Informatizim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Sistemeve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të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Laboratorëve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Mjekësorë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2000" i="1" dirty="0" smtClean="0">
                <a:solidFill>
                  <a:srgbClr val="217C7E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200" i="1" dirty="0" err="1" smtClean="0">
                <a:solidFill>
                  <a:srgbClr val="217C7E"/>
                </a:solidFill>
                <a:latin typeface="Andalus" pitchFamily="18" charset="-78"/>
                <a:cs typeface="Andalus" pitchFamily="18" charset="-78"/>
              </a:rPr>
              <a:t>Llogaritja</a:t>
            </a:r>
            <a:r>
              <a:rPr lang="en-US" sz="2200" i="1" dirty="0" smtClean="0">
                <a:solidFill>
                  <a:srgbClr val="217C7E"/>
                </a:solidFill>
                <a:latin typeface="Andalus" pitchFamily="18" charset="-78"/>
                <a:cs typeface="Andalus" pitchFamily="18" charset="-78"/>
              </a:rPr>
              <a:t> e  LDL </a:t>
            </a:r>
            <a:r>
              <a:rPr lang="en-US" sz="2200" i="1" dirty="0" err="1" smtClean="0">
                <a:solidFill>
                  <a:srgbClr val="217C7E"/>
                </a:solidFill>
                <a:latin typeface="Andalus" pitchFamily="18" charset="-78"/>
                <a:cs typeface="Andalus" pitchFamily="18" charset="-78"/>
              </a:rPr>
              <a:t>dhe</a:t>
            </a:r>
            <a:r>
              <a:rPr lang="en-US" sz="2200" i="1" dirty="0" smtClean="0">
                <a:solidFill>
                  <a:srgbClr val="217C7E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200" i="1" dirty="0" err="1" smtClean="0">
                <a:solidFill>
                  <a:srgbClr val="217C7E"/>
                </a:solidFill>
                <a:latin typeface="Andalus" pitchFamily="18" charset="-78"/>
                <a:cs typeface="Andalus" pitchFamily="18" charset="-78"/>
              </a:rPr>
              <a:t>CrCl</a:t>
            </a:r>
            <a:r>
              <a:rPr lang="en-US" sz="2200" i="1" dirty="0" smtClean="0">
                <a:solidFill>
                  <a:srgbClr val="217C7E"/>
                </a:solidFill>
                <a:latin typeface="Andalus" pitchFamily="18" charset="-78"/>
                <a:cs typeface="Andalus" pitchFamily="18" charset="-78"/>
              </a:rPr>
              <a:t> duke </a:t>
            </a:r>
            <a:r>
              <a:rPr lang="en-US" sz="2200" i="1" dirty="0" err="1" smtClean="0">
                <a:solidFill>
                  <a:srgbClr val="217C7E"/>
                </a:solidFill>
                <a:latin typeface="Andalus" pitchFamily="18" charset="-78"/>
                <a:cs typeface="Andalus" pitchFamily="18" charset="-78"/>
              </a:rPr>
              <a:t>përdorur</a:t>
            </a:r>
            <a:r>
              <a:rPr lang="en-US" sz="2200" i="1" dirty="0" smtClean="0">
                <a:solidFill>
                  <a:srgbClr val="217C7E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200" i="1" dirty="0" err="1" smtClean="0">
                <a:solidFill>
                  <a:srgbClr val="217C7E"/>
                </a:solidFill>
                <a:latin typeface="Andalus" pitchFamily="18" charset="-78"/>
                <a:cs typeface="Andalus" pitchFamily="18" charset="-78"/>
              </a:rPr>
              <a:t>formulat</a:t>
            </a:r>
            <a:r>
              <a:rPr lang="en-US" sz="2200" i="1" dirty="0" smtClean="0">
                <a:solidFill>
                  <a:srgbClr val="217C7E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200" i="1" dirty="0" err="1" smtClean="0">
                <a:solidFill>
                  <a:srgbClr val="217C7E"/>
                </a:solidFill>
                <a:latin typeface="Andalus" pitchFamily="18" charset="-78"/>
                <a:cs typeface="Andalus" pitchFamily="18" charset="-78"/>
              </a:rPr>
              <a:t>përkatëse</a:t>
            </a:r>
            <a:r>
              <a:rPr lang="en-US" sz="2200" i="1" dirty="0" smtClean="0">
                <a:solidFill>
                  <a:srgbClr val="217C7E"/>
                </a:solidFill>
                <a:latin typeface="Andalus" pitchFamily="18" charset="-78"/>
                <a:cs typeface="Andalus" pitchFamily="18" charset="-78"/>
              </a:rPr>
              <a:t>.</a:t>
            </a:r>
            <a:r>
              <a:rPr lang="en-US" sz="2000" i="1" dirty="0" smtClean="0">
                <a:solidFill>
                  <a:srgbClr val="217C7E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en-US" sz="2000" i="1" dirty="0" smtClean="0">
                <a:solidFill>
                  <a:srgbClr val="217C7E"/>
                </a:solidFill>
                <a:latin typeface="Andalus" pitchFamily="18" charset="-78"/>
                <a:cs typeface="Andalus" pitchFamily="18" charset="-78"/>
              </a:rPr>
            </a:br>
            <a:r>
              <a:rPr lang="en-US" sz="2000" i="1" dirty="0" smtClean="0">
                <a:solidFill>
                  <a:srgbClr val="217C7E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  <a:p>
            <a:r>
              <a:rPr lang="en-US" sz="2800" b="1" dirty="0" err="1" smtClean="0">
                <a:solidFill>
                  <a:schemeClr val="accent1"/>
                </a:solidFill>
                <a:latin typeface="Andalus" pitchFamily="18" charset="-78"/>
                <a:cs typeface="Andalus" pitchFamily="18" charset="-78"/>
              </a:rPr>
              <a:t>MedCalc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- Program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në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ndihmë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të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studentëve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të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Mjekësisë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itchFamily="18" charset="-78"/>
                <a:cs typeface="Andalus" pitchFamily="18" charset="-78"/>
              </a:rPr>
              <a:t>.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8" y="2285992"/>
            <a:ext cx="3861498" cy="2758213"/>
          </a:xfrm>
        </p:spPr>
      </p:pic>
    </p:spTree>
    <p:extLst>
      <p:ext uri="{BB962C8B-B14F-4D97-AF65-F5344CB8AC3E}">
        <p14:creationId xmlns="" xmlns:p14="http://schemas.microsoft.com/office/powerpoint/2010/main" val="27386277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0001141.potx" id="{D7485564-6666-4DDB-B0D3-55F6E694D6E5}" vid="{6E950D30-6FC6-4411-BCFF-468AD9ECA787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433</Words>
  <Application>Microsoft Office PowerPoint</Application>
  <PresentationFormat>Custom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Medical Design 16x9</vt:lpstr>
      <vt:lpstr>Slide 1</vt:lpstr>
      <vt:lpstr>Slide 2</vt:lpstr>
      <vt:lpstr>Teknologjia në Mjekësi</vt:lpstr>
      <vt:lpstr>Teknologjia në Mjekësi – Syri Artificial</vt:lpstr>
      <vt:lpstr>Teknologjia në Mjekësi – Krahu artificial</vt:lpstr>
      <vt:lpstr>Teknologjia në Mjekësi – Inxhinieria Gjenetike</vt:lpstr>
      <vt:lpstr> 2-Çfarë është LDL?                                                        </vt:lpstr>
      <vt:lpstr>2-  Çfarë është CrCl? </vt:lpstr>
      <vt:lpstr>3.Qëllimi i  Aplikacionit</vt:lpstr>
      <vt:lpstr>Llogaritja e LDL</vt:lpstr>
      <vt:lpstr>Llogaritja e CrCL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77</cp:revision>
  <dcterms:created xsi:type="dcterms:W3CDTF">2017-05-20T18:50:42Z</dcterms:created>
  <dcterms:modified xsi:type="dcterms:W3CDTF">2017-05-24T17:25:53Z</dcterms:modified>
</cp:coreProperties>
</file>