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3" r:id="rId4"/>
    <p:sldId id="258" r:id="rId5"/>
    <p:sldId id="259" r:id="rId6"/>
    <p:sldId id="260" r:id="rId7"/>
    <p:sldId id="276" r:id="rId8"/>
    <p:sldId id="262" r:id="rId9"/>
    <p:sldId id="277" r:id="rId10"/>
    <p:sldId id="293" r:id="rId11"/>
    <p:sldId id="263" r:id="rId12"/>
    <p:sldId id="294" r:id="rId13"/>
    <p:sldId id="295" r:id="rId14"/>
    <p:sldId id="296" r:id="rId15"/>
    <p:sldId id="265" r:id="rId16"/>
    <p:sldId id="266" r:id="rId17"/>
    <p:sldId id="267" r:id="rId18"/>
    <p:sldId id="268" r:id="rId19"/>
    <p:sldId id="269" r:id="rId20"/>
    <p:sldId id="292" r:id="rId21"/>
    <p:sldId id="270" r:id="rId22"/>
    <p:sldId id="290" r:id="rId23"/>
    <p:sldId id="271" r:id="rId24"/>
    <p:sldId id="272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74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056" y="-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3C188-BC80-4D72-90BB-7D1387FEA7C4}" type="datetimeFigureOut">
              <a:rPr lang="pt-BR"/>
              <a:pPr/>
              <a:t>21/11/2014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1581-2216-4551-AE7F-C3CE4E7682C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21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28982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8974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4076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72113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15759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91427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7767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54357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918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55415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7479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3736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0633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543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9830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728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8974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8974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1581-2216-4551-AE7F-C3CE4E7682CC}" type="slidenum">
              <a:rPr lang="pt-BR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8974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799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5142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004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3240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663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882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5637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489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782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663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4036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B3920-EE77-4337-9E19-39F0E9332D55}" type="datetimeFigureOut">
              <a:rPr lang="pt-BR" smtClean="0"/>
              <a:pPr/>
              <a:t>21/11/2014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5C65B-D6A6-488B-9AD3-1175FC874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495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-108521" y="4963474"/>
            <a:ext cx="9252522" cy="1898516"/>
            <a:chOff x="-108521" y="4963474"/>
            <a:chExt cx="9252522" cy="1898516"/>
          </a:xfrm>
        </p:grpSpPr>
        <p:sp>
          <p:nvSpPr>
            <p:cNvPr id="8" name="Triângulo retângulo 7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riângulo retângulo 6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 descr="logo_oficial.png"/>
          <p:cNvPicPr>
            <a:picLocks noChangeAspect="1"/>
          </p:cNvPicPr>
          <p:nvPr/>
        </p:nvPicPr>
        <p:blipFill>
          <a:blip r:embed="rId3" cstate="print"/>
          <a:srcRect t="22980" b="33659"/>
          <a:stretch>
            <a:fillRect/>
          </a:stretch>
        </p:blipFill>
        <p:spPr>
          <a:xfrm>
            <a:off x="971600" y="2204864"/>
            <a:ext cx="7722000" cy="2232248"/>
          </a:xfrm>
          <a:prstGeom prst="rect">
            <a:avLst/>
          </a:prstGeom>
        </p:spPr>
      </p:pic>
      <p:sp>
        <p:nvSpPr>
          <p:cNvPr id="10" name="Triângulo retângulo 9"/>
          <p:cNvSpPr/>
          <p:nvPr/>
        </p:nvSpPr>
        <p:spPr>
          <a:xfrm rot="10800000" flipH="1">
            <a:off x="7605" y="-2"/>
            <a:ext cx="9136395" cy="2060849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/>
        </p:nvSpPr>
        <p:spPr>
          <a:xfrm rot="10800000">
            <a:off x="6516217" y="7162"/>
            <a:ext cx="2627784" cy="1894524"/>
          </a:xfrm>
          <a:prstGeom prst="rt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44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11770"/>
            <a:ext cx="8229600" cy="868958"/>
          </a:xfrm>
        </p:spPr>
        <p:txBody>
          <a:bodyPr/>
          <a:lstStyle/>
          <a:p>
            <a:r>
              <a:rPr lang="pt-BR" dirty="0" smtClean="0"/>
              <a:t>Variação do Logo</a:t>
            </a:r>
            <a:endParaRPr lang="pt-BR" dirty="0"/>
          </a:p>
        </p:txBody>
      </p:sp>
      <p:grpSp>
        <p:nvGrpSpPr>
          <p:cNvPr id="4" name="Grupo 7"/>
          <p:cNvGrpSpPr/>
          <p:nvPr/>
        </p:nvGrpSpPr>
        <p:grpSpPr>
          <a:xfrm>
            <a:off x="-108521" y="5157192"/>
            <a:ext cx="9252522" cy="1704798"/>
            <a:chOff x="-108521" y="4963474"/>
            <a:chExt cx="9252522" cy="1898516"/>
          </a:xfrm>
        </p:grpSpPr>
        <p:sp>
          <p:nvSpPr>
            <p:cNvPr id="10" name="Triângulo retângulo 9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riângulo retângulo 10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Espaço Reservado para Conteúdo 16" descr="variaçã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6604" t="9140" r="5660" b="14663"/>
          <a:stretch>
            <a:fillRect/>
          </a:stretch>
        </p:blipFill>
        <p:spPr>
          <a:xfrm>
            <a:off x="827584" y="980728"/>
            <a:ext cx="7294668" cy="4392488"/>
          </a:xfrm>
        </p:spPr>
      </p:pic>
      <p:pic>
        <p:nvPicPr>
          <p:cNvPr id="12" name="Imagem 11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Logo Oficial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-108522" y="4959484"/>
            <a:ext cx="9252522" cy="1898516"/>
            <a:chOff x="-108521" y="4963474"/>
            <a:chExt cx="9252522" cy="1898516"/>
          </a:xfrm>
        </p:grpSpPr>
        <p:sp>
          <p:nvSpPr>
            <p:cNvPr id="8" name="Triângulo retângulo 7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" name="Imagem 9" descr="logo_oficial.png"/>
          <p:cNvPicPr>
            <a:picLocks noChangeAspect="1"/>
          </p:cNvPicPr>
          <p:nvPr/>
        </p:nvPicPr>
        <p:blipFill>
          <a:blip r:embed="rId3" cstate="print"/>
          <a:srcRect l="-961" t="23451" r="3921" b="29499"/>
          <a:stretch>
            <a:fillRect/>
          </a:stretch>
        </p:blipFill>
        <p:spPr>
          <a:xfrm>
            <a:off x="1115616" y="1988840"/>
            <a:ext cx="7128792" cy="2304256"/>
          </a:xfrm>
          <a:prstGeom prst="rect">
            <a:avLst/>
          </a:prstGeom>
        </p:spPr>
      </p:pic>
      <p:pic>
        <p:nvPicPr>
          <p:cNvPr id="11" name="Imagem 10" descr="logo_prata.png"/>
          <p:cNvPicPr>
            <a:picLocks noChangeAspect="1"/>
          </p:cNvPicPr>
          <p:nvPr/>
        </p:nvPicPr>
        <p:blipFill>
          <a:blip r:embed="rId4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58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dirty="0" smtClean="0"/>
              <a:t>Identidade Visual</a:t>
            </a:r>
            <a:endParaRPr lang="pt-BR" dirty="0"/>
          </a:p>
        </p:txBody>
      </p:sp>
      <p:grpSp>
        <p:nvGrpSpPr>
          <p:cNvPr id="3" name="Grupo 5"/>
          <p:cNvGrpSpPr/>
          <p:nvPr/>
        </p:nvGrpSpPr>
        <p:grpSpPr>
          <a:xfrm>
            <a:off x="-108522" y="4959484"/>
            <a:ext cx="9252522" cy="1898516"/>
            <a:chOff x="-108521" y="4963474"/>
            <a:chExt cx="9252522" cy="1898516"/>
          </a:xfrm>
        </p:grpSpPr>
        <p:sp>
          <p:nvSpPr>
            <p:cNvPr id="8" name="Triângulo retângulo 7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Imagem 10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  <p:pic>
        <p:nvPicPr>
          <p:cNvPr id="59395" name="Imagem 9" descr="Envelope Comercial.jpg"/>
          <p:cNvPicPr>
            <a:picLocks noChangeAspect="1" noChangeArrowheads="1"/>
          </p:cNvPicPr>
          <p:nvPr/>
        </p:nvPicPr>
        <p:blipFill>
          <a:blip r:embed="rId4" cstate="print"/>
          <a:srcRect l="21947"/>
          <a:stretch>
            <a:fillRect/>
          </a:stretch>
        </p:blipFill>
        <p:spPr bwMode="auto">
          <a:xfrm>
            <a:off x="3923928" y="1412776"/>
            <a:ext cx="2574716" cy="23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Imagem 10" descr="envelope 2 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556792"/>
            <a:ext cx="2733675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Imagem 11" descr="timbrado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0573" y="1294159"/>
            <a:ext cx="1945883" cy="2494881"/>
          </a:xfrm>
          <a:prstGeom prst="rect">
            <a:avLst/>
          </a:prstGeom>
          <a:noFill/>
        </p:spPr>
      </p:pic>
      <p:pic>
        <p:nvPicPr>
          <p:cNvPr id="59398" name="Imagem 3" descr="cartaodevisitafrente2.jpg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2146" y="4077072"/>
            <a:ext cx="2255838" cy="1371600"/>
          </a:xfrm>
          <a:prstGeom prst="rect">
            <a:avLst/>
          </a:prstGeom>
          <a:noFill/>
        </p:spPr>
      </p:pic>
      <p:pic>
        <p:nvPicPr>
          <p:cNvPr id="59399" name="Imagem 4" descr="cartaodevisitafrente.jpg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76402" y="4077072"/>
            <a:ext cx="2255838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358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Imagem 32" descr="camiseta-personalizada-azul.jpg"/>
          <p:cNvPicPr>
            <a:picLocks noChangeAspect="1" noChangeArrowheads="1"/>
          </p:cNvPicPr>
          <p:nvPr/>
        </p:nvPicPr>
        <p:blipFill>
          <a:blip r:embed="rId3" cstate="print"/>
          <a:srcRect l="18077" r="18376"/>
          <a:stretch>
            <a:fillRect/>
          </a:stretch>
        </p:blipFill>
        <p:spPr bwMode="auto">
          <a:xfrm>
            <a:off x="3872013" y="3777926"/>
            <a:ext cx="1368336" cy="168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Imagem 30" descr="camiseta_personalizada_branca.jpg"/>
          <p:cNvPicPr>
            <a:picLocks noChangeAspect="1" noChangeArrowheads="1"/>
          </p:cNvPicPr>
          <p:nvPr/>
        </p:nvPicPr>
        <p:blipFill>
          <a:blip r:embed="rId4" cstate="print"/>
          <a:srcRect l="14917" r="13744"/>
          <a:stretch>
            <a:fillRect/>
          </a:stretch>
        </p:blipFill>
        <p:spPr bwMode="auto">
          <a:xfrm>
            <a:off x="1979712" y="3757290"/>
            <a:ext cx="1535508" cy="168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Imagem 31" descr="camiseta_personalizada_eco_verde.jpg"/>
          <p:cNvPicPr>
            <a:picLocks noChangeAspect="1" noChangeArrowheads="1"/>
          </p:cNvPicPr>
          <p:nvPr/>
        </p:nvPicPr>
        <p:blipFill>
          <a:blip r:embed="rId5" cstate="print"/>
          <a:srcRect l="16122" r="15593"/>
          <a:stretch>
            <a:fillRect/>
          </a:stretch>
        </p:blipFill>
        <p:spPr bwMode="auto">
          <a:xfrm>
            <a:off x="5496024" y="3789040"/>
            <a:ext cx="1471116" cy="168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dirty="0" smtClean="0"/>
              <a:t>Identidade Visual</a:t>
            </a:r>
            <a:endParaRPr lang="pt-BR" dirty="0"/>
          </a:p>
        </p:txBody>
      </p:sp>
      <p:grpSp>
        <p:nvGrpSpPr>
          <p:cNvPr id="3" name="Grupo 5"/>
          <p:cNvGrpSpPr/>
          <p:nvPr/>
        </p:nvGrpSpPr>
        <p:grpSpPr>
          <a:xfrm>
            <a:off x="-108522" y="4959484"/>
            <a:ext cx="9252522" cy="1898516"/>
            <a:chOff x="-108521" y="4963474"/>
            <a:chExt cx="9252522" cy="1898516"/>
          </a:xfrm>
        </p:grpSpPr>
        <p:sp>
          <p:nvSpPr>
            <p:cNvPr id="8" name="Triângulo retângulo 7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Imagem 10" descr="logo_prata.png"/>
          <p:cNvPicPr>
            <a:picLocks noChangeAspect="1"/>
          </p:cNvPicPr>
          <p:nvPr/>
        </p:nvPicPr>
        <p:blipFill>
          <a:blip r:embed="rId6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  <p:pic>
        <p:nvPicPr>
          <p:cNvPr id="60419" name="Imagem 13" descr="camisa_laranja_costas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60796" y="1196752"/>
            <a:ext cx="2387468" cy="238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Imagem 15" descr="camisa_laranj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0289" y="1196752"/>
            <a:ext cx="2382515" cy="238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358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pt-BR" dirty="0" smtClean="0"/>
              <a:t>Identidade Visual</a:t>
            </a:r>
            <a:endParaRPr lang="pt-BR" dirty="0"/>
          </a:p>
        </p:txBody>
      </p:sp>
      <p:grpSp>
        <p:nvGrpSpPr>
          <p:cNvPr id="3" name="Grupo 5"/>
          <p:cNvGrpSpPr/>
          <p:nvPr/>
        </p:nvGrpSpPr>
        <p:grpSpPr>
          <a:xfrm>
            <a:off x="-108522" y="4959484"/>
            <a:ext cx="9252522" cy="1898516"/>
            <a:chOff x="-108521" y="4963474"/>
            <a:chExt cx="9252522" cy="1898516"/>
          </a:xfrm>
        </p:grpSpPr>
        <p:sp>
          <p:nvSpPr>
            <p:cNvPr id="8" name="Triângulo retângulo 7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Imagem 10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  <p:pic>
        <p:nvPicPr>
          <p:cNvPr id="61442" name="Picture 2" descr="chaveiro"/>
          <p:cNvPicPr>
            <a:picLocks noChangeAspect="1" noChangeArrowheads="1"/>
          </p:cNvPicPr>
          <p:nvPr/>
        </p:nvPicPr>
        <p:blipFill>
          <a:blip r:embed="rId4" cstate="print"/>
          <a:srcRect t="6715" b="5191"/>
          <a:stretch>
            <a:fillRect/>
          </a:stretch>
        </p:blipFill>
        <p:spPr bwMode="auto">
          <a:xfrm>
            <a:off x="1691680" y="1412776"/>
            <a:ext cx="2447288" cy="178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 descr="canec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628800"/>
            <a:ext cx="1740721" cy="143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4" descr="canet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3789040"/>
            <a:ext cx="2127406" cy="146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 descr="13062_Mouse_Pad_Multilaser_Gel_AC0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69272" y="3603389"/>
            <a:ext cx="1704750" cy="170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358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-108522" y="5346920"/>
            <a:ext cx="9252522" cy="1511080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196752"/>
            <a:ext cx="5678680" cy="4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4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6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12" name="Triângulo retângulo 11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retângulo 12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Grupo 13"/>
          <p:cNvGrpSpPr/>
          <p:nvPr/>
        </p:nvGrpSpPr>
        <p:grpSpPr>
          <a:xfrm rot="10800000">
            <a:off x="0" y="0"/>
            <a:ext cx="9252522" cy="1898516"/>
            <a:chOff x="-108521" y="4963474"/>
            <a:chExt cx="9252522" cy="1898516"/>
          </a:xfrm>
        </p:grpSpPr>
        <p:sp>
          <p:nvSpPr>
            <p:cNvPr id="15" name="Triângulo retângulo 14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retângulo 15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" name="Imagem 9" descr="logo-lembraa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888" y="2348879"/>
            <a:ext cx="6906224" cy="21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97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 do TCC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2852936"/>
            <a:ext cx="8229600" cy="21528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2400" dirty="0" smtClean="0"/>
              <a:t>Criação de agenda virtual.</a:t>
            </a:r>
            <a:endParaRPr lang="pt-BR" sz="2400" dirty="0"/>
          </a:p>
        </p:txBody>
      </p:sp>
      <p:grpSp>
        <p:nvGrpSpPr>
          <p:cNvPr id="9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10" name="Triângulo retângulo 9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riângulo retângulo 10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016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63763"/>
            <a:ext cx="8229600" cy="4678907"/>
          </a:xfrm>
        </p:spPr>
        <p:txBody>
          <a:bodyPr/>
          <a:lstStyle/>
          <a:p>
            <a:pPr algn="ctr">
              <a:buNone/>
            </a:pPr>
            <a:r>
              <a:rPr lang="pt-BR" dirty="0" smtClean="0">
                <a:latin typeface="Calibri"/>
              </a:rPr>
              <a:t>	</a:t>
            </a:r>
            <a:r>
              <a:rPr lang="pt-BR" sz="2400" dirty="0" smtClean="0"/>
              <a:t>Como </a:t>
            </a:r>
            <a:r>
              <a:rPr lang="pt-BR" sz="2400" dirty="0"/>
              <a:t>resolver o problema de </a:t>
            </a:r>
            <a:r>
              <a:rPr lang="pt-BR" sz="2400" dirty="0" smtClean="0"/>
              <a:t>pessoas </a:t>
            </a:r>
            <a:r>
              <a:rPr lang="pt-BR" sz="2400" dirty="0"/>
              <a:t>que esquecem seus compromissos?</a:t>
            </a:r>
            <a:endParaRPr lang="pt-BR" dirty="0"/>
          </a:p>
        </p:txBody>
      </p:sp>
      <p:grpSp>
        <p:nvGrpSpPr>
          <p:cNvPr id="10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12" name="Triângulo retângulo 11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retângulo 12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34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3843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2400" dirty="0" smtClean="0"/>
              <a:t>Sua implementação é importante, pois na agitação do dia-a-dia, no trabalho, nos estudos, em casa, as pessoas muitas vezes se esquecem de seus compromissos e afazeres, trazendo muitas vezes prejuízos irreversíveis.</a:t>
            </a:r>
          </a:p>
          <a:p>
            <a:pPr algn="ctr">
              <a:buNone/>
            </a:pPr>
            <a:r>
              <a:rPr lang="pt-BR" sz="2400" dirty="0" smtClean="0"/>
              <a:t>Utilizando os serviços da agenda virtual o usuário poderá agendar seus compromissos, e será lembrado através de e-mail ou </a:t>
            </a:r>
            <a:r>
              <a:rPr lang="pt-BR" sz="2400" dirty="0" err="1" smtClean="0"/>
              <a:t>sms</a:t>
            </a:r>
            <a:r>
              <a:rPr lang="pt-BR" sz="2400" dirty="0" smtClean="0"/>
              <a:t>, o que irá contribuir para uma melhor gestão de tempo.</a:t>
            </a:r>
          </a:p>
        </p:txBody>
      </p:sp>
      <p:grpSp>
        <p:nvGrpSpPr>
          <p:cNvPr id="10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12" name="Triângulo retângulo 11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retângulo 12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41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Somos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2708" y="1625600"/>
            <a:ext cx="79102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A Juntar Ideias é uma empresa de desenvolvimento web, que tem como foco o desenvolvimento de sites interoperáveis, sites responsivos, e sistemas web, com base nas tecnologias atuais e visando sempre o avanço tecnológico, para que os clientes tenham sempre acesso a tecnologia que melhor lhe adapte ao meio em que ele atua. 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-108521" y="4963474"/>
            <a:ext cx="9252522" cy="1898516"/>
            <a:chOff x="-108521" y="4963474"/>
            <a:chExt cx="9252522" cy="1898516"/>
          </a:xfrm>
        </p:grpSpPr>
        <p:sp>
          <p:nvSpPr>
            <p:cNvPr id="8" name="Triângulo retângulo 7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Imagem 11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12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2116832"/>
          </a:xfrm>
        </p:spPr>
        <p:txBody>
          <a:bodyPr/>
          <a:lstStyle/>
          <a:p>
            <a:pPr algn="ctr">
              <a:buNone/>
            </a:pPr>
            <a:r>
              <a:rPr lang="pt-BR" sz="2400" dirty="0" smtClean="0"/>
              <a:t>O diferencial da agenda “Lembra Aí” é que possuirá buscas diferenciadas por nome de evento, compromisso ou por data. Possuirá um campo para edição de comentários ou relatórios sobre o evento ou compromisso, mesmo após o evento ter ocorrido. Ex: Uma ata de reunião.</a:t>
            </a:r>
          </a:p>
          <a:p>
            <a:pPr algn="ctr"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grpSp>
        <p:nvGrpSpPr>
          <p:cNvPr id="5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2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76333"/>
            <a:ext cx="8229600" cy="478166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2400" dirty="0" smtClean="0"/>
              <a:t>	 O propósito é implementar um site de agenda virtual, onde se cadastre os usuários e os mesmos poderão agendar compromissos ou reuniões e serão lembrados por email e SMS. Esse site irá possuir um banco de dados onde as informações e eventos ou compromissos serão armazenados. Os emails e SMS serão enviados de servidores próprios da agenda virtual “Lembra Aí”.</a:t>
            </a:r>
          </a:p>
          <a:p>
            <a:pPr algn="ctr">
              <a:buNone/>
            </a:pPr>
            <a:endParaRPr lang="pt-BR" sz="2400" dirty="0" smtClean="0"/>
          </a:p>
          <a:p>
            <a:pPr>
              <a:buNone/>
            </a:pPr>
            <a:endParaRPr lang="pt-BR" sz="2400" dirty="0"/>
          </a:p>
        </p:txBody>
      </p:sp>
      <p:grpSp>
        <p:nvGrpSpPr>
          <p:cNvPr id="10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12" name="Triângulo retângulo 11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retângulo 12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75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Hipótese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404864"/>
          </a:xfrm>
        </p:spPr>
        <p:txBody>
          <a:bodyPr/>
          <a:lstStyle/>
          <a:p>
            <a:pPr algn="ctr">
              <a:buNone/>
            </a:pPr>
            <a:r>
              <a:rPr lang="pt-BR" sz="2400" dirty="0" smtClean="0"/>
              <a:t>O diferencial é que possuirá um campo para edição de comentários ou relatórios, um campo de busca para facilitar o usuário e poderá gerar relatórios em períodos pré-determinados pelo usuário.</a:t>
            </a:r>
          </a:p>
          <a:p>
            <a:endParaRPr lang="pt-BR" dirty="0"/>
          </a:p>
        </p:txBody>
      </p:sp>
      <p:grpSp>
        <p:nvGrpSpPr>
          <p:cNvPr id="5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2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	</a:t>
            </a:r>
            <a:r>
              <a:rPr lang="pt-BR" sz="2400" dirty="0" smtClean="0"/>
              <a:t> Construir um site para colaborar com os clientes que na correria do dia-a-dia, ou no avanço da idade se esquecem dos seus compromissos.</a:t>
            </a:r>
          </a:p>
          <a:p>
            <a:pPr algn="ctr">
              <a:buNone/>
            </a:pPr>
            <a:endParaRPr lang="pt-BR" dirty="0"/>
          </a:p>
        </p:txBody>
      </p:sp>
      <p:grpSp>
        <p:nvGrpSpPr>
          <p:cNvPr id="10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12" name="Triângulo retângulo 11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retângulo 12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53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Específico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204864"/>
            <a:ext cx="8229600" cy="26642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2400" dirty="0" smtClean="0"/>
              <a:t>	Essa agenda irá realizar agendamento de compromissos pessoais e profissionais. Os agendamentos de cunho pessoais são eventos ou compromissos como, por exemplo: aniversário, festas, datas comemorativas, casamentos, contas a pagar, consultas médicas, etc.</a:t>
            </a:r>
          </a:p>
        </p:txBody>
      </p:sp>
      <p:grpSp>
        <p:nvGrpSpPr>
          <p:cNvPr id="10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12" name="Triângulo retângulo 11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retângulo 12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Imagem 13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00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Cores</a:t>
            </a:r>
            <a:endParaRPr lang="pt-BR" dirty="0"/>
          </a:p>
        </p:txBody>
      </p:sp>
      <p:pic>
        <p:nvPicPr>
          <p:cNvPr id="9" name="Espaço Reservado para Conteúdo 8" descr="co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916832"/>
            <a:ext cx="966837" cy="966837"/>
          </a:xfrm>
        </p:spPr>
      </p:pic>
      <p:grpSp>
        <p:nvGrpSpPr>
          <p:cNvPr id="5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" name="Imagem 9" descr="co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2996952"/>
            <a:ext cx="1008112" cy="936104"/>
          </a:xfrm>
          <a:prstGeom prst="rect">
            <a:avLst/>
          </a:prstGeom>
        </p:spPr>
      </p:pic>
      <p:pic>
        <p:nvPicPr>
          <p:cNvPr id="11" name="Imagem 10" descr="co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1640" y="4077072"/>
            <a:ext cx="1008112" cy="93610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627784" y="206084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#009999</a:t>
            </a:r>
            <a:endParaRPr lang="pt-BR" sz="3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627784" y="321297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#e6514a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627784" y="436510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#000000</a:t>
            </a:r>
            <a:endParaRPr lang="pt-BR" sz="3200" dirty="0"/>
          </a:p>
        </p:txBody>
      </p:sp>
      <p:pic>
        <p:nvPicPr>
          <p:cNvPr id="14" name="Imagem 13" descr="logo_prata.png"/>
          <p:cNvPicPr>
            <a:picLocks noChangeAspect="1"/>
          </p:cNvPicPr>
          <p:nvPr/>
        </p:nvPicPr>
        <p:blipFill>
          <a:blip r:embed="rId5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Logo</a:t>
            </a:r>
            <a:endParaRPr lang="pt-BR" dirty="0"/>
          </a:p>
        </p:txBody>
      </p:sp>
      <p:grpSp>
        <p:nvGrpSpPr>
          <p:cNvPr id="5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Espaço Reservado para Conteúdo 10" descr="logo-lembraa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6832" y="2204864"/>
            <a:ext cx="6369504" cy="1992357"/>
          </a:xfrm>
          <a:prstGeom prst="rect">
            <a:avLst/>
          </a:prstGeom>
        </p:spPr>
      </p:pic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Funcionalidades</a:t>
            </a:r>
            <a:endParaRPr lang="pt-BR" dirty="0"/>
          </a:p>
        </p:txBody>
      </p:sp>
      <p:grpSp>
        <p:nvGrpSpPr>
          <p:cNvPr id="5" name="Grupo 8"/>
          <p:cNvGrpSpPr/>
          <p:nvPr/>
        </p:nvGrpSpPr>
        <p:grpSpPr>
          <a:xfrm>
            <a:off x="-108522" y="4986868"/>
            <a:ext cx="9252522" cy="1898516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2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899592" y="1052736"/>
            <a:ext cx="6624736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Cadastro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Escolha do plano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Agenda Pessoal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Cadastro de contatos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Agenda Profissional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Campo de edição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Campo de busca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Gerar relatórios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pt-BR" sz="2400" dirty="0" smtClean="0"/>
              <a:t>Comando de voz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/>
          <a:lstStyle/>
          <a:p>
            <a:r>
              <a:rPr lang="pt-BR" dirty="0" smtClean="0"/>
              <a:t>MER</a:t>
            </a:r>
            <a:endParaRPr lang="pt-BR" dirty="0"/>
          </a:p>
        </p:txBody>
      </p:sp>
      <p:grpSp>
        <p:nvGrpSpPr>
          <p:cNvPr id="5" name="Grupo 8"/>
          <p:cNvGrpSpPr/>
          <p:nvPr/>
        </p:nvGrpSpPr>
        <p:grpSpPr>
          <a:xfrm>
            <a:off x="-108522" y="5301208"/>
            <a:ext cx="9252522" cy="1584176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395536" y="404664"/>
          <a:ext cx="7560840" cy="5832648"/>
        </p:xfrm>
        <a:graphic>
          <a:graphicData uri="http://schemas.openxmlformats.org/presentationml/2006/ole">
            <p:oleObj spid="_x0000_s5122" name="Visio" r:id="rId3" imgW="7152437" imgH="5968594" progId="Visio.Drawing.11">
              <p:embed/>
            </p:oleObj>
          </a:graphicData>
        </a:graphic>
      </p:graphicFrame>
      <p:pic>
        <p:nvPicPr>
          <p:cNvPr id="10" name="Imagem 9" descr="logo_prata.png"/>
          <p:cNvPicPr>
            <a:picLocks noChangeAspect="1"/>
          </p:cNvPicPr>
          <p:nvPr/>
        </p:nvPicPr>
        <p:blipFill>
          <a:blip r:embed="rId4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64096"/>
          </a:xfrm>
        </p:spPr>
        <p:txBody>
          <a:bodyPr/>
          <a:lstStyle/>
          <a:p>
            <a:r>
              <a:rPr lang="pt-BR" dirty="0" smtClean="0"/>
              <a:t>DER</a:t>
            </a:r>
            <a:endParaRPr lang="pt-BR" dirty="0"/>
          </a:p>
        </p:txBody>
      </p:sp>
      <p:grpSp>
        <p:nvGrpSpPr>
          <p:cNvPr id="5" name="Grupo 8"/>
          <p:cNvGrpSpPr/>
          <p:nvPr/>
        </p:nvGrpSpPr>
        <p:grpSpPr>
          <a:xfrm>
            <a:off x="-108522" y="5179071"/>
            <a:ext cx="9252522" cy="1706313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683568" y="476672"/>
          <a:ext cx="7704856" cy="5114095"/>
        </p:xfrm>
        <a:graphic>
          <a:graphicData uri="http://schemas.openxmlformats.org/presentationml/2006/ole">
            <p:oleObj spid="_x0000_s4098" name="Visio" r:id="rId3" imgW="9221114" imgH="6809232" progId="Visio.Drawing.11">
              <p:embed/>
            </p:oleObj>
          </a:graphicData>
        </a:graphic>
      </p:graphicFrame>
      <p:pic>
        <p:nvPicPr>
          <p:cNvPr id="10" name="Imagem 9" descr="logo_prata.png"/>
          <p:cNvPicPr>
            <a:picLocks noChangeAspect="1"/>
          </p:cNvPicPr>
          <p:nvPr/>
        </p:nvPicPr>
        <p:blipFill>
          <a:blip r:embed="rId4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/>
          <p:cNvCxnSpPr/>
          <p:nvPr/>
        </p:nvCxnSpPr>
        <p:spPr>
          <a:xfrm>
            <a:off x="1115616" y="4077072"/>
            <a:ext cx="77768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7504" y="3692232"/>
            <a:ext cx="136815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Bruno</a:t>
            </a:r>
          </a:p>
          <a:p>
            <a:pPr algn="ctr"/>
            <a:r>
              <a:rPr lang="pt-BR" dirty="0" smtClean="0"/>
              <a:t>Designer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691680" y="3692232"/>
            <a:ext cx="1440160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Elenilson</a:t>
            </a:r>
            <a:endParaRPr lang="pt-BR" dirty="0" smtClean="0"/>
          </a:p>
          <a:p>
            <a:pPr algn="ctr"/>
            <a:r>
              <a:rPr lang="pt-BR" dirty="0" smtClean="0"/>
              <a:t>Programador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3347864" y="3692232"/>
            <a:ext cx="1296144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Inaldo</a:t>
            </a:r>
            <a:endParaRPr lang="pt-BR" dirty="0" smtClean="0"/>
          </a:p>
          <a:p>
            <a:pPr algn="ctr"/>
            <a:r>
              <a:rPr lang="pt-BR" dirty="0" smtClean="0"/>
              <a:t>DBA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60032" y="3692232"/>
            <a:ext cx="1224136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Karoline</a:t>
            </a:r>
            <a:endParaRPr lang="pt-BR" dirty="0" smtClean="0"/>
          </a:p>
          <a:p>
            <a:pPr algn="ctr"/>
            <a:r>
              <a:rPr lang="pt-BR" dirty="0" smtClean="0"/>
              <a:t>Designer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228184" y="3692232"/>
            <a:ext cx="1512168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Lucas</a:t>
            </a:r>
          </a:p>
          <a:p>
            <a:pPr algn="ctr"/>
            <a:r>
              <a:rPr lang="pt-BR" dirty="0" smtClean="0"/>
              <a:t>Programador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884368" y="3692232"/>
            <a:ext cx="1152128" cy="6480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Vitoria</a:t>
            </a:r>
          </a:p>
          <a:p>
            <a:pPr algn="ctr"/>
            <a:r>
              <a:rPr lang="pt-BR" dirty="0" smtClean="0"/>
              <a:t>Designer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3851920" y="2324080"/>
            <a:ext cx="1584176" cy="7920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Juntar Ideias</a:t>
            </a:r>
            <a:endParaRPr lang="pt-BR" dirty="0"/>
          </a:p>
        </p:txBody>
      </p:sp>
      <p:grpSp>
        <p:nvGrpSpPr>
          <p:cNvPr id="16" name="Grupo 5"/>
          <p:cNvGrpSpPr/>
          <p:nvPr/>
        </p:nvGrpSpPr>
        <p:grpSpPr>
          <a:xfrm>
            <a:off x="-108521" y="4963474"/>
            <a:ext cx="9252522" cy="1898516"/>
            <a:chOff x="-108521" y="4963474"/>
            <a:chExt cx="9252522" cy="1898516"/>
          </a:xfrm>
        </p:grpSpPr>
        <p:sp>
          <p:nvSpPr>
            <p:cNvPr id="18" name="Triângulo retângulo 17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riângulo retângulo 18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 descr="logo_prata.png"/>
          <p:cNvPicPr>
            <a:picLocks noChangeAspect="1"/>
          </p:cNvPicPr>
          <p:nvPr/>
        </p:nvPicPr>
        <p:blipFill>
          <a:blip r:embed="rId2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Modelo Página Inicial</a:t>
            </a:r>
            <a:endParaRPr lang="pt-BR" dirty="0"/>
          </a:p>
        </p:txBody>
      </p:sp>
      <p:grpSp>
        <p:nvGrpSpPr>
          <p:cNvPr id="5" name="Grupo 8"/>
          <p:cNvGrpSpPr/>
          <p:nvPr/>
        </p:nvGrpSpPr>
        <p:grpSpPr>
          <a:xfrm>
            <a:off x="-108522" y="5445224"/>
            <a:ext cx="9252522" cy="1440160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074" name="Picture 2" descr="mapa_do_s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764704"/>
            <a:ext cx="403244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grpSp>
        <p:nvGrpSpPr>
          <p:cNvPr id="5" name="Grupo 8"/>
          <p:cNvGrpSpPr/>
          <p:nvPr/>
        </p:nvGrpSpPr>
        <p:grpSpPr>
          <a:xfrm>
            <a:off x="-108522" y="5445224"/>
            <a:ext cx="9252522" cy="1440160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2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Epígrafe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 smtClean="0">
                <a:latin typeface="Monotype Corsiva" panose="03010101010201010101" pitchFamily="66" charset="0"/>
              </a:rPr>
              <a:t>"As grandes ideias surgem da observação dos pequenos detalhes."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						</a:t>
            </a:r>
            <a:r>
              <a:rPr lang="pt-BR" sz="1800" dirty="0" smtClean="0">
                <a:latin typeface="Monotype Corsiva" panose="03010101010201010101" pitchFamily="66" charset="0"/>
              </a:rPr>
              <a:t> </a:t>
            </a:r>
            <a:r>
              <a:rPr lang="pt-BR" sz="2400" dirty="0" smtClean="0">
                <a:latin typeface="Monotype Corsiva" panose="03010101010201010101" pitchFamily="66" charset="0"/>
              </a:rPr>
              <a:t>Augusto Cury</a:t>
            </a:r>
          </a:p>
          <a:p>
            <a:pPr marL="0" indent="0">
              <a:buNone/>
            </a:pPr>
            <a:endParaRPr lang="pt-BR" dirty="0"/>
          </a:p>
        </p:txBody>
      </p:sp>
      <p:grpSp>
        <p:nvGrpSpPr>
          <p:cNvPr id="11" name="Grupo 8"/>
          <p:cNvGrpSpPr/>
          <p:nvPr/>
        </p:nvGrpSpPr>
        <p:grpSpPr>
          <a:xfrm>
            <a:off x="-108522" y="5445224"/>
            <a:ext cx="9252522" cy="1440160"/>
            <a:chOff x="-108521" y="4963474"/>
            <a:chExt cx="9252522" cy="1898516"/>
          </a:xfrm>
        </p:grpSpPr>
        <p:sp>
          <p:nvSpPr>
            <p:cNvPr id="13" name="Triângulo retângulo 12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riângulo retângulo 13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380312" y="6165304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21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939" y="476672"/>
            <a:ext cx="8229600" cy="1143000"/>
          </a:xfrm>
        </p:spPr>
        <p:txBody>
          <a:bodyPr/>
          <a:lstStyle/>
          <a:p>
            <a:r>
              <a:rPr lang="pt-BR" dirty="0" smtClean="0"/>
              <a:t>Missão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564904"/>
            <a:ext cx="8229600" cy="151216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 smtClean="0">
                <a:latin typeface="Calibri"/>
              </a:rPr>
              <a:t>Desenvolver sites criativos e sistemas online de qualidade que atendam as necessidades dos clientes, utilizando tecnologias que se adaptam ao mercado e inovando conforme o avanço tecnológico.</a:t>
            </a:r>
            <a:endParaRPr lang="pt-BR" sz="2800" dirty="0">
              <a:latin typeface="Calibri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-108521" y="4963474"/>
            <a:ext cx="9252522" cy="1898516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41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2852936"/>
            <a:ext cx="8229600" cy="6766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800" dirty="0" smtClean="0"/>
              <a:t>Ser referência no mercado de desenvolvimento de sites e sistemas web.</a:t>
            </a:r>
            <a:endParaRPr lang="pt-BR" sz="2800" dirty="0"/>
          </a:p>
        </p:txBody>
      </p:sp>
      <p:grpSp>
        <p:nvGrpSpPr>
          <p:cNvPr id="5" name="Grupo 4"/>
          <p:cNvGrpSpPr/>
          <p:nvPr/>
        </p:nvGrpSpPr>
        <p:grpSpPr>
          <a:xfrm>
            <a:off x="-108521" y="4963474"/>
            <a:ext cx="9252522" cy="1898516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35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2939" y="476672"/>
            <a:ext cx="8229600" cy="1143000"/>
          </a:xfrm>
        </p:spPr>
        <p:txBody>
          <a:bodyPr/>
          <a:lstStyle/>
          <a:p>
            <a:r>
              <a:rPr lang="pt-BR" dirty="0" smtClean="0"/>
              <a:t>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939" y="1844824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800" dirty="0" smtClean="0"/>
              <a:t>  Compromisso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 </a:t>
            </a:r>
            <a:r>
              <a:rPr lang="pt-BR" sz="2800" dirty="0" smtClean="0"/>
              <a:t>Ética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</a:t>
            </a:r>
            <a:r>
              <a:rPr lang="pt-BR" sz="2800" dirty="0" smtClean="0"/>
              <a:t> Responsabilidade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 </a:t>
            </a:r>
            <a:r>
              <a:rPr lang="pt-BR" sz="2800" dirty="0" smtClean="0"/>
              <a:t>Inovação</a:t>
            </a:r>
          </a:p>
          <a:p>
            <a:pPr>
              <a:buFont typeface="Wingdings" pitchFamily="2" charset="2"/>
              <a:buChar char="ü"/>
            </a:pPr>
            <a:r>
              <a:rPr lang="pt-BR" sz="2800" dirty="0"/>
              <a:t>  </a:t>
            </a:r>
            <a:r>
              <a:rPr lang="pt-BR" sz="2800" dirty="0" smtClean="0"/>
              <a:t>Respeito</a:t>
            </a:r>
            <a:endParaRPr lang="pt-BR" sz="2800" dirty="0"/>
          </a:p>
          <a:p>
            <a:pPr>
              <a:buFont typeface="Wingdings" pitchFamily="2" charset="2"/>
              <a:buChar char="ü"/>
            </a:pPr>
            <a:r>
              <a:rPr lang="pt-BR" sz="2800" dirty="0" smtClean="0"/>
              <a:t>  Profissionalismo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-108521" y="4963474"/>
            <a:ext cx="9252522" cy="1898516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27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de Cores</a:t>
            </a:r>
            <a:endParaRPr lang="pt-BR" dirty="0"/>
          </a:p>
        </p:txBody>
      </p:sp>
      <p:grpSp>
        <p:nvGrpSpPr>
          <p:cNvPr id="5" name="Grupo 5"/>
          <p:cNvGrpSpPr/>
          <p:nvPr/>
        </p:nvGrpSpPr>
        <p:grpSpPr>
          <a:xfrm>
            <a:off x="-108521" y="4963474"/>
            <a:ext cx="9252522" cy="1898516"/>
            <a:chOff x="-108521" y="4963474"/>
            <a:chExt cx="9252522" cy="1898516"/>
          </a:xfrm>
        </p:grpSpPr>
        <p:sp>
          <p:nvSpPr>
            <p:cNvPr id="7" name="Triângulo retângulo 6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riângulo retângulo 7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 descr="cores do logotip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0472" y="1196752"/>
            <a:ext cx="8000000" cy="3816424"/>
          </a:xfrm>
          <a:prstGeom prst="rect">
            <a:avLst/>
          </a:prstGeom>
        </p:spPr>
      </p:pic>
      <p:pic>
        <p:nvPicPr>
          <p:cNvPr id="10" name="Imagem 9" descr="logo_prata.png"/>
          <p:cNvPicPr>
            <a:picLocks noChangeAspect="1"/>
          </p:cNvPicPr>
          <p:nvPr/>
        </p:nvPicPr>
        <p:blipFill>
          <a:blip r:embed="rId3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do Logo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13" t="20576" r="4173" b="29128"/>
          <a:stretch>
            <a:fillRect/>
          </a:stretch>
        </p:blipFill>
        <p:spPr>
          <a:xfrm>
            <a:off x="683553" y="1556792"/>
            <a:ext cx="3436353" cy="1260000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2" t="20834" r="6898" b="31860"/>
          <a:stretch>
            <a:fillRect/>
          </a:stretch>
        </p:blipFill>
        <p:spPr>
          <a:xfrm>
            <a:off x="4932040" y="1556792"/>
            <a:ext cx="3550908" cy="126000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-108521" y="4963474"/>
            <a:ext cx="9252522" cy="1898516"/>
            <a:chOff x="-108521" y="4963474"/>
            <a:chExt cx="9252522" cy="1898516"/>
          </a:xfrm>
        </p:grpSpPr>
        <p:sp>
          <p:nvSpPr>
            <p:cNvPr id="12" name="Triângulo retângulo 11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Triângulo retângulo 12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Picture 2" descr="K:\2° módulo - ETEC\Matérias\PTCC - Prof.Kelly\EMPRESA - Juntar Ideias\LOGO\Variação de Logo\Logo #Modificado.png"/>
          <p:cNvPicPr>
            <a:picLocks noChangeAspect="1" noChangeArrowheads="1"/>
          </p:cNvPicPr>
          <p:nvPr/>
        </p:nvPicPr>
        <p:blipFill>
          <a:blip r:embed="rId5" cstate="print"/>
          <a:srcRect l="8619" t="25457" r="6914" b="23628"/>
          <a:stretch>
            <a:fillRect/>
          </a:stretch>
        </p:blipFill>
        <p:spPr bwMode="auto">
          <a:xfrm>
            <a:off x="467544" y="3429000"/>
            <a:ext cx="3780420" cy="1080120"/>
          </a:xfrm>
          <a:prstGeom prst="rect">
            <a:avLst/>
          </a:prstGeom>
          <a:noFill/>
        </p:spPr>
      </p:pic>
      <p:pic>
        <p:nvPicPr>
          <p:cNvPr id="15" name="Imagem 14" descr="logo_oficial.png"/>
          <p:cNvPicPr>
            <a:picLocks noChangeAspect="1"/>
          </p:cNvPicPr>
          <p:nvPr/>
        </p:nvPicPr>
        <p:blipFill>
          <a:blip r:embed="rId6" cstate="print"/>
          <a:srcRect l="18" t="21581" r="3934" b="32260"/>
          <a:stretch>
            <a:fillRect/>
          </a:stretch>
        </p:blipFill>
        <p:spPr>
          <a:xfrm>
            <a:off x="4572000" y="3313272"/>
            <a:ext cx="4157450" cy="1332000"/>
          </a:xfrm>
          <a:prstGeom prst="rect">
            <a:avLst/>
          </a:prstGeom>
        </p:spPr>
      </p:pic>
      <p:pic>
        <p:nvPicPr>
          <p:cNvPr id="16" name="Imagem 15" descr="logo_prata.png"/>
          <p:cNvPicPr>
            <a:picLocks noChangeAspect="1"/>
          </p:cNvPicPr>
          <p:nvPr/>
        </p:nvPicPr>
        <p:blipFill>
          <a:blip r:embed="rId7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17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dirty="0" smtClean="0"/>
              <a:t>Variação do Logo</a:t>
            </a:r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-108521" y="5157192"/>
            <a:ext cx="9252522" cy="1704798"/>
            <a:chOff x="-108521" y="4963474"/>
            <a:chExt cx="9252522" cy="1898516"/>
          </a:xfrm>
        </p:grpSpPr>
        <p:sp>
          <p:nvSpPr>
            <p:cNvPr id="10" name="Triângulo retângulo 9"/>
            <p:cNvSpPr/>
            <p:nvPr/>
          </p:nvSpPr>
          <p:spPr>
            <a:xfrm rot="16200000">
              <a:off x="3570477" y="1284476"/>
              <a:ext cx="1894525" cy="9252522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riângulo retângulo 10"/>
            <p:cNvSpPr/>
            <p:nvPr/>
          </p:nvSpPr>
          <p:spPr>
            <a:xfrm>
              <a:off x="0" y="4967466"/>
              <a:ext cx="2627784" cy="1894524"/>
            </a:xfrm>
            <a:prstGeom prst="rtTriangl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3" name="Espaço Reservado para Conteúdo 12" descr="logo_negativ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0910" b="16355"/>
          <a:stretch>
            <a:fillRect/>
          </a:stretch>
        </p:blipFill>
        <p:spPr>
          <a:xfrm>
            <a:off x="5004048" y="1556792"/>
            <a:ext cx="2970000" cy="1440160"/>
          </a:xfrm>
        </p:spPr>
      </p:pic>
      <p:pic>
        <p:nvPicPr>
          <p:cNvPr id="14" name="Imagem 13" descr="logo_positiv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340768"/>
            <a:ext cx="2970000" cy="1980000"/>
          </a:xfrm>
          <a:prstGeom prst="rect">
            <a:avLst/>
          </a:prstGeom>
        </p:spPr>
      </p:pic>
      <p:pic>
        <p:nvPicPr>
          <p:cNvPr id="15" name="Imagem 14" descr="logo_tons_de_cinz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3356992"/>
            <a:ext cx="2970000" cy="1980000"/>
          </a:xfrm>
          <a:prstGeom prst="rect">
            <a:avLst/>
          </a:prstGeom>
        </p:spPr>
      </p:pic>
      <p:pic>
        <p:nvPicPr>
          <p:cNvPr id="16" name="Imagem 15" descr="logo-fundo_preto.jpg"/>
          <p:cNvPicPr>
            <a:picLocks noChangeAspect="1"/>
          </p:cNvPicPr>
          <p:nvPr/>
        </p:nvPicPr>
        <p:blipFill>
          <a:blip r:embed="rId5" cstate="print"/>
          <a:srcRect t="9081" b="18184"/>
          <a:stretch>
            <a:fillRect/>
          </a:stretch>
        </p:blipFill>
        <p:spPr>
          <a:xfrm>
            <a:off x="5004048" y="3573016"/>
            <a:ext cx="2970000" cy="1440160"/>
          </a:xfrm>
          <a:prstGeom prst="rect">
            <a:avLst/>
          </a:prstGeom>
        </p:spPr>
      </p:pic>
      <p:pic>
        <p:nvPicPr>
          <p:cNvPr id="12" name="Imagem 11" descr="logo_prata.png"/>
          <p:cNvPicPr>
            <a:picLocks noChangeAspect="1"/>
          </p:cNvPicPr>
          <p:nvPr/>
        </p:nvPicPr>
        <p:blipFill>
          <a:blip r:embed="rId6" cstate="print"/>
          <a:srcRect t="17783" b="28867"/>
          <a:stretch>
            <a:fillRect/>
          </a:stretch>
        </p:blipFill>
        <p:spPr>
          <a:xfrm>
            <a:off x="7518222" y="6201368"/>
            <a:ext cx="1518274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386</Words>
  <Application>Microsoft Office PowerPoint</Application>
  <PresentationFormat>Apresentação na tela (4:3)</PresentationFormat>
  <Paragraphs>98</Paragraphs>
  <Slides>32</Slides>
  <Notes>19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4" baseType="lpstr">
      <vt:lpstr>Tema do Office</vt:lpstr>
      <vt:lpstr>Visio</vt:lpstr>
      <vt:lpstr>Slide 1</vt:lpstr>
      <vt:lpstr>Quem Somos</vt:lpstr>
      <vt:lpstr>Equipe</vt:lpstr>
      <vt:lpstr>Missão</vt:lpstr>
      <vt:lpstr>Visão</vt:lpstr>
      <vt:lpstr>Valores</vt:lpstr>
      <vt:lpstr>Padrão de Cores</vt:lpstr>
      <vt:lpstr>Evolução do Logo</vt:lpstr>
      <vt:lpstr>Variação do Logo</vt:lpstr>
      <vt:lpstr>Variação do Logo</vt:lpstr>
      <vt:lpstr>Logo Oficial</vt:lpstr>
      <vt:lpstr>Identidade Visual</vt:lpstr>
      <vt:lpstr>Identidade Visual</vt:lpstr>
      <vt:lpstr>Identidade Visual</vt:lpstr>
      <vt:lpstr>Modelo</vt:lpstr>
      <vt:lpstr>Slide 16</vt:lpstr>
      <vt:lpstr>Tema do TCC</vt:lpstr>
      <vt:lpstr>Problema</vt:lpstr>
      <vt:lpstr>Justificativa</vt:lpstr>
      <vt:lpstr>Justificativa</vt:lpstr>
      <vt:lpstr>Hipótese</vt:lpstr>
      <vt:lpstr>Hipótese</vt:lpstr>
      <vt:lpstr>Objetivo Geral</vt:lpstr>
      <vt:lpstr>Objetivo Específico</vt:lpstr>
      <vt:lpstr>Padrão de Cores</vt:lpstr>
      <vt:lpstr>Logo</vt:lpstr>
      <vt:lpstr>Funcionalidades</vt:lpstr>
      <vt:lpstr>MER</vt:lpstr>
      <vt:lpstr>DER</vt:lpstr>
      <vt:lpstr>Modelo Página Inicial</vt:lpstr>
      <vt:lpstr>Agradecimentos</vt:lpstr>
      <vt:lpstr>Epígrafe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Aluno</cp:lastModifiedBy>
  <cp:revision>79</cp:revision>
  <dcterms:created xsi:type="dcterms:W3CDTF">2014-09-16T23:13:01Z</dcterms:created>
  <dcterms:modified xsi:type="dcterms:W3CDTF">2014-11-21T21:39:24Z</dcterms:modified>
</cp:coreProperties>
</file>