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6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2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3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0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6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3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23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631B-69BE-4EB4-944D-B5AC1CFB3796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F3E3-64A5-4387-98B1-2D052891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1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Финальный проект</a:t>
            </a:r>
            <a:br>
              <a:rPr lang="ru-RU" dirty="0" smtClean="0"/>
            </a:br>
            <a:r>
              <a:rPr lang="ru-RU" dirty="0"/>
              <a:t>Ритейл — Анализ программы</a:t>
            </a:r>
            <a:br>
              <a:rPr lang="ru-RU" dirty="0"/>
            </a:br>
            <a:r>
              <a:rPr lang="ru-RU" dirty="0"/>
              <a:t>лояльности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Период исследования июнь-июль 2023 года</a:t>
            </a:r>
          </a:p>
          <a:p>
            <a:r>
              <a:rPr lang="ru-RU" dirty="0" smtClean="0"/>
              <a:t>Автор </a:t>
            </a:r>
            <a:r>
              <a:rPr lang="ru-RU" dirty="0" err="1" smtClean="0"/>
              <a:t>Суспицына</a:t>
            </a:r>
            <a:r>
              <a:rPr lang="ru-RU" dirty="0" smtClean="0"/>
              <a:t> Елена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11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Лидеры по товарам в корзине на покупателя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719263"/>
            <a:ext cx="85534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88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Больше всего пришло покупателе перед Новым годом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72373"/>
            <a:ext cx="6984775" cy="500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21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Накопленная выручка по программе лояльности ниже чем без нее и растет медленнее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352927" cy="45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04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Январь – лидер по среднему чеку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4692"/>
            <a:ext cx="8229600" cy="361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35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Приток новых клиентов помесячно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44823"/>
            <a:ext cx="8388933" cy="395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48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Удержание всех клиентов по неделям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9791"/>
            <a:ext cx="8820472" cy="558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94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Удержание всех клиентов по неделям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0200"/>
            <a:ext cx="77768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51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Удержание лояльных клиентов по неделям выше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66" y="1600200"/>
            <a:ext cx="55550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39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Удержание обычных клиентов - стабильнее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14" y="1600200"/>
            <a:ext cx="55865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67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Рекомендации и материалы для отдела маркетинга и коммерческого департамента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Использовать информацию рекомендаций для руководителей, </a:t>
            </a:r>
          </a:p>
          <a:p>
            <a:r>
              <a:rPr lang="ru-RU" dirty="0" smtClean="0"/>
              <a:t>подробно изучить работу </a:t>
            </a:r>
            <a:r>
              <a:rPr lang="ru-RU" dirty="0" err="1" smtClean="0"/>
              <a:t>маназина</a:t>
            </a:r>
            <a:r>
              <a:rPr lang="ru-RU" dirty="0" smtClean="0"/>
              <a:t> 19 и 5. </a:t>
            </a:r>
          </a:p>
          <a:p>
            <a:r>
              <a:rPr lang="ru-RU" dirty="0" smtClean="0"/>
              <a:t>Ориентация программы лояльности должна быть на профессионалов строительной отрасли, </a:t>
            </a:r>
          </a:p>
          <a:p>
            <a:r>
              <a:rPr lang="ru-RU" dirty="0" smtClean="0"/>
              <a:t>товары должны завозиться к 5 и 20 числу, </a:t>
            </a:r>
          </a:p>
          <a:p>
            <a:r>
              <a:rPr lang="ru-RU" dirty="0" smtClean="0"/>
              <a:t>в сезон спада продаж - увеличивать активность программы по стимулированию привлечения покупателей, </a:t>
            </a:r>
          </a:p>
          <a:p>
            <a:r>
              <a:rPr lang="ru-RU" dirty="0" smtClean="0"/>
              <a:t>перед новым годом стимулировать к большему чеку, </a:t>
            </a:r>
          </a:p>
          <a:p>
            <a:r>
              <a:rPr lang="ru-RU" dirty="0" smtClean="0"/>
              <a:t>после нового года по увеличению количества проданного товара.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Результаты исследования, выводы и рекомендации для </a:t>
            </a:r>
            <a:r>
              <a:rPr lang="ru-RU" b="1" dirty="0" smtClean="0"/>
              <a:t>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Данные </a:t>
            </a:r>
            <a:r>
              <a:rPr lang="ru-RU" dirty="0"/>
              <a:t>исследования включают </a:t>
            </a:r>
            <a:r>
              <a:rPr lang="ru-RU" b="1" dirty="0"/>
              <a:t>3 месяца наблюдений </a:t>
            </a:r>
            <a:r>
              <a:rPr lang="ru-RU" dirty="0"/>
              <a:t>(с 2016-12-01 08:26:00) </a:t>
            </a:r>
            <a:endParaRPr lang="en-US" dirty="0" smtClean="0"/>
          </a:p>
          <a:p>
            <a:r>
              <a:rPr lang="ru-RU" dirty="0" smtClean="0"/>
              <a:t>Чеки </a:t>
            </a:r>
            <a:r>
              <a:rPr lang="ru-RU" dirty="0"/>
              <a:t>с касс 31 магазина сети "Мы строили, строили и наконец построили". </a:t>
            </a:r>
            <a:endParaRPr lang="en-US" dirty="0" smtClean="0"/>
          </a:p>
          <a:p>
            <a:r>
              <a:rPr lang="ru-RU" dirty="0" smtClean="0"/>
              <a:t>С большим </a:t>
            </a:r>
            <a:r>
              <a:rPr lang="ru-RU" dirty="0"/>
              <a:t>оборотом товара (</a:t>
            </a:r>
            <a:r>
              <a:rPr lang="ru-RU" b="1" dirty="0"/>
              <a:t>92</a:t>
            </a:r>
            <a:r>
              <a:rPr lang="ru-RU" b="1" dirty="0" smtClean="0"/>
              <a:t>% от общего) </a:t>
            </a:r>
            <a:r>
              <a:rPr lang="ru-RU" b="1" dirty="0"/>
              <a:t>- </a:t>
            </a:r>
            <a:r>
              <a:rPr lang="ru-RU" b="1" dirty="0" err="1"/>
              <a:t>Shop</a:t>
            </a:r>
            <a:r>
              <a:rPr lang="ru-RU" b="1" dirty="0"/>
              <a:t> 0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одном из магазинов </a:t>
            </a:r>
            <a:r>
              <a:rPr lang="ru-RU" b="1" dirty="0" smtClean="0"/>
              <a:t>лояльности</a:t>
            </a:r>
            <a:r>
              <a:rPr lang="ru-RU" dirty="0" smtClean="0"/>
              <a:t> самое высокое количество товаров чеке - </a:t>
            </a:r>
            <a:r>
              <a:rPr lang="ru-RU" b="1" dirty="0" err="1" smtClean="0"/>
              <a:t>Shop</a:t>
            </a:r>
            <a:r>
              <a:rPr lang="ru-RU" b="1" dirty="0" smtClean="0"/>
              <a:t> 19, (не работал последний месяц)</a:t>
            </a:r>
            <a:endParaRPr lang="en-US" b="1" dirty="0" smtClean="0"/>
          </a:p>
          <a:p>
            <a:r>
              <a:rPr lang="ru-RU" dirty="0" smtClean="0"/>
              <a:t>Всего </a:t>
            </a:r>
            <a:r>
              <a:rPr lang="ru-RU" dirty="0"/>
              <a:t>4061 чек и 1727 профиля покупателя для анализа.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b="1" dirty="0"/>
              <a:t>4-х магазинах действует программа лояльности</a:t>
            </a:r>
            <a:r>
              <a:rPr lang="ru-RU" dirty="0"/>
              <a:t>, количество лояльных клиентов в 2 раза меньше чем не лояльных.</a:t>
            </a:r>
            <a:br>
              <a:rPr lang="ru-RU" dirty="0"/>
            </a:br>
            <a:r>
              <a:rPr lang="ru-RU" dirty="0"/>
              <a:t>В исходных данных есть пропуски, дубликаты, неверные и отрицательные значения. </a:t>
            </a:r>
            <a:r>
              <a:rPr lang="ru-RU" dirty="0" smtClean="0"/>
              <a:t>Неоднозначность цена-товар. </a:t>
            </a:r>
          </a:p>
          <a:p>
            <a:r>
              <a:rPr lang="ru-RU" dirty="0" smtClean="0"/>
              <a:t>Поэтому </a:t>
            </a:r>
            <a:r>
              <a:rPr lang="ru-RU" dirty="0"/>
              <a:t>в исследовании </a:t>
            </a:r>
            <a:r>
              <a:rPr lang="ru-RU" b="1" dirty="0"/>
              <a:t>были сделаны допущения</a:t>
            </a:r>
            <a:r>
              <a:rPr lang="ru-RU" dirty="0"/>
              <a:t>, удалена часть данных и заменены отрицательные значения на положительные. В силу этого наше </a:t>
            </a:r>
            <a:r>
              <a:rPr lang="ru-RU" b="1" dirty="0"/>
              <a:t>исследование носит ориентировочный характер </a:t>
            </a:r>
            <a:r>
              <a:rPr lang="ru-RU" dirty="0"/>
              <a:t>и в нем могут быть неточности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Минимальная</a:t>
            </a:r>
            <a:r>
              <a:rPr lang="ru-RU" dirty="0" smtClean="0"/>
              <a:t> </a:t>
            </a:r>
            <a:r>
              <a:rPr lang="ru-RU" dirty="0"/>
              <a:t>цена соответствует прайсу программы </a:t>
            </a:r>
            <a:r>
              <a:rPr lang="ru-RU" b="1" dirty="0" smtClean="0"/>
              <a:t>лояльности,</a:t>
            </a:r>
          </a:p>
          <a:p>
            <a:r>
              <a:rPr lang="ru-RU" b="1" dirty="0" smtClean="0"/>
              <a:t>медианная </a:t>
            </a:r>
            <a:r>
              <a:rPr lang="ru-RU" b="1" dirty="0"/>
              <a:t>- основному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При повышении </a:t>
            </a:r>
            <a:r>
              <a:rPr lang="ru-RU" dirty="0"/>
              <a:t>оборота </a:t>
            </a:r>
            <a:r>
              <a:rPr lang="ru-RU" dirty="0" smtClean="0"/>
              <a:t>программы лояльности </a:t>
            </a:r>
            <a:r>
              <a:rPr lang="ru-RU" dirty="0"/>
              <a:t>- будет расти и доля покупок по программе лояльности, </a:t>
            </a:r>
            <a:r>
              <a:rPr lang="ru-RU" b="1" dirty="0"/>
              <a:t>есть потенциал для </a:t>
            </a:r>
            <a:r>
              <a:rPr lang="ru-RU" b="1" dirty="0" smtClean="0"/>
              <a:t>роста</a:t>
            </a:r>
            <a:r>
              <a:rPr lang="ru-RU" b="1" dirty="0"/>
              <a:t> </a:t>
            </a:r>
            <a:r>
              <a:rPr lang="ru-RU" b="1" dirty="0" smtClean="0"/>
              <a:t>на 10%</a:t>
            </a:r>
          </a:p>
        </p:txBody>
      </p:sp>
    </p:spTree>
    <p:extLst>
      <p:ext uri="{BB962C8B-B14F-4D97-AF65-F5344CB8AC3E}">
        <p14:creationId xmlns:p14="http://schemas.microsoft.com/office/powerpoint/2010/main" val="4852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Результаты исследования, выводы и рекомендации для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smtClean="0"/>
              <a:t>магазины 5, 9, 11, 15, 20, 21, 25, 27, 29, 30 - кандидаты на введение программы </a:t>
            </a:r>
          </a:p>
          <a:p>
            <a:r>
              <a:rPr lang="ru-RU" dirty="0" smtClean="0"/>
              <a:t>При этом </a:t>
            </a:r>
            <a:r>
              <a:rPr lang="ru-RU" b="1" dirty="0" smtClean="0"/>
              <a:t>магазин 5</a:t>
            </a:r>
            <a:r>
              <a:rPr lang="ru-RU" dirty="0" smtClean="0"/>
              <a:t> входит в топ 5 магазинов в которых максимум товара на покупателя и по количеству проданного товара в чеке, </a:t>
            </a:r>
          </a:p>
          <a:p>
            <a:r>
              <a:rPr lang="ru-RU" b="1" dirty="0" err="1" smtClean="0"/>
              <a:t>Shop</a:t>
            </a:r>
            <a:r>
              <a:rPr lang="ru-RU" b="1" dirty="0" smtClean="0"/>
              <a:t> 3, </a:t>
            </a:r>
            <a:r>
              <a:rPr lang="ru-RU" b="1" dirty="0" err="1" smtClean="0"/>
              <a:t>Shop</a:t>
            </a:r>
            <a:r>
              <a:rPr lang="ru-RU" b="1" dirty="0" smtClean="0"/>
              <a:t> 14, </a:t>
            </a:r>
            <a:r>
              <a:rPr lang="ru-RU" b="1" dirty="0" err="1" smtClean="0"/>
              <a:t>Shop</a:t>
            </a:r>
            <a:r>
              <a:rPr lang="ru-RU" b="1" dirty="0" smtClean="0"/>
              <a:t> 2, </a:t>
            </a:r>
            <a:r>
              <a:rPr lang="ru-RU" b="1" dirty="0" err="1" smtClean="0"/>
              <a:t>Shop</a:t>
            </a:r>
            <a:r>
              <a:rPr lang="ru-RU" b="1" dirty="0" smtClean="0"/>
              <a:t> 2, </a:t>
            </a:r>
            <a:r>
              <a:rPr lang="ru-RU" b="1" dirty="0" err="1" smtClean="0"/>
              <a:t>Shop</a:t>
            </a:r>
            <a:r>
              <a:rPr lang="ru-RU" b="1" dirty="0" smtClean="0"/>
              <a:t> 22 - продается много товара и без программы лояльност</a:t>
            </a:r>
            <a:r>
              <a:rPr lang="ru-RU" dirty="0" smtClean="0"/>
              <a:t>и, если внедрить там программу лояльности снизится средний и медианный чек. </a:t>
            </a:r>
          </a:p>
          <a:p>
            <a:r>
              <a:rPr lang="ru-RU" dirty="0" smtClean="0"/>
              <a:t>Программу лояльности нужно </a:t>
            </a:r>
            <a:r>
              <a:rPr lang="ru-RU" b="1" dirty="0" smtClean="0"/>
              <a:t>ориентировать на профессионалов, и на покупки себе, а не на сувениры друзьям</a:t>
            </a:r>
            <a:r>
              <a:rPr lang="ru-RU" dirty="0" smtClean="0"/>
              <a:t>. Кроме того, в графиках прослеживается тенденция немного позже </a:t>
            </a:r>
            <a:r>
              <a:rPr lang="ru-RU" b="1" dirty="0" smtClean="0"/>
              <a:t>5 и 20 числа </a:t>
            </a:r>
            <a:r>
              <a:rPr lang="ru-RU" dirty="0" smtClean="0"/>
              <a:t>- выдачи </a:t>
            </a:r>
            <a:r>
              <a:rPr lang="ru-RU" dirty="0" err="1" smtClean="0"/>
              <a:t>зп</a:t>
            </a:r>
            <a:r>
              <a:rPr lang="ru-RU" dirty="0" smtClean="0"/>
              <a:t> и аванса - в эти моменты </a:t>
            </a:r>
            <a:r>
              <a:rPr lang="ru-RU" b="1" dirty="0" smtClean="0"/>
              <a:t>всплеск активности </a:t>
            </a:r>
            <a:r>
              <a:rPr lang="ru-RU" dirty="0" smtClean="0"/>
              <a:t>- в это время нужно завозить товар. Исключение январь - там другая зависимость из-за каникул. </a:t>
            </a:r>
          </a:p>
          <a:p>
            <a:r>
              <a:rPr lang="ru-RU" dirty="0" smtClean="0"/>
              <a:t>В программе лояльности места по количеству проданного товара на покупателя распределены между </a:t>
            </a:r>
            <a:r>
              <a:rPr lang="ru-RU" dirty="0" err="1" smtClean="0"/>
              <a:t>Shop</a:t>
            </a:r>
            <a:r>
              <a:rPr lang="ru-RU" dirty="0" smtClean="0"/>
              <a:t> 19, </a:t>
            </a:r>
            <a:r>
              <a:rPr lang="ru-RU" dirty="0" err="1" smtClean="0"/>
              <a:t>Shop</a:t>
            </a:r>
            <a:r>
              <a:rPr lang="ru-RU" dirty="0" smtClean="0"/>
              <a:t> 28, </a:t>
            </a:r>
            <a:r>
              <a:rPr lang="ru-RU" dirty="0" err="1" smtClean="0"/>
              <a:t>Shop</a:t>
            </a:r>
            <a:r>
              <a:rPr lang="ru-RU" dirty="0" smtClean="0"/>
              <a:t> 0 и </a:t>
            </a:r>
            <a:r>
              <a:rPr lang="ru-RU" dirty="0" err="1" smtClean="0"/>
              <a:t>Shop</a:t>
            </a:r>
            <a:r>
              <a:rPr lang="ru-RU" dirty="0" smtClean="0"/>
              <a:t> 8. </a:t>
            </a:r>
          </a:p>
          <a:p>
            <a:r>
              <a:rPr lang="ru-RU" dirty="0" smtClean="0"/>
              <a:t>Явным </a:t>
            </a:r>
            <a:r>
              <a:rPr lang="ru-RU" b="1" dirty="0" smtClean="0"/>
              <a:t>лидером по количеству чеков на человека является </a:t>
            </a:r>
            <a:r>
              <a:rPr lang="ru-RU" b="1" dirty="0" err="1" smtClean="0"/>
              <a:t>Shop</a:t>
            </a:r>
            <a:r>
              <a:rPr lang="ru-RU" b="1" dirty="0" smtClean="0"/>
              <a:t> 6 </a:t>
            </a:r>
            <a:r>
              <a:rPr lang="ru-RU" dirty="0" smtClean="0"/>
              <a:t>(в 6 раз больше чем в среднем по магазинам) - на этот магазин стоит </a:t>
            </a:r>
            <a:r>
              <a:rPr lang="ru-RU" b="1" dirty="0" smtClean="0"/>
              <a:t>обратить внимание.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9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Результаты исследования, выводы и рекомендации для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err="1" smtClean="0"/>
              <a:t>Когортный</a:t>
            </a:r>
            <a:r>
              <a:rPr lang="ru-RU" dirty="0" smtClean="0"/>
              <a:t> анализ велся по таблице с 4061 чеку. Из нее выделено 1727 профиля покупателя. Когорты сформированы по неделе первой покупки, в данных всего 13 </a:t>
            </a:r>
            <a:r>
              <a:rPr lang="ru-RU" dirty="0" err="1" smtClean="0"/>
              <a:t>лайфтаймов</a:t>
            </a:r>
            <a:r>
              <a:rPr lang="ru-RU" dirty="0" smtClean="0"/>
              <a:t> (дней жизни клиента с момента первого чека). </a:t>
            </a:r>
          </a:p>
          <a:p>
            <a:r>
              <a:rPr lang="ru-RU" b="1" dirty="0" smtClean="0"/>
              <a:t>Максимальное количество привлеченных покупателей было накануне нового года в декабре</a:t>
            </a:r>
            <a:r>
              <a:rPr lang="ru-RU" dirty="0" smtClean="0"/>
              <a:t>, в январе и феврале привлеченных новых покупателей в разы меньше.</a:t>
            </a:r>
            <a:br>
              <a:rPr lang="ru-RU" dirty="0" smtClean="0"/>
            </a:br>
            <a:r>
              <a:rPr lang="ru-RU" dirty="0" smtClean="0"/>
              <a:t>Клиенты пришедшие в магазин в день влюбленных "не наш профиль</a:t>
            </a:r>
          </a:p>
          <a:p>
            <a:r>
              <a:rPr lang="ru-RU" dirty="0" smtClean="0"/>
              <a:t>на </a:t>
            </a:r>
            <a:r>
              <a:rPr lang="ru-RU" b="1" dirty="0" smtClean="0"/>
              <a:t>день защитника отечества - приходят только постоянные(не новые)</a:t>
            </a:r>
            <a:r>
              <a:rPr lang="ru-RU" dirty="0" smtClean="0"/>
              <a:t> клиенты, которые знают ассортимент и делают осознанные покупки.</a:t>
            </a:r>
            <a:br>
              <a:rPr lang="ru-RU" dirty="0" smtClean="0"/>
            </a:br>
            <a:r>
              <a:rPr lang="ru-RU" dirty="0" smtClean="0"/>
              <a:t>Тепловая карта удержания клиентов имеет неоднородный характер, это может свидетельствовать о том, что </a:t>
            </a:r>
            <a:r>
              <a:rPr lang="ru-RU" b="1" dirty="0" smtClean="0"/>
              <a:t>в строительные магазины заходят крайне редко и нерегулярно. </a:t>
            </a:r>
          </a:p>
          <a:p>
            <a:r>
              <a:rPr lang="ru-RU" dirty="0" smtClean="0"/>
              <a:t>Количество </a:t>
            </a:r>
            <a:r>
              <a:rPr lang="ru-RU" b="1" dirty="0" smtClean="0"/>
              <a:t>лояльных пользователей уменьшается от месяца к месяцу более чем в 2 раза каждый месяц </a:t>
            </a:r>
            <a:r>
              <a:rPr lang="ru-RU" dirty="0" smtClean="0"/>
              <a:t>- это свидетельствует об отказе клиентов оплачивать карту лояльности из-за того что выгода по ней может быть меньше чем затраты, однако также в этом вопросе нельзя исключать фактор сезонности. </a:t>
            </a:r>
          </a:p>
          <a:p>
            <a:r>
              <a:rPr lang="ru-RU" b="1" dirty="0" smtClean="0"/>
              <a:t>Затраты среднего клиента программы лояльности на карты </a:t>
            </a:r>
            <a:r>
              <a:rPr lang="ru-RU" dirty="0" smtClean="0"/>
              <a:t>привилегий за три месяца составили </a:t>
            </a:r>
            <a:r>
              <a:rPr lang="ru-RU" b="1" dirty="0" smtClean="0"/>
              <a:t>589 рублей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4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Результаты исследования, выводы и рекомендации для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 smtClean="0"/>
              <a:t>Накопленная выручка на человека </a:t>
            </a:r>
            <a:r>
              <a:rPr lang="ru-RU" dirty="0" smtClean="0"/>
              <a:t>LTV по программе </a:t>
            </a:r>
            <a:r>
              <a:rPr lang="ru-RU" b="1" dirty="0" smtClean="0"/>
              <a:t>лояльности ниже </a:t>
            </a:r>
            <a:r>
              <a:rPr lang="ru-RU" dirty="0" smtClean="0"/>
              <a:t>чем у клиента не участвующего в ней </a:t>
            </a:r>
            <a:r>
              <a:rPr lang="ru-RU" b="1" dirty="0" smtClean="0"/>
              <a:t>на 200-400 </a:t>
            </a:r>
            <a:r>
              <a:rPr lang="ru-RU" dirty="0" smtClean="0"/>
              <a:t>рублей с учетом выручки от карт лояльности. </a:t>
            </a:r>
          </a:p>
          <a:p>
            <a:r>
              <a:rPr lang="ru-RU" dirty="0"/>
              <a:t>Н</a:t>
            </a:r>
            <a:r>
              <a:rPr lang="ru-RU" dirty="0" smtClean="0"/>
              <a:t>акопленная выручка клиентов программы лояльности </a:t>
            </a:r>
            <a:r>
              <a:rPr lang="ru-RU" b="1" dirty="0" smtClean="0"/>
              <a:t>растет медленней чем выручка у обычных клиентов. </a:t>
            </a:r>
          </a:p>
          <a:p>
            <a:r>
              <a:rPr lang="ru-RU" dirty="0" smtClean="0"/>
              <a:t>В динамике LTV </a:t>
            </a:r>
            <a:r>
              <a:rPr lang="ru-RU" b="1" dirty="0" smtClean="0"/>
              <a:t>больше всего накапливалась накануне праздников(подарки) </a:t>
            </a:r>
            <a:r>
              <a:rPr lang="ru-RU" dirty="0" smtClean="0"/>
              <a:t>на новый год и день защитника отечества. </a:t>
            </a:r>
          </a:p>
          <a:p>
            <a:r>
              <a:rPr lang="ru-RU" dirty="0" smtClean="0"/>
              <a:t>Средний чек по всей таблице примерно 358 рублей, по программе лояльности на 54% ниже, без программы - на 29% выше. </a:t>
            </a:r>
          </a:p>
          <a:p>
            <a:r>
              <a:rPr lang="ru-RU" b="1" dirty="0" smtClean="0"/>
              <a:t>Медианный чек по всей таблице составляет 176 рублей</a:t>
            </a:r>
            <a:r>
              <a:rPr lang="ru-RU" dirty="0" smtClean="0"/>
              <a:t>, </a:t>
            </a:r>
            <a:r>
              <a:rPr lang="ru-RU" b="1" dirty="0" smtClean="0"/>
              <a:t>по программе лояльности на 44% ниже, без программы лояльности на 48% выше. </a:t>
            </a:r>
          </a:p>
          <a:p>
            <a:r>
              <a:rPr lang="ru-RU" b="1" dirty="0" smtClean="0"/>
              <a:t>Медианный чек самый высокий в январе </a:t>
            </a:r>
            <a:r>
              <a:rPr lang="ru-RU" dirty="0" smtClean="0"/>
              <a:t>- люди сами совершают покупки в период новогодних праздников, есть версия что на подаренные деньги. Декабрьский медианный чек самый низкий - новогодние сувениры как правило недорогие. Февральский чет выше декабрьского но меньше январского. </a:t>
            </a:r>
          </a:p>
          <a:p>
            <a:r>
              <a:rPr lang="ru-RU" dirty="0" smtClean="0"/>
              <a:t>Среднее количество уникальных пользователей за день: 27 Среднее количество уникальных пользователей за неделю: 140  Среднее количество уникальных пользователей за месяц: 514 В день </a:t>
            </a:r>
            <a:r>
              <a:rPr lang="ru-RU" b="1" dirty="0" smtClean="0"/>
              <a:t>привлекалось больше всего </a:t>
            </a:r>
            <a:r>
              <a:rPr lang="ru-RU" dirty="0" smtClean="0"/>
              <a:t>в январе, по неделям - </a:t>
            </a:r>
            <a:r>
              <a:rPr lang="ru-RU" b="1" dirty="0" smtClean="0"/>
              <a:t>максимум на 49-ю неделю </a:t>
            </a:r>
            <a:r>
              <a:rPr lang="ru-RU" dirty="0" smtClean="0"/>
              <a:t>(сезон новогодних распродаж). </a:t>
            </a:r>
            <a:r>
              <a:rPr lang="ru-RU" b="1" dirty="0" smtClean="0"/>
              <a:t>Помесячно количество лояльных клиентов постоянно сокращается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Удержание лояльных клиентов - выше</a:t>
            </a:r>
            <a:endParaRPr lang="ru-RU" b="1" dirty="0" smtClean="0"/>
          </a:p>
          <a:p>
            <a:r>
              <a:rPr lang="ru-RU" dirty="0" smtClean="0"/>
              <a:t>Проверка статистических гипотез о равности среднего чека по программе лояльности и без по всей сети и в магазине 0 - не подтвердилась</a:t>
            </a:r>
          </a:p>
          <a:p>
            <a:r>
              <a:rPr lang="ru-RU" dirty="0" smtClean="0"/>
              <a:t>Проверка статистических гипотез о равенстве удержания клиентов и количества товаров в чеке по программе лояльности и без не подтвердились - они разные</a:t>
            </a:r>
          </a:p>
        </p:txBody>
      </p:sp>
    </p:spTree>
    <p:extLst>
      <p:ext uri="{BB962C8B-B14F-4D97-AF65-F5344CB8AC3E}">
        <p14:creationId xmlns:p14="http://schemas.microsoft.com/office/powerpoint/2010/main" val="230817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656513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Больше всего товара продано в </a:t>
            </a:r>
            <a:r>
              <a:rPr lang="en-US" dirty="0" smtClean="0"/>
              <a:t>Shop 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2" descr="data:image/png;base64,iVBORw0KGgoAAAANSUhEUgAABJcAAAIOCAYAAAAFsOxZAAAAOXRFWHRTb2Z0d2FyZQBNYXRwbG90bGliIHZlcnNpb24zLjMuNCwgaHR0cHM6Ly9tYXRwbG90bGliLm9yZy8QVMy6AAAACXBIWXMAAAsTAAALEwEAmpwYAABhvUlEQVR4nO3debgcZZn38e+dhBAg7EuMJBAwCELYI+AwaAIqiAo4owg6QJRFBHV0FMFlBHHDBXFDHBQkoENYVGAckD0voiKbyKomQNQwiBDWiAGB5/3jeU7odPrU6VPJ6e4k38919XVOP1Vd9etau++uJVJKSJIkSZIkSXUM63YASZIkSZIkLbssLkmSJEmSJKk2i0uSJEmSJEmqzeKSJEmSJEmSarO4JEmSJEmSpNpGdDuAJA1GRKwGrA08l1L6S7fzSJIkSdKKziOXJPW0iFglIj4WEbdExNPAfODPwDe6HE2SJEmSBERKqdsZJHVIRKwKHAH8K7AVsDrwKHALcD7wg5TSc91LuKiI2AC4CtgcOB2YCTxROv8xpTSrS9EkSZIkSYWnxUkriIiYCPwv8HJyweYLwCPABsBrge8DWwIf7VbGFk4DJgCvSSnd0OUskiRJkqQWPHJJWgFExCrAb4CXAW9PKf24RT+vBF6ZUvp2p/O1EhFbAncB700pfafbeSRJkiRJrXnNJWnFcBj51LKTWxWWAFJKN/UVliIitfGY1vfaiJgQEedExEMR8UxE3BsRny+n4S0mImb2M8w5Db29pvx9LiJ+HhF/K48bIuLtLYaZIuKsdtoj4qiIuCIiHoiIZyPiwYj4QURMaHpP7UyHKaX/LSLi2xFxV0Q8FRFPl+tEHdbPNNg5Ii6LiL9ExAtNw5zQ6jX9DKe/XM3v+YRWw46IE1tMeyLi9RFxXkTcFxF/j4jHyzR7DU0q5meKiO1KP1P6lpuIeH9E/CEiFpS/728xzJ0i4qzS/ekyTX8REW9p0e9ZZdgPRcTIpm4rlfm7yDRpmr8fbDHM97eaH4Odz62U6TWnqW2ziPi/iLgnIsY0dduvvPe/RcT88v++/Qy7ark9oaG/aY3Lb0P7u/v6b2pve/0q7W+PiOsbptGvI+Kt/WSeGhH/GxHzyjJxX0ScERHrNSw3Az0mNEzbxva/lWn6nxExvGm8A24HqrSZbUpD/33r4FYR8Y3I6/7fy7TZo59xHBYRt5b+nih5/7kiU7vbg5dGxMkRcVtEPFam+90RcWyL6dRyWWl6TxMa2s5qXn4aui227Jf2tpbxiJhT8R7XauhvvYg4NSL+XObtn8vzdfubdk0ZB5qvZzX0v1pEfCHyfu+ZMl/PjoiNm4bbvLy8EHmb9T8RsWNTv21vZwa7XEVeNy+JiD+VvI9ExEURsc1A06a8vtU25pGIuDYiXtui/zUi4nOR18MFkdfz6yPigKb+xkbEaSXXs5G3h6dHPj2+1ftt9fhgU7+DWn+aXjuo9bth2rT9WajFOPuWvdtadFuvTL/mbfmwiPhERFxX5v2zZRqe1ry89zPvUvM4B7n8fbBM40dLvjmR17WXNvU3JyJmNrWNjIhZLd7Tws8LLca32PYo6m3PFn4+aer+o2jxmUhSezwtTlox9H2pO73N/g9q+H894BTgJ0BjYeqXAJE/QN8IrAl8G5gFTAE+BuwaEXv0cx2nR4APNTz/BLBK03gBvluG+Tng2ZJtRkRsnFL6Upvvp9lHgBvIFwV/FJhELsDtHhFbp5TmAQ+z6HR4BfBx8jT8eUP7PeXvFODVwE+B+4HVgLcB342I9VNKX+h7QURsBFwJPAd8E7gXeAH4F2Cx4kkbfs6i8/acdl4U+QvhMf10ngasA5wNzAU2JE+jqyNiakrp5039N8/PPn9sev5+4CXAfwFPAQcC34iIdVJKn27o7y3AFuRrgf0RWBc4BPhxRLwzpfTfLca1OnlZb+z2r+Rlsz9/B46MiK+nRQ/lPap0W6Wp/ym0OZ/bFRGbANcAfwP2SCk91NDtKOBU4HfAiaV5GnBRRLwnpdTfOt24vvatwwPlWAP4/GDztxjOZ8nr88+A/yQv228BLoiI96WUTm3o9z3k018fKH//CGwEvBkYR16/GtfD3cjXjfs8L657kNfXPo3L4mjyenUiELw4DaG97UA7mrcJjTlbORt4HvgieZl9D/CziHhDSumqvp4i4ovk05RvJG97Vi/DvDYi9k0pXdrP8NvZHmxDni4/IW9/VgL2Ak4CNi2ZOqLGMv478v6g2d/K8NYk758mAmcCtwLbA+8lz9udUkpPVUT6HPC9huenkJepxnHeW8a1EnA5sCtwIXAysFkZ1+sjYnJKaW7T8PuWl2El4/vJ29WNUkpPln6mMPjtTFvLFfA+YF7J8RfyEc1HAL+IiB0GcS3Dvm1MAOPJ28z/jYitUkqzy/RZC7iefI3HC8nr+HDy/HgTMKP0txHwK2AkcAZ5+k4kT8epZTo+waI+RJ4vjW7u+2cJ1p9mba3fS/BZqNkCYNuI+KeU0i8b2g8jb0ubjSTvx38EXExeD14JHAr8c0TsmFJ6tuk1zZ/nIG8D+0yh/eVvTfL1MO8FngF2IC97rynb0apTZD5Ens9Lqs727O/kZXbhfIyIDYF9SjdJdaSUfPjwsZw/yB8kn6j52glAAk7op/sPS/e9m9q/XNoPbfGaXwD3NbXNBOY0PD+hvP5+YM2G9lWB35ILTRs2tL8ATG8xrgSc1dS2Wov+9ij9frSf9zmldJ/WT/dWwxzGixchX6mh/fAyrHc29d/3nie0OW9WKv2f2cZ7XmzY5A/7c4GbGqd9xfsZQ/4wf2nVvBtg+j0FjGtoH0n+QP6PpvZW418V+D1wd1P7WX3TAbi+qdt1pX2RadKwXJ9F/kL22oZuu5e2vuFOGCBXy/lcMS0WTi/yl7L7gfsa33/ptjb57oizgTUa2tcgf4B+Clir6TWblcyfavFeT2hom1bapjS0faWM70ogNQ23rfWL/MUiAZ9v0e9FwJPA6uX5OPKXkbub30ffdG3RtljugZZF8pffJ4CftrGMV24H+lmmF9sm9DN9TyhtvwZGNrSPK9P9noa2zcs0v76p35cCjwNzgOFN4xzM9mAVyqURmtrPIS/7Y9uZ5rTerpzVvPz0N38Y5DJe3vfMAebL50qmo5rajy7tnxlo3ja9rt9x8uK2/EtN7W8s7ecMtLwAHy7tkwdYNvvbn7S9XFUM+xXkdfHbbUyPCbT4TEAu5CfgrQ1t3y5tR7R6Pw3/Xwz8lcW3gZPJP8Kc0NC22DLXYtiDXn9aDKPl/OpvnaDGZ6H+1g/yjw0/aJr39/PivqxxegSwSothHVr63X+gedfitUu0nyMXEROwQX/rETCWvH5f1OI9DXba19menUleP9Zs6HYieVv0/xjgM40PHz5aPzwtTloxrEHeiS9VETGM/CvPb9LivwJ+gRePWGg2kvxBth1fTw2/WKaUniZ/CV6JfHRDn4fIRzwMKKXU9wv3sIhYMyLWIxesngB2bjNXy2GW4Y4qh6OvA1xBnv5bNPS+evnb/KvrYPUdVbNgsC+MiKnkLwPHUn7xb9T0fkaX9/M8+QtMrWlU/DA1/JKf8i+qp5CPpH1zQ3vj+Fct41+V/KH7FeUom2bfJv9CvE153dbkX5irriM2B7iM/Atmn6NL25zmngc5nyuV0wauIa8PU9PiRzi8jvyL8TfSi0c0UP7/BvmonObTUPpOC2x3/erL8nLgA+T19oEWvbS7fr2T/MF9ejmNY+EDuIS87L+q9Pu2kvfTKaXHmweUUmr1K307hjWMdwJ5GV+DXDRrHP5S3w606ZTUcCRBme8/BLaIiFeU5n3JXxq/1NTv/5FvvrAx+eiPRm1vD1JKf08p5W+m+dSUdcr7v5z8JXJyi5et2WKe9nu6T3O/pf+Vmnqrs4wP5C3kI9maj3j6r9Je5+jQqnG9QF5vFkop/S9wG7Bv2U82Gl2mxwYRsSvwb+R17p6G19fZzrSzXDUu9xH5lLX1yNPl9wxuuV+1vI/1I5/W917yl/UbyvCHAQeQi1uLHWHZt36XI83eRN4+LGhaXuaQv+y/fhC5oN76U9sSfBbqz7eBt0bE+uX5G8lHD3+3uceU/b3kGB4Ra5Vpd03pZdDbssEuf2VZWi/yqY17l7y3sugRpc1OIm+rTqjoZ3Qsvg0Z3SJvne3Z+WX8h5TXrUQuFn+HvA+TVIOnxUkrhid5saCxNK1P3tHf1dwhpfRoRDxIPiS52drko6mq9O3c72zR7Y7yt3HY15E/jB1C/kDR7+HnEbE78Cnyh65RLbINWkSMJn9I2p98NEqzxuFeR35/n42IJ8i/0Ccqvqj14yXlb/PpAgNlHQ58DfhlSumHEXF4i35eRj4CYE9grabOS/LB654WbXeXvwvnZ+TrbHyW/CVhgxavWYu8XL8YKqWbI+JGcqHoyPL3ptJelelU4JJySDzkLwn7Ajs19zjI+VxlNeBq8ikBf2PxL90Am5S/i61fDW3N61ff+J9kcE4hH8V2MvnDdbN2169XkL/U/a5iXH3XlNqs/P3NILMOZDyLfqlJwDdTSl9v7GkotgNtGmgduIf25/3NDe1tbw8iYgRwHHAweRlsXkFavf+LBhpuk/6+WDaeKltnGR/IJsDNqekUpJTScxHxB/LRdUvLJsD/pZQea9HtLmA78mmpf21o/2Z59Pkj8Obmgj6D3860s1wREdsDnyEfHbJaU//3txhGf45h0dOqHwH+paFIvl7J+bMBhrM5uQBwaHm0ct8gckG99WdJ1P0s1J+LyJ+RDiUXYY4qbQ+26jki9icfAbc9i+9LBr0tq7H8rcui6/sV5JvHtPysEBE7kU93PpJ8JFl/mteV/vLW2Z4tIJ+C+V5yIftfyJ8rziQXOyXVYHFJWjHcCbw6IjZNKQ32Q9pSFflb/lheLBD1p++c93YLGccALyefklE1/leSP/jMJn8Yub+MK5Gv/1D3iM7/Jn8gOZ38RXwe+UifvcnXFVg43FLsOJz8i+avao4PXrxWwZxBvu495OvLLFY8gYUfLK8jf/H4GnlePUX+9fVj5NPGhkxZRq4gFyq+Tv4C8AR5er4LeAf9z6dvA9+KfN2ffyNfz2QgPwP+xIvXZfhTaWs1fdqezwNYj7zM7U7+BfXsiNgtpfR8m6/vT99FVP+v3ReUX5r3Jn8xXNBPIa6t9Yv8oT4BbyBPl1ZafeFbmh4iz3vIBdspwAcj4pmU0jEwpNuBbhrM9uCr5HXjPHIR+a/kU1N3IF+zp9X7/wj5yK5GB7PoNbEava5F28lUXwNtRfBl8rLXd62iDwOXR74W1JzSz9Laziwi8rWNriMXnz9DPlrpb+Tl/mu0OCqkwjnk6zxBLhgfDfwk8jX5bhpMrPL3B8D0fvpZoa6BUwqhpwPviYgfk3/kabnfjYh/Ia/HNwL/DvyZXDgZTt6P1VlWBrv8PUFe30eRr390DPDDiNineZ9W9u/fJG9Lvkf1EbF960qj17P4tSLrbM8g/5DykfJDw9HAeaUYWBFJUhWLS9KK4UfkizMeRr6w5dLyMLnosFVzh4hYm1xEuq2p08vIX/haHZHU6N7ydyvyER6NJjX1Q0rpTxExmXy49tiGfhc5FYZcmBgOvCGltPBX2ohYjfpHLa1F/iB2TkrpyKZuLU/pSCmdERGrkD9kfZD8hbvqi1or/1T+3jiI16xNvq7A91NKt/TTzx7kIsW7U0rfb+xQijZL4hUt2rYsf/sKn9sA2wInppSObxr/QHdlO4/8BfZi8nW5ZgwUKKWUIuI04D9K09dSSi80f8CsM58rPE2+ztPtEXEk+fpXx7HoRYP7pkerdaB5mvXpu+PTQOtXn5XIRy1dnVL6SX89DWL9mkW+kOqfUkqtjqRo9Ifyd7uG/5eGBWnRCxhfEvmi6R+KiE+VU0iW+nZgEF7B4kWa5vnZOO/vHaDfPoPZHhwEXJdSar5jV9XFdW9JKc1s6r/fO281zYO+/h9j0eJSnWV8IPcBm0fEiMajl8rRDS+vMbyBxrVXRKzV4tTOLclFnObTn+9Oi164/RbyfvJw4BNLsJ1pZ7l6C7mAtE9K6dqmYa/L4E6nva/pfVxKLkJ8kHx67CPAY+RteZXZ5OLWyFbLTE111p8lUeez0EBOJ98Y4VzyqYUzo/WdLA8iF5OmlssG9I237VO0m/KuxeA/z/wD6Jt3P42IvtMPX8fiR64dTP7h5tWt9rNN7m5eJiJiXIv+6mzPSCndHxGXkS+1sD25gC5pCSyLv8xJGrzvkX+h/Ej0fwvzHSPftadt5ZoJ/wNsHxF7NXU+jryNaf7COq38HehQ+avIX8DfHxELT+krBZkPk3+V+mlTnudTSnellK7qe7QYbt+vaM2faD5O/W1iy2FGxFhyQW8x5bDwk8mFjK+XrG1/2I2Ilckf4O9jcB9aTyT/sFBVZOzv/byeJb8WzTsbPxxGxEjyL6HP8+L87G/8kxjguhUppQXkw9p3IF/EuN3rUZ1JLiqsU/5vZdDzucLDKaXbS+YfkY8COL6cstLnSvJRBc3rwOrkX2n7Lr7d174q+TSGWSml5i9U/fkA+XSNfx+oxzbXr747k30+mm4BXTKOaXh6IbkAeHy0uIZWLN2fj1chF5P6TgMaiu1Auz5UlvscIK8P7wB+31CQu4T8hfuYci2Qvn7Hko/e+yMNpxPW2B48z+LL8Wq0vuPjUBrUMt6mi8inKTWvk4eX9n6LqDVcRF5ejmtsjIg3kL+sXtLGtcP6rpXVtw7U3c60s1z1N+zDefG0yrpGleGuAQs/H5wLbBkRi53u1rd+p3xXxkuBf4mIXVr1Fy9ee6hdg1p/llTNz0IDDfNB8vK1A61PVe7zPPm9LtxulWn7ycGMr2l4sGT7ub5T2Uc2tY8mH7E9Iy1+x9klsSTbs2+T19VbU0qD+aFOUgseuSStAFJKT0fEm4D/Jd/e+QryB/Z55A/bU8mHXX+pxuA/Tv516qKI+Db5V8hXA28nH049HSDyRZY/Rr7A58UppV8MkPmJiDiOfC78jRExnVxQOoj8S+ixKaVWFx4eyE/IHzguLYedP1vyb0PNC2ynlJ4q0/TfIuLv5LuvbUw+zep+8vUIFop8ockLSn/Nh3cPKCJeBRxPvvPLT8gFm+beNo2I/VJKFzW1vwn4cErpr80vaHA9+RbVJ5dfSueSjy45iHyK3NaDzdzgD8CvI+I75F9630G+bfJnUkp/Lv3cQz6S66OlYPJ78hEH7ynj33GAcXySvCy3fd2hcij82PL/4/30M6j5PEjvJ5++9YPIt45ekFJ6PCI+Sr4m1K8j4qzS7zTyKVDvSeVi95GvhfRR8pGB+w9ivG8iX49oqZyqllK6KSJOIF+v47aIuIB8it5Y8nzbm/KFI6U0NyI+SH5/d0TE2eQvfRuSr3n1bgb/az/AahHRd1rcKry4fbsmpdS3ji/17cAgjAB+HhHnkq+Fd2TJ+YG+HlJKv4+IL5Pn6XURcR4v3kp9NPlOk89D7e3BheRTbs4jF/LHkKf3QNfCW6oGs4wPwpfIF4s/NSJ2IBcRtidfv+b31NvP9ecs8gWBjy3byuvIuY8in57Zqoj/qoh4jvxleBz5mi+JPE+WZDsz4HJFvlHB08A5EfEt8pFFu5LXy3sZ3PeCbRrWsw14sfBwfkM/nySfzvW98uPE9eV9b1/G1Xek7ntLt+vKduA35GLJpuRtwdlUX/h5EYNZf5aitj4LDdLB5GXp8Yp+LiTfnOOaMu1WAvZj8NdwBGp9nrmN/NnyT+QC/s7kQvccFj8acUfy8vfROtkqLMn27DLy5+AV6tRLacikHrhlnQ8fPjrzIH/Y+BD5Q9xj5GLNQ+QPBgfR4ta8tHHrWvLFM88hn+f+LPnX888Dqzb0czS5MPAxWtzGln5uZw+8lXxdoqfL4wbyhSLbfc+JxW/DvR9wC/kX80fIp05tRPUtp6fQz61xS/f1yEeI/R/5EPU7yL+UT6PhtrnkD8xXkIs3L20axgkMcIvl0t9Zpb+BHnNaDPt3zdO/1bQnf8n+WVlOnir97EaL24z3N+/6m37kLzuzyKdgzAL+vUX/G5MLcA+X+X4j+ailxaZRq0wDLQe0t1y3Gldb83mALC2nF/lL2Avkuz41tr8F+CV5ef1b+X+/FsO8nHyq3YDrcEPeR4C1Wy1fddev0v7GkufRMp//TP4Qf2SLfl9PLnY/UabpfeS7Iq3bot/K6VymQ+M68HdyQfMkGm5pX3c70O42oVXOhuVpK/LpsH8p7/dG4HX9jONw8hftBeRi6ZXAbkthe7Aq+XomfyzDnkU+wmKP5vdUNc0Z5PpI/8v+gMt46a/debM++YiEueT93FxyAWu9dpbrwYyTfDTcF8py+yx5P3gOsHE/y0vj46/kL8Ova+q37e3MYJcrcsHjevJ2/XHy/n9Sf/OmYnvS+JhX5tli+2byRZK/RC62PFv6/Tmwf4v3/GXy+rqgZLuDfN29LauWuYqsA64/S2v9Lu0DfhYaYJyV84B+9lvlfd5d3ueD5FPq1qHGfq/G8jedXJh8uixT95T5PbbFepSATw30ngY77VlK27N254MPHz76f0RKCUnSsqPv1/2U0rSKfqaRP6xN6EioAUTEFOBa4F0ppbO6GkbqgnJE1/HAJunFCzcvjeGeBcvW9kBLz1AtV5IkDZbXXJIkSZIkSVJtXnNJkpY9v2yjn3tZuheuldSb3B5IkqSus7gkScuYlNLpbfTzc/J1LSQtx9weSJKkXuA1lyRJkiRJklSb11ySJEmSJElSbcvdaXHrrbdemjBhwhIP529/+xurrbbakgdaSsxTzTzVzFPNPNXMU8081cxTzTzVzFPNPNXMU8081cxTzTzVltc8t9xyyyMppfVbdkwpLVePHXfcMS0N11577VIZztJinmrmqWaeauapZp5q5qlmnmrmqWaeauapZp5q5qlmnmrmqba85gFuTv3UYjwtTpIkSZIkSbVZXJIkSZIkSVJtFpckSZIkSZJU23J3QW9JkiRJkrT8+sc//sHcuXNZsGABAGuuuSb33HNPl1O9aFnPM2rUKMaNG8dKK63U9mssLkmSJEmSpGXG3LlzWX311ZkwYQIRwVNPPcXqq6/e7VgLLct5UkrMmzePuXPnsskmm7Q9Dk+LkyRJkiRJy4wFCxaw7rrrEhHdjrLciQjWXXfdhUeFtcvikiRJkiRJWqZYWBo6daatxSVJkiRJkiTVZnFJkiRJkiQt00aPHr1UhzdnzhwmTZoEwG233call166VIe/vLG4JEmSJEmS1I+hLi4999xzS/T6lBIvvPDCUkpTj8UlSZIkSZK0XEgpccwxxzBp0iS23nprzjvvPAAOPvhgLrroooX9vfOd7+Tiiy9mzpw57Lbbbuywww7ssMMO/PKXv1xkeM8++yyf+tSnOO+889huu+0477zz2GyzzXj44YcBeOGFF5g4ceLC582mTZvGkUceyeTJk3n5y1/OT3/6UwDOOuss9tlnH3bffXf22GMPHn30Ufbbbz+22WYbdtllF26//XYAHn74YV73utex1VZbcdhhh7HxxhvzyCOPMGfOHDbffHMOPvhgJk2axJ///Gfe+973MnnyZLbaaiuOP/74hRkmTZrExz72MbbbbjsmT57Mrbfeyp577snLXvYyvvOd7yyV6T5iqQxFkiRJkiSpy3784x9z22238dvf/pZHHnmEV77ylbz61a/m0EMP5ZRTTmG//fbjiSee4Je//CXTp0/n2Wef5corr2TUqFHMmjWLAw88kJtvvnnh8EaOHMmJJ57IzTffzLe+9S0Afve73/HDH/6QD37wg1x11VVsu+22rL/++v1mmjNnDjfeeCP33nsvU6dOZfbs2QDceuut3H777ayzzjq8//3vZ/vtt+eiiy7immuu4eCDD+a2227j05/+NLvvvjsf+9jH+NnPfsYZZ5yxcLizZs1i+vTp7LLLLgB87nOfY5111uH5559njz324Pbbb2ebbbYBYKONNuK2227jQx/6ENOmTeMXv/gFCxYsYNKkSRx55JFLPN09ckmSJEmSJC0Xrr/+eg488ECGDx/OmDFjeM1rXsNNN93Ea17zGmbNmsXDDz/Mueeey7/+678yYsQI/vGPf3D44Yez9dZb87a3vY277757wHG8+93v5uyzzwbgzDPP5F3veldl//vvvz/Dhg1js802Y9NNN+V3v/sdAK973etYZ511FuY+6KCDANh9992ZN28eTz75JNdffz0HHHAAAHvttRdrr732wuFuvPHGCwtLAOeffz477LAD22+/PXfdddci72WfffYBYOutt2bnnXdm9dVXZ/3112fllVfm8ccfH/A9D8QjlyRJkiRJ0nLv4IMP5gc/+AEzZszg+9//PgCnnHIKY8aM4be//S0vvPACo0aNGnA448ePZ8yYMVxzzTXceOON/PCHP6zsPyJaPl9ttdVqvhMWe/3999/PV77yFW666SbWXnttpk2bxoIFCxZ2X3nllQEYNmzYwv/7ni/pNZ/AI5ckSZIkSdJyYrfdduO8887j+eef5+GHH+a6665jp512AvL1j772ta8BsOWWWwLwxBNPMHbsWIYNG8Y555zD888/v9gwV199dZ566qlF2g477DD+7d/+jbe97W0MHz68MtMFF1zACy+8wL333st9993H5ptv3jJ3X5Fq5syZrLfeeqyxxhrsuuuunH/++QBcccUVPPbYYy3H8eSTT7Laaqux5ppr8tBDD3HZZZdVZlraLC5JkiRJkqTlwlve8ha22WYbtt12W3bffXe+9KUv8ZKXvASAMWPG8IpXvGKR09iOOuoopk+fzrbbbsvvfve7lkcTTZ06lbvvvnvhBb0hn2Y2f/78AU+Jg3y9o5122ok3vOENfOc732l5dNQJJ5zALbfcwjbbbMNxxx3H9OnTATj++OO54oormDRpEhdccAEveclLWH311Rd7/bbbbsv222/PFltswTve8Q523XXX9ibYUuJpcZIkSZIkaZk2f/58IJ9y9uUvf5kvf/nLi/Xz9NNPL7xod5/NNtts4Z3ZAL74xS8CMGHCBO68804A1llnHW666aZFhvXb3/6Wbbfdli222GLAbK997WsXuyvbtGnTmDZt2sLn66yzziJ3s+uz5pprcvnllzNixAh+9atfcdNNN7Hyyisvkq/PWWed1XL8d95558KCVPN458yZM2D+dlhckiRJkiRJy7WrrrqKQw89lA996EOsueaaSzSsk046idNOO23Aay0tDX/605/Yf//9eeGFFxg5ciTf/e53h3ycdVhckiRJkiRJy7XXvva1/PGPf1wqwzruuOM47rjjFmn73Oc+xwUXXADACy+8wLBhw3jb297W79FE7dpss834zW9+s0TD6ITlvri04zFn13rdyW/caCknkSRJkiRJy6NPfOITfOITnwDgqaeeanldpOWZF/SWJEmSJElSbRaXJEmSJEmSVJvFJUmSJEmSJNVmcUmSJEmSJKlLfvazn7H55pszceJETjrppMW6P/PMM7z97W9n4sSJ7LzzzsyZM6fzIQcw4AW9I2IUcB2wcun/wpTS8RFxFvAa4InS67SU0m0REcDXgb2Bp0v7rWVYhwCfLP1/NqU0vbTvCJwFrAJcCvx7SilFxDrAecAEYA6wf0rpsSV8z5IkSZIkSYupe1Ow/tzy5YMruz///PMcffTRXHnllYwbN45XvvKV7LPPPmy55ZYL+znjjDNYe+21mT17NjNmzODYY4/lvPPOW6o5l1Q7Ry49A+yeUtoW2A7YKyJ2Kd2OSSltVx63lbY3AJuVxxHAaQClUHQ8sDOwE3B8RKxdXnMacHjD6/Yq7ccBV6eUNgOuLs8lSZIkSZKWeTfeeCMTJ05k0003ZeTIkRxwwAFcfPHFi/Rz8cUXc8ghhwDw1re+lauvvpqUUjfi9mvA4lLK5penK5VH1bvYFzi7vO4GYK2IGAvsCVyZUnq0HH10JblQNRZYI6V0Q8pT52xgv4ZhTS//T29olyRJkiRJWqY98MADjB8/fuHzcePG8cADD/Tbz4gRI1hzzTWZN29eR3MOJNqpdkXEcOAWYCJwakrp2HJa3KvIRzZdDRyXUnomIn4KnJRSur689mrgWGAKMCql9NnS/p/A34GZpf/XlvbdgGNTSm+KiMdTSmuV9gAe63velO8I8lFSjBkzZscZM2Ys7HbP3HoTfPxaKzN69Oharx0K8+fPN08F81QzTzXzVDNPNfNUM08181QzTzXzVDNPNfNUM0+1budZc801mThx4sLnzz//PMOHD18qw55y4k+WynD6zPzUWyq7X3TRRVx11VV861vfAuDcc8/l5ptv5uSTT17Yz84778yPf/xjNtxwQwC22WYbrr32WtZdd922MtSZPrNnz+aJJ55YpG3q1Km3pJQmt+p/wGsuAaSUnge2i4i1gJ9ExCTgY8BfgJHA6eQC0omDSjsI5RpMLSthKaXTSwYmT56cpkyZsrDbh2ueL3nyG9elcTjdNnPmTPNUME8181QzTzXzVDNPNfNUM08181QzTzXzVDNPNfNU63aee+65h9VXX33h86eeemqR571koFwTJ07kBz/4wcL+5s2bxyabbLLI68aPH89jjz3GFltswXPPPcdTTz3FxhtvTD4GZ2B1ps+oUaPYfvvt2+5/UHeLSyk9DlwL7JVSerCc+vYM8H3ydZQAHgDGN7xsXGmrah/Xoh3goXLaHOXvXweTV5IkSZIkqVe98pWvZNasWdx///08++yzzJgxg3322WeRfvbZZx+mT89XDLrwwgvZfffd2y4sdcqAxaWIWL8csURErAK8DvhdQ9EnyNdCurO85BLg4Mh2AZ5IKT0IXA68PiLWLhfyfj1ween2ZETsUoZ1MHBxw7AOKf8f0tAuSZIkSZK0TBsxYgTf+ta32HPPPXnFK17B/vvvz1ZbbcWnPvUpLrnkEgAOPfRQ5s2bx8SJE/nqV7/KSSed1OXUi2vntLixwPRy3aVhwPkppZ9GxDURsT4QwG3AkaX/S4G9gdnA08C7AFJKj0bEZ4CbSn8nppQeLf8fBZwFrAJcVh4AJwHnR8ShwB+B/Wu+T0mSJEmSpEq3fPngJR7GYE9D23vvvdl7770XaTvxxBevOjRq1CguuOCCJc41lAYsLqWUbgcWO9EupbR7P/0n4Oh+up0JnNmi/WZgUov2ecAeA2WUJEmSJElSdwzqmkuSJEmSJElSI4tLkiRJkiRJqs3ikiRJkiRJkmqzuCRJkiRJkqTaLC5JkiRJkiSpNotLkiRJkiRJXfLud7+bDTbYgEmTJrXsnlLiAx/4ABMnTmSbbbbh1ltv7XDCgY3odgBJkiRJkqRe8KcTt14qw3ms/N3oU3cM2O+0adN43/vex8EHH9yy+2WXXcasWbOYNWsWv/71r3nve9/Lr3/966WSc2nxyCVJkiRJkqQuefWrX80666zTb/eLL76Ygw8+mIhgl1124fHHH+fBBx/sYMKBWVySJEmSJEnqUQ888ADjx49f+HzcuHE88MADXUy0OItLkiRJkiRJqs3ikiRJkiRJUo/acMMN+fOf/7zw+dy5c9lwww27mGhxFpckSZIkSZJ61D777MPZZ59NSokbbriBNddck7Fjx3Y71iK8W5wkSZIkSVKXHHjggcycOZNHHnmEcePG8elPf5p//OMfABx55JHsvffeXHrppUycOJFVV12V73//+11OvDiLS5IkSZIkScBGn7pjiYfx1FNPsfrqq7fd/7nnnlvZPSI49dRTlzTWkPK0OEmSJEmSJNVmcUmSJEmSJEm1WVySJEmSJElSbRaXJEmSJEnSMiWl1O0Iy60609bikiRJkiRJWmaMGjWKefPmWWAaAikl5s2bx6hRowb1Ou8WJ0mSJEmSlhnjxo1j7ty5PPzwwwAsWLBg0MWQobSs5xk1ahTjxo0b1DgsLkmSJEmSpGXGSiutxCabbLLw+cyZM9l+++27mGhRK2IeT4uT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DVhciohREXFjRPw2Iu6KiE+X9k0i4tcRMTsizouIkaV95fJ8duk+oWFYHyvtv4+IPRva9yptsyPiuIb2luOQJEmSJElSb2jnyKVngN1TStsC2wF7RcQuwBeBU1JKE4HHgENL/4cCj5X2U0p/RMSWwAHAVsBewLcjYnhEDAdOBd4AbAkcWPqlYhySJEmSJEnqAQMWl1I2vzxdqTwSsDtwYWmfDuxX/t+3PKd03yMiorTPSCk9k1K6H5gN7FQes1NK96WUngVmAPuW1/Q3DkmSJEmSJPWASCkN3FM+uugWYCL5KKMvAzeUI4qIiPHAZSmlSRFxJ7BXSmlu6XYvsDNwQnnND0r7GcBlZRR7pZQOK+0HNfW/2Dha5DsCOAJgzJgxO86YMWNht3vmzhvE5HjR+LVWZvTo0bVeOxTmz59vngrmqWaeauapZp5q5qlmnmrmqWaeauapZp5q5qlmnmrmqba85pk6deotKaXJrbqNaGcAKaXnge0iYi3gJ8AWS5xqKUopnQ6cDjB58uQ0ZcqUhd0+fMzZtYZ58hvXpXE43TZz5kzzVDBPNfNUM08181QzTzXzVDNPNfNUM08181QzTzXzVDNPtRUxz6DuFpdSehy4FngVsFZE9BWnxgEPlP8fAMYDlO5rAvMa25te01/7vIpxSJIkSZIkqQe0c7e49csRS0TEKsDrgHvIRaa3lt4OAS4u/19SnlO6X5PyuXeXAAeUu8ltAmwG3AjcBGxW7gw3knzR70vKa/obhyRJkiRJknpAO6fFjQWml+suDQPOTyn9NCLuBmZExGeB3wBnlP7PAM6JiNnAo+RiESmluyLifOBu4Dng6HK6HRHxPuByYDhwZkrprjKsY/sZhyRJkiRJknrAgMWllNLtwPYt2u8j3+mtuX0B8LZ+hvU54HMt2i8FLm13HJIkSZIkSeoNg7rmkiRJkiRJktTI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ptwOJSRIyPiGsj4u6IuCsi/r20nxARD0TEbeWxd8NrPhYRsyPi9xGxZ0P7XqVtdkQc19C+SUT8urSfFxEjS/vK5fns0n3CUn33kiRJkiRJWiLtHLn0HPDhlNKWwC7A0RGxZel2Skppu/K4FKB0OwDYCtgL+HZEDI+I4cCpwBuALYEDG4bzxTKsicBjwKGl/VDgsdJ+SulPkiRJkiRJPWLA4lJK6cGU0q3l/6eAe4ANK16yLzAjpfRMSul+YDawU3nMTindl1J6FpgB7BsRAewOXFhePx3Yr2FY08v/FwJ7lP4lSZIkSZLUAyKl1H7P+bS064BJwH8A04AngZvJRzc9FhHfAm5IKf2gvOYM4LIyiL1SSoeV9oOAnYETSv8TS/t44LKU0qSIuLO8Zm7pdi+wc0rpkaZcRwBHAIwZM2bHGTNmLOx2z9x5bb+/RuPXWpnRo0fXeu1QmD9/vnkqmKeaeaqZp5p5qpmnmnmqmaeaeaqZp5p5qpmnmnmqmafa8ppn6tSpt6SUJrfqNqLdgUTEaOBHwAdTSk9GxGnAZ4BU/p4MvHuJ09aQUjodOB1g8uTJacqUKQu7ffiYs2sN8+Q3rkvjcLpt5syZ5qlgnmrmqWaeauapZp5q5qlmnmrmqWaeauapZp5q5qlmnmorYp627hYXESuRC0s/TCn9GCCl9FBK6fmU0gvAd8mnvQE8AIxvePm40tZf+zxgrYgY0dS+yLBK9zVL/5IkSZIkSeoB7dwtLoAzgHtSSl9taB/b0NtbgDvL/5cAB5Q7vW0CbAbcCNwEbFbuDDeSfNHvS1I+L+9a4K3l9YcAFzcM65Dy/1uBa9JgzuOTJEmSJEnSkGrntLhdgYOAOyLittL2cfLd3rYjnxY3B3gPQErprog4H7ibfKe5o1NKzwNExPuAy4HhwJkppbvK8I4FZkTEZ4HfkItZlL/nRMRs4FFyQUqSJEmSJEk9YsDiUkrpeqDVHdourXjN54DPtWi/tNXrUkr38eJpdY3tC4C3DZRRkiRJkiRJ3dHWNZckSZIkSZKkV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iwuSZIkSZIkqTaLS5IkSZIkSarN4pIkSZIkSZJqs7gkSZIkSZKk2gYsLkXE+Ii4NiLujoi7IuLfS/s6EXFlRMwqf9cu7RER34iI2RFxe0Ts0DCsQ0r/syLikIb2HSPijvKab0REVI1DkiRJkiRJvaGdI5eeAz6cUtoS2AU4OiK2BI4Drk4pbQZcXZ4DvAHYrDyOAE6DXCgCjgd2BnYCjm8oFp0GHN7wur1Ke3/jkCRJkiRJUg8YsLiUUnowpXRr+f8p4B5gQ2BfYHrpbTqwX/l/X+DslN0ArBURY4E9gStTSo+mlB4DrgT2Kt3WSCndkFJKwNlNw2o1DkmSJEmSJPWAyPWcNnuOmABcB0wC/pRSWqu0B/BYSmmtiPgpcFJK6frS7WrgWGAKMCql9NnS/p/A34GZpf/XlvbdgGNTSm+KiMdbjaNFriPIR0kxZsyYHWfMmLGw2z1z57X9/hqNX2tlRo8eXeu1Q2H+/PnmqWCeauapZp5q5qlmnmrmqWaeauapZp5q5qlmnmrmqWaeastrnqlTp96SUprcqtuIdgcSEaOBHwEfTCk9WS6LBEBKKUVE+1WqGqrGkVI6HTgdYPLkyWnKlCkLu334mLNrje/kN65L43C6bebMmeapYJ5q5qlmnmrmqWaeauapZp5q5qlmnmrmqWaeauapZp5qK2Ketu4WFxErkQtLP0wp/bg0P1ROaaP8/WtpfwAY3/DycaWtqn1ci/aqcUiSJEmSJKkHtHO3uADOAO5JKX21odMlQN8d3w4BLm5oP7jcNW4X4ImU0oPA5cDrI2LtciHv1wOXl25PRsQuZVwHNw2r1TgkSZIkSZLUA9o5LW5X4CDgjoi4rbR9HDgJOD8iDgX+COxful0K7A3MBp4G3gWQUno0Ij4D3FT6OzGl9Gj5/yjgLGAV4LLyoGIckiRJkiRJ6gEDFpfKhbmjn857tOg/AUf3M6wzgTNbtN9Mvkh4c/u8VuOQJEmSJElSb2jrmkuSJEmSJElSKx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RaXJEmSJEmSVJvFJUmSJEmSJNVmcUmSJEmSJEm1WVySJEmSJElSbQMWlyLizIj4a0Tc2dB2QkQ8EBG3lcfeDd0+FhGzI+L3EbFnQ/tepW12RBzX0L5JRPy6tJ8XESNL+8rl+ezSfcJSe9eSJEmSJElaKto5cuksYK8W7aeklLYrj0sBImJL4ABgq/Kab0fE8IgYDpwKvAHYEjiw9AvwxTKsicBjwKGl/VDgsdJ+SulPkiRJkiRJPWTEQD2klK4bxFFD+wIzUkrPAPdHxGxgp9JtdkrpPoCImAHsGxH3ALsD7yj9TAdOAE4rwzqhtF8IfCsiIqWU2syyRJ598G7+dOL7B/26jT51xxCkkSRJkiRJ6k3RTq2mFJd+mlKaVJ6fAEwDngRuBj6cUnosIr4F3JBS+kHp7wzgsjKYvVJKh5X2g4CdycWjG8rRSUTEeOCylNKkchreXimluaXbvcDOKaVHWuQ7AjgCYMyYMTvOmDFjYbd75s4bxOR40YarvsCoZx4e9OtGjt1y4J5qmD9/PqNHjx6SYddhnmrmqWaeauapZp5q5qlmnmrmqWaeauapZp5q5qlmnmrmqba08kydOvWWlNLkVt0GPHKpH6cBnwFS+Xsy8O6aw1piKaXTgdMBJk+enKZMmbKw24ePObvWML+ww3y2mHXaoF+30YFDc+TSzJkzaXxf3WaeauapZp5q5qlmnmrmqWaeauapZp5q5qlmnmrmqWaeauap1ok8te4Wl1J6KKX0fErpBeC7vHjq2wPA+IZex5W2/trnAWtFxIim9kWGVbqvWfqXJEmSJElSj6hVXIqIsQ1P3wL03UnuEuCAcqe3TYDNgBuBm4DNyp3hRpIv+n1JuX7StcBby+sPAS5uGNYh5f+3Atd06npLkiRJkiRJas+Ap8VFxLnAFGC9iJgLHA9MiYjtyKfFzQHeA5BSuisizgfuBp4Djk4pPV+G8z7gcmA4cGZK6a4yimOBGRHxWeA3wBml/QzgnHJR8EfJBSlJkiRJkiT1kHbuFndgi+YzWrT19f854HMt2i8FLm3Rfh8vnlbX2L4AeNtA+SRJkiRJktQ9tU6LkyRJkiRJksDikiRJkiRJkpaA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Q1YXIqIMyPirxFxZ0PbOhFxZUTMKn/XLu0REd+IiNkRcXtE7NDwmkNK/7Mi4pCG9h0j4o7ymm9ERFSNQ5IkSZIkSb2jnSOXzgL2amo7Drg6pbQZcHV5DvAGYLPyOAI4DXKhCDge2BnYCTi+oVh0GnB4w+v2GmAckiRJkiRJ6hEDFpdSStcBjzY17wtML/9PB/ZraD87ZTcAa0XEWGBP4MqU0qMppceAK4G9Src1Uko3pJQScHbTsFqNQ5IkSZIkST2i7jWXxqSUHiz//wUYU/7fEPhzQ39zS1tV+9wW7VXjkCRJkiRJUo+IfMDQAD1FTAB+mlKaVJ4/nlJaq6H7YymltSPip8BJKaXrS/vVwLHAFGBUSumzpf0/gb8DM0v/ry3tuwHHppTe1N84+sl3BPk0PMaMGbPjjBkzFna7Z+68tiZEsw1XfYFRzzw86NeNHLtlrfENZP78+YwePXpIhl2HeaqZp5p5qpmnmnmqmaeaeaqZp5p5qpmnmnmqmaeaeaqZp9rSyjN16tRbUkqTW3UbUXOYD0XE2JTSg+XUtr+W9geA8Q39jSttD5ALTI3tM0v7uBb9V41jMSml04HTASZPnpymTHlxVB8+5uzBvjcAvrDDfLaYddqgX7fRgXfUGt9AZs6cSeP76jbzVDNPNfNUM08181QzTzXzVDNPNfNUM08181QzTzXzVDNPtU7kqXta3CVA3x3fDgEubmg/uNw1bhfgiXJq2+XA6yNi7XIh79cDl5duT0bELuUucQc3DavVOCRJkiRJktQjBjxyKSLOJR91tF5EzCXf9e0k4PyIOBT4I7B/6f1SYG9gNvA08C6AlNKjEfEZ4KbS34kppb6LhB9FviPdKsBl5UHFOCRJkiRJktQjBiwupZQO7KfTHi36TcDR/QznTODMFu03A5NatM9rNQ5JkiRJkiT1jrqnxUmSJEmSJEkWlyRJkiRJklSf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0WlyRJkiRJklSbxSVJkiRJkiTVZnFJkiRJkiRJtVlckiRJkiRJUm1LVFyKiDkRcUdE3BYRN5e2dSLiyoiYVf6uXdojIr4REbMj4vaI2KFhOIeU/mdFxCEN7TuW4c8ur40lyStJkiRJkqSla2kcuTQ1pbRdSmlyeX4ccHVKaTPg6vIc4A3AZuVxBHAa5GIUcDywM7ATcHxfQar0c3jD6/ZaCnklSZIkSZK0lAzFaXH7AtPL/9OB/Rraz07ZDcBaETEW2BO4MqX0aErpMeBKYK/SbY2U0g0ppQSc3TAsSZIkSZIk9YAlLS4l4IqIuCUijihtY1JKD5b//wKMKf9vCPy54bVzS1tV+9wW7ZIkSZIkSeoRkQ8KqvniiA1TSg9ExAbkI47eD1ySUlqroZ/HUkprR8RPgZNSSteX9quBY4EpwKiU0mdL+38Cfwdmlv5fW9p3A45NKb2pRY4jyKfaMWbMmB1nzJixsNs9c+fVem8brvoCo555eNCvGzl2y1rjG8j8+fMZPXr0kAy7DvNUM08181QzTzXzVDNPNfNUM08181QzTzXzVDNPNfNUM0+1pZVn6tSptzRcEmkRI5ZkwCmlB8rfv0bET8jXTHooIsamlB4sp7b9tfT+ADC+4eXjStsD5AJTY/vM0j6uRf+tcpwOnA4wefLkNGXKi4P78DFn13pvX9hhPlvMOm3Qr9vowDtqjW8gM2fOpPF9dZt5qpmnmnmqmaeaeaqZp5p5qpmnmnmqmaeaeaqZp5p5qpmnWify1D4tLiJWi4jV+/4HXg/cCVwC9N3x7RDg4vL/JcDB5a5xuwBPlNPnLgdeHxFrlwt5vx64vHR7MiJ2KXeJO7hhWJIkSZIkSeoBS3Lk0hjgJ7nuwwjgv1NKP4uIm4DzI+JQ4I/A/qX/S4G9gdnA08C7AFJKj0bEZ4CbSn8nppQeLf8fBZwFrAJcVh6SJEmSJEnqEbWLSyml+4BtW7TPA/Zo0Z6Ao/sZ1pnAmS3abwYm1c0oSZIkSZKkobWkd4uTJEmSJEnSCszikiRJkiRJkmqzuCRJkiRJkqTaLC5JkiRJkiSpNotLkiRJkiRJqs3ikiRJkiRJkmqzuCRJkiRJkqTaLC5JkiRJkiSpNotLkiRJkiRJqs3ikiRJkiRJkmqzuCRJkiRJkqTaLC5JkiRJkiSpNotLkiRJkiRJqs3ikiRJkiRJkmqzuCRJkiRJkqTaLC5JkiRJkiSpNotLkiRJkiRJqs3ikiRJkiRJkmqzuCRJkiRJkqTaLC5JkiRJkiSpNotLkiRJkiRJqs3ikiRJkiRJkmqzuCRJkiRJkqTaLC5JkiRJkiSpNotLkiRJkiRJqs3ikiRJkiRJkmqzuCRJkiRJkqTaLC5JkiRJkiSpNotLkiRJkiRJqs3ikiRJkiRJkmob0e0AkiRJkqR6djzm7FqvO/mNGy3lJJJWZB65JEmSJEmSpNosLkmSJEmSJKk2T4uTJEmSJC2XPG1Q6gyLSx3mxk2SJEmSJC1PPC1OkiRJkiRJtVlckiRJkiRJUm0WlyRJkiRJklSbxSVJkiRJkiTVZnFJkiRJkiRJtVlckiRJkiRJUm0WlyRJkiRJklTbiG4HkCRJkiRJnbfjMWfXet3Jb9xoKSfRss4jlyRJkiRJklSbxSVJkiRJkiTVZnFJkiRJkiRJtXnNJUmSepDXQJAkSdKywuKSpNr88itJkiRJsrgkSZIkSZK6rtd+vO61PL2s54tLEbEX8HVgOPC9lNJJXY60XHFlkSRJkqTO8PuXllc9XVyKiOHAqcDrgLnATRFxSUrp7u4m04rCjb80dFy/JEmSpOVDTxeXgJ2A2Sml+wAiYgawL2BxaTnll01JkiRJkpYtvV5c2hD4c8PzucDOXcoidZ3Ft2q9Nn3Ms2ypO32+sMN8/nTi+wf9uo0+dUet8ak3uX5V67XpY54Vw7MP3u32WdJypZf3F5FSGvKR1BURbwX2SikdVp4fBOycUnpfU39HAEeUp5sDv18Ko18PeGQpDGdpMU8181QzTzXzVDNPNfNUM08181QzTzXzVDNPNfNUM08181RbXvNsnFJav1WHXj9y6QFgfMPzcaVtESml04HTl+aII+LmlNLkpTnMJWGeauapZp5q5qlmnmrmqWaeauapZp5q5qlmnmrmqWaeauaptiLmGTaUA18KbgI2i4hNImIkcABwSZczSZIkSZIkqejpI5dSSs9FxPuAy4HhwJkppbu6HEuSJEmSJElFTxeXAFJKlwKXdmHUS/U0u6XAPNXMU8081cxTzTzVzFPNPNXMU8081cxTzTzVzFPNPNXMU22Fy9PTF/SWJEmSJElSb+v1ay5JkiRJkiSph1lc0pCKiOh2Bi27XH76FxE9tf2OiJ48zbqXlqFeytKLnD5aEi4//XN/0Z5eWoZ6KYsktaundjaqJyKGdztDs4hYq/y7cnnustYgItYof0d1OwtARKwdEStHxOhuZwGIiHERMTz1yHm7EbFxROzaKx/2ImIi8JGIWLXbWQAiYnPgJxGxYbezAETEmIjYKCLWTymlbs83t4fVnD7V3F9Uc39Rzf1FNfcXy5a+7U63v/v0FUi7vbz06ZX9Q5+yn1i92zn6RMTYiNi22zn6LM/r9XL7xoZCRGwaEYdFxJSIWLcH8qwHkFJ6vtsb2UYR8Qrgioj4L+C0iNgipfRCt1akiHhFRBzVQx+EtwB+HBHfA07u9ges8kHvp8BXgW9HxAZdzjMa+CVwfkSM7GaWkmdz4H+BdXrhy0tZfi4DHk0pPd3Q3pUPOGX6nAuMBXboZpaGPFcCJwCXRMRLuznfyvy6JCK+CHwzIjbvxvYwIiZExDsjYvde+ZIJ7i8G4v5iwDzuL6rzuL8YOI/7i8VzbBoRH4iIvSNizU6Ou0pEbEkuTJ4KHBcRE7qUYyLwvYh4RY8UJLck70fX64WiRURsBVwFTOqR7fIWwPXAW8vzbs+vzcjr9+ERsXU3s5Q8EyLioIjYJSLWWdLhdX0BXFaUBeGXwCuATwPHRsRbu5hnS+D2iDgPeqfAFPkX1u8D/wV8AbgLuCYitunSDnIcMBM4EXhnt78wRMTLgB8DZwNnAY8D+5RuHd/YlTznAWcApwLPUn4t67LfANsB53Tz15jyweWnwCkppf/pW367tbMs438n8PWU0vciYlhErB4Ra3XjA3H5YH4O8DXge8CRAN36cF4K7ueSp8+7gV8BI/vmVxe2P+sCM8jr11eA2cBVnS6glA9WPwNeSZ5X7y7t3f6A5f6iOo/7i/a4v2idx/1FdR73F61zbAFcBGwIfBk4oBPjHUj50nsBeRpdAgQwoyxXnfavwJ7AZyJi21Jg6tYPIpuT96HnppQeSSm90I0cDXnGAmcC30kp/Sql9GyX82wBfBe4AjggIrbvcgH55cD/AI+Rl6Ep3crSkOdacn3jP8hF272WZJgWl9q3PfDdlNKHgUOBu4E9I+JtnQ4SEasBnyV/KH86Iv4beqPAlFJ6ErgV+HlKaU5K6SvkLw2XR8SWXdjobUpeWfYE3g68q/ELQyc/oJdxvRE4K6V0dkrpeuBPwKug8x+wSp49gZNTSmcC9wD/DHwoIk4qBdWOSynNJ3+A2Kc0fa9U1Sd3Ic5UYBbwm8iHQH89Ir4GfLdskDuqrD//AFYq6/qlwLeA2yJiN+jcB+IyniOBU8vy/B1gjYh4fyfG318s4CbgzJLvTcDxdK9gEcCtKaXpKaWHyV/MHwQui4iXd2J7WD6Qnwl8JaX0QfI8+4+I2KrbR1b04P7iZcCH6Z39xZuA6T20v9gL9xctlemzO723v3iO3thfDAfeS2/tL4bRW/uLYXR/f7EucCHwzZTSscAngJdHxObR/VOcFpB/5D8zpXQ58HngR+Si8qYdznIF8N/kItdnImJ8N4o6kY8q+xlwRUrptIgYERGviYido3tHlY4EfptS+m7k06c/HPmo6X07HSQixgA/IS8z7wV+CPxLmU7d+IFmGLA/uZ7wSeA0YHJEvDoitutCniAXSr+RUvo4eX3fGjhySeaXxaX2BfDmiFgjpTSbvJP+BfCq8mtnx6SU/gZ8ifzrz4fJHxwWFpg6maVRRKxUfvFZCTiwrz2l9E1y3hO78EvwDcBVKaVbgI8CbyF/Yeg7zHelTgUpXwa+D1zc0HwNsFbfk4jodJ7vpZTOKRu8U8i/2v8IeBQ4Ozp4+mdTYXQscEBK6e3AS4H7gF1Lf53cIVxIPqXgEHJB+R/kUx7+QP4Ss8SHj7arYdm4HVgXOBy4LaV0CPlD1vkRsXGnPuCU8RyXUpoeL16c9bvARp0Yf7OyDD8DbEn+Fe8O8vL8H+T5+LPIpzx0ZPqUPM8B/xQRn2j4cn4hcDpweIc+4PyN/Cv4f0dEpJR+SZ4uXT/VISJWBkYA7+hr64H9xRU9tL84k3wKSN8y0iv7ixF0eX8Bi+wLXkqX9xdl+vTtL6bR5f1Fg9uA9ej+/uJ5Xtxf9C23XdtfFM+Qf63/Ll3eXxT/IO8vPtmt/UVKaR4wrRQGhpO3xS8Hvkk+Y2P7oRx/GzYBPg75M0hK6cvk4sER0dkjBB8EtiIfbfsz4IyIuCYiNokO/sifUnoC+AHw+iinUANHkIvIH4qIbTqVBRZub1cDJpb9wTeBSeRpdUhEvKeTecgFyXenlL5fnt8O7Ays1I3TGcv25Ang0DK/vg6MJhfej46IN3c4TyJvB3eLiNVSSrOAm8lHTe4cEavWmkYpJR9tPsgfpr4ErFaeb0o+BPpNHcwQLdr6DhU9tzzfEHhFBzOt1/R8I/IvrB/rywysT96Br9LpPE3dXkn+gP4OYG/yIdGjuphnM/IHPoDdgJOAkZ3KAwxv+H+bhv/7TldZt5Pzi7zBB9gY+Ej5/w7yB+TzG/N2an4Bq5OLuP/Z0LYm+TSVtbuQZwPyNSJ+Cby9of004FVdml9R/m4B/BHYd6hzVEyfMcC2ZXs9tqH9e8CWXcjzMuC35ELBL8kfjrcDTuvgNBrd9Pxs4ODy/wTgpR3MMoF8qs5ry/MNu7y/WJineV/Qpf1FY56RTd26sb9ozLNqQ3u39hd9eXbvW667vL/oy/O68nxV4CN0b3/Rl2cP8g/I65KvfdKt/UXj8tM3v7q5v2ieX+vS3f1Fc56N6dL+gqbvFyXLieX/TclFjGmdmlcN4/0A5XtWmR5/AN7X0M+u5MJ3pzINK39PLX9fDjxUtjsbdTpH+f/T5OLkl8vzzcr8OriT86shz1fIP9Z8szwfRT5i53PdyNOU7ZJOrE8V4w/gG+QfQX9c2jYgHzX0kS7k2bRs/y4H/rPMt52B64DJdYbpkUuDMwMYDnwyIlZPKd0H/BzYpsO/jjW3PQocRT5F7lfki5Z15LoD0XTtp5LnT+TTiY6KiE+Sj0LZgrwDGNPpPH2/IpRf7W8CDiIf+vwD4PyU0oJu5CmeAu6MiFeRNzbXpiE8P7k5T8qnUq5U/r+9odetymNIjxxokecfZV16gnzNk/nA6Sml7chFnu06madkeor8K9ApDb1uWR5Deph4P3n+Sj6S6u/kXzknR8Q/A68jH6XSsTxlfg1PKf8ClFL6HflXxYPL4chDqp/p8xD5C+Yq5CMIiIh/ohzJ0IU895JPH/oAsFdK6X7y0ScbRMSandh3pHzqEA1HmD0LPBb5opsXMsTLcZ9Y9NpPX42ID6WUHiB/ET66C/uLRfIAh5X2YRExrAv7i+Y8R/TlKb10en/RnOfdfd26tL9ovnbYtNJpPvBvXdhfNOY5OSL+PeWLZn+75OvTqf1FY55TgA+kciQK3dlfNC8/0xq6dWN/0Ty/Plimz110Z3/RnOdDKaU/Aq+hC/uLxu8XZf78MaX0qdLtPvIpzOP7ug9VjoYMjdd++mJEHF2mx0Hk7xcf6+sV2Dry3cA6sT/tO5rt3og4mXzk1HfIBclTI2KNTuXo2zeklI4nX3bjk+X5LHKRsqNn1jS8788Ct5CvcbRe2W8GsEXkU+W6cUpa33evT5PP+Nm40xkgr2cppQ+Qrz9HRIwqn+sfJi/HnT5lbw55+3wJ8Aj5R4hfk2sJa9QaYrcqd8vSgxd/ZRlGvt7BV4EbyR/8HgamdjtjybcP+QPEvh0a32rkQzA/R/7V8r+bum9MLsidTt55D2muqjwseoTORuQPVX2/hCx2NFin8pDPTZ5dHm/s9vQhF0/fTD50tGt5Sve9gH9reD4k86nN6RMN/7++R6bPWPIO/IvkoyuG9AjKQaxfO5KvFTG2W3lK903K9vkHwO+7vH6NKH+HkQvvfwb2Gco8A2Q9qmT9BbBfh8a5DvmX+MPK838in760XXk+gc7uL/rLs1VTf53aXwyYh87uL9rJ08n9RX95ti7PO72/qMzT0F+n9hf95dm2PB8LfIbO7S/aXb86tb/oL8+k8rzT+4sBlx96ZH9Rsvxz2S5P6dD41gXuBA4vz/cDTga2KM83KtPvu8D9dPbot74jl6YCvwbeX55vALysC/NmsSM0Oz2/+sm1Drno9ivyabl/IBdMu5KnIdda5ANDunGUUON3ieFlmT4H+Jey3Xl9h/MM66d9KnAv8Mpaw+32TO7FBy8Wk/r9cEK+KOrRwJ7dzsOLpxFcDbxloOxLOdsuZdx9p+Y1f8EbRb6mxkadyDVQntLPrsBrGqbdkGVqY/qsDPy/of4gM8g83wL27vb8atoIj+iR6bMS+e4pb+j29Cnd+4qCY3ohT0N/E3pkfq1HPt9/yE9vaHd+ke+8M2Wo5tdA+4vS7RjgBWCPTiw3ZRwrkz9ArdqQ8Uzgnxr6GVXWsSHfX7STp7T9cyf2F4OYPv+vb/vcI/Pr1E7sL9qdX6V9yPcXbU6fkXRof9Fmno7tLwY5vyb0yPxan3wx206cDtfW/CJfv3TKUM0vBv5+sTL5FJk/0MFLgJRxT26YDn8g32HrCvLpwC8lHwm4PjCxG9OHvK/atrnfIZ4mA82v4eTTPO+lA98rBspTur2VXBwc8gMx2pg+fd3/iS5+f6d8liAX179IvkNkJ/br/eVpPMXy5eTC5JvrjqdvJGoSEa8lH6X0FHB2yqee9R0quthE6699qPM09bNhSumBvsPphjjPYu838sUq/wt4LqV0YESMB9ZIKd3VgenTTp4NydeMmFX1ug7mGU++2NwTKaVnh3IatZlnHPkL50Mpny7XrTzPp5QOKPNrjZTSPUORYRB5GqdPAv6ShvjC+YPIs1ZK6c4eWr/WTindOVQ5BplnI/L1cf7QI3nGka9RdX8H8lTuv8q0GZNSummol52mXKNTOUWvPD+bfMOFsyPf7eeZvn1YJzINkGcT4G8pH67e132o17OqPC8jH8HAUO8v2syzKfk6I8+klJ7rYp6rU75I9CYly/8NZYY28jROn78CC1JKz/VInmdTSnN7ZP2aQN7X/3moc7SZZyLwVMqnVfdCnk3Ilwd4rAPrVeX3i8inLK7fic8aZXyLjKOcvnRoSulTZTk+kXxK8BlDmaNh/O18/xqWOnezkIHm12rkgu2Qf/eqytPJadJOnobuC3N1c/o09TMqpbSgh/JMSCnNqZvHay61EBG7kn+Ne4j8y8JHI2Jn6L9gM8QfOPvNU7r3FZMe6Msy1Atnq+Gnxa/9dB35l7shnT6DyHM9Tdc8GKpcg5g+G6VyzYyhnEZt5vk58JK+wkkX8/wtOnztsEFMnzGpA3dkHESelfrrvwt5rqdDd9NqM8//I5+q1it5fg6sPdRZBtpflGx/Svl6Qh2Vqq/9dD7lmj2d+OLbRp4LyEegNfY/1OtZVZ7zyKdcDPn+os085wPj+wonXczzaMP86uit0tuYPuM6VVhqM89qpb9eWL8uJB+10zED5JlBw50YeyDPBcAGHfii2e/+ouG7xUOp/GjUofW8sbDU37WfXjrUOcr4B9yfllydKiy1M7/+llK6q/zfteWnS4Wldj7/vNDwf1fXr4Z5tqDbeUr3vrrQH5ckj8WlJhHxcvIXgm+klE4n34o4yHdz6Mk8nfqg0I6U0sPAxeQLaX4wpfSbHstza4/luaXH8vTa9HH5qc7Ta9PHPNV5hnT5GWh/0U8RrOP7j4Yv3LcC7yJfZ+mzKaXfdzrLAHl+12N5hvwozkHm6bXp4/JTnafXpo95qvMM6fJTZ3/Rac0ZIl+M/lDyjzVDaln7Ptjp+bWsTZ9ey5OKXslTMr3Ql22JRpaG+Py+Ze0BvAG4jHyHgk1K2+rAb+jOhdp6Jg9tnMtKB6/9ZB7zmMc85llknMvM/qJ069i1n8xjHvOYxzyLjG+Z2V/QhWs/9dL0MY95lqU8K/w1l/rOJyzn8T4NPApsDrwH+BPwI/KXhB+TL442pOeH91qeFvl67dpP5jGPecyzQuZZVvcXDbk7eu0n85jHPOZZUfMsq/uLhu5Deu2nXps+5jHPMpsndbhy1osPcjXvbuC/gd+Sb3G5K/kc9VuByyl3+1gR8zTk2pV8q8QjyNcLOgnYuaH7kP7KYh7zmMc85lksxzK3v2g1bYZ6epnHPOYxz4qeZ3nZXwxhjp6aPuYxz7KYpyNvrpcfZUL/Gti1PP8kcBuwAbA9+bbsHyPfdagTO6CeytOQ6+XAD4Gjy/N1ybdP/EaX5pt5zGMe86zQedxfmMc85jGPedrM4f5iGZo+5jHPsprHC3rnw8T+QD5EjJTSZ8kXivt4yheDvQx4GXBoRIxIZQ6sQHn6vIx855zXRcQmKaV5wGeB3SLfIrnTzGMe85hnRc/j/sI85jGPeczTDvcX1Xpt+pjHPMtknhWuuBQRw8vf0eX/Z8m3P96nobfrgb8DpJT+l3z42IVpCG4p22t5GnJF+btpRLyEfFHajwJzgbeVDf4YoC/zkDKPecxjnhU9j/sL85jHPOYxT5s53F9U5+ip6WMe8yw3eYbykKxeepAPD1uv/L8v8Avg68BewHjgZuBk4OPk8xLfuCLl6Sej546axzzmMU+X87i/MI95zGMe87Q5bvcXy9D0MY95lqc8KaUVqrj0JeB2YMey8TqgPK4C3kw+x/dw4FPA7uU1Q3lb0p7K0yKf546axzzmMU8P5MH9hXnMYx7zmKe98bu/WIamj3nMszzlSWkFKC4BLwXGlv+/Rr4bwQnl+SjgdcAVwLtWxDwVOUcD5wDjG9q+CXyt/P9G4HvA0cAI85jHPOYxz9LNg/sL85jHPOYxT3vjdX+xDE0f85hnecrT+Fiur7kUEVsAVwJTI2JkSumDwP8A+0fEBimlBcD/I8+UgyNio4gYsmnSa3masvXOuZrmMY95zLOC53F/YR7zmMc85mkzg/uL6gw9NX3MY57lKc9iOl3N6tQDmADcCRxang9r6HYK8Ctg/fJ8JLDuipSnYdw9da6mecxjHvOs6Hlwf2Ee85jHPOZpL8cE3F8sM9PHPOZZnvK0eizPRy5NBa5OKZ1RqnXbRMRREfHmlNKHyBW/qyJi/ZTSsynf+nJFytPnfcA1EbEj8E7yoam/Aj4CbAfsCfwOGAF8KKX0vxH5Tg/mMY95zGOeIcnj/sI85jGPeczTDvcX1Xpt+pjHPMtTnsWM6PQIO+g+4LCI2BN4O7AKMAn4TUS8KaX0nogYC0wEHl7R8kTES4GUUvpoRIwk37Hh3JTSjIgYBcwDjiH/6vDdxtemUg41j3nMYx7zLP08uL8wj3nMYx7ztMf9RbWemj7mMc9ylmdxqcOHSnXqAawKfJB8B4ILgd2AtYGtgXNW5DzAFsBdwDuAkaXtK+Tbgm5Qno8E9gauJR/aOsw85jGPecwztHnK+NxfmMc85jGPedrJ5P5iGZk+5jHP8panZcZuB+jATFin6flryBeOeykdvPVmr+Shx87VNI95zGMe8/Sbz/2FecxjHvOYp5187i96ePqYxzzLc55FsnRz5B2eCSuRK+VDfpG/Xs4DvAv4evl/GPm856OAN5e2E0um9c1jHvOYxzydy1OR0/2FecxjHvOYp52c7i96cPqYxzwrQp6U0nJ9zaWFImIlYCfgP4BPpnybyxU1T6+dq2ke85jHPObph/sL85jHPOYxTzvcX1Tz+6B5zNMB3a5udbiy95Lyf1cPF+tmHnrsXE3zmMc85jHPgDndX5jHPOYxj3nayen+ogenj3nMsyLkSWkFOi3OR9OM77FzNc1jHvOYxzy9+ei16WMe85jHPObpzYfTx4ePFfvR9QA+urwA9Ni5muYxj3nMY57efPTa9DGPecxjHvP05sPp48PHivnoegAfXZz5ecO/K3AV5YJ75jGPecxjnu7n6bVHr00f85jHPOYxT28+nD4+fKy4j0gpoRVXuRjYuimlv0REpC4vEOYxj3nMY57e1GvTxzzmMY95zNObnD7SisnikiRJkiRJkmob1u0AkiRJkiRJWnZZXJIkSZIkSVJtFpckSZIkSZJUm8UlSZIkSZIk1WZxSZIkSZIkSbVZXJIkSZIkSVJtFpckSZJaiIgJEZEi4sjyfHhEPBARZ0XEmyPi1xHxm4i4KiLGlH5OKP3cVh5vjYjREXF1RNwaEXdExL6l3/Uj4qYyjN9GxG6lfWZETC7/fzYi5pf/p0TETxvyfSQiTmh+TUP3b0XEtKGfUpIkaUVncUmSJKl/s4H9yv97AX8u/18P7JJS2h6YAXy04TWnpJS2K48LgQXAW1JKOwBTgZMjIlJKD6eUXlmGcSpwVOOII2IDYI+hemOSJElLy4huB5AkSephzwCzI2Ir4CDgHOCVwDjgvIgYC4wE7q8YRgCfj4hXAy8AGwJjgL9ExHbA+cB6wJubXvefwOeBcxvadouI28r/6wPfbej2w4j4O/An4LDBvU1JkqT6PHJJkiSp2vfJRyaNAB4qbd8EvpVS2hp4DzCq4vXvJBeCdkwpbVeGMQogpXRbSunlwNHAOxpeMwGYlFL6n6Zh/bzvqCjglObxlPbbgQ+2//YkSZKWjMUlSZKkCimlW4ANyEWmPmsCD5T/DxlgEGsCf00p/SMipgIbA0TE6hExvPSzAJjU8Jrjy6OOeeSjqSRJkjrC0+IkSZIGkFJ6A0BEvLU0nQBcEBGPAdcAm1S8/IfA/0TEHcDNwO9K+1bA6RGRgAS8r+E1c1NK1w0y5vf6Lv5NPlrqmEG+XpIkqZZIKXU7gyRJkiRJkpZRnhYnSZIkSZKk2iwuSZIkSZIkqTaLS5IkSZIkSarN4pIkSZIkSZJqs7gkSZIkSZKk2iwuSZIkSZIkqTaLS5IkSZIkSarN4pIkSZIkSZJq+//TLqCY5rH7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8" y="1844824"/>
            <a:ext cx="78479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68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Аномалия магазина </a:t>
            </a:r>
            <a:r>
              <a:rPr lang="en-US" dirty="0" smtClean="0"/>
              <a:t>Shop 19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5444"/>
            <a:ext cx="8856984" cy="48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14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Товара на покупателя – в магазине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2" descr="data:image/png;base64,iVBORw0KGgoAAAANSUhEUgAAA4IAAAFnCAYAAADzH/d5AAAAOXRFWHRTb2Z0d2FyZQBNYXRwbG90bGliIHZlcnNpb24zLjMuNCwgaHR0cHM6Ly9tYXRwbG90bGliLm9yZy8QVMy6AAAACXBIWXMAAAsTAAALEwEAmpwYAABhoklEQVR4nO3deXhM5/8+8Huy2iKLSuxaS+07CQ1CSGIXWaRqjX3foxSp2qIoWtReVW0VQexr7FuIUD6EIkiCTIjsZH9+f+SX8xUiM4k5E8ncr+vqVTlz5tzPc2bOM+c9ZxmFEEKAiIiIiIiIdIZeQTeAiIiIiIiItIuFIBERERERkY5hIUhERERERKRjWAgSERERERHpGBaCREREREREOoaFIBERERERkY5hIUhERERERKRjWAgSfSR7e3s0bNgQTZo0kf5bvXq1RjPCw8NRq1YtpKWlaXS5RERERKSbDAq6AURFwdq1a/HVV18VdDOIiIiIiNTCI4JEMpo+fTq8vb3h6emJJk2aoF+/fnj69Kn0+Pz582FnZ4emTZvCxcUFgYGB0mOxsbEYMmQIWrVqhb/++gsA8Msvv6Bly5YYOXIkEhISAAABAQFo27at9LxDhw6hVq1a2LlzJwBg9+7d6NOnDwAgIyMDkydPxuTJk5GRkfFee0NDQ+Hk5IQmTZrgq6++wvLly6XHTp8+DWdnZzRt2hR2dnZYuXKl9FjWEcusI6LdunVDQECA9HitWrXw5MkTAMCzZ8/QsGFDTJ06VXo8MDAQX3/9NZo3bw47Ozvs3r1bWn9vt2HYsGHZjoz2798f9evXR1RUlDTPhAkTsuXFx8dj2rRpaNmyJdq3b49ff/01W9937NiBzp07o0mTJujSpQtu376NuXPnSn2pVasWGjdujCZNmmDo0KFSbtb6zcjIQPfu3bO9Bu96uz3+/v5o164dwsLC1GpfQEAAateuLbWndu3auHjxolrr5+3cd/9OSUnBjz/+iHbt2uGrr76Ct7c3kpKSpHlPnDiBnj17omnTpujYsSPOnj2LDRs2ZGtH1pHwrl27Su2pX78+mjRpAmtra8ycOVNqy82bN+Hh4YHmzZujdevWmDt3LlJSUnJcX+++n5o0aYJ69epJ77ms9/zatWthY2MDe3t77Nu3T3q+qnX65MmTbMuvU6eO9HoCwPjx42Fra4tmzZqhb9++uH//vvTYu+s8a1lZ3n5vAMDFixdhb28v/f3w4UP0798fzZs3R9euXeHv759t2VnrL+u/+Ph4AJnvUwcHB1hbW2PkyJFQKpU5rrsePXqgSZMmaNiwYbb3zdq1awEAQUFBcHV1RbNmzeDq6oqgoKBsbW/QoAGaNGmCVq1a5Xn73759O1q3bo3WrVtj06ZN0uP5ee3fPvth6tSpUl5sbCxGjBiBli1bokWLFhgxYgQiIiJyXBbw/hkbDRo0QP/+/aXHVa2PrNcyNDQUdnZ28Pf3R0pKCqytrXHv3j1p3qioKDRq1AivXr16b5vNeo9ljWuhoaEYMGAAbGxsYGNjgylTpiAuLg4AVI498fHx+O6779C6dWu0adMGy5cvR3p6utSO3MaLFy9eYPDgwWjevPl729S7Vq5ciXr16mXrQ61atRAeHi61I7dt7N1l1apVC8ePH5em/fXXX9k+p3JbJzm9jl9//TWA3N9br1+/Rvfu3dG0aVPY2Nhg9uzZ0vtq5cqV2T6D5syZk218VLWd79q1S/rc6NChA/75559sr0GtWrUwf/58adqDBw9Qq1atbJlEnwIWgkQy279/P0aPHi19QL/9QdCgQQP4+fnhypUr6NatGyZMmIDk5GQAwM8//wwTExOcOnUKRkZGAICyZcvi9OnT0NfXz/EDPDU1FT///DPKli2bY1vmzp2LuLg4/Pjjj9DTe3/zt7CwwIYNGxAUFITt27fD19dX2tkpXrw4fvzxRwQGBmLdunXYtm0bTpw4ke35V69eRVBQEDp16oQff/wxxzb8/PPPMDMzk/5++vQphg0bhn79+uHSpUvw8/NDnTp13nve5cuXs+14ZalcuTL27NkDAHj16hUeP36c7fF58+YhPj4eJ06cwNatW7F3717s2rULAHD48GGsXLkSP/74I4KCgrBmzRqYmZnB29sb169fx/Xr1wEAe/fuxfXr17Fx48b38vfs2YPY2Ngc+/quK1eu4Pvvv8e6detQuXJlle0DMgtNKysrqT0VKlTIcdk5rR+FQvHBnbOlS5fi0aNH8PPzw7FjxxAZGSmd0nzz5k18++23mDZtGgIDA/HXX3+hYsWKGDZsWLZ2rF27FtevX8fBgwel5Q4ZMkSadubMGZw7dw4AoKenhxkzZuDy5cv4559/cOnSJfz999+5rq+rV69KeZ07d8722MuXLxEdHY1z585h0aJF8Pb2RkhIiFrrVAgBANKymzdvnm3Zbdu2xdGjR3Hp0iXUrVtXYztvqampGDlyJGxtbXHx4kXMmjULU6dOldoN/N/6y/rPxMQEly5dwk8//YQVK1bg/PnzqFixIiZPnpxjxr59+3D9+nVs2LABlpaW0nJGjhyJmJgYjBgxAv3790dAQAA8PT0xYsQIREdHS8/Peu///fff+O233/Dff/8BUG/7DwgIwLFjx7Bp0yZs2LBBKkDy89p/SEZGBlxcXHDq1CmcOnUKxsbGmDt3bq7PyXqfXr9+Hd7e3tJ0ddYHAERGRmLIkCGYNGkSOnToACMjI3Tp0iXblw8HDhxAq1atYGFhAQDZ1v3169fRuHFjaV4hBEaMGIFz587h8OHDiIiIkMZzVWPP9OnTYWBggGPHjsHPzw8XLlzI9sVDbuPFli1boKenh/Pnz+e4Tb2rc+fO0nKuXr2a7TFV29i7qlWrlq2de/bsweeff67WOsny9uuYVXjl9t4yMjLCsmXLEBgYiMOHD+PGjRs4e/bse2179OhRjtNzU6ZMGaxbtw5BQUHw8fGBj48Pbt++LT1uYWGBc+fOSUXpzp07Ub169TxlEGkDC0EimbVr1w4tWrSAkZERJk2ahBs3buD58+cAgJ49e8Lc3BwGBgYYPHgwUlJS8OjRIwDAqVOn0LdvXxQrVgzu7u4AgD59+qBYsWIYMGBAtm9Xs2zfvh2NGjXCF1988d5jK1asQEBAAFauXAlDQ8Mc21qqVClUqVIFCoUCQOaHnaWlJQDAxsYGtWrVgp6eHmrXro2uXbviypUr7y1DCIGMjAyYm5u/99jdu3dx48YN9OrVS5p24MABfPXVV+jWrRsMDQ1hbm7+XiEohMCSJUswfvz495bp7OyMvXv3AsjcaerZs6f0WHp6Og4dOoQpU6agVKlSqFSpEjw9PaUdOF9fXwwdOhQNGzaEQqFA1apVUbFixRzXTU6Sk5OxevVqjB49WuW8d+7cwahRo7B06VLpm2VV7QMyi4cPvV5ZPrR+KlSoIO2Mvzv/jh078N1338HMzAylSpXCiBEjpILO19cXrq6usLW1hZ6eHqysrPK8E5ORkQEhhFT0169fH40bN4aBgQEqVaoEDw+P93Yu82rChAkwMjKCtbU17OzscPjwYbXWaVJSUq7r1M3NDaVKlYKRkRHGjRuHu3fvSkfmPsa///6L169fY/jw4TAyMkKrVq3Qvn37bIV0Tvbv3w9XV1fUq1cPRkZGmDx5Mm7cuCEdnVHX6dOnUbVqVTg7O8PAwADdunVDtWrVcOrUqffmTU9Ph76+PkxMTACot/2PGTMGJUqUQK1ateDi4oIDBw4A0Oxrb25uDicnJxQvXhylSpXCqFGj8r0sddZH1pkZ3bt3h7OzszS9V69eOHjwoPSlwt69e9GjRw+1cqtWrQpbW1sYGRnBwsICnp6eavXh5cuXOHPmDL777juUKFECZcqUwaBBg7K9f1SNF1nj88dQZxt7V7169fDy5UtERETg9u3b+Oyzz6TPFiD/6yS395aBgQFq1qwJPT09CCFQvHjxbMVnluXLl6s1hr+tXbt20meltbU1bG1ts53RY2hoiLZt2+LYsWNISUnB2bNn0bFjxzxlEGkDrxEkklm5cuWkf5csWRKmpqaIjIxE+fLlsWnTJvj6+iIyMhIKhQIJCQnSt9EvX76Uvl1+V5kyZfDixYts0xISErBx40b89ddfmD59erbH7ty5g7i4OERHRyMsLAxffvnlB9v77NkzdO/eHYmJiejTpw9KliwJIHMndunSpbh//z5SU1ORkpKCTp06ZXtuy5YtkZqaCgMDA6xateq9ZS9duhQTJkzAw4cPpWnPnz9HlSpVPtgeIPPInbm5OVq2bPneYxYWFvjiiy8QGBiIvXv34rfffpOORkZHRyM1NTXbt+IVKlSQTqtTJzs3W7ZsQZs2bXIsvN81a9YsVK1aFRcvXpT6oap9QOaOaOnSpXNd9ofWz+zZszF//nwsW7ZMKu6BzCOnb968gYuLizTt7R3E58+fw87OTmWfcvLbb7/hr7/+QkJCAjp06IAGDRoAyPzWfdGiRfjf//6HN2/eID09HfXq1ctXBgCULl0aJUqUkP6uUKECIiMj1VqnuW1b6enpWL58OY4cOYJXr15JR86jo6OloiirjwBy3KmeP3++9B5MT0+XvhSJjIxEuXLlsh2Nf7dtOYmMjMy2rkqWLAkzMzMolUpUqlQp1+e+u5x3jyi/m5/V9vj4ePTr1w/ly5cHoN72nzUvAFSsWFE6mpif1/7t93JSUhJGjBgBAHjz5g18fHxw7tw56Uh8YmKiVLjmhTrrY+XKlahTpw4uX76McePGSdtRo0aNUKxYMQQEBKBs2bIIDQ1Fhw4d1Mp9+fIlFixYgMDAQCQmJkIIoXIbBzLH5rS0NLRu3VqalpGRkW295zZeDB48GLNnz0bTpk1RqlSpbOs1L9TZxnLi4uKCXbt24cWLF3Bzc8OWLVukx/K7TtR5bzVv3hzx8fFwcnJ672yZGzdu4NGjR1i+fDlmzpyZ7bHctvMzZ85g9erVePz4MTIyMpCUlPTe56q7uzsWLlwIPT09tGnTRuUXekQFgUcEiWT29vUriYmJiI2NhaWlJQIDA7Fx40asWLECV69eRWBgIExMTKRvmC0sLN47RSlLVFQUPvvss2zTNm3ahM6dO+d4RMvExASbN2/GpEmT8N1332W7puRdFSpUwLVr13D27FlcvXoVvr6+AIApU6agQ4cOOHPmDK5du4avv/5aamuWy5cv499//8Wvv/6K8ePHZ7vm7PLly4iJiXnvdKTy5csjNDT0g+1JS0vDzz//nOvpeW5ubpg3bx6qVKmSbQff3NwchoaGePbsmTTt+fPnsLKyUis7NzExMfjrr78wduxYteb/7rvvsG7dOvj6+kqnEKlqHwA8fvw410Izt/XTvn17+Pv749q1a9m+rTY3N0exYsVw8OBBBAYGIjAwENeuXZNOR/uY9TJ48GAEBgYiKCgIqamp0rVic+bMQbVq1XD06FEEBQVh0qRJ771/8iIuLg6vX7+W/n7+/DksLS3VWqd37txB7dq1c1zu/v374e/vj82bN+PatWs4efIkAGRra1YfAwMDpdOS3zZr1izp8bfvIGxpaYmIiIhsO5Xvti0nlpaW2a4tfv36NWJiYlQ+L6flvL1ecsrPavuVK1dw7do16aieOtt/1pkOQGbRknXEJz+v/eXLl6V1+HbB+dtvv+HRo0fYsWMHgoKCpB31/LyX1FkfnTt3xt9//w0hBLZu3Zpt3l69emHfvn3Yt28fnJycYGxsrFZu1hcz+/fvR1BQEJYsWaJW+8uVKwcjI6Ns6yYoKCjbEcHcxgsLCws0b94cbdu2fW+95oU621hOevTogQMHDiAgIADt2rXL9lh+14k6762s93NcXJx0rWyWJUuWYPLkyTl+ifCh7TwlJQXjx4/H4MGDceHCBQQGBqJt27bv5X755ZdISkrCmjVrpLN6iD41LASJZHbmzBkEBgYiJSUFP//8Mxo1aoTy5csjMTER+vr6sLCwQFpaGlatWiXdAAYA7Ozs8PfffyMpKUm6tmLbtm1ISkrC1q1b0b59e2nexMRE7N69GyNHjsyxDZUrV4alpSU8PDxQqlSpbDdyeFtERARiYmIAZJ5ilJ6ejmLFikkZpqamMDY2xs2bN6UdxJzo6+sjPj4eqamp0rSVK1fCy8sr25EpAOjevTsuXryIQ4cOIS0tDdHR0QgODpYe37t3r3TTgw9p3bo16tati0GDBr3Xjk6dOmH58uVISEjA06dPsXnzZukULjc3N/z222/43//+ByEEnjx5km2HOzdbtmyBm5vbB6/HfFfz5s1RtmxZTJs2DTNmzEBqaqrK9j148AC7du3K9UiDOuvnXXp6etK31Vk32lEqldL1fG5ubti9ezcuXbqEjIwMKJXKbEdx1aGvrw+FQoFXr14ByHz/lCxZEiVLlsTDhw+xbdu2PC0vJytXrkRKSgoCAwNx+vRpdOrUSeU6TUhIwJ49e6Qb3LwrMTERRkZGMDc3x5s3b7Bs2bKPbmeWhg0bolixYti4cSNSU1MREBCAkydPokuXLrk+r1u3bti9ezeCg4ORkpKCZcuWoWHDhnk6GghkjimPHz/G/v37kZaWhkOHDuHBgwfv7ZQDOb9+qrb/X3/9FW/evMH9+/exe/duqV+afO0TExNhbGyM0qVLIyYmJsczD9Slzvpo1qwZ9PT0sHDhQqxevVq6yROQWdicOHEC+/bty3baqDp9KFGiBExMTKBUKnO89jgnlpaWsLW1xaJFi5CQkICMjAyEhoZKp+iqGi/Cw8OxYcMGfP/992q3NSeqtrEPKV26NFxcXDB48GAYGGQ/IS2/6yS399arV68QGRkJIPPIfFpamvR5BmR+2aCnp5fts1QdKSkpSElJgYWFBQwMDHDmzBlcuHAhx3lHjBiBr776CjVr1sxTBpG2sBAkklm3bt2wevVq2NjY4Pbt21iyZAkASHd9c3Jygr29PYyNjbOd4jNx4kS8evUK7du3ly44f/nyJezs7JCcnIwJEyZI8yYkJKB///4wNTVV2Z758+fjt99+y3aDiiz37t1Dr169pLuy2dnZSdfcff/99/jll1+k30nM6UYDLVq0QJMmTTBt2jTMnTtXOpUOAOrWrQsbG5v3nlOhQgVs2LABmzdvhrW1NZydnXH37l3p8bi4uGx9zYmenh58fHzQtGnT9x6bPXs2ihcvjo4dO+Kbb75Bt27d4OrqCiDz2/6RI0diypQpaNq0KcaMGaP2jV8yMjIwePBgteZ9m7OzM8qXL49169bl2r7Xr19j8ODB8PDwyLVQUGf95MTLywtVq1ZF79690bRpUwwaNEi6PrVhw4bw8fHBwoUL0axZM/Tr1++9IycfsmnTJjRp0gS2trbIyMjAsGHDAADffvstDhw4gKZNm2L27Nkqix9VPvvsM5QuXRpt2rTB1KlTMWfOHOk6xtxec1dXV4SEhOD777+X7kAYGBiIuXPn4tmzZ3B2dkaFChXQpk0bdO3aNdtNPj6WkZER1q5di7Nnz6Jly5b44YcfsHjxYpXXX3711VeYMGECxo0bh9atWyMsLCzbHQ3VZW5ujrVr12Lz5s2wsbHBxo0bsXbt2mxH0bPuWmlvb49q1arBzc0NgHrbv7W1NRwcHDBo0CAMHjxYOoVRk6/9wIEDkZycjJYtW8LDwwNt2rTJ97LUWR9ZvvjiCwwfPhwzZ86UjvyUL18edevWhUKheO+GQ7kZO3Ys7ty5g+bNm2P48OFwdHRU+7mLFy9GamoqunTpghYtWmD8+PF48eKFWuPF999/j+HDh+fpOugPyW0by82wYcNyPDqW33WS23srIiIC/fv3l+5sXKlSJQwZMkR6/MWLF/Dy8lIr522lSpXCrFmzMHHiRLRo0QIHDhzIdmfgt7Vv3x4zZszIcwaRtijEx5ybQ0S5mj59OqysrDBp0qSPWk54eDg6dOiA27dvv/dNKpGuCQgIgJeXV57v9Adk3oY+63TPt82cOROjRo3K81E20u3xacaMGbC0tPzoMZ6IqCDo1ohNREQ67UOn8pqamupcEUMfJzw8HMePH8/xOlEiosJA1k89e3t7lCxZEnp6etDX18fu3bsRExODSZMm4enTp6hYsSJWrFgBU1NTCCGwYMECnDlzBsWKFcOiRYukOz/t2bMHa9asAQCMGjUq263niYiI1LV9+/Ycp0+bNk3LLaHCbMWKFdiyZQuGDx8u/SYoEVFhI+upofb29vD19c12vv3ixYthZmaG4cOHY/369YiNjYWXlxfOnDmDrVu3YsOGDfj333+xYMEC7Ny5EzExMXB1dcWuXbugUCjg4uKC3bt3q3UtFBEREREREb1P6zeL8ff3l+6u5ezsjBMnTmSbrlAo0LhxY8TFxSEyMhLnz5+Hra0tzMzMYGpqCltbW+nOdkRERERERJR3sheCQ4YMgYuLi3Q6TlRUlPTbQmXLls126/K3f3i7XLlyUCqV7023srJS+aOlRERERERE9GGyXiO4bds2WFlZISoqCp6enqhWrVq2xxUKxXu/KaYJLVq0UPu3vd4lhJClTZ9Spi70kZnMLIyZutBHZjKzsOUxk5mFMVMX+shM1aKiohAQEPDBx2UtBK2srAAAZcqUgYODA27evIkyZcogMjISlpaWiIyMlK4ftLKyQkREhPTciIgIWFlZwcrKSvqxVCDzyKG1tXWuuZUrV8bu3bvz1ebg4GDUqVMnX8/NL21n6kIfmcnMwpipC31kJjMLWx4zmVkYM3Whj8xUzcXFJdfHZTs19PXr10hISJD+feHCBdSsWRP29vbw8/MDAPj5+aFDhw4AIE0XQuDGjRswMTGBpaUlWrdujfPnzyM2NhaxsbE4f/689CO1RERERERElHeyHRGMiorCmDFjAADp6eno1q0b2rZtiwYNGmDixInw9fVFhQoVsGLFCgCAnZ0dzpw5AwcHBxQvXhwLFy4EAJiZmWH06NFwc3MDAIwZMwZmZmZyNZuIiIiIiKjIk60QrFy5Mvbt2/fedHNzc2zZsuW96QqFAt9//32Oy3Jzc5MKQSIiIiIiIvo4sl4jSERERERE9KlJTU1FeHg4kpKS8vy84OBgmVqVv8xixYqhUqVKMDQ0zNNyWQgSEREREZFOCQ8Ph4mJCT7//PM83ZHzzZs3KF68uIwty1umEAJRUVEIDw/HF198kaflav0H5YmIiIiIiApSUlISypQpo/WfgtA0hUKBMmXK5PnIJsBCkIiIiIiIdFBhLwKz5LcfLASJCMmp6Xmav8rn1WRqCREREZHuOHv2LJycnODg4ID169e/93hKSgqmTZsGBwcHuLu7Izw8XGPZvEaQiGBsqI9mXn+oPf+1JQNkbA0RERGRdiWnpsPYUF/lfOpeH6jO8tLT0zF37lxs3rwZVlZWcHNzg729PWrUqCHNs3PnTpQuXRrHjx/HwYMHsXTpUunn9z4WC0EiIiIiItJpef1SXBV1vjS/efMmqlatisqVKwMAunbtCn9//2yF4MmTJzFs2DAAgJOTE+bOnQshhEZOa+WpoURERERERFqmVCpRrlw56W8rKysolcoPzmNgYAATExNER0drJJ+FIBERERERkY5hIUhERERERKRlVlZWiIiIkP5WKpWwsrL64DxpaWmIj4+Hubm5RvJZCBIREREREWlZgwYN8PjxY4SFhSElJQUHDx6Evb19tnns7e2xf/9+AMDRo0fRsmVLjf3sBW8WQ0REREREpGUGBgbw9vbG0KFDkZ6eDldXV9SsWRM///wz6tevjw4dOsDNzQ2TJ0+Gg4MDTE1NsXz5cs3la2xJREREREREhVByarpGfx5L3Z+jsLOzg52dXbZpEyZMkP5tbGyMpUuXqv2zFXnBU0OJiIiIiEinqVO0AcCbN280uryCxEKQiIiIiIhIx7AQJCIiIiIi0jEsBImIiIiIiHQMC0EiIiIiIiIdw0KQiIiIiIhIx7AQJCIiIiIiKgAzZsxAq1at0K1btxwfF0Lgxx9/hIODA7p3747bt29rLJuFIBERERER6TSRlqzWfOr+np+6y3NxccHGjRs/+PjZs2cRGhqKY8eOYd68eZgzZ45ay1UHf1CeiIiIiIh0msLAGKFzG2hseVW8b6k1X4sWLRAeHv7Bx/39/dGtWzcoFAo0btwYcXFxiIyMhKWl5Ue3kUcEiYiIiIiIPkFKpRLlypWT/i5XrhyUSqVGls1CkIiIiIiISMewECQiIiIiIvoEWVlZISIiQvo7IiICVlZWGlk2C0EiIiIiIqJPkL29PQ4cOAAhBG7cuAETExONXB8I8GYxREREREREBWLy5Mm4cuUKoqOj0bZtW4wbNw5paWkAgD59+sDOzg7+/v5wcHBA8eLFsXDhQo1lsxAkIiIiIiKdJtKS1b7Tp7rLUxgYq5xv2bJluT6uUCjw3Xffqf2zFXnBU0OJiIiIiEinqVO0AcCbN280uryCxEKQiIiIiIhIx7AQJCIiIiIi0jEsBImIiIiISOcIIQq6CRqR336wECQiIiIiIp1SrFgxREVFFfpiUAiBqKgoFCtWLM/P5V1DiYiIiIhIp1SqVAnh4eF48eJFnp6XmpoKQ0NDmVqVv8xixYqhUqVKeV4uC0EiIiIiItIphoaG+OKLL/L8vODgYNSpU0eGFmk/k6eGEhERERER6RgWgkRERERERDqGhSAREREREZGOYSFIRERERESkY1gIEhERERER6RgWgkRERERERDqGhSAREREREZGOYSFIRERERESkY1T+oHzdunVRrFgxCCGQkpICIyMjKBQKBAUFaaN9REREREREpGEqjwh++eWXCAoKwvXr11GzZk1cv36dRSAREREREVEhprIQTElJkf4fFhaGlStXyt4oIiIiIiIiko/KQrB58+bo0aMHnJ2dMXDgQJQqVQpDhw5VOyA9PR3Ozs4YMWIEACAsLAzu7u5wcHDAxIkTsxWaEydOhIODA9zd3REeHi4tY926dXBwcICTkxPOnTuX1z4SERERERHRW1ReIzh37lz8999/0NfXR/Xq1QEAjRo1Ujvgjz/+QPXq1ZGQkAAAWLp0KQYNGoSuXbvC29sbvr6++Oabb7Bz506ULl0ax48fx8GDB7F06VKsWLECDx48wMGDB3Hw4EEolUp4enri6NGj0NfXz2eXiYiIiIiIdJvKI4IxMTGwtLREmTJlEBMTg5iYGFSrVk2thUdEROD06dNwc3MDAAghcPnyZTg5OQEAevXqBX9/fwDAyZMn0atXLwCAk5MTLl26BCEE/P390bVrVxgZGaFy5cqoWrUqbt68ma/OEhERERERkRpHBFu3bg0rKysIIaRpCoVCKuBys3DhQnh5eSExMREAEB0djdKlS8PAIDO2XLlyUCqVAAClUony5ctnNsrAACYmJoiOjoZSqcx2BNLKykp6zoekpKQgODhYZftykpSUlO/n5pe2M3Whj8zMmzp16uT5OYWxn596pi70kZnMLGx5zGRmYczUhT4y8+OpLARr1KgBPz+/PC/41KlTsLCwQP369REQEJCftuWbkZFRvnZsgcyd2/w+N7+0nakLfWSm/HShn9w2mcnMTy9TF/rITGYWtjxmFs5MlYVgfHw8Tpw4ASMjI1haWqJGjRrSEb3cBAUF4eTJkzh79iySk5ORkJCABQsWIC4uDmlpaTAwMEBERASsrKwAZB7pe/78OcqVK4e0tDTEx8fD3NwcVlZWiIiIkJarVCql5xAREREREVHeqbxG0NraGseOHYOvry/mzJkDe3t7nDlzRuWCp0yZgrNnz+LkyZNYtmwZWrZsiZ9++gk2NjY4evQoAGDPnj2wt7cHANjb22PPnj0AgKNHj6Jly5ZQKBSwt7fHwYMHpZ+vePz4MRo2bPgxfSYiIiIiItJpKg/t+fj4ZPv7yZMnGDNmDOzs7PIV6OXlhUmTJmHFihWoU6cO3N3dAQBubm7w8vKCg4MDTE1NsXz5cgBAzZo10blzZ3Tp0gX6+vrw9vbmHUOJiIiIiIg+gupzPN9RtWpV/Pbbb3l6jo2NDWxsbAAAlStXhq+v73vzGBsb45dffsnx+aNGjcKoUaPy2lQiIiIiIiLKgcpTQx89eoSBAweiW7duAIC7d+/mWMgRERERERFR4aCyEJw9ezamTJki3SCmdu3aOHTokOwNIyIiIiIiInmoLATfvHnz3s1ZeI0eERERERFR4aWyEDQ3N0doaCgUCgUA4MiRIyhbtqzsDSMiIiIiIiJ5qLxZzPfff4/Zs2cjJCQEbdq0QaVKlbB06VJttI2IiIiIiIhkoLIQLFasGH7//Xe8fv0aGRkZKFWqlDbaRURERERERDJReWro8OHDAQAlSpRgEUhERERERFQEqCwEiYiIiIiIqGhReWrovXv30LRpU+lvIQQUCgWCgoJkbRgRERERERHJQ2Uh+OWXX8LPz08LTSEiIiIiIiJt4KmhREREREREOkZlIbhy5UpttIOIiIiIiIi0ROWpoZaWlvjrr79w//59JCcnS9N9fHxkbRgRERERERHJQ+URQS8vL7x48QLnz5+HtbU1lEolSpYsqY22ERERERERkQxUFoKhoaGYOHEiihcvjl69emHdunW4efOmNtpGREREREREMlBZCBoYZJ49Wrp0afz333+Ij49HVFSU7A0jIiIiIiIieai8RtDDwwOxsbGYMGECRo0ahdevX2P8+PHaaBsRERERERHJQGUh6O7uDgCwtraGv7+/7A0iIiIiIiIieaksBFetWpXj9LFjx2q8MURERERERCQ/ldcI7tixAyVKlHjvPyIiIiIiIiqcVB4RtLCwwODBg7XRFiIiIiIiItIClUcEFQqFNtpBREREREREWqLyiGBYWBhGjhz53vS1a9fK0iAiIiIiIiKSl8pC8Ndff9VGO4iIiIiIiEhLVBaC9+7dQ48ePWBqaqqN9hAREREREZHMVF4j+PLlS7i5uWHChAk4e/YshBDaaBcRERERERHJRGUhOGnSJBw7dgxubm7Ys2cPHB0dsWzZMoSGhmqjfURERERERKRhKgtBIPPOoWXLlsVnn30GfX19xMbGYvz48Vi8eLHc7SMiIiIiIiINU3mN4JYtW7B3716Ym5vDzc0N06ZNg6GhITIyMuDo6Ihp06Zpo51ERERERESkISoLwdjYWKxcuRIVK1bMNl1PTw/r1q2TrWFEREREREQkD5Wnhnp4eLxXBG7btg0AUL16dXlaRURERERERLJRWQiOGDECDx8+BACEhISgX79+CA4Olr1hREREREREJA+Vp4b+9NNPmDJlCqytrREQEIBZs2ahRYsW2mgbERERERERyUDlEcHq1atj3bp1uHz5MkaMGMEikIiIiIiIqJBTeUSwe/fuAIDExER4eXlhzZo1AID9+/fL2zIiIiIiIiKShcpCcO3atdpoBxEREREREWmJylNDK1asiPj4eJw6dQqnTp1CfHz8e3cRJSIiIiIiosJDZSG4ZcsWTJ06FVFRUYiKioKXlxe2bt2qjbYRERERERGRDFSeGurr64sdO3agRIkSAIBhw4bBw8MD/fv3l71xREREREREpHkqjwgCgL6+fo7/JiIiIiIiosJH5RFBFxcXuLu7w8HBAQBw4sQJuLq6yt4wIiIiIiIikofKQtDT0xPW1ta4du0aAMDHxwd169aVvWFEREREREQkD5WF4LNnz2Bubo6OHTtmm1ahQgVZG0ZERERERETyUFkIdu7cGVWqVHlvOn9QnoiIiIiIqHBSWQh+8cUX8PPz00JTiIiIiIiISBtU3jVUoVDka8HJyclwc3NDjx490LVrV/zyyy8AgLCwMOnmMxMnTkRKSgoAICUlBRMnToSDgwPc3d0RHh4uLWvdunVwcHCAk5MTzp07l6/2EBERERERUSaVRwTj4uJw7Nix96Y7Ojrm+jwjIyNs2bIFJUuWRGpqKr755hu0bdsWmzdvxqBBg9C1a1d4e3vD19cX33zzDXbu3InSpUvj+PHjOHjwIJYuXYoVK1bgwYMHOHjwIA4ePAilUglPT08cPXqUP2NBRERERESUTyqPCFpbW+PUqVPv/aeKQqFAyZIlAQBpaWlIS0uDQqHA5cuX4eTkBADo1asX/P39AQAnT55Er169AABOTk64dOkShBDw9/dH165dYWRkhMqVK6Nq1aq4efNmvjtMRERERESk61QeEfTx8cn3wtPT0+Hi4oLQ0FB88803qFy5MkqXLg0Dg8zYcuXKQalUAgCUSiXKly+f2SgDA5iYmCA6OhpKpRKNGjWSlmllZSU9h4iIiIiIiPJOZSH4MfT19bF3717ExcVhzJgxCAkJkTNOkpKSguDg4Hw9NykpKd/PzS9tZ+pCH5mZN3Xq1MnzcwpjPz/1TF3oIzOZWdjymMnMwpipC31k5seTtRDMUrp0adjY2ODGjRuIi4tDWloaDAwMEBERASsrKwCZR/qeP3+OcuXKIS0tDfHx8TA3N4eVlRUiIiKkZSmVSuk5H2JkZJSvHVsgc+c2v8/NL21n6kIfmSk/Xegnt01mMvPTy9SFPjKTmYUtj5mFM1PlNYL59erVK8TFxQHIrGIvXryI6tWrw8bGBkePHgUA7NmzB/b29gAAe3t77NmzBwBw9OhRtGzZEgqFAvb29jh48CBSUlIQFhaGx48fo2HDhnI1m4iIiIiIqMhT64jg6dOncf/+fSQnJ0vTxo4dm+tzIiMjMX36dKSnp0MIgU6dOqF9+/aoUaMGJk2ahBUrVqBOnTpwd3cHALi5ucHLywsODg4wNTXF8uXLAQA1a9ZE586d0aVLF+jr68Pb25t3DCUiIiIiIvoIKgtBb29vJCUlISAgAO7u7jh69CgaNGigcsG1a9fO8YfoK1euDF9f3/emGxsbS781+K5Ro0Zh1KhRKjOJiIiIiIhINZWnhl6/fh2LFy9G6dKlMXbsWPzzzz94/PixFppGREREREREclBZCBYrVgwAULx4cSiVShgaGuLFixeyN4yIiIiIiIjkofLU0Hbt2iEuLg5DhgyBi4sLFAoF3NzctNE2IiIiIiIikoHKQnDMmDEAACcnJ7Rv3x7JyckwMTGRvWFEREREREQkD5WFYE43fAEAZ2dnDTeFiIiIiIiItEFlIXjr1i0AwOHDh9G5c2cAgEKhYCFIRERERERUSKksBGfPng0AuHbtmvRvIgBITk2HsaF6v+lY5fNqMreGiIiIiIjUpdYPygOZRwGJ3mZsqI9mXn+oNe+1JQNkbg0REREREalLZSE4b948KBQKREREYP78+dL0WbNmydowIiIiIiIikofKQrB+/foAgHr16sneGCIiIiIiIpKfykKwV69e2mgHERERERERaYleQTeAiIiIiIiItIuFIBERERERkY5hIUhERERERKRjVF4j+OrVK2zYsAEPHjxAcnKyNP2PP9T72QAiIiIiIiL6tKg8Ijh16lRUq1YN4eHhGDt2LCpWrIgGDRpoo21EREREREQkA5WFYExMDNzd3WFgYABra2v4+Pjg8uXL2mgbERERERERyUDlqaEGBpmzWFpa4vTp07C0tERsbKzsDSMiIiIiIiJ5qCwER40ahfj4eHz77beYN28eEhMTMWPGDG20jYiIiIiIiGSgshBs3749AMDExARbt26VvUFEREREREQkL5XXCIaFhWHkyJGwsbFBq1atMGrUKISFhWmjbURERERERCQDlYXglClT0KlTJ1y4cAHnzp1Dp06dMHnyZG20jYiIiIiIiGSgshB88+YNnJ2dYWBgAAMDA/Ts2TPb7wkSERERERFR4aLyGsG2bdti/fr16NKlCxQKBQ4dOgQ7OzvExMQAAMzMzGRuIhEREREREWmSykLw8OHDAIB//vkn2/SDBw9CoVDA399fnpYRERERERGRLFQWgidPntRGO4iIiIiIiEhLVBaCAPDff//hwYMHSElJkaY5OzvL1SYiIiIiIiKSkcpCcNWqVQgICMDDhw9hZ2eHs2fPolmzZiwEiYiIiIiICimVdw09evQotmzZgs8++ww+Pj7Yu3cv4uPjtdE2IiIiIiIikoHKQtDY2Bh6enowMDBAQkICypQpg+fPn2ujbURERERERCQDlaeG1q9fH3FxcXB3d4eLiwtKlCiBJk2aaKNtREREREREJAOVheCcOXMAAH369EGbNm2QkJCA2rVry90uIiIiIiIikonKU0OTkpLw33//AQD+/fdfBAYGIiEhQfaGERERERERkTxUHhEcM2YMXr58ic8++wxlypRByZIlMWHCBGzatEkb7SMiIiIiIiINU1kIPn/+HAcOHICdnR3OnTsHAOjRo4fsDSMiIiIiIiJ5qCwEDQwMEBcXBzMzM8TGxkIIoY12ERERERERkUxUFoIJCQlwcXEBAPTq1QsAoFAo5G0VERERERERyUZlIXjy5ElttIOIiIiIiIi0RGUhmJqaim3btiEwMBAAYG1tDQ8PDxgaGsreOCIiIiIiItI8lT8fMWfOHNy+fRt9+vRBnz59cPv2bem3BYmIiIiIiKjwUXlE8NatW9i3b5/0d6tWrXjXUCIiIiIiokJM5RFBfX19hIaGSn+HhYVBX19f1kYRERERERGRfFQeEZw2bRoGDBiAypUrQwiBZ8+eYeHChdpoGxEREREREclAZSHYqlUrHDt2DCEhIQCAatWqwcjISPaGERERERERkTxUnhraq1cvGBkZoXbt2qhduzaLQCIiIiIiokJOZSEohMjXgp8/f47+/fujS5cu6Nq1K7Zs2QIAiImJgaenJxwdHeHp6YnY2FgpZ/78+XBwcED37t1x+/ZtaVl79uyBo6MjHB0dsWfPnny1h4iIiIiIiDKpPDX00aNH6N69+3vT9+/fn+vz9PX1MX36dNSrVw8JCQlwdXWFra0tdu/ejVatWmH48OFYv3491q9fDy8vL5w9exaPHz/GsWPH8O+//2LOnDnYuXMnYmJisGrVKuzatQsKhQIuLi6wt7eHqalp/ntNRERERESkw1QWgpUqVcLatWvzvGBLS0tYWloCAEqVKoVq1apBqVTC398fW7duBQA4Ozujf//+8PLygr+/P5ydnaFQKNC4cWPExcUhMjISV65cga2tLczMzAAAtra2OHfuHLp165bnNhEREREREZEahaChoSEqVqz4USHh4eEIDg5Go0aNEBUVJRWIZcuWRVRUFABAqVSiXLly0nPKlSsHpVL53nQrKysolcqPag8REREREZEuU1kIzpo166MCEhMTMX78eHz33XcoVapUtscUCgUUCsVHLT8nKSkpCA4Oztdzk5KS8v3c/NJ2pqby6tSpk6f5i/p6LcyZeX0tAb6eRSGPmcwsjJm60EdmMrOw5TGzcGaqLASbN2+e74WnpqZi/Pjx6N69OxwdHQEAZcqUQWRkJCwtLREZGQkLCwsAmUf6IiIipOdGRETAysoKVlZWuHLlijRdqVTC2to611wjI6N87dgCmTu3+X1ufmk7syD6COSv2PgYuvBaFlQmwNezKOQxk5mFMVMX+shMZha2PGYWzkyVdw3NLyEEZs6ciWrVqsHT01Oabm9vDz8/PwCAn58fOnTokG26EAI3btyAiYkJLC0t0bp1a5w/fx6xsbGIjY3F+fPn0bp1a7maTUREREREVOSpPCKYX9euXcPevXvx5ZdfomfPngCAyZMnY/jw4Zg4cSJ8fX1RoUIFrFixAgBgZ2eHM2fOwMHBAcWLF8fChQsBAGZmZhg9ejTc3NwAAGPGjJFuHENERERERER5p7IQTE1NxbZt2xAYGAgAaNGiBb7++msYGhrm+rzmzZvj3r17OT6W9ZuCb1MoFPj+++9znN/NzU0qBImIiIiIiOjjqDw1dM6cObh9+zb69OmDPn364M6dO5gzZ44WmkZERERERERyUHlE8NatW9i3b5/0d6tWrdCjRw9ZG0VERERERETyUXlEUF9fH6GhodLfYWFh0NfXl7VRREREREREJB+VRwSnTZuGAQMGoHLlyhBC4NmzZ9KNXIiIiIiIiKjwUVkItmrVCseOHUNISAgAoFq1ajAyMpK9YURERERERCQPlaeGvnjxAhcuXMAXX3yBM2fOYPny5Xj69Kk22kZEREREREQyUFkIjhs3Dtu3b0fv3r3x5s0blClTBlOmTNFG24iIiIiIiEgGKgvBhIQErF27FvHx8Zg4cSKGDh2KpKQkbbSNiIiIiIiIZKDyGsH09HTcvn0bRkZGuHPnDjIyMpCcnKyNthEREREREZEMVBaCn332GRYtWoSyZcvCx8dHmkZERERERESFk8pCcNmyZShbtqw22kJERERERERaoPIaweHDh2ujHURERERERKQlKgtBIiIiIqJPVXJqep7mr/J5NZlaQlS4qDw19N69e2jatKn0txACCoUCQUFBsjaMiIiIiEgVY0N9NPP6Q+35ry0ZIGNriAoPlYXgl19+CT8/Py00hYiIiIiIiLSBp4YSERERERHpGJWF4MqVK7XRDiIiIiIiItISlYXgqlWrEBcXJ/0dGxuLGTNmyNooIiIiIiIiko/KQvDevXsoXbq09LepqSmCg4NlbRQRERERERHJR2UhmJGRgdjYWOnvmJgYpKfn7Ta9RERERERE9OlQedfQwYMHw8PDA506dQIAHDlyBCNHjpS9YURERERERCQPlYWgs7Mz6tevj8uXLwPIvGawRo0asjeMiIiIiIiI5KHWz0fExMSgePHi6NevHywsLBAWFiZ3u4iIiIiIiEgmat01dOPGjVi/fj0AIDU1FV5eXrI3jIiIiIiIiOShshA8fvw41qxZg+LFiwMArKyskJiYKHvDiIiIiIiISB4qC0FDQ0MoFAooFAoAwOvXr2VvFBEREREREclH5c1iOnfuDG9vb8TFxWHHjh3YtWsXevfurY22ERERERERkQxUFoJDhgzBhQsXULJkSTx69Ajjx4+Hra2tNtpGREREREREMlBZCAKAra0tiz8iIiIiIqIiQmUh2KRJE+n6QAAQQkChUCAoKEjWhhEREREREZE8VBaC169fl/7t7OwMPz8/OdtDREREREREMlPrB+WzpKeny9UOIiIiIiIi0hKVRwTnzZsHALh79y4aNmwoe4OIiIiIiIhIXioLwfr160OhUMDBwQE2NjbaaBMRERERERHJSGUh2KtXL220g4iIiIiIiLQkT3cNFUIAAO8aSkREREREVIipLAQHDBiAgIAAjBw5Eu3atdNCk4iIiIiIiEhOKu8aOmnSJPz66684f/48Bg4ciGvXrmmjXUQ5Sk5V/861VT6vJmNLiIiIiIgKL5VHBG/fvg0g81rB8PBw/PDDDyhfvjzWrVsne+OI3mVsqI9mXn+oNe+1JQNkbg0RERERUeGkshBctGhRtr9NTU3x+vVr2RpERERERERE8lJZCG7dulUb7SAiIiIiIiItUVkIzp8/P8fps2bN0nhjiIiIiIiISH4qC0F/f3+MHz9eG20hIiIiIiIiLVBZCJqZmfFH5YmIiIiIiIoQlYVgSEgIevbsCWNjY1haWqJp06bo27cvjI2NtdE+IiIiIiIi0jCVheChQ4eQkZGBpKQkREZG4siRI5g5cyaWLl2qjfYRERERERGRhqn8QfmKFSuicuXKqFmzJmxtbTFv3jxYWVmpXPCMGTPQqlUrdOvWTZoWExMDT09PODo6wtPTE7GxsQAAIQTmz58PBwcHdO/eXfrtQgDYs2cPHB0d4ejoiD179uSnj0RERERERPQWlYUgANy9exd//vkn/vzzT9y9exdeXl4qn+Pi4oKNGzdmm7Z+/Xq0atUKx44dQ6tWrbB+/XoAwNmzZ/H48WMcO3YM8+bNw5w5cwBkFo6rVq3Cjh07sHPnTqxatUoqHomIiIiIiCh/VBaCW7ZswdSpUxEVFYWoqCh4eXmp9duCLVq0gKmpabZp/v7+cHZ2BgA4OzvjxIkT2aYrFAo0btwYcXFxiIyMxPnz52FrawszMzOYmprC1tYW586dy0c3iYh0R3JqutrzVvm8mowtISIiok+VymsEfX19sWPHDpQoUQIAMGzYMHh4eKB///55DouKioKlpSUAoGzZsoiKigIAKJVKlCtXTpqvXLlyUCqV7023srKCUqnMcy4RkS4xNtRHM68/1Jr32pIBMreGiIiIPkUqC0EA0NfXz/HfH0OhUEChUGhkWe9KSUlBcHBwvp6blJSU7+fml7YzNZVXp06dPM1fWDPzorC+f/K6XgGu2085j9sJM4typi70kZl5w8+wgs9jZuHMVFkIuri4wN3dHQ4ODgCAEydOwNXVNV9hZcqUQWRkJCwtLREZGQkLCwsAmUf6IiIipPkiIiJgZWUFKysrXLlyRZquVCphbW2tMsfIyChfgwKQOTDk97n5pe3MgugjkL+BurBl6sL7J4su9JPbpjx04bVkZtHJY2bRywSK/rinK68lMz+OymsEPT094ePjA1NTU5iamsLHxweDBg3KV5i9vT38/PwAAH5+fujQoUO26UII3LhxAyYmJrC0tETr1q1x/vx5xMbGIjY2FufPn0fr1q3zlU1ERERERESZVB4RVCqVqFevHurVqydN27ZtG/r06ZPr8yZPnowrV64gOjoabdu2xbhx4zB8+HBMnDgRvr6+qFChAlasWAEAsLOzw5kzZ+Dg4IDixYtj4cKFAAAzMzOMHj0abm5uAIAxY8bAzMwsn10lIiIiIiIiQI1CcPjw4Vi2bBmqV6+OkJAQeHt7o1o11XeZW7ZsWY7Tt2zZ8t40hUKB77//Psf53dzcpEKQiIiIiIiIPp7KQnDZsmWYMmUKrK2tERAQgFmzZqFFixbaaBsRERERERHJQOU1gtWrV8e6detw+fJljBgxgkUgERERERFRIafyiGD37t0BAImJifDy8sKaNWsAAPv375e3ZURERERERCQLlYXg2rVrtdEOIiIiIiIi0hKVhWDFihW10Q4iIiIiIiLSEpXXCBIREREREVHRwkKQiIiIiIhIx7AQJCIiIiIi0jEsBImIiIiIiHQMC0EiIiIiIiIdw0KQiIiIJMmp6Xmav8rn1WRqCRERyUnlz0cQERGR7jA21Eczrz/Unv/akgEytoaIiOTCI4JEREREREQ6hoUgERERERGRjmEhSEREREREpGNYCBYRebm4nxf2ExFRYVXjiyp5ml+kJcvUEtJlvKkSFQW8WUwRkZeL+3lhPxERFVaGxUoidG4Dteev4n1LxtaQruJNlago4BFBIiIiIiIiHcNCkIiIiIg0gqdMEhUePDWUiIiIdE5yajqMDfXVmpfFivp4yiRR4cFCkIiIiHQOr60nIl3HU0OJiIiIiIh0DAtBIiL6aPwJGyIiosKFp4YSEdFH42l2REREhQuPCBIRfUBefriaP1pNREREhQmPCBIRfUBefriaP1pNREREhQmPCBIRERERkU7S5d++5BFBIiIiIiLSSbr825c8IkikAu+GSERERKQd3O/SHh4RlEFyajqMDfXVnp9v4k8b74ZIREREpB3c79IeFoIy0OVDzESUXV6+GOKXQkRERKQtRb4Q5NE5Kmz4ni1a+M0mERERfYqKfCHIo3NU2PA9S0RERFR0fSpf+hf5QpCIiIiIqLDjpQZFx6fypT8LQSIiIqIi6FM56kCawUsNSNNYCBIRUaHDHdyiJa+vZ2Gl7SM6n8pRByL6OCItGQoDY43Py0KQiIgKHe7gFi26cqRDV/pJRJqlMDBG6NwGas1bxfuW2svlD8oTERERERHpGBaCREREREREOoaFIBERERERvSc5NV3teXktduHDawSJiIiIiOg9vK61aOMRQSIiIiIiIh3DQpCIiIiIiEjHsBAkIiJSQ16ulQF4vQwREX3aeI0gERGRGvjbhUREVJQUmiOCZ8+ehZOTExwcHLB+/fqCbg4RfSQeXSFSjdsJERHJpVAcEUxPT8fcuXOxefNmWFlZwc3NDfb29qhRo0ZBN00jRFoyFAbGGp+X6FPGoytEqnE7ISIiuRSKQvDmzZuoWrUqKleuDADo2rUr/P39i0whqDAwRujcBmrNW8X7lsytISIiIiKioq5QnBqqVCpRrlw56W8rKysolcoCbBEREREREVHhpRBCiIJuhCpHjhzBuXPnsGDBAgCAn58fbt68CW9v7xznt7GxQcWKFbXZRCIiIiIiok/G06dPERAQ8MHHC8WpoVZWVoiIiJD+ViqVsLKy+uD8uXWYiIiIiIhI1xWKU0MbNGiAx48fIywsDCkpKTh48CDs7e0LullERERERESFUqE4ImhgYABvb28MHToU6enpcHV1Rc2aNQu6WURERERERIVSobhGkIiIiIiIiDSnUJwaSkRERERERJrDQpCIiIiIiEjHsBD8hGVkZGg9MzIyEnfv3tVqZmxsLBISErSamZycrNW8tLQ0AADPxJZfQa1jbeZmvZ+0pSDGIoDbi5x0Zd0WRD+L8lgAFNx4UBB0ZTvRBdp6LdPT07WSoyksBNUQHh4OPz8/3LhxAzExMVrJfPz4MebNm4cdO3bg3r17Wsl8+PAhvvnmGxw5cgSAdjaa+/fvw9PTE/fv30dKSorseQDw4MEDDB48GK9evdLKB9qTJ08wa9YsPHz4EAqFQusfLImJiQDkH5zCwsLwxx9/4MyZM4iPj5c1KydxcXEAIL2PtPHavnz5Es+ePcOrV6+09tqGhIRg7NixUCqVsmcBme/fTZs24c2bN1rJA4CIiAikp6dDoVBoLTPryyhtf0mkbdraTsLDw7Fv3z5cunRJq++dLNoeD3RhLAAKZjx4+vQprl27ptXPzoIYg2JjY5GSkiJ9ZmuDLox72hoLXr16BQDQ19fXWjEYFhaGnTt3IiAgANHR0flaBgtBFR49eoQBAwYgJCQEmzdvxvr163H27FnZM0eOHInSpUvj/PnzuHLliqx5QGYROHv2bNja2uLQoUO4c+eO7ANgZGQkvvvuO3z99ddo0qQJjIyMZM0DMj84vb290bVrV1hYWEBPT/5N4OjRozh//jx+/vln3L17FwqFQmvfqD548ABjx47FDz/8gPXr1yM8PFyWnIcPH2L06NFQKpVYvHgxDh48KEtObvmjRo3CkiVLMG/ePISEhEBPT0/W9RwSEgJPT0+sXLkSo0aNglKplH2bCQkJwZQpUxAZGYnbt28DkPcLm4cPH2LYsGEwMzND8eLFpelyZiYmJuLrr7/GxIkTtfbl0MOHDzF27FjMnDkTixYt0sqO9cOHD/HXX39pdafv4cOHGDx4MLy9vTFnzhw8fPhQlu3k4cOHGDp0KG7duoWFCxdi165dALT3jby2xwNdGAuAghkPQkJCMGLECMTGxmqtKCuIMSirnz4+Pvjhhx8QFRUle6a2x72iPOY9ePAAPXr0wMSJEwFopxh8/Pgxvv76azx8+BArV67Ehg0bpAM5ecFCMBdCCBw7dgwDBgzA5MmTMWnSJPz333/4559/cOLECVkyMzIycPjwYfTu3RuTJk1Cnz598L///Q9Xr15FcHCwLJkvX77E2LFj4erqih9++AHdu3fHsWPHkJaWJusAn5qaitq1a6N3795ISUnBb7/9hn379sm2buPj4zF06FDY2trim2++QVpaGq5cuYJ///1X1kG3devW6NatG+zt7bFixQo8f/5cKwVoTEwMJkyYgC5dusDe3h5CCEyePBkhISEazYmOjsaECRPQv39/eHl5YdKkSXj8+DFCQkK0cspvdHQ0Jk+eDDc3NwwZMgRVqlSBp6enbAM+kPnN35QpUzBgwAD4+PigcePGSE1NlfUbx5CQEEybNg0DBw6Eu7s7/vnnHwCQbecoIyMD+/fvx4ABA+Du7o6MjAwkJCQgLi5O9h2yOnXqIDg4GNOmTZP9m+rQ0FCMGzcOzs7O6NWrF0qXLg1/f38A8u3gRkREoH///vjll1+wf/9+rewYJSQkYMaMGfDw8MDw4cNRo0YNDBw4EHfv3tXodhITE4OZM2diyJAhmDlzJn744Qds3rwZ9+/f18qOvLbHA10YC4CCGQ/Cw8MxcuRIDBw4EPb29tK61EZxpu0xaNKkSXBzc0Pfvn1haGgoex+1Pe4V5THv9evXWLFiBVxdXVG8eHFMmTIFgPzF4J07d+Du7o7p06djwYIFqFGjBs6fP4/Dhw/naTksBHOhUChgZGSEwMBAvH79Gp9//jnq16+PqlWr4ubNm3jz5o3GNxg9PT2YmJjA19cXDx8+xIIFC/D69Wts27YNf/31F06ePKnRPAAwNjbGwoUL4erqCgCoVasWbt68ibS0NNlOcRFC4M2bN3jy5Amio6Mxb9483L9/Hw8ePICfn5/0waZJJiYm6NGjBy5cuCB9E7Z9+3bMnTsXv//+u2zXRpYtWxb3799HjRo10KZNG8ycORMDBgxAWFiYrIOEsbExmjRpAjc3N7Rp0wYjR46Eo6Mjpk2bhrCwMI3lmJubw8fHB71790Z6ejqWLFmCx48fY/78+diwYQPu3LmjsaycCCFQt25d9OrVCxYWFujSpQvKli2LYcOG4dGjR7IU3UIINGjQAG5ubsjIyMDp06exevVqWT5kgMzTerdt24a+ffvC2dkZffr0QUJCArZu3aqxjHfp6enBwMAAaWlpSE9Px7BhwzBv3jw4OzsjMDAQgDw7uSVLlkSnTp2wZs0aAMDMmTMRHh6OW7duaTxLCIFTp07B2dkZzs7OaN68OcqXL48bN24AkG/HOjQ0FN9++y02bdqEQ4cOYffu3dl2jOQYc0uVKoW6deuiefPmqFSpEoYMGYIRI0Zg6NChePDggca2kxIlSmDw4MHo1q0bhBBo2rQprK2ttXa6eEGMB9ocCzIyMvDPP/9odSwACmY8CAgIQNWqVVG3bl2kpaVhwYIFWLBgAWbPno1Hjx5pNOtt2h6Dzp07B09PT7i5uaF69eq4du0afv/9dyxduhSPHz+WJfP06dPo1auX1sa9sLAwTJ8+vciOeUOHDsXAgQPx7bffIjU1NVsxKKdTp04hISEBVatWhZ2dHZo2bYobN24gIiJC7WWwEFShY8eOqFChAsaNG4fVq1fj4sWL6NSpE65du4YHDx7IssH069cPX331FbZs2YLPP/8cK1euxMyZM1GxYkVZBj8TExM0adJE+tvR0RFGRkbw8fEBIM+goFAoUKNGDdSrVw8jRoyQ8saMGYMuXbrg+fPnGs3L+oCaOHEiWrZsiR49euCLL77ATz/9hJ9++gnPnz+XpRDMyMhA2bJlUaVKFdSvXx9fffUV7t69i9jYWOjr68s+SISHh2Pt2rUAMj/Ihw4dCgcHB2zfvl0j3zhmDd4NGjQAkPmtX5cuXbB27Vr88MMPePr0qew3HzIwMMD169fx66+/Sh+qTk5O8PDwwI4dO2Q5sm1kZISHDx9i1qxZ6N69O6ytrTF9+nQ4OTlh6NChUCqVGt3h1NfXx9SpU9GrVy+kpqYCAHr37o1nz55pLCMntWvXRnR0NHbs2IE6dergxx9/xIgRIzBx4kQ8ffpU4zvVWa9TZGQkDh48iBUrViAyMhIdO3ZEUFBQtnk0QaFQwNXVFQ4ODtJyW7ZsKV1TAkBa35rUuHFjtG7dGvXr14eXlxeOHz+O3bt3S8WSHJkpKSlIT0/HgQMHpGn9+/fH0KFD8csvv2jsG3ojIyPY2tqiePHi0mdHeno6QkNDAWSOSXKdgpaRkSGNB2vWrJF9PMjIyICRkREePHgAb29vrYwFenp60liQdaMYuceCrPejtscDJycntG3bFnv27EHXrl1hYGCAdu3a4fPPP8esWbM0fs+Gt7+YffHihdbGIHd3dzg7OyMjIwMLFy6EtbU1HB0dYWpqim+//Tbf137lluni4oIOHTpI0+Qe9xo1aoSvvvpKa2Ne1lH5tLS0bJeqaHrMy3ovNG7cGBYWFjAzM8PcuXORmpqKyZMnAwCUSiUePnz40Vnv6tKlC2xsbPDrr7/i9evXKFOmDFq0aIHHjx/n6QxCFoIqVKxYEZ6enrC3t4e5uTmWL1+ORo0aoVmzZrKd9qZQKDBr1iz06NEDQOZFvGXKlIGFhQX+++8/WU/ZzBoIx44di7S0NDx9+lSWnKz2jxo1CvXq1cPBgwfx6tUrGBsbA8g89SUlJUVj/Xz7W9nx48dj3bp1mDRpEgDg888/R+3atfP0DUpecgGgSpUqWLRoEcaOHYuvv/4a7u7umDt3LhISEjT6WmbdsOXUqVMoXrw45s2bBz8/P/z555/SPM2bN0d0dLRGrsl8+0sCIQQqVqyICRMmAAAqV66MevXqSUW9JvuZdSOKCxcuoHTp0ti0aROOHDmC7777Dnv37kWnTp3Qtm1bvH79GgYGBhr5MuPtTBMTE6xatQr9+/eHra0txo0bB1NTUwwaNAh2dnYaO/qRlXnx4kVpp8/AwABAZvF95MgRjZ5K/fYNPjIyMtCsWTP8+++/2Lt3L+rWrQsA8PDwQIcOHRAZGanxzNevXwPI/IAzMTEBkHmqX61atRAUFKSxmze8vV6NjIzwxRdfZFtu1ns2MDAQP//8s0a+NHk7UwiBMmXKAMh8HadOnYrjx4/j9OnTOHPmDKZPn66R09He7efYsWOxa9curFu3DkDmNtmjRw+ULl1ao19KlSxZEsD/3dHS0NAQpUuXxv379zF+/HiNnxaWdZMGPT09lC5dGuvXr8fhw4dlGw/ezitVqhR++eUX9O3bV9axICsT+L9xN+s1k2MseDvT0NAQANCkSRPcvHlT1vHg7X6WKlUKvXr1QoUKFdCjRw/MmDEDtra26NevHypXrqyxL6nfvslHVkHSuXNnWcegt/uZ9Trq6enB1dUVc+fORbNmzdCnTx9Uq1bto7NyyixVqtR7y9b0uPd2npGRET777DMA8o55b79njYyMMHr0aPj6+so25uX0XjAzM8OcOXNQrFgxeHh4oE+fPrKdXty1a1dkZGRgzZo1SEhIQOXKldGsWTPcu3dP/X0uQR+Unp6e4/RLly6JDh06iH///VfjmRkZGdK/09LShI+Pj5g6dao4evSocHR0FOfOndN4Zk5iY2NFnz59xMaNG2XPio6OFrNnzxa9e/cW27dvF46OjuLMmTOyZKWlpb037erVq6JLly7i8uXLGs/Leg9dunRJuLm5iT/++EMIIcTLly/FkydPNJr14MED0a1bN7F48WLRpUsX8eeffwohhLhx44bo3LmzWLt2rRAis79ubm5CqVRme79pmlzr9cGDB8LJyUnMnz9fdOvWTWzevFkIkfmeTUhIEPHx8UIIIS5fvizGjh0r4uLiPrqfH8pMTU0Vs2fPltbttWvXRKdOncT9+/c/Ki+nzK1btwohMseIrP7s3btXjB07Vrx48ULjeVl9fP78uRgwYICYN2+euHnzprh69aro2LGjCA4O1nhmVh9fvXolevToIRo3bixtM0OGDBG3bt2SLTNrW42MjBRTpkwRQUFBomfPnuLs2bOyZmblRkRECEdHR9GiRQtx7NgxjWdmvZ6PHj0Sbdq0EatXrxYRERHi6tWronPnziIsLOyjMz/kzz//FGPGjBEeHh7i+PHjGl32/fv3ha2trZgwYUK26fHx8bKMBx/KS09Pl20syCkz67NMjrHgQ5lCZL5P5RoPPpSZnJwsEhISpL+DgoKEq6urePr0qSyZGRkZIjY2VvTs2VOWMSinzJSUlPfmy+pneHi4LJlv7w9petxT5z2r6THvQ++fJ0+eiLZt22p1zBNCiBMnTogGDRpofMwT4v/WYXp6uggKChILFy4Urq6u4p9//hE2Njbi0qVLai+LheBbslbsux8SbxeEISEhokuXLsLf31/WzKydvVu3bonFixeLGTNmiNOnT8ua+e7j165d08hOkDqZQghx+PBhcfz48Ty9gT8mMy0tTQQHB4sOHTqIU6dOyZqXkpKS7YNS0wXYq1evRNeuXcX27duFEEIcP35c+Pj4iAcPHgghhHj69Knw8PAQM2fOFO3bt/+ogUnVek1OThY3btwQjo6O4uTJk/nOyUl0dLTw8PAQO3bsEEJkvkft7e3F3bt3pXnS09PFpUuXRNu2bcWJEydky7x3754QQojQ0FBhY2MjpkyZIhwdHTXyXvpQ5n///Zdtvlu3bokJEyYIpVIpS17We1apVIrly5eLxYsXi/79+2vkdVX1Wp45c0b4+flJ82tim1FnvSYnJ4uOHTuKjh07avW1fPr0qWjUqJG0bj+mvx/KvHPnjhBCiLCwMDFx4kQxa9Ys0aVLF1nHAyGE2LBhg6hVq5a4ePGiynnzIjExUYwZM0YsW7ZMTJ8+XUyePFl6LDU1VQih2fEgtzwh5BkLcst8e0deU2OBqkwhMseDZcuWaXQ8yC3z7ffLuXPnRLdu3WRft0LIMwap83qmpaUJf39/rfQzK1OT456671lNjnmqXsvw8HCtjXkZGRkiKipKDBgwQCpwP/a9o844+/fff4s///wzz/vtLATfceHCBbFq1SqxefNmER0dneM8Wd8iaOrDTJ3MpKQkrWa+XfzKnfmhI69yZmZJTEyUdsg00U91Xku5+nvz5k0hROZA6+joKEaMGCE8PT3FkiVLREREhIiPjxdRUVHi8ePHQoiP66+qfr548UIqlDRZ9CYnJ4ujR4+K169fS8udPn26uHbtmjRPWlqa2L9/v3Qk8mPz1cmMiooSd+/e1ci3/+pmZtHEt5rqrlchhHTEQRvrNUvWTv3HUiczKSlJ9O3bV2NfvKnbz6tXr4qAgAAhRPajvnJlJiUliZSUFOmoihzjQdYynz59Kp1Bo+kvwa5fvy6ioqJEdHS0GDdu3Hs7gGlpaeLAgQMaGw9U5UVFRYl79+5pbCxQJzOLJo9wqLNehdDceKBOZkpKili0aJG0bcqd+fbyNTUGqcoUInP7/eGHH7TWz6zMvn37aqTwVCdPCCECAwM1Nuapk5mUlCRSU1NlHfPeFhERIeXIuX+p6qCOKiwE3xIYGCgcHR3FP//8I7755huxZMkScePGDenxrB14TX6Q5ZapqTdPXjLl8qllFpX1KsT7fQkPDxcrVqwQQmR+Qz1lyhTpyIAmaHu9vuvtU4SEEMLLy0vs2bNHCJHZ3+joaI23I7fMx48fa+x0LHUzw8LCxLNnz7SWFxoaKp4/fy6E0OxrnFPm7t27pcysD1JNyq2fT548EcnJySI5OVkIobm+qlq3L1++zPa4JnJVZb69k/Ix8joeaGqd5rScrB3ASZMmCSEyT2sODQ3VWt7Tp09FSEiIRvLUzYyIiJC+dNNW5vPnzzX6RZ+6mRERETle3qHpzIkTJwohMtdt1lk1cmd+qJ+aOpKUW+azZ89EVFSURsY9dd+zjx49Uvk8TWY+e/ZMY1/6q9rXK2z7l7xZzP/36NEj/P333xgwYAA8PDywatUqCCGwf/9+aZ6sG39o6gJlVZkKhULjd+xUp5+a9ilmFoX1mkWdG7Zo6kJ+ba/XnOR2I4oJEyYgKipK4+3ILXPSpEnZ7ramjczx48fjzZs3WsubMGGCdCMXTa7bnDJNTU2lTDl+ayq3fk6cOBFhYWHSjZQ01VdV6/bdux9qIldVZta6/Zis/IwHmlqn6tyk4ZtvvtHYtqlOXr9+/TS6Xap7I4qs11hbmVm/w/uh+eXKfPnypcZuapRbZvHixWW5yUd++vmx61edzL59++LZs2caGffUfc++O7bLndm3b1/pRkByjnkfu/z8Zn4MFoL/X2hoKGJjY3HhwgWEhYXB3Nwco0aNQmBgoHTba2Yy81PJ+5B3B6DAwED4+vqiefPmGln+p9JP4P/unlm3bl3s3r0bs2fPxujRo1G9enWtZ2ryzm4FnakLfcwtsyDeP4X1PfspjQdZLCws0KFDBwQHB+O7775DvXr1tJqXdTdNZmo+U+7XMqdMXeln/fr1tZpXWF/Lorg/a6CBNhZKQggoFAqEhYWhWLFiaNWqFcqVK4ft27fjyJEjcHJyghAC6enp0q2TmcnMgsr7UH7W/9+VkpKC4OBgzJw5E9OnT4eNjc1H5Xyq/QSAN2/e4MSJE9i8eTNatWqV67zMLJg8ZhaNzE99PBBCIDo6Gn/88Qd++ukndOzYUdbtRNN5zGRmYcwsyn3Uhf1ZhRAy/SBdIXDmzBn8+OOPqFOnDu7fv4+1a9fi+fPn+OOPPxAaGgoLCwsMGDAAdnZ2zGRmgee96+LFi7h+/TpKliwJZ2dnmJmZZXv85cuXePXqFb788suPGnQ/1X5m9enZs2d4+fIlGjZs+NEfLrqUqQt9ZKbmMz/V8eBtSqUSVlZWyNq9+Zj1q+08ZjKzMGYW5T4W+f1ZoaOePn0q3NzcRGBgoBBCiNWrV4sePXqIly9fitu3b4sffvhBrF27VqN362Rm0cksiD6+TVs3bCls/dREvi5k6kIfman5zE95PCgKecxkZmHMLMp91IX9WZ29RtDU1BSff/45KlSoAAAYPXo0mjdvjrVr16Ju3bpo27YtQkND4evri7S0NI18Y8vMopNZEH3Mos0bthS2fn5svi5k6kIfmSlP5qc8HgCaHfs+1ZtCMJOZn1JmUe+jLuzP6kwhmJ6eDgBITEyUzqt9/fo1Tp48Kc3TrFkzFCtWDADQrl07dO7cGU5OTtLF9szU3cyC6OOHyHnhsK70U5czdaGPzOR4UNjymMnMwphZ1PqoC/uz7yryN4t59uwZihUrBgsLC5w4cQIbN25E/fr10bZtW8yaNQtjxoxBWFgYzMzMcOjQIUyePFl6buvWrZmp45kF0cd3CS1cOKwr/dTFTF3oIzM5HhS2PGYyszBmFtU+6sL+7IcU+ZvFLF68GOfOnYOPjw82bNgAR0dHAMDOnTsxYMAANGnSBMePH0dkZCSaNWumkTu4MbPoZBZEH3Mi94XDutJPXc3UhT4yk+NBYctjJjMLY2ZR7KMu7M9+0EddYfgJi4iIEEqlUgghxPz584Wjo6P45ZdfhBBCJCUlifPnzwtPT0/h6+vLTGYWeF5u5LxwWFf6qcuZutBHZnI84HbCTGZyO8lrpi7sz6pSJK8RfPjwIQYPHoyAgACkpKRg5syZsLe3x+HDhxEVFQVjY2O0aNECAwcOhJ+fH549e4aMjAxmMrPA+pgbuS4c1pV+6nqmLvSRmRwPuJ0wk5ncTj71Me9TG2cBFL0jgmFhYaJr165ix44dQggh0tPTpccWLFggevfuLaKiooQQQiQnJ4tXr14xk5kFlpeTtLQ0IYQQCQkJIi0tTSQnJ4vRo0eLP//8U5rn4MGDYunSpdLf586dEy9evFA7Q1f6qYuZutBHZnI8EILbCTOZye0kf5m6sD+rriJ3jeCuXbsQHByMWbNmISMjA/fu3UNQUBDKly8Pe3t7/Pzzz/D398fvv/8OCwsLZjKzQPPeltuFwzVr1sSYMWNgbW2d7cLhdu3asZ/M1Jk+MpPjAbcTZjKT20lhHPMKcpzNTZG7a2jlypWxc+dOnDt3DocOHUJycjLu37+POnXq4PTp05g7dy5evHiBJ0+eaGxFM7PoZBZEH7P8+eef0oXD+/fvR//+/QEAv/32GwYMGIBNmzZJFw7PmDHjoy4c1pV+6lKmLvSRmRwPuJ0wk5ncTgrjmFeQ42yutHLcUYtev34tNm/eLHr06CHGjRsnrl69KmJiYsTdu3fF1KlTmcnMTypPiIK5cFhX+qkLmbrQR2ZyPChsecxkZmHM1IU+CqEb+7PqKnKFYJbo6OhsfwcEBIivv/5aREREaOQuRsws2pnaynvw4IHo0qWL2Ldvn0hOThZCCLFo0SLRuXNn8fLlSyFE5rnip0+fFv369RNPnz7Ndl75xyrK/dSFTF3oIzM5HnA7YSYzuZ0U5jGvoDNzU2QLwSwpKSni9OnTonv37uLUqVPMZOYnk/cpXThc1PqpC5m60Edmypv5IUVpPNCV15KZzCxMeQWV+SG6sD/7IUW6EExJSRGBgYFi4MCBwt/fn5nM/KTyfH19xbx584QQmQPgnTt3xJ9//illrVixQnTv3l0aCOVSFPupC5m60EdmcjwobHnMZGZhzNSFPn6ILuzP5qbI3SzmbYaGhmjYsCGWLFmCsmXLfvSFrMzUrUy58z6VC4eLYj91IVMX+shMjgeFLY+ZzCyMmbrQxw/Rhf3ZXBVUBUqk6z7VC4c1TVcuytaFGxsxs2hlFgRuJ8xk5qeXqQt9pJyxECQqYJ/ahcNy0ZWLsovqjY2YWXQzCwK3E2Yy89PL1IU+UnYsBIk+EZ/KhcNy05WLsovSjY2YqRuZBYHbCTOZ+ell6kIfKRMLQaJPwKd04bCcdOWi7KJ2YyNmFv3MgsDthJnM/PQydaGP9H8UQghRMFcnEtHbUlNTERMTU/AXDsusIPqpC5m60EdmFj3cTpjJzE8vUxf6SJlYCBIREREREekYvYJuABEREREREWkXC0EiIiIiIiIdw0KQiIiIiIhIx7AQJCIiIiIi0jEsBImIiIiIiHQMC0EiIiIiIiIdw0KQiIh0Tnh4OGrVqoVt27YBANLT09GmTRtMnz4dJ0+ehLu7O5ydnTFo0CC8fPkSALBy5Uq0adMGPXv2RM+ePXHkyBEkJiZi4MCB6NWrF7p3744TJ04AAF69egVXV1c4OzujR48eCAwMBAD0798ft27dAgAsX74cTZo0AQAEBARgxIgRUvs2bdqElStXvvecLHPnzsXu3btlXENERFTUGRR0A4iIiApC1apVceLECfTp0wfnzp1D+fLlAQDNmjXDjh07oFAosHPnTmzcuBHTp08HAAwaNAhDhgyRlpGWlobVq1ejVKlSePXqFTw8PNChQwdYWFhg165dAIDt27fj77//RvPmzaXnRUVF4fLly1rsLRERUXYsBImISCcZGRmhatWquH//Pvbu3YuePXvi1q1biIiIwKRJk/DixQukpKSgUqVKH1yGEALLli3D1atXoaenB6VSiZcvX6Js2bIIDg7GxIkTER0djTVr1mR73q+//ooRI0ZgypQp0rTAwED07NkTQOYRxd69e0uPTZ06FcWKFUP58uWxYMECDa8JIiLSRTw1lIiIdJaLiws2btyI9PR0lClTBgAwf/589O3bF/v378fcuXORkpLywefv378fr169wu7du7F371589tlnSE5OBgDUqVMHR48ehbe3Nw4cOCA95+nTp/jvv/9gb2+fbVnNmzfH3r17sXfvXgwaNCjbY0uXLsXevXtRq1YtbNmyRUO9JyIiXcZCkIiIdFb9+vURFRUFFxcXaVp8fDysrKwAAH5+frk+Pz4+HmXKlIGhoSEuX76Mp0+fAgASEhKQnp4OADA2Nsb9+/el56xevRrjx4/PV3vNzc2Rmpqar+cSERG9jaeGEhGRTtu4cSMA4MiRIwCAsWPHYsKECTA1NYWNjQ3Cw8M/+Nzu3btj1KhR6N69O+rXr49q1aoBAB48eIDZs2dDoVBAoVBg9uzZ0nOsrKzQokWLPLVx1qxZKFGiBIDMo4ObNm3K0/OJiIjepRBCiIJuBBEREREREWkPTw0lIiIiIiLSMSwEiYiIiIiIdAwLQSIiIiIiIh3DQpCIiIiIiEjHsBAkIiIiIiLSMSwEiYiIiIiIdAwLQSIiIiIiIh3DQpCIiIiIiEjH/D/KjM7Pm6Ap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3" y="2492896"/>
            <a:ext cx="85534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91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Чаще всего постоянные клиенты ходят в магазин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19263"/>
            <a:ext cx="84391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394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787</Words>
  <Application>Microsoft Office PowerPoint</Application>
  <PresentationFormat>Экран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Финальный проект Ритейл — Анализ программы лояльности </vt:lpstr>
      <vt:lpstr>Результаты исследования, выводы и рекомендации для заказчика</vt:lpstr>
      <vt:lpstr>Результаты исследования, выводы и рекомендации для заказчика</vt:lpstr>
      <vt:lpstr>Результаты исследования, выводы и рекомендации для заказчика</vt:lpstr>
      <vt:lpstr>Результаты исследования, выводы и рекомендации для заказчика</vt:lpstr>
      <vt:lpstr>Больше всего товара продано в Shop 0</vt:lpstr>
      <vt:lpstr>Аномалия магазина Shop 19</vt:lpstr>
      <vt:lpstr>Товара на покупателя – в магазине 3</vt:lpstr>
      <vt:lpstr>Чаще всего постоянные клиенты ходят в магазин 6</vt:lpstr>
      <vt:lpstr>Лидеры по товарам в корзине на покупателя</vt:lpstr>
      <vt:lpstr>Больше всего пришло покупателе перед Новым годом</vt:lpstr>
      <vt:lpstr>Накопленная выручка по программе лояльности ниже чем без нее и растет медленнее</vt:lpstr>
      <vt:lpstr>Январь – лидер по среднему чеку</vt:lpstr>
      <vt:lpstr>Приток новых клиентов помесячно</vt:lpstr>
      <vt:lpstr>Удержание всех клиентов по неделям</vt:lpstr>
      <vt:lpstr>Удержание всех клиентов по неделям</vt:lpstr>
      <vt:lpstr>Удержание лояльных клиентов по неделям выше</vt:lpstr>
      <vt:lpstr>Удержание обычных клиентов - стабильнее</vt:lpstr>
      <vt:lpstr>Рекомендации и материалы для отдела маркетинга и коммерческого департамента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 Ритейл — Анализ программы лояльности</dc:title>
  <dc:creator>lena</dc:creator>
  <cp:lastModifiedBy>lena</cp:lastModifiedBy>
  <cp:revision>7</cp:revision>
  <dcterms:created xsi:type="dcterms:W3CDTF">2023-07-06T04:53:59Z</dcterms:created>
  <dcterms:modified xsi:type="dcterms:W3CDTF">2023-07-06T06:05:29Z</dcterms:modified>
</cp:coreProperties>
</file>