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60" r:id="rId2"/>
    <p:sldId id="257" r:id="rId3"/>
    <p:sldId id="256" r:id="rId4"/>
    <p:sldId id="264" r:id="rId5"/>
    <p:sldId id="261" r:id="rId6"/>
    <p:sldId id="266" r:id="rId7"/>
    <p:sldId id="267" r:id="rId8"/>
    <p:sldId id="270" r:id="rId9"/>
    <p:sldId id="262" r:id="rId10"/>
    <p:sldId id="268" r:id="rId11"/>
    <p:sldId id="269" r:id="rId12"/>
    <p:sldId id="263" r:id="rId13"/>
    <p:sldId id="2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4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5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0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5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5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94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 3D ondulé">
            <a:extLst>
              <a:ext uri="{FF2B5EF4-FFF2-40B4-BE49-F238E27FC236}">
                <a16:creationId xmlns:a16="http://schemas.microsoft.com/office/drawing/2014/main" id="{B37E5D28-4929-BDBF-997C-CF7B48F58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8" b="14822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87332F-A4D6-80BD-9A1A-DC7F46F1C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867878"/>
            <a:ext cx="4127635" cy="2828223"/>
          </a:xfrm>
        </p:spPr>
        <p:txBody>
          <a:bodyPr>
            <a:normAutofit/>
          </a:bodyPr>
          <a:lstStyle/>
          <a:p>
            <a:pPr algn="l"/>
            <a:r>
              <a:rPr lang="fr-FR" sz="4400" dirty="0"/>
              <a:t>Web datamining </a:t>
            </a:r>
            <a:r>
              <a:rPr lang="fr-FR" sz="4400"/>
              <a:t>&amp; semantics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09B8EE-0B16-F95F-07A8-2F7001D0A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1980"/>
            <a:ext cx="4048126" cy="972152"/>
          </a:xfrm>
        </p:spPr>
        <p:txBody>
          <a:bodyPr>
            <a:normAutofit/>
          </a:bodyPr>
          <a:lstStyle/>
          <a:p>
            <a:pPr algn="l"/>
            <a:r>
              <a:rPr lang="fr-FR" sz="2200"/>
              <a:t>Adèle MONTOYA, Paul RUNAVOT, </a:t>
            </a:r>
            <a:r>
              <a:rPr lang="fr-FR" sz="2200" err="1"/>
              <a:t>Eleonor</a:t>
            </a:r>
            <a:r>
              <a:rPr lang="fr-FR" sz="2200"/>
              <a:t> KIOULOU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2DFF61-FF71-73E0-2452-B496F758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538" y="5917775"/>
            <a:ext cx="822002" cy="8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5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87332F-A4D6-80BD-9A1A-DC7F46F1C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94" y="148082"/>
            <a:ext cx="10959403" cy="613908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dirty="0"/>
              <a:t>Example 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9DD024-11F3-3198-1CFD-5745F18EE0F5}"/>
              </a:ext>
            </a:extLst>
          </p:cNvPr>
          <p:cNvSpPr txBox="1"/>
          <p:nvPr/>
        </p:nvSpPr>
        <p:spPr>
          <a:xfrm>
            <a:off x="173194" y="660247"/>
            <a:ext cx="908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List of movies that are played in theater for a specific day and where and until when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AC4F48A-EB21-8299-5B19-3956DF3F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85" y="1403904"/>
            <a:ext cx="8091223" cy="3420397"/>
          </a:xfrm>
          <a:prstGeom prst="rect">
            <a:avLst/>
          </a:prstGeom>
        </p:spPr>
      </p:pic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50B870-A831-9110-8BAC-D265C56B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86" y="5004327"/>
            <a:ext cx="8091223" cy="10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1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87332F-A4D6-80BD-9A1A-DC7F46F1C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94" y="148082"/>
            <a:ext cx="10959403" cy="613908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dirty="0"/>
              <a:t>Example 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20DA45-2DEB-415A-DFC4-D1E39763B23B}"/>
              </a:ext>
            </a:extLst>
          </p:cNvPr>
          <p:cNvSpPr txBox="1"/>
          <p:nvPr/>
        </p:nvSpPr>
        <p:spPr>
          <a:xfrm>
            <a:off x="173194" y="660247"/>
            <a:ext cx="5701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query that contains a CONSTRUCT query form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81B75C-EDE5-6D87-D983-8B21E9C48D88}"/>
              </a:ext>
            </a:extLst>
          </p:cNvPr>
          <p:cNvSpPr txBox="1"/>
          <p:nvPr/>
        </p:nvSpPr>
        <p:spPr>
          <a:xfrm>
            <a:off x="173194" y="1029579"/>
            <a:ext cx="1106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query builds an RDF graph to represent movies and actors and establishes relationships between them using specific properties defined in the user-specified ontology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FD7772-9B01-FC51-F018-61E9C8E7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2" y="1887295"/>
            <a:ext cx="7403114" cy="3064266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AE6884-8C44-434A-8F74-94A3BC57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09" y="3675638"/>
            <a:ext cx="5658399" cy="25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0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rt 3D ondulé">
            <a:extLst>
              <a:ext uri="{FF2B5EF4-FFF2-40B4-BE49-F238E27FC236}">
                <a16:creationId xmlns:a16="http://schemas.microsoft.com/office/drawing/2014/main" id="{B37E5D28-4929-BDBF-997C-CF7B48F58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8" b="14822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87332F-A4D6-80BD-9A1A-DC7F46F1C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539628" cy="2212848"/>
          </a:xfrm>
        </p:spPr>
        <p:txBody>
          <a:bodyPr>
            <a:normAutofit/>
          </a:bodyPr>
          <a:lstStyle/>
          <a:p>
            <a:r>
              <a:rPr lang="fr-FR" sz="4600" dirty="0"/>
              <a:t>PART 4 :</a:t>
            </a:r>
            <a:r>
              <a:rPr lang="en-US" sz="4600" dirty="0"/>
              <a:t>Manipulating the ontology using Jena</a:t>
            </a:r>
            <a:endParaRPr lang="fr-FR" sz="4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2DFF61-FF71-73E0-2452-B496F758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538" y="5917775"/>
            <a:ext cx="822002" cy="8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9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520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AB2A6-6847-FAD5-A94E-1481AD409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7" r="20699" b="1"/>
          <a:stretch/>
        </p:blipFill>
        <p:spPr>
          <a:xfrm>
            <a:off x="0" y="-4228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69D5C1-2E8F-6BB2-D13A-A111172A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45" y="2630054"/>
            <a:ext cx="3643745" cy="83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rgbClr val="23323E"/>
                </a:solidFill>
                <a:latin typeface="+mj-lt"/>
                <a:ea typeface="+mj-ea"/>
                <a:cs typeface="+mj-cs"/>
              </a:rPr>
              <a:t>OBJECTIFS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5D3AC0-9C42-4B26-A6FA-3370B8270745}"/>
              </a:ext>
            </a:extLst>
          </p:cNvPr>
          <p:cNvSpPr txBox="1"/>
          <p:nvPr/>
        </p:nvSpPr>
        <p:spPr>
          <a:xfrm>
            <a:off x="6287963" y="1727108"/>
            <a:ext cx="5164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 movie application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that follows the Linked Data principles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a little software development, using Semantic Web programming frameworks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and interact with an RDF database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Exploit multiple sources of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heterogeneous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 application to create, query and validate calendar events.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0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rt 3D ondulé">
            <a:extLst>
              <a:ext uri="{FF2B5EF4-FFF2-40B4-BE49-F238E27FC236}">
                <a16:creationId xmlns:a16="http://schemas.microsoft.com/office/drawing/2014/main" id="{B37E5D28-4929-BDBF-997C-CF7B48F58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8" b="14822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87332F-A4D6-80BD-9A1A-DC7F46F1C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539628" cy="2212848"/>
          </a:xfrm>
        </p:spPr>
        <p:txBody>
          <a:bodyPr>
            <a:normAutofit/>
          </a:bodyPr>
          <a:lstStyle/>
          <a:p>
            <a:r>
              <a:rPr lang="fr-FR" sz="4600" dirty="0"/>
              <a:t>PART 1 : Modeling the ontologie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2DFF61-FF71-73E0-2452-B496F758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538" y="5917775"/>
            <a:ext cx="822002" cy="8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9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87332F-A4D6-80BD-9A1A-DC7F46F1C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740" y="1598033"/>
            <a:ext cx="1992702" cy="613908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dirty="0"/>
              <a:t>Classes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Picture 3" descr="Art 3D ondulé">
            <a:extLst>
              <a:ext uri="{FF2B5EF4-FFF2-40B4-BE49-F238E27FC236}">
                <a16:creationId xmlns:a16="http://schemas.microsoft.com/office/drawing/2014/main" id="{B37E5D28-4929-BDBF-997C-CF7B48F58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9" t="20720" r="10320" b="10364"/>
          <a:stretch/>
        </p:blipFill>
        <p:spPr>
          <a:xfrm>
            <a:off x="0" y="0"/>
            <a:ext cx="12948249" cy="1319843"/>
          </a:xfrm>
          <a:prstGeom prst="homePlate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8B148029-218A-21E7-1487-F44C210090A2}"/>
              </a:ext>
            </a:extLst>
          </p:cNvPr>
          <p:cNvSpPr txBox="1">
            <a:spLocks/>
          </p:cNvSpPr>
          <p:nvPr/>
        </p:nvSpPr>
        <p:spPr>
          <a:xfrm>
            <a:off x="-970266" y="-226434"/>
            <a:ext cx="6440098" cy="682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rgbClr val="23323E"/>
                </a:solidFill>
              </a:rPr>
              <a:t>PART 1 : Modeling the ontologie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7DE9513-E37B-1A51-EA8A-59854D104F12}"/>
              </a:ext>
            </a:extLst>
          </p:cNvPr>
          <p:cNvSpPr txBox="1">
            <a:spLocks/>
          </p:cNvSpPr>
          <p:nvPr/>
        </p:nvSpPr>
        <p:spPr>
          <a:xfrm>
            <a:off x="3894286" y="1626058"/>
            <a:ext cx="3850257" cy="613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dirty="0"/>
              <a:t>Object </a:t>
            </a:r>
            <a:r>
              <a:rPr lang="fr-FR" sz="4400" dirty="0" err="1"/>
              <a:t>properties</a:t>
            </a:r>
            <a:endParaRPr lang="fr-FR" sz="44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0F8D2EB-4C43-287B-EB95-2556D812E355}"/>
              </a:ext>
            </a:extLst>
          </p:cNvPr>
          <p:cNvSpPr txBox="1">
            <a:spLocks/>
          </p:cNvSpPr>
          <p:nvPr/>
        </p:nvSpPr>
        <p:spPr>
          <a:xfrm>
            <a:off x="7978448" y="1674916"/>
            <a:ext cx="3850257" cy="613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dirty="0"/>
              <a:t>Data </a:t>
            </a:r>
            <a:r>
              <a:rPr lang="fr-FR" sz="4400" dirty="0" err="1"/>
              <a:t>properties</a:t>
            </a:r>
            <a:endParaRPr lang="fr-FR" sz="4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E6BF0CF-2E36-6E63-C60F-D58A5BB6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459" y="2466400"/>
            <a:ext cx="2844800" cy="38608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00D03FF-2D36-43AC-4510-262F2DD8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066" y="2466400"/>
            <a:ext cx="2844800" cy="38608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A4FC51F-20CB-2BCD-17B6-D093081F1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42" y="2466400"/>
            <a:ext cx="2844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1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rt 3D ondulé">
            <a:extLst>
              <a:ext uri="{FF2B5EF4-FFF2-40B4-BE49-F238E27FC236}">
                <a16:creationId xmlns:a16="http://schemas.microsoft.com/office/drawing/2014/main" id="{B37E5D28-4929-BDBF-997C-CF7B48F58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8" b="14822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87332F-A4D6-80BD-9A1A-DC7F46F1C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162" y="1454111"/>
            <a:ext cx="8879893" cy="2212848"/>
          </a:xfrm>
        </p:spPr>
        <p:txBody>
          <a:bodyPr>
            <a:normAutofit/>
          </a:bodyPr>
          <a:lstStyle/>
          <a:p>
            <a:r>
              <a:rPr lang="fr-FR" sz="4600" dirty="0"/>
              <a:t>PART 2 : </a:t>
            </a:r>
            <a:r>
              <a:rPr lang="fr-FR" sz="4600" dirty="0" err="1"/>
              <a:t>Populating</a:t>
            </a:r>
            <a:r>
              <a:rPr lang="fr-FR" sz="4600" dirty="0"/>
              <a:t> the </a:t>
            </a:r>
            <a:r>
              <a:rPr lang="fr-FR" sz="4600" dirty="0" err="1"/>
              <a:t>ontology</a:t>
            </a:r>
            <a:endParaRPr lang="fr-FR" sz="4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2DFF61-FF71-73E0-2452-B496F758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538" y="5917775"/>
            <a:ext cx="822002" cy="8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0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87332F-A4D6-80BD-9A1A-DC7F46F1C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95" y="148082"/>
            <a:ext cx="2641025" cy="613908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dirty="0" err="1"/>
              <a:t>Examples</a:t>
            </a:r>
            <a:endParaRPr lang="fr-FR" sz="4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F3A099-1D8F-1422-93A4-53547460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85" y="841580"/>
            <a:ext cx="4084230" cy="57195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DBFA6A-B207-8020-02A6-A1735D75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36" y="3850563"/>
            <a:ext cx="5722584" cy="25638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98B23F-B751-EB4B-F7E9-35F2A70EF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236" y="1137532"/>
            <a:ext cx="5738437" cy="25638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2A1422-E42B-97DD-2400-D8C5C2A88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236" y="1899522"/>
            <a:ext cx="5738437" cy="13954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8A3939A-C831-B72D-75A8-6C933D269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236" y="4156231"/>
            <a:ext cx="5722584" cy="19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87332F-A4D6-80BD-9A1A-DC7F46F1C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94" y="148082"/>
            <a:ext cx="10959403" cy="613908"/>
          </a:xfrm>
        </p:spPr>
        <p:txBody>
          <a:bodyPr>
            <a:normAutofit fontScale="90000"/>
          </a:bodyPr>
          <a:lstStyle/>
          <a:p>
            <a:pPr algn="l"/>
            <a:r>
              <a:rPr lang="fr-FR" sz="4400" dirty="0" err="1"/>
              <a:t>Generate</a:t>
            </a:r>
            <a:r>
              <a:rPr lang="fr-FR" sz="4400" dirty="0"/>
              <a:t> an RDF file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individuals</a:t>
            </a:r>
            <a:endParaRPr lang="fr-FR" sz="4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A7A6EF-38BE-E5D3-1406-18ECC011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7" y="2902624"/>
            <a:ext cx="7813507" cy="6588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948DC32-0126-D045-F8F3-11C5EE99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7" y="5819723"/>
            <a:ext cx="7772400" cy="619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390ABFF-3D8A-8435-B98D-E03164DE914F}"/>
              </a:ext>
            </a:extLst>
          </p:cNvPr>
          <p:cNvSpPr txBox="1"/>
          <p:nvPr/>
        </p:nvSpPr>
        <p:spPr>
          <a:xfrm>
            <a:off x="527756" y="874421"/>
            <a:ext cx="908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about the theater in France used for the class “THEATER”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E88448-931C-E4A7-C3DB-E8C137EE512C}"/>
              </a:ext>
            </a:extLst>
          </p:cNvPr>
          <p:cNvSpPr txBox="1"/>
          <p:nvPr/>
        </p:nvSpPr>
        <p:spPr>
          <a:xfrm>
            <a:off x="527756" y="3749508"/>
            <a:ext cx="9087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about some movies and their actors used for the classes : </a:t>
            </a:r>
          </a:p>
          <a:p>
            <a:r>
              <a:rPr lang="en-US" dirty="0"/>
              <a:t>“MOVIE”, ”PERSON” and “MOVIESCHEDULE”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6BFD901-E0D0-8E73-A46E-195684C6C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78" y="4409813"/>
            <a:ext cx="7772400" cy="1176672"/>
          </a:xfrm>
          <a:prstGeom prst="rect">
            <a:avLst/>
          </a:prstGeom>
        </p:spPr>
      </p:pic>
      <p:cxnSp>
        <p:nvCxnSpPr>
          <p:cNvPr id="11" name="Connecteur en arc 10">
            <a:extLst>
              <a:ext uri="{FF2B5EF4-FFF2-40B4-BE49-F238E27FC236}">
                <a16:creationId xmlns:a16="http://schemas.microsoft.com/office/drawing/2014/main" id="{8B8FDD20-877B-EFA0-8C11-215B8D089312}"/>
              </a:ext>
            </a:extLst>
          </p:cNvPr>
          <p:cNvCxnSpPr>
            <a:stCxn id="8" idx="3"/>
            <a:endCxn id="4" idx="3"/>
          </p:cNvCxnSpPr>
          <p:nvPr/>
        </p:nvCxnSpPr>
        <p:spPr>
          <a:xfrm>
            <a:off x="8379178" y="4998149"/>
            <a:ext cx="11289" cy="1131124"/>
          </a:xfrm>
          <a:prstGeom prst="curvedConnector3">
            <a:avLst>
              <a:gd name="adj1" fmla="val 45249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435CC0C9-9247-38D3-8D0D-BDBE49CD4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67" y="1353255"/>
            <a:ext cx="7813507" cy="1454884"/>
          </a:xfrm>
          <a:prstGeom prst="rect">
            <a:avLst/>
          </a:prstGeom>
        </p:spPr>
      </p:pic>
      <p:cxnSp>
        <p:nvCxnSpPr>
          <p:cNvPr id="16" name="Connecteur en arc 15">
            <a:extLst>
              <a:ext uri="{FF2B5EF4-FFF2-40B4-BE49-F238E27FC236}">
                <a16:creationId xmlns:a16="http://schemas.microsoft.com/office/drawing/2014/main" id="{0FA82D2A-684E-1D8A-EBAB-43BAB0C4B60D}"/>
              </a:ext>
            </a:extLst>
          </p:cNvPr>
          <p:cNvCxnSpPr>
            <a:stCxn id="14" idx="3"/>
            <a:endCxn id="3" idx="3"/>
          </p:cNvCxnSpPr>
          <p:nvPr/>
        </p:nvCxnSpPr>
        <p:spPr>
          <a:xfrm>
            <a:off x="8431574" y="2080697"/>
            <a:ext cx="12700" cy="1151327"/>
          </a:xfrm>
          <a:prstGeom prst="curvedConnector3">
            <a:avLst>
              <a:gd name="adj1" fmla="val 36666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2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46FBC1A-A92D-FA54-2138-0550FACB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4" y="1457532"/>
            <a:ext cx="7772400" cy="357689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27E72EF-6F12-84C5-4630-E674743DF403}"/>
              </a:ext>
            </a:extLst>
          </p:cNvPr>
          <p:cNvSpPr txBox="1"/>
          <p:nvPr/>
        </p:nvSpPr>
        <p:spPr>
          <a:xfrm>
            <a:off x="437444" y="827601"/>
            <a:ext cx="908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Inserting into a text and then inserting it into the .owl file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970B9E-584B-75B3-82C9-69F5173BA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4" y="5279643"/>
            <a:ext cx="7772400" cy="11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1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rt 3D ondulé">
            <a:extLst>
              <a:ext uri="{FF2B5EF4-FFF2-40B4-BE49-F238E27FC236}">
                <a16:creationId xmlns:a16="http://schemas.microsoft.com/office/drawing/2014/main" id="{B37E5D28-4929-BDBF-997C-CF7B48F58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8" b="14822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87332F-A4D6-80BD-9A1A-DC7F46F1C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539628" cy="2212848"/>
          </a:xfrm>
        </p:spPr>
        <p:txBody>
          <a:bodyPr>
            <a:normAutofit/>
          </a:bodyPr>
          <a:lstStyle/>
          <a:p>
            <a:r>
              <a:rPr lang="fr-FR" sz="4600" dirty="0"/>
              <a:t>PART 3 : </a:t>
            </a:r>
            <a:r>
              <a:rPr lang="fr-FR" sz="4600" dirty="0" err="1"/>
              <a:t>Querying</a:t>
            </a:r>
            <a:r>
              <a:rPr lang="fr-FR" sz="4600" dirty="0"/>
              <a:t> the </a:t>
            </a:r>
            <a:r>
              <a:rPr lang="fr-FR" sz="4600" dirty="0" err="1"/>
              <a:t>ontology</a:t>
            </a:r>
            <a:endParaRPr lang="fr-FR" sz="4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2DFF61-FF71-73E0-2452-B496F758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538" y="5917775"/>
            <a:ext cx="822002" cy="82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886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204</Words>
  <Application>Microsoft Macintosh PowerPoint</Application>
  <PresentationFormat>Grand écran</PresentationFormat>
  <Paragraphs>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Sitka Subheading</vt:lpstr>
      <vt:lpstr>Symbol</vt:lpstr>
      <vt:lpstr>PebbleVTI</vt:lpstr>
      <vt:lpstr>Web datamining &amp; semantics</vt:lpstr>
      <vt:lpstr>OBJECTIFS</vt:lpstr>
      <vt:lpstr>PART 1 : Modeling the ontologie</vt:lpstr>
      <vt:lpstr>Classes</vt:lpstr>
      <vt:lpstr>PART 2 : Populating the ontology</vt:lpstr>
      <vt:lpstr>Examples</vt:lpstr>
      <vt:lpstr>Generate an RDF file with individuals</vt:lpstr>
      <vt:lpstr>Présentation PowerPoint</vt:lpstr>
      <vt:lpstr>PART 3 : Querying the ontology</vt:lpstr>
      <vt:lpstr>Example 1</vt:lpstr>
      <vt:lpstr>Example 2</vt:lpstr>
      <vt:lpstr>PART 4 :Manipulating the ontology using Jena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MONTOYA Adele</dc:creator>
  <cp:lastModifiedBy>KIOULOU Eléonor</cp:lastModifiedBy>
  <cp:revision>11</cp:revision>
  <dcterms:created xsi:type="dcterms:W3CDTF">2023-03-13T18:10:28Z</dcterms:created>
  <dcterms:modified xsi:type="dcterms:W3CDTF">2023-03-14T19:17:06Z</dcterms:modified>
</cp:coreProperties>
</file>