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BCB"/>
    <a:srgbClr val="F0F0E9"/>
    <a:srgbClr val="9F9A81"/>
    <a:srgbClr val="4977D4"/>
    <a:srgbClr val="7291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C89E4A-56BA-465A-95E3-8A22D574AA45}" v="6" dt="2025-03-21T15:59:3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7" autoAdjust="0"/>
    <p:restoredTop sz="76093" autoAdjust="0"/>
  </p:normalViewPr>
  <p:slideViewPr>
    <p:cSldViewPr snapToGrid="0">
      <p:cViewPr varScale="1">
        <p:scale>
          <a:sx n="71" d="100"/>
          <a:sy n="71" d="100"/>
        </p:scale>
        <p:origin x="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eonora Dimitrova" userId="190c9b1f5fa8c72c" providerId="LiveId" clId="{98C89E4A-56BA-465A-95E3-8A22D574AA45}"/>
    <pc:docChg chg="undo custSel modSld">
      <pc:chgData name="Eleonora Dimitrova" userId="190c9b1f5fa8c72c" providerId="LiveId" clId="{98C89E4A-56BA-465A-95E3-8A22D574AA45}" dt="2025-03-21T15:59:33.758" v="21" actId="164"/>
      <pc:docMkLst>
        <pc:docMk/>
      </pc:docMkLst>
      <pc:sldChg chg="addSp modSp mod">
        <pc:chgData name="Eleonora Dimitrova" userId="190c9b1f5fa8c72c" providerId="LiveId" clId="{98C89E4A-56BA-465A-95E3-8A22D574AA45}" dt="2025-03-21T15:59:33.758" v="21" actId="164"/>
        <pc:sldMkLst>
          <pc:docMk/>
          <pc:sldMk cId="1135705836" sldId="263"/>
        </pc:sldMkLst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2" creationId="{ED4A1092-613C-A306-CC11-915854617185}"/>
          </ac:spMkLst>
        </pc:spChg>
        <pc:spChg chg="mod">
          <ac:chgData name="Eleonora Dimitrova" userId="190c9b1f5fa8c72c" providerId="LiveId" clId="{98C89E4A-56BA-465A-95E3-8A22D574AA45}" dt="2025-03-21T15:58:52.419" v="11" actId="1076"/>
          <ac:spMkLst>
            <pc:docMk/>
            <pc:sldMk cId="1135705836" sldId="263"/>
            <ac:spMk id="5" creationId="{2C6FC604-BC9C-59DD-3A8A-7E95B5ED297A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8" creationId="{AC8E7A9D-82FA-6F15-1535-5CC2529ACAB7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10" creationId="{EB146C5C-A15F-BD06-9B98-5A4C539F6C14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11" creationId="{D688B993-3669-94EE-0E3A-E0D16E125EA5}"/>
          </ac:spMkLst>
        </pc:spChg>
        <pc:spChg chg="mod">
          <ac:chgData name="Eleonora Dimitrova" userId="190c9b1f5fa8c72c" providerId="LiveId" clId="{98C89E4A-56BA-465A-95E3-8A22D574AA45}" dt="2025-03-21T15:59:04.953" v="15" actId="1076"/>
          <ac:spMkLst>
            <pc:docMk/>
            <pc:sldMk cId="1135705836" sldId="263"/>
            <ac:spMk id="12" creationId="{373DBBD3-771D-662A-D931-FDB1D8716F2D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19" creationId="{BA54F8CA-A0C7-BC8B-BBB9-1C617017D0D2}"/>
          </ac:spMkLst>
        </pc:spChg>
        <pc:spChg chg="add mod">
          <ac:chgData name="Eleonora Dimitrova" userId="190c9b1f5fa8c72c" providerId="LiveId" clId="{98C89E4A-56BA-465A-95E3-8A22D574AA45}" dt="2025-03-21T15:59:01.904" v="13"/>
          <ac:spMkLst>
            <pc:docMk/>
            <pc:sldMk cId="1135705836" sldId="263"/>
            <ac:spMk id="20" creationId="{EB146C5C-A15F-BD06-9B98-5A4C539F6C14}"/>
          </ac:spMkLst>
        </pc:spChg>
        <pc:spChg chg="mod">
          <ac:chgData name="Eleonora Dimitrova" userId="190c9b1f5fa8c72c" providerId="LiveId" clId="{98C89E4A-56BA-465A-95E3-8A22D574AA45}" dt="2025-03-21T15:57:20.858" v="5" actId="164"/>
          <ac:spMkLst>
            <pc:docMk/>
            <pc:sldMk cId="1135705836" sldId="263"/>
            <ac:spMk id="21" creationId="{D2CF15B6-B055-0802-4004-D7B880B09464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22" creationId="{46EAF2DB-03D5-59E0-EA84-75A9C88E00BD}"/>
          </ac:spMkLst>
        </pc:spChg>
        <pc:spChg chg="add mod ord">
          <ac:chgData name="Eleonora Dimitrova" userId="190c9b1f5fa8c72c" providerId="LiveId" clId="{98C89E4A-56BA-465A-95E3-8A22D574AA45}" dt="2025-03-21T15:59:33.758" v="21" actId="164"/>
          <ac:spMkLst>
            <pc:docMk/>
            <pc:sldMk cId="1135705836" sldId="263"/>
            <ac:spMk id="23" creationId="{CA0099A8-783D-A551-16CF-263ADF860FC6}"/>
          </ac:spMkLst>
        </pc:spChg>
        <pc:spChg chg="mod">
          <ac:chgData name="Eleonora Dimitrova" userId="190c9b1f5fa8c72c" providerId="LiveId" clId="{98C89E4A-56BA-465A-95E3-8A22D574AA45}" dt="2025-03-21T15:57:20.858" v="5" actId="164"/>
          <ac:spMkLst>
            <pc:docMk/>
            <pc:sldMk cId="1135705836" sldId="263"/>
            <ac:spMk id="26" creationId="{D06E3111-016B-20E0-C5A5-8D7719AF6BFF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30" creationId="{B606ADC1-CFA8-42D8-3FB4-26FCD10E35E7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44" creationId="{C13BEB92-9BBD-8C86-DD59-562639333AF3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58" creationId="{E8532780-EF08-9E02-38E7-FDCD4F23604C}"/>
          </ac:spMkLst>
        </pc:spChg>
        <pc:spChg chg="mod">
          <ac:chgData name="Eleonora Dimitrova" userId="190c9b1f5fa8c72c" providerId="LiveId" clId="{98C89E4A-56BA-465A-95E3-8A22D574AA45}" dt="2025-03-21T15:56:58.196" v="0" actId="164"/>
          <ac:spMkLst>
            <pc:docMk/>
            <pc:sldMk cId="1135705836" sldId="263"/>
            <ac:spMk id="1028" creationId="{B2A42F86-AE96-3C46-C35E-57ACF1E89206}"/>
          </ac:spMkLst>
        </pc:spChg>
        <pc:grpChg chg="mod">
          <ac:chgData name="Eleonora Dimitrova" userId="190c9b1f5fa8c72c" providerId="LiveId" clId="{98C89E4A-56BA-465A-95E3-8A22D574AA45}" dt="2025-03-21T15:57:20.858" v="5" actId="164"/>
          <ac:grpSpMkLst>
            <pc:docMk/>
            <pc:sldMk cId="1135705836" sldId="263"/>
            <ac:grpSpMk id="16" creationId="{C2D9FC49-B8E0-BD42-5AFA-CE9CA6A8988A}"/>
          </ac:grpSpMkLst>
        </pc:grpChg>
        <pc:grpChg chg="add mod">
          <ac:chgData name="Eleonora Dimitrova" userId="190c9b1f5fa8c72c" providerId="LiveId" clId="{98C89E4A-56BA-465A-95E3-8A22D574AA45}" dt="2025-03-21T15:59:33.758" v="21" actId="164"/>
          <ac:grpSpMkLst>
            <pc:docMk/>
            <pc:sldMk cId="1135705836" sldId="263"/>
            <ac:grpSpMk id="18" creationId="{E99BCBA3-DFEB-1B65-772D-E520442C907D}"/>
          </ac:grpSpMkLst>
        </pc:grpChg>
        <pc:grpChg chg="add mod">
          <ac:chgData name="Eleonora Dimitrova" userId="190c9b1f5fa8c72c" providerId="LiveId" clId="{98C89E4A-56BA-465A-95E3-8A22D574AA45}" dt="2025-03-21T15:59:33.758" v="21" actId="164"/>
          <ac:grpSpMkLst>
            <pc:docMk/>
            <pc:sldMk cId="1135705836" sldId="263"/>
            <ac:grpSpMk id="24" creationId="{C0A77C8D-2779-BA3C-62CA-2E0EDE283562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893FD-85F7-4994-800F-14C7898F5B15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38B66-BFD0-469B-B6AC-2CF54DF551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30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902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HTML/CSS</a:t>
            </a:r>
          </a:p>
          <a:p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430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Предизвикателства: 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bg-BG" dirty="0"/>
              <a:t>Споделяне на хранилището с всички от отбора</a:t>
            </a:r>
          </a:p>
          <a:p>
            <a:pPr marL="171450" indent="-171450">
              <a:buFontTx/>
              <a:buChar char="-"/>
            </a:pPr>
            <a:r>
              <a:rPr lang="bg-BG" dirty="0"/>
              <a:t>Разпределяне на задачите</a:t>
            </a:r>
          </a:p>
          <a:p>
            <a:pPr marL="171450" indent="-171450">
              <a:buFontTx/>
              <a:buChar char="-"/>
            </a:pPr>
            <a:r>
              <a:rPr lang="bg-BG" dirty="0"/>
              <a:t>Проблеми при свързване на </a:t>
            </a:r>
            <a:r>
              <a:rPr lang="en-GB" dirty="0"/>
              <a:t>JS</a:t>
            </a:r>
            <a:r>
              <a:rPr lang="bg-BG" dirty="0"/>
              <a:t> и </a:t>
            </a:r>
            <a:r>
              <a:rPr lang="en-GB" dirty="0"/>
              <a:t>Python</a:t>
            </a:r>
            <a:endParaRPr lang="bg-BG" dirty="0"/>
          </a:p>
          <a:p>
            <a:pPr marL="171450" indent="-171450">
              <a:buFontTx/>
              <a:buChar char="-"/>
            </a:pPr>
            <a:r>
              <a:rPr lang="bg-BG" dirty="0"/>
              <a:t>Намиране на грешките при </a:t>
            </a:r>
            <a:r>
              <a:rPr lang="en-GB" dirty="0"/>
              <a:t>JS</a:t>
            </a:r>
            <a:r>
              <a:rPr lang="bg-BG" dirty="0"/>
              <a:t> кода</a:t>
            </a:r>
          </a:p>
          <a:p>
            <a:pPr marL="171450" indent="-171450">
              <a:buFontTx/>
              <a:buChar char="-"/>
            </a:pPr>
            <a:endParaRPr lang="bg-BG" dirty="0"/>
          </a:p>
          <a:p>
            <a:pPr marL="171450" indent="-171450">
              <a:buFontTx/>
              <a:buChar char="-"/>
            </a:pPr>
            <a:r>
              <a:rPr lang="bg-BG" dirty="0"/>
              <a:t>ели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4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ели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D38B66-BFD0-469B-B6AC-2CF54DF551F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61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9BF4-96FC-E38D-9E5B-4DDA02B65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49A3A-4054-0A66-DF49-CF32E79C6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43FD-4447-FF56-ED20-745CB3D1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59F96-ED63-49B5-4D36-3E246019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4D5D4-021F-16AA-5BEF-CE31303D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06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23D8-35CC-A578-B1E9-E6E9A2A6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B0FF9-EDC5-62A7-BCF6-D55717F7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F832-1867-24D6-D028-C28DD2EA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116C8-CFF4-7E2E-45F9-742E7CD2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5B31A-3C81-F028-5D2D-DB4DAC17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213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EE654-D403-EC49-75F6-A951A7FF3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71509-168C-9B0B-5133-7FA68618F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765A-FF19-6FF7-83BD-1BEFCD321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5478-1EBB-9329-9C06-0C719F23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206CC-7DB2-AC94-CDAA-76056399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7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A6DC-8C55-1DBE-B379-CF47835B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9E974-BF7B-19C5-3768-0FD16EA4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1873C-E222-85CD-AEB3-5728CA7C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A6DA-6FC3-4C69-DBA6-C4D2AC57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2B4C-F014-246F-0F9A-A1950BC3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51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5640B-7B09-E307-E35E-CFD9BE3E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C8DE7-3EFD-0497-43EE-6C5727A57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F49D4-CF07-9D64-3B67-D8FF4429C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B9974-6589-07A3-482C-573D324C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2603-174C-FE94-9B82-E55DA9D0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2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02F8-67CB-59F2-F79A-1888DA12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9AD6-F674-CBDA-17D1-D53AB8CF12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6FB23-0390-B49B-9881-586D76A01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E9729-10D0-475C-E81C-DF307B81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184D3-F8CB-DC73-D99B-3DCFBF98A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7CF6-E142-0C13-E77D-DA137C37B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98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DB4F5-BA31-C3FD-A1A3-3033E346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8E3AA-3EBC-184C-BF2F-4430DE16E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A9464-5C55-F071-3582-B8662085C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C702A-FAF4-AF9B-F5A0-8E4CD644D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75923-D46A-F38F-4561-1F3F57278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12F93-1A99-2B0F-1A7C-B0D6E3B2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645E4-EFE0-5682-D7FB-C4F45669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D0D3E-8AE5-35B1-D05E-76B71AED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55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97AE-855E-F2BF-9073-0BA54E9D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553505-7C07-6648-87BB-97446B8DA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B65F2-5A1D-14BE-1FD9-B7FF3F199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3BC1B-411E-E377-427A-95CB8CBD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64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76BF5-7062-C0D0-EDB8-C1FCD6DE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DE5737-7495-7D25-7828-23E0F76F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DB4D2-EDBA-6CA3-5D4F-768E58822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1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F4668-869F-4DD4-2A30-F0E2925F8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E559-4BD7-D48C-A8DC-457296F8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37496-6D15-AF87-FB90-CE3E014CC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8C7B3-A857-2CCB-690B-2DA52C79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267DC-64AC-4A7B-D305-F4DADFD0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873C-59FC-E203-A7BF-48E6A561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6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495D-D21E-596F-5B1D-838E90FD5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BE5F0-C97F-16EC-480C-151321F24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86D1E-59C1-0E9F-13C2-460CB6A27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E466A-53BC-E477-AB4C-40425878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E3A55-0BBB-5440-5088-1C64501DF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8A5C2-C830-2DB8-5511-FB05F86A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977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48EB8-D6D2-A58F-63BE-72319FBB6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97C5C-327E-0016-3966-597D857B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09C7F-3854-6FE6-F4D8-88C4C06567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27216-EA0F-47B8-86A5-1827B274C192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05DCD-0026-4AE7-9BFA-FF2650A5B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3273D-3FEA-4F91-CC48-C9FC9A80C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7CDFD-4982-4FFC-8DED-59FC017B14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51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A79B16-2075-2020-F24E-E3DB70B3CAF1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913B-C14A-B955-1F04-EE1EA81AA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err="1">
                <a:latin typeface="Georgia" panose="02040502050405020303" pitchFamily="18" charset="0"/>
                <a:cs typeface="Times New Roman" panose="02020603050405020304" pitchFamily="18" charset="0"/>
              </a:rPr>
              <a:t>InsuCare</a:t>
            </a:r>
            <a:endParaRPr lang="bg-BG" noProof="0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B83303-9F27-1A70-D951-E2E5CDC4B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1056" y="3509963"/>
            <a:ext cx="7249886" cy="1655762"/>
          </a:xfrm>
        </p:spPr>
        <p:txBody>
          <a:bodyPr/>
          <a:lstStyle/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Отбор: </a:t>
            </a:r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SpaceCoders</a:t>
            </a:r>
            <a:r>
              <a:rPr lang="en-GB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Теодор Димитров, Елеонора Димитрова, Никола </a:t>
            </a:r>
            <a:r>
              <a:rPr lang="bg-B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Тарейн</a:t>
            </a:r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Пламен Ялъмов</a:t>
            </a:r>
            <a:r>
              <a:rPr lang="en-GB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bg-B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bg-B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Ментор: Стоян Маринов</a:t>
            </a:r>
          </a:p>
        </p:txBody>
      </p:sp>
    </p:spTree>
    <p:extLst>
      <p:ext uri="{BB962C8B-B14F-4D97-AF65-F5344CB8AC3E}">
        <p14:creationId xmlns:p14="http://schemas.microsoft.com/office/powerpoint/2010/main" val="1860206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7251D-BBEB-305A-803D-095BDC0BC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4B53AB-CEF1-7434-BF0E-F397BA72A6AB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885B08-CE0D-FF20-A3BF-C8134DA23374}"/>
              </a:ext>
            </a:extLst>
          </p:cNvPr>
          <p:cNvSpPr txBox="1">
            <a:spLocks/>
          </p:cNvSpPr>
          <p:nvPr/>
        </p:nvSpPr>
        <p:spPr>
          <a:xfrm>
            <a:off x="1523999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000" dirty="0">
                <a:latin typeface="Georgia" panose="02040502050405020303" pitchFamily="18" charset="0"/>
                <a:cs typeface="Times New Roman" panose="02020603050405020304" pitchFamily="18" charset="0"/>
              </a:rPr>
              <a:t>Въпроси</a:t>
            </a:r>
            <a:endParaRPr lang="bg-BG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5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22059-45B0-CECF-18FB-45D2646A2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7F237F7-C606-CEB1-D7C1-DA3B81D78599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25FCE2-84A8-8AA1-A8E8-D2A1FCDEE2DC}"/>
              </a:ext>
            </a:extLst>
          </p:cNvPr>
          <p:cNvSpPr txBox="1">
            <a:spLocks/>
          </p:cNvSpPr>
          <p:nvPr/>
        </p:nvSpPr>
        <p:spPr>
          <a:xfrm>
            <a:off x="1523999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000" dirty="0">
                <a:latin typeface="Georgia" panose="02040502050405020303" pitchFamily="18" charset="0"/>
                <a:cs typeface="Times New Roman" panose="02020603050405020304" pitchFamily="18" charset="0"/>
              </a:rPr>
              <a:t>Благодарим за вниманието</a:t>
            </a:r>
            <a:r>
              <a:rPr lang="en-GB" sz="6000" dirty="0">
                <a:latin typeface="Georgia" panose="02040502050405020303" pitchFamily="18" charset="0"/>
                <a:cs typeface="Times New Roman" panose="02020603050405020304" pitchFamily="18" charset="0"/>
              </a:rPr>
              <a:t>!</a:t>
            </a:r>
            <a:endParaRPr lang="bg-BG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3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ABD5807-92B6-04E1-513E-2B8C435D8337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9E15A9-AF31-18AD-C3B0-4C6FB0C3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bg-BG" noProof="0" dirty="0">
                <a:latin typeface="Georgia" panose="02040502050405020303" pitchFamily="18" charset="0"/>
              </a:rPr>
              <a:t>Проблем и настоящи решения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081D-EBD9-3B45-ED31-08F102AC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sz="20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Проблем: </a:t>
            </a:r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всички хора с диабет могат да изчислят инсулиновата доза, която им е необходима</a:t>
            </a:r>
            <a:endParaRPr lang="bg-BG" sz="20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bg-BG" sz="20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Настоящи решения: </a:t>
            </a:r>
            <a:endParaRPr lang="bg-BG" sz="2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ръчно изчисление - податливо на грешки</a:t>
            </a:r>
          </a:p>
          <a:p>
            <a:pPr lvl="1"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инсулинови помпи - скъпи и недостъпни за всички</a:t>
            </a:r>
          </a:p>
          <a:p>
            <a:pPr lvl="1"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мобилни приложения – сложни и понякога объркват потребителите</a:t>
            </a:r>
          </a:p>
          <a:p>
            <a:pPr lvl="1"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консултации с лекар - не винаги са удобни в ежедневието</a:t>
            </a:r>
          </a:p>
        </p:txBody>
      </p:sp>
    </p:spTree>
    <p:extLst>
      <p:ext uri="{BB962C8B-B14F-4D97-AF65-F5344CB8AC3E}">
        <p14:creationId xmlns:p14="http://schemas.microsoft.com/office/powerpoint/2010/main" val="287961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C928F-1BA8-5AE5-16D8-DD4B515A0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195F83-5F2A-72C1-1C96-78CEF0BB8591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E3346-F632-52C0-2628-D92577B3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83240" cy="4351338"/>
          </a:xfrm>
        </p:spPr>
        <p:txBody>
          <a:bodyPr>
            <a:normAutofit/>
          </a:bodyPr>
          <a:lstStyle/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Целта на проекта е да осигури на хора с диабет леснодостъпен инструмент за точно изчисляване на инсулиновите дози, необходими за поддържане на здравословен и пълноценен живот.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D04383-0130-438E-E5A6-CE8ABD9FB299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Цел на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55155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7B869-59EB-8484-3E10-31B12E735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1232C1-9082-DAA1-08BD-18739040D919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3FEB-76E3-0EDD-5C12-F68E0650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Удобно и интерактивно уеб приложение, което помага на диабетиците да изчислят инсулиновата доза, която им е необходима</a:t>
            </a:r>
            <a:r>
              <a:rPr lang="bg-BG" sz="20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Тъй като е безплатно и с отворен код, то е достъпно за всички.</a:t>
            </a:r>
          </a:p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Лесно за използване.</a:t>
            </a:r>
          </a:p>
          <a:p>
            <a:pPr algn="just"/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Приложението използва точни формули, с които се избягват грешки при пресмятанията.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4A9411-3D06-83B0-F400-6FA41EE8AA81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Нашето</a:t>
            </a:r>
            <a:r>
              <a:rPr lang="bg-BG" noProof="0" dirty="0"/>
              <a:t> решение</a:t>
            </a:r>
            <a:endParaRPr lang="bg-BG" noProof="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6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F06D8-FEED-2FA5-A0E8-2E1403429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E09A55-A4DC-B309-DBA2-EC1C6EC15EA1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E2EB-2A46-2219-B89F-1AF1BEDA6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началната страница на уеб приложението има информация за сайта, а в страницата „Информация“ – за диабета и инсулина.</a:t>
            </a:r>
          </a:p>
          <a:p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има калкулатор, в който се въвеждат въглехидратите и кръвната захар на потребителя, като по точни формули се изчисляват необходимата доза инсулин, дефицита/излишъка на кръвна захар спрямо целевото ниво и </a:t>
            </a:r>
            <a:r>
              <a:rPr lang="bg-BG" sz="20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болуса</a:t>
            </a:r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въглехидрати.</a:t>
            </a:r>
          </a:p>
          <a:p>
            <a:r>
              <a:rPr lang="bg-BG" sz="20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Има опция да се запазват данните за грамовете въглехидрати, текущата кръвна захар и общата инсулинова доза.</a:t>
            </a:r>
          </a:p>
          <a:p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0251F70-5E05-8026-4126-976E8F9E4E80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Как работи проектът</a:t>
            </a:r>
          </a:p>
        </p:txBody>
      </p:sp>
    </p:spTree>
    <p:extLst>
      <p:ext uri="{BB962C8B-B14F-4D97-AF65-F5344CB8AC3E}">
        <p14:creationId xmlns:p14="http://schemas.microsoft.com/office/powerpoint/2010/main" val="429298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BD280-11F9-CFE2-7ABD-436982119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6EC2D1-6BB6-0D4E-38C3-796E2890DBB3}"/>
              </a:ext>
            </a:extLst>
          </p:cNvPr>
          <p:cNvSpPr/>
          <p:nvPr/>
        </p:nvSpPr>
        <p:spPr>
          <a:xfrm>
            <a:off x="2172788" y="1031705"/>
            <a:ext cx="7846423" cy="4794590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974E7A5-CA9B-1F4E-037F-509F183D4C7A}"/>
              </a:ext>
            </a:extLst>
          </p:cNvPr>
          <p:cNvSpPr txBox="1">
            <a:spLocks/>
          </p:cNvSpPr>
          <p:nvPr/>
        </p:nvSpPr>
        <p:spPr>
          <a:xfrm>
            <a:off x="1523999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000" dirty="0">
                <a:latin typeface="Georgia" panose="02040502050405020303" pitchFamily="18" charset="0"/>
                <a:cs typeface="Times New Roman" panose="02020603050405020304" pitchFamily="18" charset="0"/>
              </a:rPr>
              <a:t>Демо</a:t>
            </a:r>
            <a:endParaRPr lang="bg-BG" dirty="0">
              <a:latin typeface="Georgia" panose="02040502050405020303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319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F6A6-9642-7A31-CC45-E5EBD2F4F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E80E85-1895-9E83-15C2-7829E3848695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D82A5D-4975-8947-165E-7B1ED41EF805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Използвани технологии</a:t>
            </a:r>
          </a:p>
        </p:txBody>
      </p:sp>
      <p:pic>
        <p:nvPicPr>
          <p:cNvPr id="4098" name="Picture 2" descr="javascript logo png, javascript icon transparent png 27127463 PNG">
            <a:extLst>
              <a:ext uri="{FF2B5EF4-FFF2-40B4-BE49-F238E27FC236}">
                <a16:creationId xmlns:a16="http://schemas.microsoft.com/office/drawing/2014/main" id="{ECAAFC0D-7D0A-91E9-3A29-C110DBD4A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86" y="1535641"/>
            <a:ext cx="1767114" cy="176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ml png images | PNGEgg">
            <a:extLst>
              <a:ext uri="{FF2B5EF4-FFF2-40B4-BE49-F238E27FC236}">
                <a16:creationId xmlns:a16="http://schemas.microsoft.com/office/drawing/2014/main" id="{85259B11-4CFD-D158-A107-4FAB1338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00" b="93000" l="9483" r="89943">
                        <a14:foregroundMark x1="47126" y1="35000" x2="60632" y2="36333"/>
                        <a14:foregroundMark x1="47126" y1="36000" x2="63793" y2="38333"/>
                        <a14:foregroundMark x1="63793" y1="38333" x2="63793" y2="64333"/>
                        <a14:foregroundMark x1="63793" y1="64333" x2="52299" y2="78667"/>
                        <a14:foregroundMark x1="52299" y1="78667" x2="49713" y2="52000"/>
                        <a14:foregroundMark x1="49713" y1="52000" x2="65805" y2="45333"/>
                        <a14:foregroundMark x1="65805" y1="45333" x2="67529" y2="51000"/>
                        <a14:foregroundMark x1="55666" y1="88405" x2="58333" y2="89333"/>
                        <a14:foregroundMark x1="43966" y1="84333" x2="49740" y2="86343"/>
                        <a14:foregroundMark x1="58333" y1="89333" x2="59195" y2="86000"/>
                        <a14:foregroundMark x1="39080" y1="82000" x2="47699" y2="90497"/>
                        <a14:foregroundMark x1="47157" y1="91598" x2="36782" y2="86333"/>
                        <a14:backgroundMark x1="45977" y1="94000" x2="53736" y2="92333"/>
                        <a14:backgroundMark x1="46839" y1="92000" x2="49425" y2="93000"/>
                        <a14:backgroundMark x1="27011" y1="5333" x2="39943" y2="21333"/>
                        <a14:backgroundMark x1="39943" y1="21333" x2="63793" y2="22333"/>
                        <a14:backgroundMark x1="63793" y1="22333" x2="53448" y2="667"/>
                        <a14:backgroundMark x1="53448" y1="667" x2="25862" y2="5667"/>
                        <a14:backgroundMark x1="56897" y1="8333" x2="54598" y2="9000"/>
                        <a14:backgroundMark x1="72414" y1="2333" x2="64080" y2="333"/>
                        <a14:backgroundMark x1="61207" y1="14000" x2="66092" y2="10000"/>
                        <a14:backgroundMark x1="66954" y1="19667" x2="69540" y2="21667"/>
                        <a14:backgroundMark x1="63793" y1="18333" x2="71264" y2="21667"/>
                        <a14:backgroundMark x1="66092" y1="18000" x2="70977" y2="18333"/>
                        <a14:backgroundMark x1="60345" y1="13000" x2="64080" y2="14667"/>
                        <a14:backgroundMark x1="60345" y1="11333" x2="62931" y2="13000"/>
                        <a14:backgroundMark x1="59483" y1="12000" x2="62931" y2="16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20" y="1179918"/>
            <a:ext cx="2456391" cy="211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C7DA92-CE39-80DA-127B-59F224235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7609" y1="24674" x2="33261" y2="61522"/>
                        <a14:foregroundMark x1="33261" y1="61522" x2="46304" y2="73370"/>
                        <a14:foregroundMark x1="46304" y1="73370" x2="62500" y2="70217"/>
                        <a14:foregroundMark x1="62500" y1="70217" x2="65870" y2="60326"/>
                        <a14:foregroundMark x1="65870" y1="60326" x2="64239" y2="44891"/>
                        <a14:foregroundMark x1="64239" y1="44891" x2="50326" y2="26848"/>
                        <a14:foregroundMark x1="50326" y1="26848" x2="39348" y2="27065"/>
                        <a14:foregroundMark x1="39348" y1="27065" x2="31630" y2="41957"/>
                        <a14:foregroundMark x1="39130" y1="32935" x2="27826" y2="47935"/>
                        <a14:foregroundMark x1="27826" y1="47935" x2="50217" y2="56304"/>
                        <a14:foregroundMark x1="50217" y1="56304" x2="51630" y2="39130"/>
                        <a14:foregroundMark x1="51630" y1="39130" x2="40109" y2="34022"/>
                        <a14:foregroundMark x1="40109" y1="34022" x2="38587" y2="3554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7183" y="1442050"/>
            <a:ext cx="1986950" cy="1986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4B7DDD-9BE5-85EF-E246-9194534E9A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4714" y="3359118"/>
            <a:ext cx="2543175" cy="1562100"/>
          </a:xfrm>
          <a:prstGeom prst="rect">
            <a:avLst/>
          </a:prstGeom>
        </p:spPr>
      </p:pic>
      <p:pic>
        <p:nvPicPr>
          <p:cNvPr id="4112" name="Picture 16">
            <a:extLst>
              <a:ext uri="{FF2B5EF4-FFF2-40B4-BE49-F238E27FC236}">
                <a16:creationId xmlns:a16="http://schemas.microsoft.com/office/drawing/2014/main" id="{AF21B263-B200-A695-7BE0-389A4D40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49" y="3340787"/>
            <a:ext cx="1559617" cy="15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4BAB06A8-35D2-B9AC-B095-C44DD6882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986" y="3344297"/>
            <a:ext cx="1576921" cy="157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6" name="Picture 20" descr="Canva new logo square transparent PNG - StickPNG">
            <a:extLst>
              <a:ext uri="{FF2B5EF4-FFF2-40B4-BE49-F238E27FC236}">
                <a16:creationId xmlns:a16="http://schemas.microsoft.com/office/drawing/2014/main" id="{35D689BE-9461-C96B-ABDC-A0DC96A34D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4" t="5044" r="10715" b="3961"/>
          <a:stretch/>
        </p:blipFill>
        <p:spPr bwMode="auto">
          <a:xfrm>
            <a:off x="5219953" y="5059890"/>
            <a:ext cx="1301407" cy="1325563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AFDA93EE-55D0-6588-F4E0-096C292D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543" y="5015300"/>
            <a:ext cx="1424368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1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FC41B-90C8-0D3B-036D-5F05528DD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6FC604-BC9C-59DD-3A8A-7E95B5ED297A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BC656A-9280-4676-8EC4-739B353C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bg-BG" sz="18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bg-BG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3F1644-CE2E-2E83-2DED-6FCD3A978836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Процес на работа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0A77C8D-2779-BA3C-62CA-2E0EDE283562}"/>
              </a:ext>
            </a:extLst>
          </p:cNvPr>
          <p:cNvGrpSpPr/>
          <p:nvPr/>
        </p:nvGrpSpPr>
        <p:grpSpPr>
          <a:xfrm>
            <a:off x="812125" y="1965152"/>
            <a:ext cx="22747845" cy="4202963"/>
            <a:chOff x="812125" y="1965152"/>
            <a:chExt cx="22747845" cy="42029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A0099A8-783D-A551-16CF-263ADF860FC6}"/>
                </a:ext>
              </a:extLst>
            </p:cNvPr>
            <p:cNvSpPr/>
            <p:nvPr/>
          </p:nvSpPr>
          <p:spPr>
            <a:xfrm>
              <a:off x="9200085" y="4505274"/>
              <a:ext cx="1062317" cy="1062317"/>
            </a:xfrm>
            <a:custGeom>
              <a:avLst/>
              <a:gdLst>
                <a:gd name="connsiteX0" fmla="*/ 0 w 1062317"/>
                <a:gd name="connsiteY0" fmla="*/ 531159 h 1062317"/>
                <a:gd name="connsiteX1" fmla="*/ 531159 w 1062317"/>
                <a:gd name="connsiteY1" fmla="*/ 0 h 1062317"/>
                <a:gd name="connsiteX2" fmla="*/ 1062318 w 1062317"/>
                <a:gd name="connsiteY2" fmla="*/ 531159 h 1062317"/>
                <a:gd name="connsiteX3" fmla="*/ 531159 w 1062317"/>
                <a:gd name="connsiteY3" fmla="*/ 1062318 h 1062317"/>
                <a:gd name="connsiteX4" fmla="*/ 0 w 1062317"/>
                <a:gd name="connsiteY4" fmla="*/ 531159 h 1062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317" h="1062317" fill="none" extrusionOk="0">
                  <a:moveTo>
                    <a:pt x="0" y="531159"/>
                  </a:moveTo>
                  <a:cubicBezTo>
                    <a:pt x="26253" y="298051"/>
                    <a:pt x="292207" y="7139"/>
                    <a:pt x="531159" y="0"/>
                  </a:cubicBezTo>
                  <a:cubicBezTo>
                    <a:pt x="834288" y="41218"/>
                    <a:pt x="1024918" y="244303"/>
                    <a:pt x="1062318" y="531159"/>
                  </a:cubicBezTo>
                  <a:cubicBezTo>
                    <a:pt x="997060" y="821206"/>
                    <a:pt x="816295" y="1055207"/>
                    <a:pt x="531159" y="1062318"/>
                  </a:cubicBezTo>
                  <a:cubicBezTo>
                    <a:pt x="295796" y="1048140"/>
                    <a:pt x="-42700" y="771973"/>
                    <a:pt x="0" y="531159"/>
                  </a:cubicBezTo>
                  <a:close/>
                </a:path>
                <a:path w="1062317" h="1062317" stroke="0" extrusionOk="0">
                  <a:moveTo>
                    <a:pt x="0" y="531159"/>
                  </a:moveTo>
                  <a:cubicBezTo>
                    <a:pt x="13670" y="282208"/>
                    <a:pt x="245199" y="-18201"/>
                    <a:pt x="531159" y="0"/>
                  </a:cubicBezTo>
                  <a:cubicBezTo>
                    <a:pt x="798202" y="-58609"/>
                    <a:pt x="1086487" y="233000"/>
                    <a:pt x="1062318" y="531159"/>
                  </a:cubicBezTo>
                  <a:cubicBezTo>
                    <a:pt x="1127261" y="834637"/>
                    <a:pt x="842941" y="1036254"/>
                    <a:pt x="531159" y="1062318"/>
                  </a:cubicBezTo>
                  <a:cubicBezTo>
                    <a:pt x="263272" y="1130278"/>
                    <a:pt x="-6532" y="795710"/>
                    <a:pt x="0" y="531159"/>
                  </a:cubicBezTo>
                  <a:close/>
                </a:path>
              </a:pathLst>
            </a:custGeom>
            <a:solidFill>
              <a:srgbClr val="4977D4"/>
            </a:solidFill>
            <a:ln>
              <a:solidFill>
                <a:schemeClr val="tx2"/>
              </a:solidFill>
              <a:extLst>
                <a:ext uri="{C807C97D-BFC1-408E-A445-0C87EB9F89A2}">
                  <ask:lineSketchStyleProps xmlns:ask="http://schemas.microsoft.com/office/drawing/2018/sketchyshapes" sd="86837363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9BCBA3-DFEB-1B65-772D-E520442C907D}"/>
                </a:ext>
              </a:extLst>
            </p:cNvPr>
            <p:cNvGrpSpPr/>
            <p:nvPr/>
          </p:nvGrpSpPr>
          <p:grpSpPr>
            <a:xfrm>
              <a:off x="812125" y="1965152"/>
              <a:ext cx="22747845" cy="4202963"/>
              <a:chOff x="812125" y="1965152"/>
              <a:chExt cx="22747845" cy="420296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2CF15B6-B055-0802-4004-D7B880B09464}"/>
                  </a:ext>
                </a:extLst>
              </p:cNvPr>
              <p:cNvSpPr txBox="1"/>
              <p:nvPr/>
            </p:nvSpPr>
            <p:spPr>
              <a:xfrm>
                <a:off x="9966177" y="3774917"/>
                <a:ext cx="135937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g-B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Разработка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6E3111-016B-20E0-C5A5-8D7719AF6BFF}"/>
                  </a:ext>
                </a:extLst>
              </p:cNvPr>
              <p:cNvSpPr txBox="1"/>
              <p:nvPr/>
            </p:nvSpPr>
            <p:spPr>
              <a:xfrm>
                <a:off x="8903385" y="5577473"/>
                <a:ext cx="67705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bg-B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Предизвикателства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2D9FC49-B8E0-BD42-5AFA-CE9CA6A8988A}"/>
                  </a:ext>
                </a:extLst>
              </p:cNvPr>
              <p:cNvGrpSpPr/>
              <p:nvPr/>
            </p:nvGrpSpPr>
            <p:grpSpPr>
              <a:xfrm>
                <a:off x="812125" y="1965152"/>
                <a:ext cx="10216369" cy="4202963"/>
                <a:chOff x="812125" y="1965152"/>
                <a:chExt cx="10216369" cy="4202963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688B993-3669-94EE-0E3A-E0D16E125EA5}"/>
                    </a:ext>
                  </a:extLst>
                </p:cNvPr>
                <p:cNvSpPr/>
                <p:nvPr/>
              </p:nvSpPr>
              <p:spPr>
                <a:xfrm>
                  <a:off x="4989195" y="1995522"/>
                  <a:ext cx="1062317" cy="1062317"/>
                </a:xfrm>
                <a:solidFill>
                  <a:srgbClr val="4977D4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373DBBD3-771D-662A-D931-FDB1D8716F2D}"/>
                    </a:ext>
                  </a:extLst>
                </p:cNvPr>
                <p:cNvSpPr/>
                <p:nvPr/>
              </p:nvSpPr>
              <p:spPr>
                <a:xfrm>
                  <a:off x="7474756" y="1995522"/>
                  <a:ext cx="1062317" cy="1062317"/>
                </a:xfrm>
                <a:custGeom>
                  <a:avLst/>
                  <a:gdLst>
                    <a:gd name="connsiteX0" fmla="*/ 0 w 1062317"/>
                    <a:gd name="connsiteY0" fmla="*/ 531159 h 1062317"/>
                    <a:gd name="connsiteX1" fmla="*/ 531159 w 1062317"/>
                    <a:gd name="connsiteY1" fmla="*/ 0 h 1062317"/>
                    <a:gd name="connsiteX2" fmla="*/ 1062318 w 1062317"/>
                    <a:gd name="connsiteY2" fmla="*/ 531159 h 1062317"/>
                    <a:gd name="connsiteX3" fmla="*/ 531159 w 1062317"/>
                    <a:gd name="connsiteY3" fmla="*/ 1062318 h 1062317"/>
                    <a:gd name="connsiteX4" fmla="*/ 0 w 1062317"/>
                    <a:gd name="connsiteY4" fmla="*/ 531159 h 106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2317" h="1062317" fill="none" extrusionOk="0">
                      <a:moveTo>
                        <a:pt x="0" y="531159"/>
                      </a:moveTo>
                      <a:cubicBezTo>
                        <a:pt x="26253" y="298051"/>
                        <a:pt x="292207" y="7139"/>
                        <a:pt x="531159" y="0"/>
                      </a:cubicBezTo>
                      <a:cubicBezTo>
                        <a:pt x="834288" y="41218"/>
                        <a:pt x="1024918" y="244303"/>
                        <a:pt x="1062318" y="531159"/>
                      </a:cubicBezTo>
                      <a:cubicBezTo>
                        <a:pt x="997060" y="821206"/>
                        <a:pt x="816295" y="1055207"/>
                        <a:pt x="531159" y="1062318"/>
                      </a:cubicBezTo>
                      <a:cubicBezTo>
                        <a:pt x="295796" y="1048140"/>
                        <a:pt x="-42700" y="771973"/>
                        <a:pt x="0" y="531159"/>
                      </a:cubicBezTo>
                      <a:close/>
                    </a:path>
                    <a:path w="1062317" h="1062317" stroke="0" extrusionOk="0">
                      <a:moveTo>
                        <a:pt x="0" y="531159"/>
                      </a:moveTo>
                      <a:cubicBezTo>
                        <a:pt x="13670" y="282208"/>
                        <a:pt x="245199" y="-18201"/>
                        <a:pt x="531159" y="0"/>
                      </a:cubicBezTo>
                      <a:cubicBezTo>
                        <a:pt x="798202" y="-58609"/>
                        <a:pt x="1086487" y="233000"/>
                        <a:pt x="1062318" y="531159"/>
                      </a:cubicBezTo>
                      <a:cubicBezTo>
                        <a:pt x="1127261" y="834637"/>
                        <a:pt x="842941" y="1036254"/>
                        <a:pt x="531159" y="1062318"/>
                      </a:cubicBezTo>
                      <a:cubicBezTo>
                        <a:pt x="263272" y="1130278"/>
                        <a:pt x="-6532" y="795710"/>
                        <a:pt x="0" y="531159"/>
                      </a:cubicBezTo>
                      <a:close/>
                    </a:path>
                  </a:pathLst>
                </a:custGeom>
                <a:solidFill>
                  <a:srgbClr val="4977D4"/>
                </a:solidFill>
                <a:ln>
                  <a:solidFill>
                    <a:schemeClr val="tx2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ellipse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734F411-2EAB-CEF0-1854-132E1C7C8D2F}"/>
                    </a:ext>
                  </a:extLst>
                </p:cNvPr>
                <p:cNvSpPr/>
                <p:nvPr/>
              </p:nvSpPr>
              <p:spPr>
                <a:xfrm>
                  <a:off x="9966177" y="2698500"/>
                  <a:ext cx="1062317" cy="1062317"/>
                </a:xfrm>
                <a:custGeom>
                  <a:avLst/>
                  <a:gdLst>
                    <a:gd name="connsiteX0" fmla="*/ 0 w 1062317"/>
                    <a:gd name="connsiteY0" fmla="*/ 531159 h 1062317"/>
                    <a:gd name="connsiteX1" fmla="*/ 531159 w 1062317"/>
                    <a:gd name="connsiteY1" fmla="*/ 0 h 1062317"/>
                    <a:gd name="connsiteX2" fmla="*/ 1062318 w 1062317"/>
                    <a:gd name="connsiteY2" fmla="*/ 531159 h 1062317"/>
                    <a:gd name="connsiteX3" fmla="*/ 531159 w 1062317"/>
                    <a:gd name="connsiteY3" fmla="*/ 1062318 h 1062317"/>
                    <a:gd name="connsiteX4" fmla="*/ 0 w 1062317"/>
                    <a:gd name="connsiteY4" fmla="*/ 531159 h 106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2317" h="1062317" fill="none" extrusionOk="0">
                      <a:moveTo>
                        <a:pt x="0" y="531159"/>
                      </a:moveTo>
                      <a:cubicBezTo>
                        <a:pt x="13568" y="268943"/>
                        <a:pt x="245853" y="1056"/>
                        <a:pt x="531159" y="0"/>
                      </a:cubicBezTo>
                      <a:cubicBezTo>
                        <a:pt x="831909" y="31189"/>
                        <a:pt x="1008868" y="247090"/>
                        <a:pt x="1062318" y="531159"/>
                      </a:cubicBezTo>
                      <a:cubicBezTo>
                        <a:pt x="1032266" y="822988"/>
                        <a:pt x="802369" y="1043154"/>
                        <a:pt x="531159" y="1062318"/>
                      </a:cubicBezTo>
                      <a:cubicBezTo>
                        <a:pt x="244188" y="1060758"/>
                        <a:pt x="-28439" y="789520"/>
                        <a:pt x="0" y="531159"/>
                      </a:cubicBezTo>
                      <a:close/>
                    </a:path>
                    <a:path w="1062317" h="1062317" stroke="0" extrusionOk="0">
                      <a:moveTo>
                        <a:pt x="0" y="531159"/>
                      </a:moveTo>
                      <a:cubicBezTo>
                        <a:pt x="2158" y="244819"/>
                        <a:pt x="246686" y="-21863"/>
                        <a:pt x="531159" y="0"/>
                      </a:cubicBezTo>
                      <a:cubicBezTo>
                        <a:pt x="818481" y="-13432"/>
                        <a:pt x="1100963" y="230120"/>
                        <a:pt x="1062318" y="531159"/>
                      </a:cubicBezTo>
                      <a:cubicBezTo>
                        <a:pt x="1078303" y="827003"/>
                        <a:pt x="852624" y="1022561"/>
                        <a:pt x="531159" y="1062318"/>
                      </a:cubicBezTo>
                      <a:cubicBezTo>
                        <a:pt x="249265" y="1092897"/>
                        <a:pt x="-920" y="820452"/>
                        <a:pt x="0" y="531159"/>
                      </a:cubicBezTo>
                      <a:close/>
                    </a:path>
                  </a:pathLst>
                </a:custGeom>
                <a:solidFill>
                  <a:srgbClr val="4977D4"/>
                </a:solidFill>
                <a:ln>
                  <a:solidFill>
                    <a:schemeClr val="tx2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ellipse">
                          <a:avLst/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E087B89-B1B6-FF98-2BB3-0D03300B21D6}"/>
                    </a:ext>
                  </a:extLst>
                </p:cNvPr>
                <p:cNvSpPr txBox="1"/>
                <p:nvPr/>
              </p:nvSpPr>
              <p:spPr>
                <a:xfrm>
                  <a:off x="2318307" y="3106429"/>
                  <a:ext cx="2151530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bg-BG" noProof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Измисляне на темата на уеб приложението </a:t>
                  </a:r>
                  <a:endPara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F4CC50B-B157-7BFB-3E5E-21D3FE67084E}"/>
                    </a:ext>
                  </a:extLst>
                </p:cNvPr>
                <p:cNvSpPr txBox="1"/>
                <p:nvPr/>
              </p:nvSpPr>
              <p:spPr>
                <a:xfrm>
                  <a:off x="4562084" y="3106429"/>
                  <a:ext cx="2064125" cy="9233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bg-B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Измисляне на структурата на уеб приложението </a:t>
                  </a:r>
                  <a:endPara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54F8CA-A0C7-BC8B-BBB9-1C617017D0D2}"/>
                    </a:ext>
                  </a:extLst>
                </p:cNvPr>
                <p:cNvSpPr txBox="1"/>
                <p:nvPr/>
              </p:nvSpPr>
              <p:spPr>
                <a:xfrm>
                  <a:off x="7244952" y="3105834"/>
                  <a:ext cx="1562872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bg-BG" noProof="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Разпределяне на работата </a:t>
                  </a:r>
                  <a:endPara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6EAF2DB-03D5-59E0-EA84-75A9C88E00BD}"/>
                    </a:ext>
                  </a:extLst>
                </p:cNvPr>
                <p:cNvSpPr/>
                <p:nvPr/>
              </p:nvSpPr>
              <p:spPr>
                <a:xfrm>
                  <a:off x="9200086" y="4443888"/>
                  <a:ext cx="1062317" cy="1062317"/>
                </a:xfrm>
                <a:solidFill>
                  <a:srgbClr val="4977D4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6A9DFA5-DA47-F577-AA44-D339604231A4}"/>
                    </a:ext>
                  </a:extLst>
                </p:cNvPr>
                <p:cNvSpPr/>
                <p:nvPr/>
              </p:nvSpPr>
              <p:spPr>
                <a:xfrm>
                  <a:off x="4047276" y="4459467"/>
                  <a:ext cx="1062317" cy="1062317"/>
                </a:xfrm>
                <a:custGeom>
                  <a:avLst/>
                  <a:gdLst>
                    <a:gd name="connsiteX0" fmla="*/ 0 w 1062317"/>
                    <a:gd name="connsiteY0" fmla="*/ 531159 h 1062317"/>
                    <a:gd name="connsiteX1" fmla="*/ 531159 w 1062317"/>
                    <a:gd name="connsiteY1" fmla="*/ 0 h 1062317"/>
                    <a:gd name="connsiteX2" fmla="*/ 1062318 w 1062317"/>
                    <a:gd name="connsiteY2" fmla="*/ 531159 h 1062317"/>
                    <a:gd name="connsiteX3" fmla="*/ 531159 w 1062317"/>
                    <a:gd name="connsiteY3" fmla="*/ 1062318 h 1062317"/>
                    <a:gd name="connsiteX4" fmla="*/ 0 w 1062317"/>
                    <a:gd name="connsiteY4" fmla="*/ 531159 h 106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2317" h="1062317" fill="none" extrusionOk="0">
                      <a:moveTo>
                        <a:pt x="0" y="531159"/>
                      </a:moveTo>
                      <a:cubicBezTo>
                        <a:pt x="26253" y="298051"/>
                        <a:pt x="292207" y="7139"/>
                        <a:pt x="531159" y="0"/>
                      </a:cubicBezTo>
                      <a:cubicBezTo>
                        <a:pt x="834288" y="41218"/>
                        <a:pt x="1024918" y="244303"/>
                        <a:pt x="1062318" y="531159"/>
                      </a:cubicBezTo>
                      <a:cubicBezTo>
                        <a:pt x="997060" y="821206"/>
                        <a:pt x="816295" y="1055207"/>
                        <a:pt x="531159" y="1062318"/>
                      </a:cubicBezTo>
                      <a:cubicBezTo>
                        <a:pt x="295796" y="1048140"/>
                        <a:pt x="-42700" y="771973"/>
                        <a:pt x="0" y="531159"/>
                      </a:cubicBezTo>
                      <a:close/>
                    </a:path>
                    <a:path w="1062317" h="1062317" stroke="0" extrusionOk="0">
                      <a:moveTo>
                        <a:pt x="0" y="531159"/>
                      </a:moveTo>
                      <a:cubicBezTo>
                        <a:pt x="13670" y="282208"/>
                        <a:pt x="245199" y="-18201"/>
                        <a:pt x="531159" y="0"/>
                      </a:cubicBezTo>
                      <a:cubicBezTo>
                        <a:pt x="798202" y="-58609"/>
                        <a:pt x="1086487" y="233000"/>
                        <a:pt x="1062318" y="531159"/>
                      </a:cubicBezTo>
                      <a:cubicBezTo>
                        <a:pt x="1127261" y="834637"/>
                        <a:pt x="842941" y="1036254"/>
                        <a:pt x="531159" y="1062318"/>
                      </a:cubicBezTo>
                      <a:cubicBezTo>
                        <a:pt x="263272" y="1130278"/>
                        <a:pt x="-6532" y="795710"/>
                        <a:pt x="0" y="531159"/>
                      </a:cubicBezTo>
                      <a:close/>
                    </a:path>
                  </a:pathLst>
                </a:custGeom>
                <a:solidFill>
                  <a:srgbClr val="4977D4"/>
                </a:solidFill>
                <a:ln>
                  <a:solidFill>
                    <a:schemeClr val="tx2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ellipse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3E6A812-D65D-D82C-4176-CAD1D66FD36E}"/>
                    </a:ext>
                  </a:extLst>
                </p:cNvPr>
                <p:cNvSpPr/>
                <p:nvPr/>
              </p:nvSpPr>
              <p:spPr>
                <a:xfrm>
                  <a:off x="6813418" y="4485313"/>
                  <a:ext cx="1062317" cy="1062317"/>
                </a:xfrm>
                <a:custGeom>
                  <a:avLst/>
                  <a:gdLst>
                    <a:gd name="connsiteX0" fmla="*/ 0 w 1062317"/>
                    <a:gd name="connsiteY0" fmla="*/ 531159 h 1062317"/>
                    <a:gd name="connsiteX1" fmla="*/ 531159 w 1062317"/>
                    <a:gd name="connsiteY1" fmla="*/ 0 h 1062317"/>
                    <a:gd name="connsiteX2" fmla="*/ 1062318 w 1062317"/>
                    <a:gd name="connsiteY2" fmla="*/ 531159 h 1062317"/>
                    <a:gd name="connsiteX3" fmla="*/ 531159 w 1062317"/>
                    <a:gd name="connsiteY3" fmla="*/ 1062318 h 1062317"/>
                    <a:gd name="connsiteX4" fmla="*/ 0 w 1062317"/>
                    <a:gd name="connsiteY4" fmla="*/ 531159 h 106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2317" h="1062317" fill="none" extrusionOk="0">
                      <a:moveTo>
                        <a:pt x="0" y="531159"/>
                      </a:moveTo>
                      <a:cubicBezTo>
                        <a:pt x="13568" y="268943"/>
                        <a:pt x="245853" y="1056"/>
                        <a:pt x="531159" y="0"/>
                      </a:cubicBezTo>
                      <a:cubicBezTo>
                        <a:pt x="831909" y="31189"/>
                        <a:pt x="1008868" y="247090"/>
                        <a:pt x="1062318" y="531159"/>
                      </a:cubicBezTo>
                      <a:cubicBezTo>
                        <a:pt x="1032266" y="822988"/>
                        <a:pt x="802369" y="1043154"/>
                        <a:pt x="531159" y="1062318"/>
                      </a:cubicBezTo>
                      <a:cubicBezTo>
                        <a:pt x="244188" y="1060758"/>
                        <a:pt x="-28439" y="789520"/>
                        <a:pt x="0" y="531159"/>
                      </a:cubicBezTo>
                      <a:close/>
                    </a:path>
                    <a:path w="1062317" h="1062317" stroke="0" extrusionOk="0">
                      <a:moveTo>
                        <a:pt x="0" y="531159"/>
                      </a:moveTo>
                      <a:cubicBezTo>
                        <a:pt x="2158" y="244819"/>
                        <a:pt x="246686" y="-21863"/>
                        <a:pt x="531159" y="0"/>
                      </a:cubicBezTo>
                      <a:cubicBezTo>
                        <a:pt x="818481" y="-13432"/>
                        <a:pt x="1100963" y="230120"/>
                        <a:pt x="1062318" y="531159"/>
                      </a:cubicBezTo>
                      <a:cubicBezTo>
                        <a:pt x="1078303" y="827003"/>
                        <a:pt x="852624" y="1022561"/>
                        <a:pt x="531159" y="1062318"/>
                      </a:cubicBezTo>
                      <a:cubicBezTo>
                        <a:pt x="249265" y="1092897"/>
                        <a:pt x="-920" y="820452"/>
                        <a:pt x="0" y="531159"/>
                      </a:cubicBezTo>
                      <a:close/>
                    </a:path>
                  </a:pathLst>
                </a:custGeom>
                <a:solidFill>
                  <a:srgbClr val="4977D4"/>
                </a:solidFill>
                <a:ln>
                  <a:solidFill>
                    <a:schemeClr val="tx2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ellipse">
                          <a:avLst/>
                        </a:pr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606ADC1-CFA8-42D8-3FB4-26FCD10E35E7}"/>
                    </a:ext>
                  </a:extLst>
                </p:cNvPr>
                <p:cNvSpPr txBox="1"/>
                <p:nvPr/>
              </p:nvSpPr>
              <p:spPr>
                <a:xfrm>
                  <a:off x="6821230" y="5602326"/>
                  <a:ext cx="127659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bg-BG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Bug</a:t>
                  </a:r>
                  <a:r>
                    <a:rPr lang="bg-BG" noProof="0" dirty="0"/>
                    <a:t> </a:t>
                  </a:r>
                  <a:r>
                    <a:rPr lang="bg-BG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Fixes</a:t>
                  </a:r>
                  <a:r>
                    <a:rPr lang="bg-BG" noProof="0" dirty="0"/>
                    <a:t> </a:t>
                  </a:r>
                  <a:endParaRPr lang="en-GB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AB269A4-E7D7-4304-84A7-B5D3B28C74DC}"/>
                    </a:ext>
                  </a:extLst>
                </p:cNvPr>
                <p:cNvSpPr txBox="1"/>
                <p:nvPr/>
              </p:nvSpPr>
              <p:spPr>
                <a:xfrm>
                  <a:off x="3548266" y="5521784"/>
                  <a:ext cx="2675965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bg-B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Измисляне на име и лого на уеб приложението</a:t>
                  </a:r>
                  <a:endPara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F4151E4-D77A-C403-2BEF-D19A68E5B507}"/>
                    </a:ext>
                  </a:extLst>
                </p:cNvPr>
                <p:cNvSpPr/>
                <p:nvPr/>
              </p:nvSpPr>
              <p:spPr>
                <a:xfrm>
                  <a:off x="2500706" y="1977242"/>
                  <a:ext cx="1062317" cy="1062317"/>
                </a:xfrm>
                <a:solidFill>
                  <a:srgbClr val="4977D4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2" name="Arrow: Right 41">
                  <a:extLst>
                    <a:ext uri="{FF2B5EF4-FFF2-40B4-BE49-F238E27FC236}">
                      <a16:creationId xmlns:a16="http://schemas.microsoft.com/office/drawing/2014/main" id="{A5F57B5B-0EBE-3458-E732-6045ED6D4516}"/>
                    </a:ext>
                  </a:extLst>
                </p:cNvPr>
                <p:cNvSpPr/>
                <p:nvPr/>
              </p:nvSpPr>
              <p:spPr>
                <a:xfrm>
                  <a:off x="3848531" y="2311991"/>
                  <a:ext cx="882306" cy="437030"/>
                </a:xfrm>
                <a:custGeom>
                  <a:avLst/>
                  <a:gdLst>
                    <a:gd name="connsiteX0" fmla="*/ 0 w 882306"/>
                    <a:gd name="connsiteY0" fmla="*/ 109258 h 437030"/>
                    <a:gd name="connsiteX1" fmla="*/ 663791 w 882306"/>
                    <a:gd name="connsiteY1" fmla="*/ 109258 h 437030"/>
                    <a:gd name="connsiteX2" fmla="*/ 663791 w 882306"/>
                    <a:gd name="connsiteY2" fmla="*/ 0 h 437030"/>
                    <a:gd name="connsiteX3" fmla="*/ 882306 w 882306"/>
                    <a:gd name="connsiteY3" fmla="*/ 218515 h 437030"/>
                    <a:gd name="connsiteX4" fmla="*/ 663791 w 882306"/>
                    <a:gd name="connsiteY4" fmla="*/ 437030 h 437030"/>
                    <a:gd name="connsiteX5" fmla="*/ 663791 w 882306"/>
                    <a:gd name="connsiteY5" fmla="*/ 327773 h 437030"/>
                    <a:gd name="connsiteX6" fmla="*/ 0 w 882306"/>
                    <a:gd name="connsiteY6" fmla="*/ 327773 h 437030"/>
                    <a:gd name="connsiteX7" fmla="*/ 0 w 882306"/>
                    <a:gd name="connsiteY7" fmla="*/ 109258 h 43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2306" h="437030" fill="none" extrusionOk="0">
                      <a:moveTo>
                        <a:pt x="0" y="109258"/>
                      </a:moveTo>
                      <a:cubicBezTo>
                        <a:pt x="319780" y="134256"/>
                        <a:pt x="454107" y="92424"/>
                        <a:pt x="663791" y="109258"/>
                      </a:cubicBezTo>
                      <a:cubicBezTo>
                        <a:pt x="660293" y="59170"/>
                        <a:pt x="658831" y="53182"/>
                        <a:pt x="663791" y="0"/>
                      </a:cubicBezTo>
                      <a:cubicBezTo>
                        <a:pt x="737181" y="67322"/>
                        <a:pt x="805196" y="124125"/>
                        <a:pt x="882306" y="218515"/>
                      </a:cubicBezTo>
                      <a:cubicBezTo>
                        <a:pt x="782940" y="332368"/>
                        <a:pt x="706477" y="372809"/>
                        <a:pt x="663791" y="437030"/>
                      </a:cubicBezTo>
                      <a:cubicBezTo>
                        <a:pt x="665470" y="406781"/>
                        <a:pt x="667900" y="353571"/>
                        <a:pt x="663791" y="327773"/>
                      </a:cubicBezTo>
                      <a:cubicBezTo>
                        <a:pt x="341540" y="317753"/>
                        <a:pt x="286686" y="342823"/>
                        <a:pt x="0" y="327773"/>
                      </a:cubicBezTo>
                      <a:cubicBezTo>
                        <a:pt x="-5027" y="255534"/>
                        <a:pt x="3938" y="153669"/>
                        <a:pt x="0" y="109258"/>
                      </a:cubicBezTo>
                      <a:close/>
                    </a:path>
                    <a:path w="882306" h="437030" stroke="0" extrusionOk="0">
                      <a:moveTo>
                        <a:pt x="0" y="109258"/>
                      </a:moveTo>
                      <a:cubicBezTo>
                        <a:pt x="140237" y="123986"/>
                        <a:pt x="468104" y="83054"/>
                        <a:pt x="663791" y="109258"/>
                      </a:cubicBezTo>
                      <a:cubicBezTo>
                        <a:pt x="666602" y="84271"/>
                        <a:pt x="663078" y="32201"/>
                        <a:pt x="663791" y="0"/>
                      </a:cubicBezTo>
                      <a:cubicBezTo>
                        <a:pt x="773683" y="97082"/>
                        <a:pt x="802640" y="118957"/>
                        <a:pt x="882306" y="218515"/>
                      </a:cubicBezTo>
                      <a:cubicBezTo>
                        <a:pt x="805252" y="297872"/>
                        <a:pt x="744521" y="342381"/>
                        <a:pt x="663791" y="437030"/>
                      </a:cubicBezTo>
                      <a:cubicBezTo>
                        <a:pt x="660154" y="386142"/>
                        <a:pt x="668317" y="349806"/>
                        <a:pt x="663791" y="327773"/>
                      </a:cubicBezTo>
                      <a:cubicBezTo>
                        <a:pt x="371592" y="356645"/>
                        <a:pt x="309364" y="314976"/>
                        <a:pt x="0" y="327773"/>
                      </a:cubicBezTo>
                      <a:cubicBezTo>
                        <a:pt x="-7941" y="241133"/>
                        <a:pt x="-392" y="208268"/>
                        <a:pt x="0" y="109258"/>
                      </a:cubicBezTo>
                      <a:close/>
                    </a:path>
                  </a:pathLst>
                </a:custGeom>
                <a:solidFill>
                  <a:srgbClr val="E9DBCB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rightArrow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3" name="Arrow: Right 42">
                  <a:extLst>
                    <a:ext uri="{FF2B5EF4-FFF2-40B4-BE49-F238E27FC236}">
                      <a16:creationId xmlns:a16="http://schemas.microsoft.com/office/drawing/2014/main" id="{9C1E5269-B497-5EF2-17D0-9A339F710721}"/>
                    </a:ext>
                  </a:extLst>
                </p:cNvPr>
                <p:cNvSpPr/>
                <p:nvPr/>
              </p:nvSpPr>
              <p:spPr>
                <a:xfrm>
                  <a:off x="6385123" y="2284272"/>
                  <a:ext cx="882306" cy="437030"/>
                </a:xfrm>
                <a:solidFill>
                  <a:srgbClr val="E9DBC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4" name="Arrow: Right 43">
                  <a:extLst>
                    <a:ext uri="{FF2B5EF4-FFF2-40B4-BE49-F238E27FC236}">
                      <a16:creationId xmlns:a16="http://schemas.microsoft.com/office/drawing/2014/main" id="{C13BEB92-9BBD-8C86-DD59-562639333AF3}"/>
                    </a:ext>
                  </a:extLst>
                </p:cNvPr>
                <p:cNvSpPr/>
                <p:nvPr/>
              </p:nvSpPr>
              <p:spPr>
                <a:xfrm rot="10800000">
                  <a:off x="8097821" y="4846371"/>
                  <a:ext cx="882306" cy="437030"/>
                </a:xfrm>
                <a:solidFill>
                  <a:srgbClr val="E9DBC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45" name="Arrow: Right 44">
                  <a:extLst>
                    <a:ext uri="{FF2B5EF4-FFF2-40B4-BE49-F238E27FC236}">
                      <a16:creationId xmlns:a16="http://schemas.microsoft.com/office/drawing/2014/main" id="{C81FAF9F-8FF7-FBC5-2263-52EE8E1CA5A1}"/>
                    </a:ext>
                  </a:extLst>
                </p:cNvPr>
                <p:cNvSpPr/>
                <p:nvPr/>
              </p:nvSpPr>
              <p:spPr>
                <a:xfrm rot="10800000">
                  <a:off x="5520353" y="4846371"/>
                  <a:ext cx="882306" cy="437030"/>
                </a:xfrm>
                <a:solidFill>
                  <a:srgbClr val="E9DBC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8" name="Arrow: Right 57">
                  <a:extLst>
                    <a:ext uri="{FF2B5EF4-FFF2-40B4-BE49-F238E27FC236}">
                      <a16:creationId xmlns:a16="http://schemas.microsoft.com/office/drawing/2014/main" id="{E8532780-EF08-9E02-38E7-FDCD4F23604C}"/>
                    </a:ext>
                  </a:extLst>
                </p:cNvPr>
                <p:cNvSpPr/>
                <p:nvPr/>
              </p:nvSpPr>
              <p:spPr>
                <a:xfrm rot="1798629">
                  <a:off x="8799112" y="2663369"/>
                  <a:ext cx="1204424" cy="437030"/>
                </a:xfrm>
                <a:custGeom>
                  <a:avLst/>
                  <a:gdLst>
                    <a:gd name="connsiteX0" fmla="*/ 0 w 1204424"/>
                    <a:gd name="connsiteY0" fmla="*/ 109258 h 437030"/>
                    <a:gd name="connsiteX1" fmla="*/ 492955 w 1204424"/>
                    <a:gd name="connsiteY1" fmla="*/ 109258 h 437030"/>
                    <a:gd name="connsiteX2" fmla="*/ 985909 w 1204424"/>
                    <a:gd name="connsiteY2" fmla="*/ 109258 h 437030"/>
                    <a:gd name="connsiteX3" fmla="*/ 985909 w 1204424"/>
                    <a:gd name="connsiteY3" fmla="*/ 0 h 437030"/>
                    <a:gd name="connsiteX4" fmla="*/ 1204424 w 1204424"/>
                    <a:gd name="connsiteY4" fmla="*/ 218515 h 437030"/>
                    <a:gd name="connsiteX5" fmla="*/ 985909 w 1204424"/>
                    <a:gd name="connsiteY5" fmla="*/ 437030 h 437030"/>
                    <a:gd name="connsiteX6" fmla="*/ 985909 w 1204424"/>
                    <a:gd name="connsiteY6" fmla="*/ 327773 h 437030"/>
                    <a:gd name="connsiteX7" fmla="*/ 492955 w 1204424"/>
                    <a:gd name="connsiteY7" fmla="*/ 327773 h 437030"/>
                    <a:gd name="connsiteX8" fmla="*/ 0 w 1204424"/>
                    <a:gd name="connsiteY8" fmla="*/ 327773 h 437030"/>
                    <a:gd name="connsiteX9" fmla="*/ 0 w 1204424"/>
                    <a:gd name="connsiteY9" fmla="*/ 109258 h 43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04424" h="437030" fill="none" extrusionOk="0">
                      <a:moveTo>
                        <a:pt x="0" y="109258"/>
                      </a:moveTo>
                      <a:cubicBezTo>
                        <a:pt x="102909" y="119859"/>
                        <a:pt x="290004" y="97958"/>
                        <a:pt x="492955" y="109258"/>
                      </a:cubicBezTo>
                      <a:cubicBezTo>
                        <a:pt x="695906" y="120558"/>
                        <a:pt x="739975" y="88246"/>
                        <a:pt x="985909" y="109258"/>
                      </a:cubicBezTo>
                      <a:cubicBezTo>
                        <a:pt x="991278" y="75134"/>
                        <a:pt x="984126" y="39554"/>
                        <a:pt x="985909" y="0"/>
                      </a:cubicBezTo>
                      <a:cubicBezTo>
                        <a:pt x="1078418" y="105230"/>
                        <a:pt x="1145450" y="168816"/>
                        <a:pt x="1204424" y="218515"/>
                      </a:cubicBezTo>
                      <a:cubicBezTo>
                        <a:pt x="1152186" y="277081"/>
                        <a:pt x="1088924" y="336062"/>
                        <a:pt x="985909" y="437030"/>
                      </a:cubicBezTo>
                      <a:cubicBezTo>
                        <a:pt x="990542" y="393802"/>
                        <a:pt x="986494" y="372629"/>
                        <a:pt x="985909" y="327773"/>
                      </a:cubicBezTo>
                      <a:cubicBezTo>
                        <a:pt x="770204" y="313816"/>
                        <a:pt x="630028" y="332074"/>
                        <a:pt x="492955" y="327773"/>
                      </a:cubicBezTo>
                      <a:cubicBezTo>
                        <a:pt x="355882" y="323472"/>
                        <a:pt x="238041" y="338313"/>
                        <a:pt x="0" y="327773"/>
                      </a:cubicBezTo>
                      <a:cubicBezTo>
                        <a:pt x="6909" y="251022"/>
                        <a:pt x="-7156" y="172086"/>
                        <a:pt x="0" y="109258"/>
                      </a:cubicBezTo>
                      <a:close/>
                    </a:path>
                    <a:path w="1204424" h="437030" stroke="0" extrusionOk="0">
                      <a:moveTo>
                        <a:pt x="0" y="109258"/>
                      </a:moveTo>
                      <a:cubicBezTo>
                        <a:pt x="177394" y="110641"/>
                        <a:pt x="275001" y="87648"/>
                        <a:pt x="512673" y="109258"/>
                      </a:cubicBezTo>
                      <a:cubicBezTo>
                        <a:pt x="750345" y="130868"/>
                        <a:pt x="756789" y="115930"/>
                        <a:pt x="985909" y="109258"/>
                      </a:cubicBezTo>
                      <a:cubicBezTo>
                        <a:pt x="988618" y="54958"/>
                        <a:pt x="980699" y="34276"/>
                        <a:pt x="985909" y="0"/>
                      </a:cubicBezTo>
                      <a:cubicBezTo>
                        <a:pt x="1060251" y="82759"/>
                        <a:pt x="1130821" y="142609"/>
                        <a:pt x="1204424" y="218515"/>
                      </a:cubicBezTo>
                      <a:cubicBezTo>
                        <a:pt x="1112604" y="291490"/>
                        <a:pt x="1090675" y="349898"/>
                        <a:pt x="985909" y="437030"/>
                      </a:cubicBezTo>
                      <a:cubicBezTo>
                        <a:pt x="989771" y="407443"/>
                        <a:pt x="981143" y="374413"/>
                        <a:pt x="985909" y="327773"/>
                      </a:cubicBezTo>
                      <a:cubicBezTo>
                        <a:pt x="771049" y="330595"/>
                        <a:pt x="745740" y="350152"/>
                        <a:pt x="522532" y="327773"/>
                      </a:cubicBezTo>
                      <a:cubicBezTo>
                        <a:pt x="299324" y="305394"/>
                        <a:pt x="178909" y="317670"/>
                        <a:pt x="0" y="327773"/>
                      </a:cubicBezTo>
                      <a:cubicBezTo>
                        <a:pt x="4373" y="228944"/>
                        <a:pt x="7344" y="209062"/>
                        <a:pt x="0" y="109258"/>
                      </a:cubicBezTo>
                      <a:close/>
                    </a:path>
                  </a:pathLst>
                </a:custGeom>
                <a:solidFill>
                  <a:srgbClr val="E9DBCB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rightArrow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59" name="Arrow: Right 58">
                  <a:extLst>
                    <a:ext uri="{FF2B5EF4-FFF2-40B4-BE49-F238E27FC236}">
                      <a16:creationId xmlns:a16="http://schemas.microsoft.com/office/drawing/2014/main" id="{296EEA6D-25A8-C2AE-6879-3386CC258A58}"/>
                    </a:ext>
                  </a:extLst>
                </p:cNvPr>
                <p:cNvSpPr/>
                <p:nvPr/>
              </p:nvSpPr>
              <p:spPr>
                <a:xfrm rot="6054105">
                  <a:off x="10152238" y="4364910"/>
                  <a:ext cx="975951" cy="437030"/>
                </a:xfrm>
                <a:custGeom>
                  <a:avLst/>
                  <a:gdLst>
                    <a:gd name="connsiteX0" fmla="*/ 0 w 975951"/>
                    <a:gd name="connsiteY0" fmla="*/ 109258 h 437030"/>
                    <a:gd name="connsiteX1" fmla="*/ 378718 w 975951"/>
                    <a:gd name="connsiteY1" fmla="*/ 109258 h 437030"/>
                    <a:gd name="connsiteX2" fmla="*/ 757436 w 975951"/>
                    <a:gd name="connsiteY2" fmla="*/ 109258 h 437030"/>
                    <a:gd name="connsiteX3" fmla="*/ 757436 w 975951"/>
                    <a:gd name="connsiteY3" fmla="*/ 0 h 437030"/>
                    <a:gd name="connsiteX4" fmla="*/ 975951 w 975951"/>
                    <a:gd name="connsiteY4" fmla="*/ 218515 h 437030"/>
                    <a:gd name="connsiteX5" fmla="*/ 757436 w 975951"/>
                    <a:gd name="connsiteY5" fmla="*/ 437030 h 437030"/>
                    <a:gd name="connsiteX6" fmla="*/ 757436 w 975951"/>
                    <a:gd name="connsiteY6" fmla="*/ 327773 h 437030"/>
                    <a:gd name="connsiteX7" fmla="*/ 378718 w 975951"/>
                    <a:gd name="connsiteY7" fmla="*/ 327773 h 437030"/>
                    <a:gd name="connsiteX8" fmla="*/ 0 w 975951"/>
                    <a:gd name="connsiteY8" fmla="*/ 327773 h 437030"/>
                    <a:gd name="connsiteX9" fmla="*/ 0 w 975951"/>
                    <a:gd name="connsiteY9" fmla="*/ 109258 h 43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75951" h="437030" fill="none" extrusionOk="0">
                      <a:moveTo>
                        <a:pt x="0" y="109258"/>
                      </a:moveTo>
                      <a:cubicBezTo>
                        <a:pt x="159386" y="127594"/>
                        <a:pt x="282647" y="112596"/>
                        <a:pt x="378718" y="109258"/>
                      </a:cubicBezTo>
                      <a:cubicBezTo>
                        <a:pt x="474789" y="105920"/>
                        <a:pt x="639886" y="107489"/>
                        <a:pt x="757436" y="109258"/>
                      </a:cubicBezTo>
                      <a:cubicBezTo>
                        <a:pt x="762805" y="75134"/>
                        <a:pt x="755653" y="39554"/>
                        <a:pt x="757436" y="0"/>
                      </a:cubicBezTo>
                      <a:cubicBezTo>
                        <a:pt x="849945" y="105230"/>
                        <a:pt x="916977" y="168816"/>
                        <a:pt x="975951" y="218515"/>
                      </a:cubicBezTo>
                      <a:cubicBezTo>
                        <a:pt x="923713" y="277081"/>
                        <a:pt x="860451" y="336062"/>
                        <a:pt x="757436" y="437030"/>
                      </a:cubicBezTo>
                      <a:cubicBezTo>
                        <a:pt x="762069" y="393802"/>
                        <a:pt x="758021" y="372629"/>
                        <a:pt x="757436" y="327773"/>
                      </a:cubicBezTo>
                      <a:cubicBezTo>
                        <a:pt x="584769" y="333997"/>
                        <a:pt x="491049" y="317454"/>
                        <a:pt x="378718" y="327773"/>
                      </a:cubicBezTo>
                      <a:cubicBezTo>
                        <a:pt x="266387" y="338092"/>
                        <a:pt x="112307" y="334919"/>
                        <a:pt x="0" y="327773"/>
                      </a:cubicBezTo>
                      <a:cubicBezTo>
                        <a:pt x="6909" y="251022"/>
                        <a:pt x="-7156" y="172086"/>
                        <a:pt x="0" y="109258"/>
                      </a:cubicBezTo>
                      <a:close/>
                    </a:path>
                    <a:path w="975951" h="437030" stroke="0" extrusionOk="0">
                      <a:moveTo>
                        <a:pt x="0" y="109258"/>
                      </a:moveTo>
                      <a:cubicBezTo>
                        <a:pt x="105479" y="93100"/>
                        <a:pt x="295419" y="106116"/>
                        <a:pt x="393867" y="109258"/>
                      </a:cubicBezTo>
                      <a:cubicBezTo>
                        <a:pt x="492315" y="112400"/>
                        <a:pt x="682662" y="120292"/>
                        <a:pt x="757436" y="109258"/>
                      </a:cubicBezTo>
                      <a:cubicBezTo>
                        <a:pt x="760145" y="54958"/>
                        <a:pt x="752226" y="34276"/>
                        <a:pt x="757436" y="0"/>
                      </a:cubicBezTo>
                      <a:cubicBezTo>
                        <a:pt x="831778" y="82759"/>
                        <a:pt x="902348" y="142609"/>
                        <a:pt x="975951" y="218515"/>
                      </a:cubicBezTo>
                      <a:cubicBezTo>
                        <a:pt x="884131" y="291490"/>
                        <a:pt x="862202" y="349898"/>
                        <a:pt x="757436" y="437030"/>
                      </a:cubicBezTo>
                      <a:cubicBezTo>
                        <a:pt x="761298" y="407443"/>
                        <a:pt x="752670" y="374413"/>
                        <a:pt x="757436" y="327773"/>
                      </a:cubicBezTo>
                      <a:cubicBezTo>
                        <a:pt x="598745" y="312833"/>
                        <a:pt x="528963" y="337277"/>
                        <a:pt x="401441" y="327773"/>
                      </a:cubicBezTo>
                      <a:cubicBezTo>
                        <a:pt x="273920" y="318269"/>
                        <a:pt x="180787" y="334406"/>
                        <a:pt x="0" y="327773"/>
                      </a:cubicBezTo>
                      <a:cubicBezTo>
                        <a:pt x="4373" y="228944"/>
                        <a:pt x="7344" y="209062"/>
                        <a:pt x="0" y="109258"/>
                      </a:cubicBezTo>
                      <a:close/>
                    </a:path>
                  </a:pathLst>
                </a:custGeom>
                <a:solidFill>
                  <a:srgbClr val="E9DBCB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rightArrow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ED4A1092-613C-A306-CC11-915854617185}"/>
                    </a:ext>
                  </a:extLst>
                </p:cNvPr>
                <p:cNvSpPr/>
                <p:nvPr/>
              </p:nvSpPr>
              <p:spPr>
                <a:xfrm>
                  <a:off x="2485949" y="1971628"/>
                  <a:ext cx="1062317" cy="1062317"/>
                </a:xfrm>
                <a:custGeom>
                  <a:avLst/>
                  <a:gdLst>
                    <a:gd name="connsiteX0" fmla="*/ 0 w 1062317"/>
                    <a:gd name="connsiteY0" fmla="*/ 531159 h 1062317"/>
                    <a:gd name="connsiteX1" fmla="*/ 531159 w 1062317"/>
                    <a:gd name="connsiteY1" fmla="*/ 0 h 1062317"/>
                    <a:gd name="connsiteX2" fmla="*/ 1062318 w 1062317"/>
                    <a:gd name="connsiteY2" fmla="*/ 531159 h 1062317"/>
                    <a:gd name="connsiteX3" fmla="*/ 531159 w 1062317"/>
                    <a:gd name="connsiteY3" fmla="*/ 1062318 h 1062317"/>
                    <a:gd name="connsiteX4" fmla="*/ 0 w 1062317"/>
                    <a:gd name="connsiteY4" fmla="*/ 531159 h 106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2317" h="1062317" fill="none" extrusionOk="0">
                      <a:moveTo>
                        <a:pt x="0" y="531159"/>
                      </a:moveTo>
                      <a:cubicBezTo>
                        <a:pt x="26253" y="298051"/>
                        <a:pt x="292207" y="7139"/>
                        <a:pt x="531159" y="0"/>
                      </a:cubicBezTo>
                      <a:cubicBezTo>
                        <a:pt x="834288" y="41218"/>
                        <a:pt x="1024918" y="244303"/>
                        <a:pt x="1062318" y="531159"/>
                      </a:cubicBezTo>
                      <a:cubicBezTo>
                        <a:pt x="997060" y="821206"/>
                        <a:pt x="816295" y="1055207"/>
                        <a:pt x="531159" y="1062318"/>
                      </a:cubicBezTo>
                      <a:cubicBezTo>
                        <a:pt x="295796" y="1048140"/>
                        <a:pt x="-42700" y="771973"/>
                        <a:pt x="0" y="531159"/>
                      </a:cubicBezTo>
                      <a:close/>
                    </a:path>
                    <a:path w="1062317" h="1062317" stroke="0" extrusionOk="0">
                      <a:moveTo>
                        <a:pt x="0" y="531159"/>
                      </a:moveTo>
                      <a:cubicBezTo>
                        <a:pt x="13670" y="282208"/>
                        <a:pt x="245199" y="-18201"/>
                        <a:pt x="531159" y="0"/>
                      </a:cubicBezTo>
                      <a:cubicBezTo>
                        <a:pt x="798202" y="-58609"/>
                        <a:pt x="1086487" y="233000"/>
                        <a:pt x="1062318" y="531159"/>
                      </a:cubicBezTo>
                      <a:cubicBezTo>
                        <a:pt x="1127261" y="834637"/>
                        <a:pt x="842941" y="1036254"/>
                        <a:pt x="531159" y="1062318"/>
                      </a:cubicBezTo>
                      <a:cubicBezTo>
                        <a:pt x="263272" y="1130278"/>
                        <a:pt x="-6532" y="795710"/>
                        <a:pt x="0" y="531159"/>
                      </a:cubicBezTo>
                      <a:close/>
                    </a:path>
                  </a:pathLst>
                </a:custGeom>
                <a:solidFill>
                  <a:srgbClr val="4977D4"/>
                </a:solidFill>
                <a:ln>
                  <a:solidFill>
                    <a:schemeClr val="tx2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ellipse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pic>
              <p:nvPicPr>
                <p:cNvPr id="61" name="Graphic 60" descr="Lights On with solid fill">
                  <a:extLst>
                    <a:ext uri="{FF2B5EF4-FFF2-40B4-BE49-F238E27FC236}">
                      <a16:creationId xmlns:a16="http://schemas.microsoft.com/office/drawing/2014/main" id="{C6F7528F-F732-5747-76D3-9F6B328D70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74663" y="2051592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24" name="Graphic 1023" descr="Ethernet outline">
                  <a:extLst>
                    <a:ext uri="{FF2B5EF4-FFF2-40B4-BE49-F238E27FC236}">
                      <a16:creationId xmlns:a16="http://schemas.microsoft.com/office/drawing/2014/main" id="{764518B6-1F95-6B3F-B2AF-73C9903CB3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56038" y="2777386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028" name="Oval 1027">
                  <a:extLst>
                    <a:ext uri="{FF2B5EF4-FFF2-40B4-BE49-F238E27FC236}">
                      <a16:creationId xmlns:a16="http://schemas.microsoft.com/office/drawing/2014/main" id="{B2A42F86-AE96-3C46-C35E-57ACF1E89206}"/>
                    </a:ext>
                  </a:extLst>
                </p:cNvPr>
                <p:cNvSpPr/>
                <p:nvPr/>
              </p:nvSpPr>
              <p:spPr>
                <a:xfrm>
                  <a:off x="1576963" y="4485312"/>
                  <a:ext cx="1062317" cy="1062317"/>
                </a:xfrm>
                <a:custGeom>
                  <a:avLst/>
                  <a:gdLst>
                    <a:gd name="connsiteX0" fmla="*/ 0 w 1062317"/>
                    <a:gd name="connsiteY0" fmla="*/ 531159 h 1062317"/>
                    <a:gd name="connsiteX1" fmla="*/ 531159 w 1062317"/>
                    <a:gd name="connsiteY1" fmla="*/ 0 h 1062317"/>
                    <a:gd name="connsiteX2" fmla="*/ 1062318 w 1062317"/>
                    <a:gd name="connsiteY2" fmla="*/ 531159 h 1062317"/>
                    <a:gd name="connsiteX3" fmla="*/ 531159 w 1062317"/>
                    <a:gd name="connsiteY3" fmla="*/ 1062318 h 1062317"/>
                    <a:gd name="connsiteX4" fmla="*/ 0 w 1062317"/>
                    <a:gd name="connsiteY4" fmla="*/ 531159 h 106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2317" h="1062317" fill="none" extrusionOk="0">
                      <a:moveTo>
                        <a:pt x="0" y="531159"/>
                      </a:moveTo>
                      <a:cubicBezTo>
                        <a:pt x="26253" y="298051"/>
                        <a:pt x="292207" y="7139"/>
                        <a:pt x="531159" y="0"/>
                      </a:cubicBezTo>
                      <a:cubicBezTo>
                        <a:pt x="834288" y="41218"/>
                        <a:pt x="1024918" y="244303"/>
                        <a:pt x="1062318" y="531159"/>
                      </a:cubicBezTo>
                      <a:cubicBezTo>
                        <a:pt x="997060" y="821206"/>
                        <a:pt x="816295" y="1055207"/>
                        <a:pt x="531159" y="1062318"/>
                      </a:cubicBezTo>
                      <a:cubicBezTo>
                        <a:pt x="295796" y="1048140"/>
                        <a:pt x="-42700" y="771973"/>
                        <a:pt x="0" y="531159"/>
                      </a:cubicBezTo>
                      <a:close/>
                    </a:path>
                    <a:path w="1062317" h="1062317" stroke="0" extrusionOk="0">
                      <a:moveTo>
                        <a:pt x="0" y="531159"/>
                      </a:moveTo>
                      <a:cubicBezTo>
                        <a:pt x="13670" y="282208"/>
                        <a:pt x="245199" y="-18201"/>
                        <a:pt x="531159" y="0"/>
                      </a:cubicBezTo>
                      <a:cubicBezTo>
                        <a:pt x="798202" y="-58609"/>
                        <a:pt x="1086487" y="233000"/>
                        <a:pt x="1062318" y="531159"/>
                      </a:cubicBezTo>
                      <a:cubicBezTo>
                        <a:pt x="1127261" y="834637"/>
                        <a:pt x="842941" y="1036254"/>
                        <a:pt x="531159" y="1062318"/>
                      </a:cubicBezTo>
                      <a:cubicBezTo>
                        <a:pt x="263272" y="1130278"/>
                        <a:pt x="-6532" y="795710"/>
                        <a:pt x="0" y="531159"/>
                      </a:cubicBezTo>
                      <a:close/>
                    </a:path>
                  </a:pathLst>
                </a:custGeom>
                <a:solidFill>
                  <a:srgbClr val="4977D4"/>
                </a:solidFill>
                <a:ln>
                  <a:solidFill>
                    <a:schemeClr val="tx2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ellipse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30" name="TextBox 1029">
                  <a:extLst>
                    <a:ext uri="{FF2B5EF4-FFF2-40B4-BE49-F238E27FC236}">
                      <a16:creationId xmlns:a16="http://schemas.microsoft.com/office/drawing/2014/main" id="{DD6B6EA0-97C7-95FC-09FA-517CDED60F41}"/>
                    </a:ext>
                  </a:extLst>
                </p:cNvPr>
                <p:cNvSpPr txBox="1"/>
                <p:nvPr/>
              </p:nvSpPr>
              <p:spPr>
                <a:xfrm>
                  <a:off x="812125" y="5565489"/>
                  <a:ext cx="619065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bg-BG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Правене на презентация</a:t>
                  </a:r>
                  <a:endPara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31" name="Arrow: Right 1030">
                  <a:extLst>
                    <a:ext uri="{FF2B5EF4-FFF2-40B4-BE49-F238E27FC236}">
                      <a16:creationId xmlns:a16="http://schemas.microsoft.com/office/drawing/2014/main" id="{5B0103C6-544B-E359-B039-A1C264F9DC54}"/>
                    </a:ext>
                  </a:extLst>
                </p:cNvPr>
                <p:cNvSpPr/>
                <p:nvPr/>
              </p:nvSpPr>
              <p:spPr>
                <a:xfrm rot="10800000">
                  <a:off x="2869816" y="4818000"/>
                  <a:ext cx="882306" cy="437030"/>
                </a:xfrm>
                <a:solidFill>
                  <a:srgbClr val="E9DBCB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1033" name="Graphic 1032" descr="Users outline">
                  <a:extLst>
                    <a:ext uri="{FF2B5EF4-FFF2-40B4-BE49-F238E27FC236}">
                      <a16:creationId xmlns:a16="http://schemas.microsoft.com/office/drawing/2014/main" id="{2D592113-FBF7-7DD7-E519-9F1BB80DD1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9188" y="2112550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35" name="Graphic 1034" descr="Bug outline">
                  <a:extLst>
                    <a:ext uri="{FF2B5EF4-FFF2-40B4-BE49-F238E27FC236}">
                      <a16:creationId xmlns:a16="http://schemas.microsoft.com/office/drawing/2014/main" id="{5F7998C3-4B06-5CC1-7CC4-2C7E5CD40E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22015" y="4593909"/>
                  <a:ext cx="845121" cy="845121"/>
                </a:xfrm>
                <a:prstGeom prst="rect">
                  <a:avLst/>
                </a:prstGeom>
              </p:spPr>
            </p:pic>
            <p:pic>
              <p:nvPicPr>
                <p:cNvPr id="1037" name="Graphic 1036" descr="Laptop outline">
                  <a:extLst>
                    <a:ext uri="{FF2B5EF4-FFF2-40B4-BE49-F238E27FC236}">
                      <a16:creationId xmlns:a16="http://schemas.microsoft.com/office/drawing/2014/main" id="{7B27BAC0-834F-9DA7-59D8-877A74DDA6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50921" y="4542767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39" name="Graphic 1038" descr="Palette outline">
                  <a:extLst>
                    <a:ext uri="{FF2B5EF4-FFF2-40B4-BE49-F238E27FC236}">
                      <a16:creationId xmlns:a16="http://schemas.microsoft.com/office/drawing/2014/main" id="{403B702F-BF28-2BDD-7287-9DD6A1EAB2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2176" y="4542767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C9FB028-EE47-2953-58EB-4185738AEA30}"/>
                    </a:ext>
                  </a:extLst>
                </p:cNvPr>
                <p:cNvSpPr/>
                <p:nvPr/>
              </p:nvSpPr>
              <p:spPr>
                <a:xfrm>
                  <a:off x="5006293" y="1965152"/>
                  <a:ext cx="1062317" cy="1062317"/>
                </a:xfrm>
                <a:custGeom>
                  <a:avLst/>
                  <a:gdLst>
                    <a:gd name="connsiteX0" fmla="*/ 0 w 1062317"/>
                    <a:gd name="connsiteY0" fmla="*/ 531159 h 1062317"/>
                    <a:gd name="connsiteX1" fmla="*/ 531159 w 1062317"/>
                    <a:gd name="connsiteY1" fmla="*/ 0 h 1062317"/>
                    <a:gd name="connsiteX2" fmla="*/ 1062318 w 1062317"/>
                    <a:gd name="connsiteY2" fmla="*/ 531159 h 1062317"/>
                    <a:gd name="connsiteX3" fmla="*/ 531159 w 1062317"/>
                    <a:gd name="connsiteY3" fmla="*/ 1062318 h 1062317"/>
                    <a:gd name="connsiteX4" fmla="*/ 0 w 1062317"/>
                    <a:gd name="connsiteY4" fmla="*/ 531159 h 10623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2317" h="1062317" fill="none" extrusionOk="0">
                      <a:moveTo>
                        <a:pt x="0" y="531159"/>
                      </a:moveTo>
                      <a:cubicBezTo>
                        <a:pt x="26253" y="298051"/>
                        <a:pt x="292207" y="7139"/>
                        <a:pt x="531159" y="0"/>
                      </a:cubicBezTo>
                      <a:cubicBezTo>
                        <a:pt x="834288" y="41218"/>
                        <a:pt x="1024918" y="244303"/>
                        <a:pt x="1062318" y="531159"/>
                      </a:cubicBezTo>
                      <a:cubicBezTo>
                        <a:pt x="997060" y="821206"/>
                        <a:pt x="816295" y="1055207"/>
                        <a:pt x="531159" y="1062318"/>
                      </a:cubicBezTo>
                      <a:cubicBezTo>
                        <a:pt x="295796" y="1048140"/>
                        <a:pt x="-42700" y="771973"/>
                        <a:pt x="0" y="531159"/>
                      </a:cubicBezTo>
                      <a:close/>
                    </a:path>
                    <a:path w="1062317" h="1062317" stroke="0" extrusionOk="0">
                      <a:moveTo>
                        <a:pt x="0" y="531159"/>
                      </a:moveTo>
                      <a:cubicBezTo>
                        <a:pt x="13670" y="282208"/>
                        <a:pt x="245199" y="-18201"/>
                        <a:pt x="531159" y="0"/>
                      </a:cubicBezTo>
                      <a:cubicBezTo>
                        <a:pt x="798202" y="-58609"/>
                        <a:pt x="1086487" y="233000"/>
                        <a:pt x="1062318" y="531159"/>
                      </a:cubicBezTo>
                      <a:cubicBezTo>
                        <a:pt x="1127261" y="834637"/>
                        <a:pt x="842941" y="1036254"/>
                        <a:pt x="531159" y="1062318"/>
                      </a:cubicBezTo>
                      <a:cubicBezTo>
                        <a:pt x="263272" y="1130278"/>
                        <a:pt x="-6532" y="795710"/>
                        <a:pt x="0" y="531159"/>
                      </a:cubicBezTo>
                      <a:close/>
                    </a:path>
                  </a:pathLst>
                </a:custGeom>
                <a:solidFill>
                  <a:srgbClr val="4977D4"/>
                </a:solidFill>
                <a:ln>
                  <a:solidFill>
                    <a:schemeClr val="tx2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ellipse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pic>
              <p:nvPicPr>
                <p:cNvPr id="1041" name="Graphic 1040" descr="Single gear outline">
                  <a:extLst>
                    <a:ext uri="{FF2B5EF4-FFF2-40B4-BE49-F238E27FC236}">
                      <a16:creationId xmlns:a16="http://schemas.microsoft.com/office/drawing/2014/main" id="{6AD32391-1B42-C4F1-0733-332177E208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67545" y="2067704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D926BD23-9431-BC51-51E1-C94822D4CADB}"/>
                    </a:ext>
                  </a:extLst>
                </p:cNvPr>
                <p:cNvSpPr/>
                <p:nvPr/>
              </p:nvSpPr>
              <p:spPr>
                <a:xfrm>
                  <a:off x="9200085" y="4495392"/>
                  <a:ext cx="1062317" cy="1062317"/>
                </a:xfrm>
                <a:solidFill>
                  <a:srgbClr val="4977D4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pic>
              <p:nvPicPr>
                <p:cNvPr id="1045" name="Graphic 1044" descr="Medieval Armor outline">
                  <a:extLst>
                    <a:ext uri="{FF2B5EF4-FFF2-40B4-BE49-F238E27FC236}">
                      <a16:creationId xmlns:a16="http://schemas.microsoft.com/office/drawing/2014/main" id="{ECFEE86D-CEEB-001C-FD93-B47AB19459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4044" y="458342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8" name="Arrow: Right 7">
                  <a:extLst>
                    <a:ext uri="{FF2B5EF4-FFF2-40B4-BE49-F238E27FC236}">
                      <a16:creationId xmlns:a16="http://schemas.microsoft.com/office/drawing/2014/main" id="{AC8E7A9D-82FA-6F15-1535-5CC2529ACAB7}"/>
                    </a:ext>
                  </a:extLst>
                </p:cNvPr>
                <p:cNvSpPr/>
                <p:nvPr/>
              </p:nvSpPr>
              <p:spPr>
                <a:xfrm>
                  <a:off x="6368025" y="2330589"/>
                  <a:ext cx="882306" cy="437030"/>
                </a:xfrm>
                <a:custGeom>
                  <a:avLst/>
                  <a:gdLst>
                    <a:gd name="connsiteX0" fmla="*/ 0 w 882306"/>
                    <a:gd name="connsiteY0" fmla="*/ 109258 h 437030"/>
                    <a:gd name="connsiteX1" fmla="*/ 663791 w 882306"/>
                    <a:gd name="connsiteY1" fmla="*/ 109258 h 437030"/>
                    <a:gd name="connsiteX2" fmla="*/ 663791 w 882306"/>
                    <a:gd name="connsiteY2" fmla="*/ 0 h 437030"/>
                    <a:gd name="connsiteX3" fmla="*/ 882306 w 882306"/>
                    <a:gd name="connsiteY3" fmla="*/ 218515 h 437030"/>
                    <a:gd name="connsiteX4" fmla="*/ 663791 w 882306"/>
                    <a:gd name="connsiteY4" fmla="*/ 437030 h 437030"/>
                    <a:gd name="connsiteX5" fmla="*/ 663791 w 882306"/>
                    <a:gd name="connsiteY5" fmla="*/ 327773 h 437030"/>
                    <a:gd name="connsiteX6" fmla="*/ 0 w 882306"/>
                    <a:gd name="connsiteY6" fmla="*/ 327773 h 437030"/>
                    <a:gd name="connsiteX7" fmla="*/ 0 w 882306"/>
                    <a:gd name="connsiteY7" fmla="*/ 109258 h 43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2306" h="437030" fill="none" extrusionOk="0">
                      <a:moveTo>
                        <a:pt x="0" y="109258"/>
                      </a:moveTo>
                      <a:cubicBezTo>
                        <a:pt x="319780" y="134256"/>
                        <a:pt x="454107" y="92424"/>
                        <a:pt x="663791" y="109258"/>
                      </a:cubicBezTo>
                      <a:cubicBezTo>
                        <a:pt x="660293" y="59170"/>
                        <a:pt x="658831" y="53182"/>
                        <a:pt x="663791" y="0"/>
                      </a:cubicBezTo>
                      <a:cubicBezTo>
                        <a:pt x="737181" y="67322"/>
                        <a:pt x="805196" y="124125"/>
                        <a:pt x="882306" y="218515"/>
                      </a:cubicBezTo>
                      <a:cubicBezTo>
                        <a:pt x="782940" y="332368"/>
                        <a:pt x="706477" y="372809"/>
                        <a:pt x="663791" y="437030"/>
                      </a:cubicBezTo>
                      <a:cubicBezTo>
                        <a:pt x="665470" y="406781"/>
                        <a:pt x="667900" y="353571"/>
                        <a:pt x="663791" y="327773"/>
                      </a:cubicBezTo>
                      <a:cubicBezTo>
                        <a:pt x="341540" y="317753"/>
                        <a:pt x="286686" y="342823"/>
                        <a:pt x="0" y="327773"/>
                      </a:cubicBezTo>
                      <a:cubicBezTo>
                        <a:pt x="-5027" y="255534"/>
                        <a:pt x="3938" y="153669"/>
                        <a:pt x="0" y="109258"/>
                      </a:cubicBezTo>
                      <a:close/>
                    </a:path>
                    <a:path w="882306" h="437030" stroke="0" extrusionOk="0">
                      <a:moveTo>
                        <a:pt x="0" y="109258"/>
                      </a:moveTo>
                      <a:cubicBezTo>
                        <a:pt x="140237" y="123986"/>
                        <a:pt x="468104" y="83054"/>
                        <a:pt x="663791" y="109258"/>
                      </a:cubicBezTo>
                      <a:cubicBezTo>
                        <a:pt x="666602" y="84271"/>
                        <a:pt x="663078" y="32201"/>
                        <a:pt x="663791" y="0"/>
                      </a:cubicBezTo>
                      <a:cubicBezTo>
                        <a:pt x="773683" y="97082"/>
                        <a:pt x="802640" y="118957"/>
                        <a:pt x="882306" y="218515"/>
                      </a:cubicBezTo>
                      <a:cubicBezTo>
                        <a:pt x="805252" y="297872"/>
                        <a:pt x="744521" y="342381"/>
                        <a:pt x="663791" y="437030"/>
                      </a:cubicBezTo>
                      <a:cubicBezTo>
                        <a:pt x="660154" y="386142"/>
                        <a:pt x="668317" y="349806"/>
                        <a:pt x="663791" y="327773"/>
                      </a:cubicBezTo>
                      <a:cubicBezTo>
                        <a:pt x="371592" y="356645"/>
                        <a:pt x="309364" y="314976"/>
                        <a:pt x="0" y="327773"/>
                      </a:cubicBezTo>
                      <a:cubicBezTo>
                        <a:pt x="-7941" y="241133"/>
                        <a:pt x="-392" y="208268"/>
                        <a:pt x="0" y="109258"/>
                      </a:cubicBezTo>
                      <a:close/>
                    </a:path>
                  </a:pathLst>
                </a:custGeom>
                <a:solidFill>
                  <a:srgbClr val="E9DBCB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rightArrow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AD50C58F-A53E-CA42-F34A-38F791E10470}"/>
                    </a:ext>
                  </a:extLst>
                </p:cNvPr>
                <p:cNvSpPr/>
                <p:nvPr/>
              </p:nvSpPr>
              <p:spPr>
                <a:xfrm rot="10983265">
                  <a:off x="8146639" y="4756531"/>
                  <a:ext cx="882306" cy="437030"/>
                </a:xfrm>
                <a:custGeom>
                  <a:avLst/>
                  <a:gdLst>
                    <a:gd name="connsiteX0" fmla="*/ 0 w 882306"/>
                    <a:gd name="connsiteY0" fmla="*/ 109258 h 437030"/>
                    <a:gd name="connsiteX1" fmla="*/ 663791 w 882306"/>
                    <a:gd name="connsiteY1" fmla="*/ 109258 h 437030"/>
                    <a:gd name="connsiteX2" fmla="*/ 663791 w 882306"/>
                    <a:gd name="connsiteY2" fmla="*/ 0 h 437030"/>
                    <a:gd name="connsiteX3" fmla="*/ 882306 w 882306"/>
                    <a:gd name="connsiteY3" fmla="*/ 218515 h 437030"/>
                    <a:gd name="connsiteX4" fmla="*/ 663791 w 882306"/>
                    <a:gd name="connsiteY4" fmla="*/ 437030 h 437030"/>
                    <a:gd name="connsiteX5" fmla="*/ 663791 w 882306"/>
                    <a:gd name="connsiteY5" fmla="*/ 327773 h 437030"/>
                    <a:gd name="connsiteX6" fmla="*/ 0 w 882306"/>
                    <a:gd name="connsiteY6" fmla="*/ 327773 h 437030"/>
                    <a:gd name="connsiteX7" fmla="*/ 0 w 882306"/>
                    <a:gd name="connsiteY7" fmla="*/ 109258 h 43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2306" h="437030" fill="none" extrusionOk="0">
                      <a:moveTo>
                        <a:pt x="0" y="109258"/>
                      </a:moveTo>
                      <a:cubicBezTo>
                        <a:pt x="319780" y="134256"/>
                        <a:pt x="454107" y="92424"/>
                        <a:pt x="663791" y="109258"/>
                      </a:cubicBezTo>
                      <a:cubicBezTo>
                        <a:pt x="660293" y="59170"/>
                        <a:pt x="658831" y="53182"/>
                        <a:pt x="663791" y="0"/>
                      </a:cubicBezTo>
                      <a:cubicBezTo>
                        <a:pt x="737181" y="67322"/>
                        <a:pt x="805196" y="124125"/>
                        <a:pt x="882306" y="218515"/>
                      </a:cubicBezTo>
                      <a:cubicBezTo>
                        <a:pt x="782940" y="332368"/>
                        <a:pt x="706477" y="372809"/>
                        <a:pt x="663791" y="437030"/>
                      </a:cubicBezTo>
                      <a:cubicBezTo>
                        <a:pt x="665470" y="406781"/>
                        <a:pt x="667900" y="353571"/>
                        <a:pt x="663791" y="327773"/>
                      </a:cubicBezTo>
                      <a:cubicBezTo>
                        <a:pt x="341540" y="317753"/>
                        <a:pt x="286686" y="342823"/>
                        <a:pt x="0" y="327773"/>
                      </a:cubicBezTo>
                      <a:cubicBezTo>
                        <a:pt x="-5027" y="255534"/>
                        <a:pt x="3938" y="153669"/>
                        <a:pt x="0" y="109258"/>
                      </a:cubicBezTo>
                      <a:close/>
                    </a:path>
                    <a:path w="882306" h="437030" stroke="0" extrusionOk="0">
                      <a:moveTo>
                        <a:pt x="0" y="109258"/>
                      </a:moveTo>
                      <a:cubicBezTo>
                        <a:pt x="140237" y="123986"/>
                        <a:pt x="468104" y="83054"/>
                        <a:pt x="663791" y="109258"/>
                      </a:cubicBezTo>
                      <a:cubicBezTo>
                        <a:pt x="666602" y="84271"/>
                        <a:pt x="663078" y="32201"/>
                        <a:pt x="663791" y="0"/>
                      </a:cubicBezTo>
                      <a:cubicBezTo>
                        <a:pt x="773683" y="97082"/>
                        <a:pt x="802640" y="118957"/>
                        <a:pt x="882306" y="218515"/>
                      </a:cubicBezTo>
                      <a:cubicBezTo>
                        <a:pt x="805252" y="297872"/>
                        <a:pt x="744521" y="342381"/>
                        <a:pt x="663791" y="437030"/>
                      </a:cubicBezTo>
                      <a:cubicBezTo>
                        <a:pt x="660154" y="386142"/>
                        <a:pt x="668317" y="349806"/>
                        <a:pt x="663791" y="327773"/>
                      </a:cubicBezTo>
                      <a:cubicBezTo>
                        <a:pt x="371592" y="356645"/>
                        <a:pt x="309364" y="314976"/>
                        <a:pt x="0" y="327773"/>
                      </a:cubicBezTo>
                      <a:cubicBezTo>
                        <a:pt x="-7941" y="241133"/>
                        <a:pt x="-392" y="208268"/>
                        <a:pt x="0" y="109258"/>
                      </a:cubicBezTo>
                      <a:close/>
                    </a:path>
                  </a:pathLst>
                </a:custGeom>
                <a:solidFill>
                  <a:srgbClr val="E9DBCB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rightArrow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Arrow: Right 9">
                  <a:extLst>
                    <a:ext uri="{FF2B5EF4-FFF2-40B4-BE49-F238E27FC236}">
                      <a16:creationId xmlns:a16="http://schemas.microsoft.com/office/drawing/2014/main" id="{EB146C5C-A15F-BD06-9B98-5A4C539F6C14}"/>
                    </a:ext>
                  </a:extLst>
                </p:cNvPr>
                <p:cNvSpPr/>
                <p:nvPr/>
              </p:nvSpPr>
              <p:spPr>
                <a:xfrm rot="10800000">
                  <a:off x="5528300" y="4823176"/>
                  <a:ext cx="882306" cy="437030"/>
                </a:xfrm>
                <a:custGeom>
                  <a:avLst/>
                  <a:gdLst>
                    <a:gd name="connsiteX0" fmla="*/ 0 w 882306"/>
                    <a:gd name="connsiteY0" fmla="*/ 109258 h 437030"/>
                    <a:gd name="connsiteX1" fmla="*/ 663791 w 882306"/>
                    <a:gd name="connsiteY1" fmla="*/ 109258 h 437030"/>
                    <a:gd name="connsiteX2" fmla="*/ 663791 w 882306"/>
                    <a:gd name="connsiteY2" fmla="*/ 0 h 437030"/>
                    <a:gd name="connsiteX3" fmla="*/ 882306 w 882306"/>
                    <a:gd name="connsiteY3" fmla="*/ 218515 h 437030"/>
                    <a:gd name="connsiteX4" fmla="*/ 663791 w 882306"/>
                    <a:gd name="connsiteY4" fmla="*/ 437030 h 437030"/>
                    <a:gd name="connsiteX5" fmla="*/ 663791 w 882306"/>
                    <a:gd name="connsiteY5" fmla="*/ 327773 h 437030"/>
                    <a:gd name="connsiteX6" fmla="*/ 0 w 882306"/>
                    <a:gd name="connsiteY6" fmla="*/ 327773 h 437030"/>
                    <a:gd name="connsiteX7" fmla="*/ 0 w 882306"/>
                    <a:gd name="connsiteY7" fmla="*/ 109258 h 43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2306" h="437030" fill="none" extrusionOk="0">
                      <a:moveTo>
                        <a:pt x="0" y="109258"/>
                      </a:moveTo>
                      <a:cubicBezTo>
                        <a:pt x="319780" y="134256"/>
                        <a:pt x="454107" y="92424"/>
                        <a:pt x="663791" y="109258"/>
                      </a:cubicBezTo>
                      <a:cubicBezTo>
                        <a:pt x="660293" y="59170"/>
                        <a:pt x="658831" y="53182"/>
                        <a:pt x="663791" y="0"/>
                      </a:cubicBezTo>
                      <a:cubicBezTo>
                        <a:pt x="737181" y="67322"/>
                        <a:pt x="805196" y="124125"/>
                        <a:pt x="882306" y="218515"/>
                      </a:cubicBezTo>
                      <a:cubicBezTo>
                        <a:pt x="782940" y="332368"/>
                        <a:pt x="706477" y="372809"/>
                        <a:pt x="663791" y="437030"/>
                      </a:cubicBezTo>
                      <a:cubicBezTo>
                        <a:pt x="665470" y="406781"/>
                        <a:pt x="667900" y="353571"/>
                        <a:pt x="663791" y="327773"/>
                      </a:cubicBezTo>
                      <a:cubicBezTo>
                        <a:pt x="341540" y="317753"/>
                        <a:pt x="286686" y="342823"/>
                        <a:pt x="0" y="327773"/>
                      </a:cubicBezTo>
                      <a:cubicBezTo>
                        <a:pt x="-5027" y="255534"/>
                        <a:pt x="3938" y="153669"/>
                        <a:pt x="0" y="109258"/>
                      </a:cubicBezTo>
                      <a:close/>
                    </a:path>
                    <a:path w="882306" h="437030" stroke="0" extrusionOk="0">
                      <a:moveTo>
                        <a:pt x="0" y="109258"/>
                      </a:moveTo>
                      <a:cubicBezTo>
                        <a:pt x="140237" y="123986"/>
                        <a:pt x="468104" y="83054"/>
                        <a:pt x="663791" y="109258"/>
                      </a:cubicBezTo>
                      <a:cubicBezTo>
                        <a:pt x="666602" y="84271"/>
                        <a:pt x="663078" y="32201"/>
                        <a:pt x="663791" y="0"/>
                      </a:cubicBezTo>
                      <a:cubicBezTo>
                        <a:pt x="773683" y="97082"/>
                        <a:pt x="802640" y="118957"/>
                        <a:pt x="882306" y="218515"/>
                      </a:cubicBezTo>
                      <a:cubicBezTo>
                        <a:pt x="805252" y="297872"/>
                        <a:pt x="744521" y="342381"/>
                        <a:pt x="663791" y="437030"/>
                      </a:cubicBezTo>
                      <a:cubicBezTo>
                        <a:pt x="660154" y="386142"/>
                        <a:pt x="668317" y="349806"/>
                        <a:pt x="663791" y="327773"/>
                      </a:cubicBezTo>
                      <a:cubicBezTo>
                        <a:pt x="371592" y="356645"/>
                        <a:pt x="309364" y="314976"/>
                        <a:pt x="0" y="327773"/>
                      </a:cubicBezTo>
                      <a:cubicBezTo>
                        <a:pt x="-7941" y="241133"/>
                        <a:pt x="-392" y="208268"/>
                        <a:pt x="0" y="109258"/>
                      </a:cubicBezTo>
                      <a:close/>
                    </a:path>
                  </a:pathLst>
                </a:custGeom>
                <a:solidFill>
                  <a:srgbClr val="E9DBCB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rightArrow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" name="Arrow: Right 13">
                  <a:extLst>
                    <a:ext uri="{FF2B5EF4-FFF2-40B4-BE49-F238E27FC236}">
                      <a16:creationId xmlns:a16="http://schemas.microsoft.com/office/drawing/2014/main" id="{1F7F34D2-0820-5028-5957-1CC1DDA4DE3D}"/>
                    </a:ext>
                  </a:extLst>
                </p:cNvPr>
                <p:cNvSpPr/>
                <p:nvPr/>
              </p:nvSpPr>
              <p:spPr>
                <a:xfrm rot="10800000">
                  <a:off x="2867684" y="4693151"/>
                  <a:ext cx="882306" cy="437030"/>
                </a:xfrm>
                <a:custGeom>
                  <a:avLst/>
                  <a:gdLst>
                    <a:gd name="connsiteX0" fmla="*/ 0 w 882306"/>
                    <a:gd name="connsiteY0" fmla="*/ 109258 h 437030"/>
                    <a:gd name="connsiteX1" fmla="*/ 663791 w 882306"/>
                    <a:gd name="connsiteY1" fmla="*/ 109258 h 437030"/>
                    <a:gd name="connsiteX2" fmla="*/ 663791 w 882306"/>
                    <a:gd name="connsiteY2" fmla="*/ 0 h 437030"/>
                    <a:gd name="connsiteX3" fmla="*/ 882306 w 882306"/>
                    <a:gd name="connsiteY3" fmla="*/ 218515 h 437030"/>
                    <a:gd name="connsiteX4" fmla="*/ 663791 w 882306"/>
                    <a:gd name="connsiteY4" fmla="*/ 437030 h 437030"/>
                    <a:gd name="connsiteX5" fmla="*/ 663791 w 882306"/>
                    <a:gd name="connsiteY5" fmla="*/ 327773 h 437030"/>
                    <a:gd name="connsiteX6" fmla="*/ 0 w 882306"/>
                    <a:gd name="connsiteY6" fmla="*/ 327773 h 437030"/>
                    <a:gd name="connsiteX7" fmla="*/ 0 w 882306"/>
                    <a:gd name="connsiteY7" fmla="*/ 109258 h 4370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2306" h="437030" fill="none" extrusionOk="0">
                      <a:moveTo>
                        <a:pt x="0" y="109258"/>
                      </a:moveTo>
                      <a:cubicBezTo>
                        <a:pt x="319780" y="134256"/>
                        <a:pt x="454107" y="92424"/>
                        <a:pt x="663791" y="109258"/>
                      </a:cubicBezTo>
                      <a:cubicBezTo>
                        <a:pt x="660293" y="59170"/>
                        <a:pt x="658831" y="53182"/>
                        <a:pt x="663791" y="0"/>
                      </a:cubicBezTo>
                      <a:cubicBezTo>
                        <a:pt x="737181" y="67322"/>
                        <a:pt x="805196" y="124125"/>
                        <a:pt x="882306" y="218515"/>
                      </a:cubicBezTo>
                      <a:cubicBezTo>
                        <a:pt x="782940" y="332368"/>
                        <a:pt x="706477" y="372809"/>
                        <a:pt x="663791" y="437030"/>
                      </a:cubicBezTo>
                      <a:cubicBezTo>
                        <a:pt x="665470" y="406781"/>
                        <a:pt x="667900" y="353571"/>
                        <a:pt x="663791" y="327773"/>
                      </a:cubicBezTo>
                      <a:cubicBezTo>
                        <a:pt x="341540" y="317753"/>
                        <a:pt x="286686" y="342823"/>
                        <a:pt x="0" y="327773"/>
                      </a:cubicBezTo>
                      <a:cubicBezTo>
                        <a:pt x="-5027" y="255534"/>
                        <a:pt x="3938" y="153669"/>
                        <a:pt x="0" y="109258"/>
                      </a:cubicBezTo>
                      <a:close/>
                    </a:path>
                    <a:path w="882306" h="437030" stroke="0" extrusionOk="0">
                      <a:moveTo>
                        <a:pt x="0" y="109258"/>
                      </a:moveTo>
                      <a:cubicBezTo>
                        <a:pt x="140237" y="123986"/>
                        <a:pt x="468104" y="83054"/>
                        <a:pt x="663791" y="109258"/>
                      </a:cubicBezTo>
                      <a:cubicBezTo>
                        <a:pt x="666602" y="84271"/>
                        <a:pt x="663078" y="32201"/>
                        <a:pt x="663791" y="0"/>
                      </a:cubicBezTo>
                      <a:cubicBezTo>
                        <a:pt x="773683" y="97082"/>
                        <a:pt x="802640" y="118957"/>
                        <a:pt x="882306" y="218515"/>
                      </a:cubicBezTo>
                      <a:cubicBezTo>
                        <a:pt x="805252" y="297872"/>
                        <a:pt x="744521" y="342381"/>
                        <a:pt x="663791" y="437030"/>
                      </a:cubicBezTo>
                      <a:cubicBezTo>
                        <a:pt x="660154" y="386142"/>
                        <a:pt x="668317" y="349806"/>
                        <a:pt x="663791" y="327773"/>
                      </a:cubicBezTo>
                      <a:cubicBezTo>
                        <a:pt x="371592" y="356645"/>
                        <a:pt x="309364" y="314976"/>
                        <a:pt x="0" y="327773"/>
                      </a:cubicBezTo>
                      <a:cubicBezTo>
                        <a:pt x="-7941" y="241133"/>
                        <a:pt x="-392" y="208268"/>
                        <a:pt x="0" y="109258"/>
                      </a:cubicBezTo>
                      <a:close/>
                    </a:path>
                  </a:pathLst>
                </a:custGeom>
                <a:solidFill>
                  <a:srgbClr val="E9DBCB"/>
                </a:solidFill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86837363">
                        <a:prstGeom prst="rightArrow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35705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5AE4B-C164-4EAA-9544-13BF7A8F7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9AB271-B6C6-E047-5D79-6E7721FBB124}"/>
              </a:ext>
            </a:extLst>
          </p:cNvPr>
          <p:cNvSpPr/>
          <p:nvPr/>
        </p:nvSpPr>
        <p:spPr>
          <a:xfrm>
            <a:off x="605245" y="313061"/>
            <a:ext cx="10981509" cy="6231878"/>
          </a:xfrm>
          <a:prstGeom prst="roundRect">
            <a:avLst/>
          </a:prstGeom>
          <a:solidFill>
            <a:srgbClr val="F0F0E9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3E8FA-FCF0-639C-BEF8-47E440C06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Беше ни забавно и научихме много неща</a:t>
            </a:r>
          </a:p>
          <a:p>
            <a:pPr lvl="1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правим уеб сайтове с JS елементи</a:t>
            </a:r>
          </a:p>
          <a:p>
            <a:pPr lvl="1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работим в екип</a:t>
            </a:r>
          </a:p>
          <a:p>
            <a:pPr lvl="1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поемаме отговорност</a:t>
            </a:r>
          </a:p>
          <a:p>
            <a:pPr lvl="1"/>
            <a:r>
              <a:rPr lang="bg-BG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мислим рационално</a:t>
            </a:r>
          </a:p>
          <a:p>
            <a:pPr marL="0" indent="0">
              <a:buNone/>
            </a:pPr>
            <a:endParaRPr lang="bg-BG" noProof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6596293-31CC-F7B3-1C9B-2408DE0FCB95}"/>
              </a:ext>
            </a:extLst>
          </p:cNvPr>
          <p:cNvSpPr txBox="1">
            <a:spLocks/>
          </p:cNvSpPr>
          <p:nvPr/>
        </p:nvSpPr>
        <p:spPr>
          <a:xfrm>
            <a:off x="990600" y="652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noProof="0" dirty="0">
                <a:latin typeface="Georgia" panose="02040502050405020303" pitchFamily="18" charset="0"/>
              </a:rPr>
              <a:t>Нашето преживяване</a:t>
            </a:r>
          </a:p>
        </p:txBody>
      </p:sp>
    </p:spTree>
    <p:extLst>
      <p:ext uri="{BB962C8B-B14F-4D97-AF65-F5344CB8AC3E}">
        <p14:creationId xmlns:p14="http://schemas.microsoft.com/office/powerpoint/2010/main" val="365216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355</Words>
  <Application>Microsoft Office PowerPoint</Application>
  <PresentationFormat>Widescreen</PresentationFormat>
  <Paragraphs>59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Georgia</vt:lpstr>
      <vt:lpstr>Times New Roman</vt:lpstr>
      <vt:lpstr>Office Theme</vt:lpstr>
      <vt:lpstr>InsuCare</vt:lpstr>
      <vt:lpstr>Проблем и настоящи решения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Eleonora Dimitrova</dc:creator>
  <cp:lastModifiedBy>Eleonora Dimitrova</cp:lastModifiedBy>
  <cp:revision>2</cp:revision>
  <dcterms:created xsi:type="dcterms:W3CDTF">2025-03-21T10:25:44Z</dcterms:created>
  <dcterms:modified xsi:type="dcterms:W3CDTF">2025-03-21T15:59:41Z</dcterms:modified>
</cp:coreProperties>
</file>