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9" r:id="rId5"/>
    <p:sldId id="257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image" Target="../media/image1.png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16.png"/><Relationship Id="rId5" Type="http://schemas.openxmlformats.org/officeDocument/2006/relationships/tags" Target="../tags/tag69.xml"/><Relationship Id="rId4" Type="http://schemas.openxmlformats.org/officeDocument/2006/relationships/image" Target="../media/image15.png"/><Relationship Id="rId3" Type="http://schemas.openxmlformats.org/officeDocument/2006/relationships/tags" Target="../tags/tag68.xml"/><Relationship Id="rId2" Type="http://schemas.openxmlformats.org/officeDocument/2006/relationships/image" Target="../media/image14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7.png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tags" Target="../tags/tag41.xml"/><Relationship Id="rId4" Type="http://schemas.openxmlformats.org/officeDocument/2006/relationships/image" Target="../media/image6.png"/><Relationship Id="rId3" Type="http://schemas.openxmlformats.org/officeDocument/2006/relationships/tags" Target="../tags/tag40.xml"/><Relationship Id="rId2" Type="http://schemas.openxmlformats.org/officeDocument/2006/relationships/image" Target="../media/image9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10.png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11.png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2345" y="0"/>
            <a:ext cx="5562600" cy="200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22065" y="2082165"/>
            <a:ext cx="5524500" cy="280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58765" y="5457190"/>
            <a:ext cx="1889125" cy="1259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7165" y="2580005"/>
            <a:ext cx="3870325" cy="4277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004425" y="2580005"/>
            <a:ext cx="1889125" cy="276987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4724400" y="426085"/>
            <a:ext cx="66357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361305" y="2533015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4610735" y="2922905"/>
            <a:ext cx="368300" cy="6254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: 圆角 36"/>
          <p:cNvSpPr/>
          <p:nvPr>
            <p:custDataLst>
              <p:tags r:id="rId14"/>
            </p:custDataLst>
          </p:nvPr>
        </p:nvSpPr>
        <p:spPr>
          <a:xfrm rot="10800000" flipV="1">
            <a:off x="7972425" y="2409190"/>
            <a:ext cx="36893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286885" y="1437640"/>
            <a:ext cx="435610" cy="85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5358765" y="1425575"/>
            <a:ext cx="371919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6"/>
            </p:custDataLst>
          </p:nvPr>
        </p:nvCxnSpPr>
        <p:spPr>
          <a:xfrm>
            <a:off x="5729605" y="3281680"/>
            <a:ext cx="1455420" cy="221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7"/>
            </p:custDataLst>
          </p:nvPr>
        </p:nvCxnSpPr>
        <p:spPr>
          <a:xfrm>
            <a:off x="5387975" y="3281680"/>
            <a:ext cx="0" cy="220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8"/>
            </p:custDataLst>
          </p:nvPr>
        </p:nvCxnSpPr>
        <p:spPr>
          <a:xfrm flipH="1">
            <a:off x="4044315" y="3538220"/>
            <a:ext cx="933450" cy="3143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9"/>
            </p:custDataLst>
          </p:nvPr>
        </p:nvCxnSpPr>
        <p:spPr>
          <a:xfrm flipH="1" flipV="1">
            <a:off x="3948430" y="2714625"/>
            <a:ext cx="659765" cy="247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20"/>
            </p:custDataLst>
          </p:nvPr>
        </p:nvCxnSpPr>
        <p:spPr>
          <a:xfrm>
            <a:off x="8373745" y="2416175"/>
            <a:ext cx="1757045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1"/>
            </p:custDataLst>
          </p:nvPr>
        </p:nvCxnSpPr>
        <p:spPr>
          <a:xfrm>
            <a:off x="8373745" y="3428365"/>
            <a:ext cx="1715770" cy="1812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70610" y="2289175"/>
            <a:ext cx="1912620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矩阵参数共享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606425" y="4231640"/>
            <a:ext cx="369570" cy="351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24" name="直接连接符 23"/>
          <p:cNvCxnSpPr>
            <a:endCxn id="23" idx="0"/>
          </p:cNvCxnSpPr>
          <p:nvPr>
            <p:custDataLst>
              <p:tags r:id="rId23"/>
            </p:custDataLst>
          </p:nvPr>
        </p:nvCxnSpPr>
        <p:spPr>
          <a:xfrm flipH="1">
            <a:off x="791210" y="2633980"/>
            <a:ext cx="1086485" cy="1597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7628890" y="5443220"/>
            <a:ext cx="329692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通道蒸馏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处理完成后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一半通道进入下一层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一半通道直接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输出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7033895" y="3834130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5" idx="0"/>
          </p:cNvCxnSpPr>
          <p:nvPr>
            <p:custDataLst>
              <p:tags r:id="rId26"/>
            </p:custDataLst>
          </p:nvPr>
        </p:nvCxnSpPr>
        <p:spPr>
          <a:xfrm>
            <a:off x="7312025" y="4582795"/>
            <a:ext cx="1965325" cy="8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500" y="2171700"/>
            <a:ext cx="11811000" cy="37846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384800" y="5829935"/>
            <a:ext cx="4836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每一步都相同，用</a:t>
            </a:r>
            <a:r>
              <a:rPr lang="en-US" altLang="zh-CN" sz="1400" b="1">
                <a:latin typeface="微软雅黑" charset="0"/>
                <a:ea typeface="微软雅黑" charset="0"/>
              </a:rPr>
              <a:t>T3</a:t>
            </a:r>
            <a:r>
              <a:rPr lang="zh-CN" altLang="en-US" sz="1400" b="1">
                <a:latin typeface="微软雅黑" charset="0"/>
                <a:ea typeface="微软雅黑" charset="0"/>
              </a:rPr>
              <a:t>举例子，</a:t>
            </a:r>
            <a:r>
              <a:rPr lang="en-US" altLang="zh-CN" sz="1400" b="1">
                <a:latin typeface="微软雅黑" charset="0"/>
                <a:ea typeface="微软雅黑" charset="0"/>
              </a:rPr>
              <a:t>T3 = conv1x1(cat(T4,F3))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0711180" y="650684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charset="0"/>
                <a:ea typeface="微软雅黑" charset="0"/>
              </a:rPr>
              <a:t>T4=F4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sp>
        <p:nvSpPr>
          <p:cNvPr id="11" name="矩形: 圆角 36"/>
          <p:cNvSpPr/>
          <p:nvPr>
            <p:custDataLst>
              <p:tags r:id="rId5"/>
            </p:custDataLst>
          </p:nvPr>
        </p:nvSpPr>
        <p:spPr>
          <a:xfrm rot="10800000" flipV="1">
            <a:off x="8722360" y="5069840"/>
            <a:ext cx="1374140" cy="5626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1" idx="2"/>
            <a:endCxn id="5" idx="0"/>
          </p:cNvCxnSpPr>
          <p:nvPr>
            <p:custDataLst>
              <p:tags r:id="rId6"/>
            </p:custDataLst>
          </p:nvPr>
        </p:nvCxnSpPr>
        <p:spPr>
          <a:xfrm flipH="1">
            <a:off x="7803515" y="5632450"/>
            <a:ext cx="1605915" cy="197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6" idx="0"/>
          </p:cNvCxnSpPr>
          <p:nvPr>
            <p:custDataLst>
              <p:tags r:id="rId7"/>
            </p:custDataLst>
          </p:nvPr>
        </p:nvCxnSpPr>
        <p:spPr>
          <a:xfrm flipH="1">
            <a:off x="11179810" y="5544820"/>
            <a:ext cx="107950" cy="962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50210" y="153670"/>
            <a:ext cx="5448300" cy="1866900"/>
          </a:xfrm>
          <a:prstGeom prst="rect">
            <a:avLst/>
          </a:prstGeom>
        </p:spPr>
      </p:pic>
      <p:sp>
        <p:nvSpPr>
          <p:cNvPr id="9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3099435" y="2538095"/>
            <a:ext cx="935990" cy="122999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11"/>
            </p:custDataLst>
          </p:nvPr>
        </p:nvCxnSpPr>
        <p:spPr>
          <a:xfrm flipH="1">
            <a:off x="4026535" y="1841500"/>
            <a:ext cx="4368800" cy="702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>
            <a:off x="3099435" y="1838960"/>
            <a:ext cx="0" cy="705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Compact</a:t>
            </a:r>
            <a:r>
              <a:rPr lang="en-US" altLang="zh-CN"/>
              <a:t>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5150" y="1713230"/>
            <a:ext cx="11061700" cy="294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6000" y="4619625"/>
            <a:ext cx="8552815" cy="2150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86800" y="45085"/>
            <a:ext cx="3505200" cy="1863725"/>
          </a:xfrm>
          <a:prstGeom prst="rect">
            <a:avLst/>
          </a:prstGeom>
        </p:spPr>
      </p:pic>
      <p:sp>
        <p:nvSpPr>
          <p:cNvPr id="9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3692525" y="2571750"/>
            <a:ext cx="1317625" cy="110299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5938520" y="2232025"/>
            <a:ext cx="611505" cy="17386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9625965" y="3305810"/>
            <a:ext cx="1628775" cy="3689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9625965" y="2232025"/>
            <a:ext cx="1628775" cy="3689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3"/>
          </p:cNvCxnSpPr>
          <p:nvPr>
            <p:custDataLst>
              <p:tags r:id="rId11"/>
            </p:custDataLst>
          </p:nvPr>
        </p:nvCxnSpPr>
        <p:spPr>
          <a:xfrm flipH="1">
            <a:off x="5010150" y="2416810"/>
            <a:ext cx="4615815" cy="184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 flipH="1" flipV="1">
            <a:off x="5010150" y="3674745"/>
            <a:ext cx="4592955" cy="368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4766310" y="1581150"/>
            <a:ext cx="4836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charset="0"/>
                <a:ea typeface="微软雅黑" charset="0"/>
              </a:rPr>
              <a:t>IR</a:t>
            </a:r>
            <a:r>
              <a:rPr lang="zh-CN" altLang="en-US" sz="1400" b="1">
                <a:latin typeface="微软雅黑" charset="0"/>
                <a:ea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</a:rPr>
              <a:t>SR</a:t>
            </a:r>
            <a:r>
              <a:rPr lang="zh-CN" altLang="en-US" sz="1400" b="1">
                <a:latin typeface="微软雅黑" charset="0"/>
                <a:ea typeface="微软雅黑" charset="0"/>
              </a:rPr>
              <a:t>在</a:t>
            </a:r>
            <a:r>
              <a:rPr lang="en-US" altLang="zh-CN" sz="1400" b="1">
                <a:latin typeface="微软雅黑" charset="0"/>
                <a:ea typeface="微软雅黑" charset="0"/>
              </a:rPr>
              <a:t>Reconstruction</a:t>
            </a:r>
            <a:r>
              <a:rPr lang="zh-CN" altLang="en-US" sz="1400" b="1">
                <a:latin typeface="微软雅黑" charset="0"/>
                <a:ea typeface="微软雅黑" charset="0"/>
              </a:rPr>
              <a:t>部分设计</a:t>
            </a:r>
            <a:r>
              <a:rPr lang="zh-CN" altLang="en-US" sz="1400" b="1">
                <a:latin typeface="微软雅黑" charset="0"/>
                <a:ea typeface="微软雅黑" charset="0"/>
              </a:rPr>
              <a:t>不同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FD-Conv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479550"/>
            <a:ext cx="11277600" cy="389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325" y="116776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可视化一步卷积操作在频域中所有可学习的参数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195320" y="5378450"/>
            <a:ext cx="3502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假设本卷积核只关注低频信息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蓝色部分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那么将高频信息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黄色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r>
              <a:rPr lang="zh-CN" altLang="en-US" sz="1400" b="1">
                <a:latin typeface="微软雅黑" charset="0"/>
                <a:ea typeface="微软雅黑" charset="0"/>
              </a:rPr>
              <a:t>置为</a:t>
            </a:r>
            <a:r>
              <a:rPr lang="en-US" altLang="zh-CN" sz="1400" b="1">
                <a:latin typeface="微软雅黑" charset="0"/>
                <a:ea typeface="微软雅黑" charset="0"/>
              </a:rPr>
              <a:t>0(</a:t>
            </a:r>
            <a:r>
              <a:rPr lang="zh-CN" altLang="en-US" sz="1400" b="1">
                <a:latin typeface="微软雅黑" charset="0"/>
                <a:ea typeface="微软雅黑" charset="0"/>
              </a:rPr>
              <a:t>白色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低频信息</a:t>
            </a:r>
            <a:r>
              <a:rPr lang="zh-CN" altLang="en-US" sz="1400" b="1">
                <a:latin typeface="微软雅黑" charset="0"/>
                <a:ea typeface="微软雅黑" charset="0"/>
              </a:rPr>
              <a:t>不变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285230" y="861060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通过</a:t>
            </a:r>
            <a:r>
              <a:rPr lang="en-US" altLang="zh-CN" sz="1400" b="1">
                <a:latin typeface="微软雅黑" charset="0"/>
                <a:ea typeface="微软雅黑" charset="0"/>
              </a:rPr>
              <a:t>iDFT</a:t>
            </a:r>
            <a:r>
              <a:rPr lang="zh-CN" altLang="en-US" sz="1400" b="1">
                <a:latin typeface="微软雅黑" charset="0"/>
                <a:ea typeface="微软雅黑" charset="0"/>
              </a:rPr>
              <a:t>将频域映射回</a:t>
            </a:r>
            <a:r>
              <a:rPr lang="zh-CN" altLang="en-US" sz="1400" b="1">
                <a:latin typeface="微软雅黑" charset="0"/>
                <a:ea typeface="微软雅黑" charset="0"/>
              </a:rPr>
              <a:t>空间域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17965" y="5071745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重新拆分拼接位</a:t>
            </a:r>
            <a:r>
              <a:rPr lang="zh-CN" altLang="en-US" sz="1400" b="1">
                <a:latin typeface="微软雅黑" charset="0"/>
                <a:ea typeface="微软雅黑" charset="0"/>
              </a:rPr>
              <a:t>卷积核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100" y="1416050"/>
            <a:ext cx="9321800" cy="40259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712845" y="1184275"/>
            <a:ext cx="4954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</a:rPr>
              <a:t>用于为动态卷积根据输入特征分配权重</a:t>
            </a:r>
            <a:endParaRPr lang="zh-CN" altLang="en-US" sz="20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628390" y="162242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上面的部分关注全局信息，判断当前卷积核的重要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220720" y="5135245"/>
            <a:ext cx="5750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上面的部分关注局部信息，判断当前卷积核的某个元素</a:t>
            </a:r>
            <a:r>
              <a:rPr lang="zh-CN" altLang="en-US" sz="1400" b="1">
                <a:latin typeface="微软雅黑" charset="0"/>
                <a:ea typeface="微软雅黑" charset="0"/>
              </a:rPr>
              <a:t>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1550" y="1563370"/>
            <a:ext cx="7005955" cy="43370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8845" y="2092960"/>
            <a:ext cx="377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将按照权重调整后的卷积核映射到频域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014345" y="5900420"/>
            <a:ext cx="377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</a:t>
            </a:r>
            <a:r>
              <a:rPr lang="zh-CN" altLang="en-US" sz="1400" b="1">
                <a:latin typeface="微软雅黑" charset="0"/>
                <a:ea typeface="微软雅黑" charset="0"/>
              </a:rPr>
              <a:t>特征映射到频域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371975" y="1372235"/>
            <a:ext cx="216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将按照不同频段进行</a:t>
            </a:r>
            <a:r>
              <a:rPr lang="zh-CN" altLang="en-US" sz="1400" b="1">
                <a:latin typeface="微软雅黑" charset="0"/>
                <a:ea typeface="微软雅黑" charset="0"/>
              </a:rPr>
              <a:t>拆分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633085" y="2276475"/>
            <a:ext cx="216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映射回空间</a:t>
            </a:r>
            <a:r>
              <a:rPr lang="zh-CN" altLang="en-US" sz="1400" b="1">
                <a:latin typeface="微软雅黑" charset="0"/>
                <a:ea typeface="微软雅黑" charset="0"/>
              </a:rPr>
              <a:t>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10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3131820" y="2399665"/>
            <a:ext cx="663575" cy="8883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4027170" y="5126355"/>
            <a:ext cx="663575" cy="6197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4817745" y="1985645"/>
            <a:ext cx="815340" cy="30327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99455" y="2654300"/>
            <a:ext cx="815340" cy="8890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0615" y="2200910"/>
            <a:ext cx="7098665" cy="2710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4345" y="403225"/>
            <a:ext cx="484886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8870" y="5033010"/>
            <a:ext cx="4228465" cy="182626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2475865" y="2298065"/>
            <a:ext cx="1835150" cy="18262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4944745" y="2401570"/>
            <a:ext cx="805815" cy="21310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>
            <a:off x="666750" y="2015490"/>
            <a:ext cx="1809115" cy="282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 flipV="1">
            <a:off x="3735705" y="4532630"/>
            <a:ext cx="1209040" cy="773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 flipH="1" flipV="1">
            <a:off x="5750560" y="4532630"/>
            <a:ext cx="2025650" cy="83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 flipH="1">
            <a:off x="4413885" y="1990090"/>
            <a:ext cx="748665" cy="553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LatticeNets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9035" y="866140"/>
            <a:ext cx="9620250" cy="54603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69035" y="3829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第一种情况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上下两个通路完全一致，相当于两个残差块</a:t>
            </a:r>
            <a:r>
              <a:rPr lang="zh-CN" altLang="en-US" sz="1400" b="1">
                <a:latin typeface="微软雅黑" charset="0"/>
                <a:ea typeface="微软雅黑" charset="0"/>
              </a:rPr>
              <a:t>串联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027420" y="3829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第二种情况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上下两个通路第一步不一致，融合后完全</a:t>
            </a:r>
            <a:r>
              <a:rPr lang="zh-CN" altLang="en-US" sz="1400" b="1">
                <a:latin typeface="微软雅黑" charset="0"/>
                <a:ea typeface="微软雅黑" charset="0"/>
              </a:rPr>
              <a:t>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69035" y="618807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第三种情况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上下两个通路第一步一致，融合后</a:t>
            </a:r>
            <a:r>
              <a:rPr lang="zh-CN" altLang="en-US" sz="1400" b="1">
                <a:latin typeface="微软雅黑" charset="0"/>
                <a:ea typeface="微软雅黑" charset="0"/>
              </a:rPr>
              <a:t>不一致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402705" y="618807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第三种情况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</a:t>
            </a:r>
            <a:r>
              <a:rPr lang="zh-CN" altLang="en-US" sz="1400" b="1">
                <a:latin typeface="微软雅黑" charset="0"/>
                <a:ea typeface="微软雅黑" charset="0"/>
              </a:rPr>
              <a:t>都不一致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1244600"/>
            <a:ext cx="11391900" cy="43688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000250" y="5353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上分支使用全局平均</a:t>
            </a:r>
            <a:r>
              <a:rPr lang="zh-CN" altLang="en-US" sz="1400" b="1">
                <a:latin typeface="微软雅黑" charset="0"/>
                <a:ea typeface="微软雅黑" charset="0"/>
              </a:rPr>
              <a:t>池化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用于计算每个通道的</a:t>
            </a:r>
            <a:r>
              <a:rPr lang="zh-CN" altLang="en-US" sz="1400" b="1">
                <a:latin typeface="微软雅黑" charset="0"/>
                <a:ea typeface="微软雅黑" charset="0"/>
              </a:rPr>
              <a:t>强度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00250" y="553402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下分支使用标准差池化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用于计算每个通道的的变化</a:t>
            </a:r>
            <a:r>
              <a:rPr lang="zh-CN" altLang="en-US" sz="1400" b="1">
                <a:latin typeface="微软雅黑" charset="0"/>
                <a:ea typeface="微软雅黑" charset="0"/>
              </a:rPr>
              <a:t>量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9681210" y="1892300"/>
            <a:ext cx="1160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取加权</a:t>
            </a:r>
            <a:r>
              <a:rPr lang="zh-CN" altLang="en-US" sz="1400" b="1">
                <a:latin typeface="微软雅黑" charset="0"/>
                <a:ea typeface="微软雅黑" charset="0"/>
              </a:rPr>
              <a:t>平均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</Words>
  <Application>WPS 演示</Application>
  <PresentationFormat>宽屏</PresentationFormat>
  <Paragraphs>52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12</cp:revision>
  <dcterms:created xsi:type="dcterms:W3CDTF">2025-06-15T13:02:33Z</dcterms:created>
  <dcterms:modified xsi:type="dcterms:W3CDTF">2025-06-15T13:02:33Z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3BA2933359E5810EF85B4968520A504B_41</vt:lpwstr>
  </property>
</Properties>
</file>