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4"/>
  </p:handoutMasterIdLst>
  <p:sldIdLst>
    <p:sldId id="256" r:id="rId3"/>
    <p:sldId id="259" r:id="rId5"/>
    <p:sldId id="257" r:id="rId6"/>
    <p:sldId id="260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1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4.png"/><Relationship Id="rId7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8" Type="http://schemas.openxmlformats.org/officeDocument/2006/relationships/notesSlide" Target="../notesSlides/notesSlide1.xml"/><Relationship Id="rId27" Type="http://schemas.openxmlformats.org/officeDocument/2006/relationships/slideLayout" Target="../slideLayouts/slideLayout1.xml"/><Relationship Id="rId26" Type="http://schemas.openxmlformats.org/officeDocument/2006/relationships/tags" Target="../tags/tag21.xml"/><Relationship Id="rId25" Type="http://schemas.openxmlformats.org/officeDocument/2006/relationships/tags" Target="../tags/tag20.xml"/><Relationship Id="rId24" Type="http://schemas.openxmlformats.org/officeDocument/2006/relationships/tags" Target="../tags/tag19.xml"/><Relationship Id="rId23" Type="http://schemas.openxmlformats.org/officeDocument/2006/relationships/tags" Target="../tags/tag18.xml"/><Relationship Id="rId22" Type="http://schemas.openxmlformats.org/officeDocument/2006/relationships/tags" Target="../tags/tag17.xml"/><Relationship Id="rId21" Type="http://schemas.openxmlformats.org/officeDocument/2006/relationships/tags" Target="../tags/tag16.xml"/><Relationship Id="rId20" Type="http://schemas.openxmlformats.org/officeDocument/2006/relationships/tags" Target="../tags/tag15.xml"/><Relationship Id="rId2" Type="http://schemas.openxmlformats.org/officeDocument/2006/relationships/image" Target="../media/image1.png"/><Relationship Id="rId19" Type="http://schemas.openxmlformats.org/officeDocument/2006/relationships/tags" Target="../tags/tag14.xml"/><Relationship Id="rId18" Type="http://schemas.openxmlformats.org/officeDocument/2006/relationships/tags" Target="../tags/tag13.xml"/><Relationship Id="rId17" Type="http://schemas.openxmlformats.org/officeDocument/2006/relationships/tags" Target="../tags/tag12.xml"/><Relationship Id="rId16" Type="http://schemas.openxmlformats.org/officeDocument/2006/relationships/tags" Target="../tags/tag1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image" Target="../media/image12.pn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66.xml"/><Relationship Id="rId11" Type="http://schemas.openxmlformats.org/officeDocument/2006/relationships/tags" Target="../tags/tag65.xml"/><Relationship Id="rId10" Type="http://schemas.openxmlformats.org/officeDocument/2006/relationships/tags" Target="../tags/tag64.xml"/><Relationship Id="rId1" Type="http://schemas.openxmlformats.org/officeDocument/2006/relationships/tags" Target="../tags/tag5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image" Target="../media/image16.png"/><Relationship Id="rId5" Type="http://schemas.openxmlformats.org/officeDocument/2006/relationships/tags" Target="../tags/tag69.xml"/><Relationship Id="rId4" Type="http://schemas.openxmlformats.org/officeDocument/2006/relationships/image" Target="../media/image15.png"/><Relationship Id="rId3" Type="http://schemas.openxmlformats.org/officeDocument/2006/relationships/tags" Target="../tags/tag68.xml"/><Relationship Id="rId2" Type="http://schemas.openxmlformats.org/officeDocument/2006/relationships/image" Target="../media/image14.png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tags" Target="../tags/tag6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image" Target="../media/image20.png"/><Relationship Id="rId7" Type="http://schemas.openxmlformats.org/officeDocument/2006/relationships/tags" Target="../tags/tag80.xml"/><Relationship Id="rId6" Type="http://schemas.openxmlformats.org/officeDocument/2006/relationships/image" Target="../media/image19.png"/><Relationship Id="rId5" Type="http://schemas.openxmlformats.org/officeDocument/2006/relationships/tags" Target="../tags/tag79.xml"/><Relationship Id="rId4" Type="http://schemas.openxmlformats.org/officeDocument/2006/relationships/image" Target="../media/image18.png"/><Relationship Id="rId3" Type="http://schemas.openxmlformats.org/officeDocument/2006/relationships/tags" Target="../tags/tag78.xml"/><Relationship Id="rId2" Type="http://schemas.openxmlformats.org/officeDocument/2006/relationships/image" Target="../media/image17.png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tags" Target="../tags/tag7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image" Target="../media/image22.png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image" Target="../media/image21.pn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97.xml"/><Relationship Id="rId1" Type="http://schemas.openxmlformats.org/officeDocument/2006/relationships/tags" Target="../tags/tag9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tags" Target="../tags/tag9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image" Target="../media/image25.png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image" Target="../media/image24.png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9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image" Target="../media/image6.png"/><Relationship Id="rId1" Type="http://schemas.openxmlformats.org/officeDocument/2006/relationships/tags" Target="../tags/tag2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image" Target="../media/image7.png"/><Relationship Id="rId1" Type="http://schemas.openxmlformats.org/officeDocument/2006/relationships/tags" Target="../tags/tag2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image" Target="../media/image8.pn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38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7.png"/><Relationship Id="rId5" Type="http://schemas.openxmlformats.org/officeDocument/2006/relationships/tags" Target="../tags/tag41.xml"/><Relationship Id="rId4" Type="http://schemas.openxmlformats.org/officeDocument/2006/relationships/image" Target="../media/image6.png"/><Relationship Id="rId3" Type="http://schemas.openxmlformats.org/officeDocument/2006/relationships/tags" Target="../tags/tag40.xml"/><Relationship Id="rId2" Type="http://schemas.openxmlformats.org/officeDocument/2006/relationships/image" Target="../media/image9.pn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tags" Target="../tags/tag3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image" Target="../media/image10.png"/><Relationship Id="rId1" Type="http://schemas.openxmlformats.org/officeDocument/2006/relationships/tags" Target="../tags/tag48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image" Target="../media/image11.png"/><Relationship Id="rId1" Type="http://schemas.openxmlformats.org/officeDocument/2006/relationships/tags" Target="../tags/tag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22345" y="0"/>
            <a:ext cx="5562600" cy="2006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822065" y="2082165"/>
            <a:ext cx="5524500" cy="28067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358765" y="5457190"/>
            <a:ext cx="1889125" cy="12592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77165" y="2580005"/>
            <a:ext cx="3870325" cy="42779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0004425" y="2580005"/>
            <a:ext cx="1889125" cy="2769870"/>
          </a:xfrm>
          <a:prstGeom prst="rect">
            <a:avLst/>
          </a:prstGeom>
        </p:spPr>
      </p:pic>
      <p:sp>
        <p:nvSpPr>
          <p:cNvPr id="10" name="矩形: 圆角 36"/>
          <p:cNvSpPr/>
          <p:nvPr>
            <p:custDataLst>
              <p:tags r:id="rId11"/>
            </p:custDataLst>
          </p:nvPr>
        </p:nvSpPr>
        <p:spPr>
          <a:xfrm rot="10800000" flipV="1">
            <a:off x="4724400" y="426085"/>
            <a:ext cx="663575" cy="99949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1" name="矩形: 圆角 36"/>
          <p:cNvSpPr/>
          <p:nvPr>
            <p:custDataLst>
              <p:tags r:id="rId12"/>
            </p:custDataLst>
          </p:nvPr>
        </p:nvSpPr>
        <p:spPr>
          <a:xfrm rot="10800000" flipV="1">
            <a:off x="5361305" y="2533015"/>
            <a:ext cx="368300" cy="74866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: 圆角 36"/>
          <p:cNvSpPr/>
          <p:nvPr>
            <p:custDataLst>
              <p:tags r:id="rId13"/>
            </p:custDataLst>
          </p:nvPr>
        </p:nvSpPr>
        <p:spPr>
          <a:xfrm rot="10800000" flipV="1">
            <a:off x="4610735" y="2922905"/>
            <a:ext cx="368300" cy="62547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: 圆角 36"/>
          <p:cNvSpPr/>
          <p:nvPr>
            <p:custDataLst>
              <p:tags r:id="rId14"/>
            </p:custDataLst>
          </p:nvPr>
        </p:nvSpPr>
        <p:spPr>
          <a:xfrm rot="10800000" flipV="1">
            <a:off x="7972425" y="2409190"/>
            <a:ext cx="368935" cy="99949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4286885" y="1437640"/>
            <a:ext cx="435610" cy="8515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15"/>
            </p:custDataLst>
          </p:nvPr>
        </p:nvCxnSpPr>
        <p:spPr>
          <a:xfrm>
            <a:off x="5358765" y="1425575"/>
            <a:ext cx="3719195" cy="863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6"/>
            </p:custDataLst>
          </p:nvPr>
        </p:nvCxnSpPr>
        <p:spPr>
          <a:xfrm>
            <a:off x="5729605" y="3281680"/>
            <a:ext cx="1455420" cy="22199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17"/>
            </p:custDataLst>
          </p:nvPr>
        </p:nvCxnSpPr>
        <p:spPr>
          <a:xfrm>
            <a:off x="5387975" y="3281680"/>
            <a:ext cx="0" cy="22059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18"/>
            </p:custDataLst>
          </p:nvPr>
        </p:nvCxnSpPr>
        <p:spPr>
          <a:xfrm flipH="1">
            <a:off x="4044315" y="3538220"/>
            <a:ext cx="933450" cy="31438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19"/>
            </p:custDataLst>
          </p:nvPr>
        </p:nvCxnSpPr>
        <p:spPr>
          <a:xfrm flipH="1" flipV="1">
            <a:off x="3948430" y="2714625"/>
            <a:ext cx="659765" cy="2470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20"/>
            </p:custDataLst>
          </p:nvPr>
        </p:nvCxnSpPr>
        <p:spPr>
          <a:xfrm>
            <a:off x="8373745" y="2416175"/>
            <a:ext cx="1757045" cy="215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>
            <p:custDataLst>
              <p:tags r:id="rId21"/>
            </p:custDataLst>
          </p:nvPr>
        </p:nvCxnSpPr>
        <p:spPr>
          <a:xfrm>
            <a:off x="8373745" y="3428365"/>
            <a:ext cx="1715770" cy="18122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70610" y="2289175"/>
            <a:ext cx="1912620" cy="292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b="1">
                <a:latin typeface="微软雅黑" charset="0"/>
                <a:ea typeface="微软雅黑" charset="0"/>
                <a:cs typeface="微软雅黑" charset="0"/>
              </a:rPr>
              <a:t>A</a:t>
            </a: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矩阵参数共享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" name="矩形: 圆角 36"/>
          <p:cNvSpPr/>
          <p:nvPr>
            <p:custDataLst>
              <p:tags r:id="rId22"/>
            </p:custDataLst>
          </p:nvPr>
        </p:nvSpPr>
        <p:spPr>
          <a:xfrm rot="10800000" flipV="1">
            <a:off x="606425" y="4231640"/>
            <a:ext cx="369570" cy="35115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cxnSp>
        <p:nvCxnSpPr>
          <p:cNvPr id="24" name="直接连接符 23"/>
          <p:cNvCxnSpPr>
            <a:endCxn id="23" idx="0"/>
          </p:cNvCxnSpPr>
          <p:nvPr>
            <p:custDataLst>
              <p:tags r:id="rId23"/>
            </p:custDataLst>
          </p:nvPr>
        </p:nvCxnSpPr>
        <p:spPr>
          <a:xfrm flipH="1">
            <a:off x="791210" y="2633980"/>
            <a:ext cx="1086485" cy="15976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24"/>
            </p:custDataLst>
          </p:nvPr>
        </p:nvSpPr>
        <p:spPr>
          <a:xfrm>
            <a:off x="7628890" y="5443220"/>
            <a:ext cx="3296920" cy="1134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通道蒸馏</a:t>
            </a:r>
            <a:br>
              <a:rPr lang="zh-CN" altLang="en-US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处理完成后</a:t>
            </a:r>
            <a:br>
              <a:rPr lang="zh-CN" altLang="en-US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一半通道进入下一层</a:t>
            </a:r>
            <a:br>
              <a:rPr lang="zh-CN" altLang="en-US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一半通道直接</a:t>
            </a:r>
            <a:r>
              <a:rPr lang="zh-CN" altLang="en-US" b="1">
                <a:latin typeface="微软雅黑" charset="0"/>
                <a:ea typeface="微软雅黑" charset="0"/>
                <a:cs typeface="微软雅黑" charset="0"/>
              </a:rPr>
              <a:t>输出</a:t>
            </a:r>
            <a:endParaRPr lang="zh-CN" altLang="en-US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矩形: 圆角 36"/>
          <p:cNvSpPr/>
          <p:nvPr>
            <p:custDataLst>
              <p:tags r:id="rId25"/>
            </p:custDataLst>
          </p:nvPr>
        </p:nvSpPr>
        <p:spPr>
          <a:xfrm rot="10800000" flipV="1">
            <a:off x="7033895" y="3834130"/>
            <a:ext cx="368300" cy="74866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连接符 26"/>
          <p:cNvCxnSpPr>
            <a:endCxn id="25" idx="0"/>
          </p:cNvCxnSpPr>
          <p:nvPr>
            <p:custDataLst>
              <p:tags r:id="rId26"/>
            </p:custDataLst>
          </p:nvPr>
        </p:nvCxnSpPr>
        <p:spPr>
          <a:xfrm>
            <a:off x="7312025" y="4582795"/>
            <a:ext cx="1965325" cy="8604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0500" y="2171700"/>
            <a:ext cx="11811000" cy="37846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5384800" y="5829935"/>
            <a:ext cx="4836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每一步都相同，用</a:t>
            </a:r>
            <a:r>
              <a:rPr lang="en-US" altLang="zh-CN" sz="1400" b="1">
                <a:latin typeface="微软雅黑" charset="0"/>
                <a:ea typeface="微软雅黑" charset="0"/>
              </a:rPr>
              <a:t>T3</a:t>
            </a:r>
            <a:r>
              <a:rPr lang="zh-CN" altLang="en-US" sz="1400" b="1">
                <a:latin typeface="微软雅黑" charset="0"/>
                <a:ea typeface="微软雅黑" charset="0"/>
              </a:rPr>
              <a:t>举例子，</a:t>
            </a:r>
            <a:r>
              <a:rPr lang="en-US" altLang="zh-CN" sz="1400" b="1">
                <a:latin typeface="微软雅黑" charset="0"/>
                <a:ea typeface="微软雅黑" charset="0"/>
              </a:rPr>
              <a:t>T3 = conv1x1(cat(T4,F3))</a:t>
            </a:r>
            <a:endParaRPr lang="en-US" altLang="zh-CN" sz="1400" b="1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0711180" y="6506845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微软雅黑" charset="0"/>
                <a:ea typeface="微软雅黑" charset="0"/>
              </a:rPr>
              <a:t>T4=F4</a:t>
            </a:r>
            <a:endParaRPr lang="en-US" altLang="zh-CN" sz="1400" b="1">
              <a:latin typeface="微软雅黑" charset="0"/>
              <a:ea typeface="微软雅黑" charset="0"/>
            </a:endParaRPr>
          </a:p>
        </p:txBody>
      </p:sp>
      <p:sp>
        <p:nvSpPr>
          <p:cNvPr id="11" name="矩形: 圆角 36"/>
          <p:cNvSpPr/>
          <p:nvPr>
            <p:custDataLst>
              <p:tags r:id="rId5"/>
            </p:custDataLst>
          </p:nvPr>
        </p:nvSpPr>
        <p:spPr>
          <a:xfrm rot="10800000" flipV="1">
            <a:off x="8722360" y="5069840"/>
            <a:ext cx="1374140" cy="56261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连接符 15"/>
          <p:cNvCxnSpPr>
            <a:stCxn id="11" idx="2"/>
            <a:endCxn id="5" idx="0"/>
          </p:cNvCxnSpPr>
          <p:nvPr>
            <p:custDataLst>
              <p:tags r:id="rId6"/>
            </p:custDataLst>
          </p:nvPr>
        </p:nvCxnSpPr>
        <p:spPr>
          <a:xfrm flipH="1">
            <a:off x="7803515" y="5632450"/>
            <a:ext cx="1605915" cy="197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endCxn id="6" idx="0"/>
          </p:cNvCxnSpPr>
          <p:nvPr>
            <p:custDataLst>
              <p:tags r:id="rId7"/>
            </p:custDataLst>
          </p:nvPr>
        </p:nvCxnSpPr>
        <p:spPr>
          <a:xfrm flipH="1">
            <a:off x="11179810" y="5544820"/>
            <a:ext cx="107950" cy="962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950210" y="153670"/>
            <a:ext cx="5448300" cy="1866900"/>
          </a:xfrm>
          <a:prstGeom prst="rect">
            <a:avLst/>
          </a:prstGeom>
        </p:spPr>
      </p:pic>
      <p:sp>
        <p:nvSpPr>
          <p:cNvPr id="9" name="矩形: 圆角 36"/>
          <p:cNvSpPr/>
          <p:nvPr>
            <p:custDataLst>
              <p:tags r:id="rId10"/>
            </p:custDataLst>
          </p:nvPr>
        </p:nvSpPr>
        <p:spPr>
          <a:xfrm rot="10800000" flipV="1">
            <a:off x="3099435" y="2538095"/>
            <a:ext cx="935990" cy="122999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>
            <p:custDataLst>
              <p:tags r:id="rId11"/>
            </p:custDataLst>
          </p:nvPr>
        </p:nvCxnSpPr>
        <p:spPr>
          <a:xfrm flipH="1">
            <a:off x="4026535" y="1841500"/>
            <a:ext cx="4368800" cy="702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2"/>
            </p:custDataLst>
          </p:nvPr>
        </p:nvCxnSpPr>
        <p:spPr>
          <a:xfrm>
            <a:off x="3099435" y="1838960"/>
            <a:ext cx="0" cy="705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Compact</a:t>
            </a:r>
            <a:r>
              <a:rPr lang="en-US" altLang="zh-CN"/>
              <a:t>er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5150" y="1713230"/>
            <a:ext cx="11061700" cy="2946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56000" y="4619625"/>
            <a:ext cx="8552815" cy="21507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686800" y="45085"/>
            <a:ext cx="3505200" cy="1863725"/>
          </a:xfrm>
          <a:prstGeom prst="rect">
            <a:avLst/>
          </a:prstGeom>
        </p:spPr>
      </p:pic>
      <p:sp>
        <p:nvSpPr>
          <p:cNvPr id="9" name="矩形: 圆角 36"/>
          <p:cNvSpPr/>
          <p:nvPr>
            <p:custDataLst>
              <p:tags r:id="rId7"/>
            </p:custDataLst>
          </p:nvPr>
        </p:nvSpPr>
        <p:spPr>
          <a:xfrm rot="10800000" flipV="1">
            <a:off x="3692525" y="2571750"/>
            <a:ext cx="1317625" cy="110299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: 圆角 36"/>
          <p:cNvSpPr/>
          <p:nvPr>
            <p:custDataLst>
              <p:tags r:id="rId8"/>
            </p:custDataLst>
          </p:nvPr>
        </p:nvSpPr>
        <p:spPr>
          <a:xfrm rot="10800000" flipV="1">
            <a:off x="5938520" y="2232025"/>
            <a:ext cx="611505" cy="173863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: 圆角 36"/>
          <p:cNvSpPr/>
          <p:nvPr>
            <p:custDataLst>
              <p:tags r:id="rId9"/>
            </p:custDataLst>
          </p:nvPr>
        </p:nvSpPr>
        <p:spPr>
          <a:xfrm rot="10800000" flipV="1">
            <a:off x="9625965" y="3305810"/>
            <a:ext cx="1628775" cy="36893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: 圆角 36"/>
          <p:cNvSpPr/>
          <p:nvPr>
            <p:custDataLst>
              <p:tags r:id="rId10"/>
            </p:custDataLst>
          </p:nvPr>
        </p:nvSpPr>
        <p:spPr>
          <a:xfrm rot="10800000" flipV="1">
            <a:off x="9625965" y="2232025"/>
            <a:ext cx="1628775" cy="36893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10" idx="3"/>
          </p:cNvCxnSpPr>
          <p:nvPr>
            <p:custDataLst>
              <p:tags r:id="rId11"/>
            </p:custDataLst>
          </p:nvPr>
        </p:nvCxnSpPr>
        <p:spPr>
          <a:xfrm flipH="1">
            <a:off x="5010150" y="2416810"/>
            <a:ext cx="4615815" cy="184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2"/>
            </p:custDataLst>
          </p:nvPr>
        </p:nvCxnSpPr>
        <p:spPr>
          <a:xfrm flipH="1" flipV="1">
            <a:off x="5010150" y="3674745"/>
            <a:ext cx="4592955" cy="368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>
            <p:custDataLst>
              <p:tags r:id="rId13"/>
            </p:custDataLst>
          </p:nvPr>
        </p:nvSpPr>
        <p:spPr>
          <a:xfrm>
            <a:off x="4766310" y="1581150"/>
            <a:ext cx="48367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 b="1">
                <a:latin typeface="微软雅黑" charset="0"/>
                <a:ea typeface="微软雅黑" charset="0"/>
              </a:rPr>
              <a:t>IR</a:t>
            </a:r>
            <a:r>
              <a:rPr lang="zh-CN" altLang="en-US" sz="1400" b="1">
                <a:latin typeface="微软雅黑" charset="0"/>
                <a:ea typeface="微软雅黑" charset="0"/>
              </a:rPr>
              <a:t>和</a:t>
            </a:r>
            <a:r>
              <a:rPr lang="en-US" altLang="zh-CN" sz="1400" b="1">
                <a:latin typeface="微软雅黑" charset="0"/>
                <a:ea typeface="微软雅黑" charset="0"/>
              </a:rPr>
              <a:t>SR</a:t>
            </a:r>
            <a:r>
              <a:rPr lang="zh-CN" altLang="en-US" sz="1400" b="1">
                <a:latin typeface="微软雅黑" charset="0"/>
                <a:ea typeface="微软雅黑" charset="0"/>
              </a:rPr>
              <a:t>在</a:t>
            </a:r>
            <a:r>
              <a:rPr lang="en-US" altLang="zh-CN" sz="1400" b="1">
                <a:latin typeface="微软雅黑" charset="0"/>
                <a:ea typeface="微软雅黑" charset="0"/>
              </a:rPr>
              <a:t>Reconstruction</a:t>
            </a:r>
            <a:r>
              <a:rPr lang="zh-CN" altLang="en-US" sz="1400" b="1">
                <a:latin typeface="微软雅黑" charset="0"/>
                <a:ea typeface="微软雅黑" charset="0"/>
              </a:rPr>
              <a:t>部分设计</a:t>
            </a:r>
            <a:r>
              <a:rPr lang="zh-CN" altLang="en-US" sz="1400" b="1">
                <a:latin typeface="微软雅黑" charset="0"/>
                <a:ea typeface="微软雅黑" charset="0"/>
              </a:rPr>
              <a:t>不同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RAMiT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24300" y="554990"/>
            <a:ext cx="8074025" cy="3674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970020"/>
            <a:ext cx="5985510" cy="28879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12815" y="5198110"/>
            <a:ext cx="5985510" cy="9321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800735"/>
            <a:ext cx="3835400" cy="2806700"/>
          </a:xfrm>
          <a:prstGeom prst="rect">
            <a:avLst/>
          </a:prstGeom>
        </p:spPr>
      </p:pic>
      <p:sp>
        <p:nvSpPr>
          <p:cNvPr id="9" name="矩形: 圆角 36"/>
          <p:cNvSpPr/>
          <p:nvPr>
            <p:custDataLst>
              <p:tags r:id="rId9"/>
            </p:custDataLst>
          </p:nvPr>
        </p:nvSpPr>
        <p:spPr>
          <a:xfrm rot="10800000" flipV="1">
            <a:off x="10601960" y="3429000"/>
            <a:ext cx="1317625" cy="54165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: 圆角 36"/>
          <p:cNvSpPr/>
          <p:nvPr>
            <p:custDataLst>
              <p:tags r:id="rId10"/>
            </p:custDataLst>
          </p:nvPr>
        </p:nvSpPr>
        <p:spPr>
          <a:xfrm rot="10800000" flipV="1">
            <a:off x="9118600" y="1309370"/>
            <a:ext cx="1317625" cy="54165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: 圆角 36"/>
          <p:cNvSpPr/>
          <p:nvPr>
            <p:custDataLst>
              <p:tags r:id="rId11"/>
            </p:custDataLst>
          </p:nvPr>
        </p:nvSpPr>
        <p:spPr>
          <a:xfrm rot="10800000" flipV="1">
            <a:off x="6013450" y="2778760"/>
            <a:ext cx="1497965" cy="54165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>
            <p:custDataLst>
              <p:tags r:id="rId12"/>
            </p:custDataLst>
          </p:nvPr>
        </p:nvCxnSpPr>
        <p:spPr>
          <a:xfrm flipH="1" flipV="1">
            <a:off x="3769995" y="1090295"/>
            <a:ext cx="2204085" cy="17094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>
            <p:custDataLst>
              <p:tags r:id="rId13"/>
            </p:custDataLst>
          </p:nvPr>
        </p:nvCxnSpPr>
        <p:spPr>
          <a:xfrm flipH="1">
            <a:off x="3684905" y="3251835"/>
            <a:ext cx="2246630" cy="7493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4"/>
            </p:custDataLst>
          </p:nvPr>
        </p:nvCxnSpPr>
        <p:spPr>
          <a:xfrm flipV="1">
            <a:off x="5818505" y="1898015"/>
            <a:ext cx="3300095" cy="22161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>
            <p:custDataLst>
              <p:tags r:id="rId15"/>
            </p:custDataLst>
          </p:nvPr>
        </p:nvCxnSpPr>
        <p:spPr>
          <a:xfrm flipV="1">
            <a:off x="5875020" y="1898015"/>
            <a:ext cx="4561205" cy="47872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16"/>
            </p:custDataLst>
          </p:nvPr>
        </p:nvCxnSpPr>
        <p:spPr>
          <a:xfrm flipV="1">
            <a:off x="6157595" y="3970020"/>
            <a:ext cx="4444365" cy="12833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17"/>
            </p:custDataLst>
          </p:nvPr>
        </p:nvCxnSpPr>
        <p:spPr>
          <a:xfrm flipH="1" flipV="1">
            <a:off x="11919585" y="3970020"/>
            <a:ext cx="87630" cy="13023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STSN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94130" y="471805"/>
            <a:ext cx="9222105" cy="4295775"/>
          </a:xfrm>
          <a:prstGeom prst="rect">
            <a:avLst/>
          </a:prstGeom>
        </p:spPr>
      </p:pic>
      <p:sp>
        <p:nvSpPr>
          <p:cNvPr id="10" name="矩形: 圆角 36"/>
          <p:cNvSpPr/>
          <p:nvPr>
            <p:custDataLst>
              <p:tags r:id="rId3"/>
            </p:custDataLst>
          </p:nvPr>
        </p:nvSpPr>
        <p:spPr>
          <a:xfrm rot="10800000" flipV="1">
            <a:off x="5319395" y="2849880"/>
            <a:ext cx="354330" cy="96647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: 圆角 36"/>
          <p:cNvSpPr/>
          <p:nvPr>
            <p:custDataLst>
              <p:tags r:id="rId4"/>
            </p:custDataLst>
          </p:nvPr>
        </p:nvSpPr>
        <p:spPr>
          <a:xfrm rot="10800000" flipV="1">
            <a:off x="6942455" y="1605915"/>
            <a:ext cx="354330" cy="84010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7889240" y="1872615"/>
            <a:ext cx="17703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就是</a:t>
            </a:r>
            <a:r>
              <a:rPr lang="zh-CN" altLang="en-US" sz="1400" b="1">
                <a:latin typeface="微软雅黑" charset="0"/>
                <a:ea typeface="微软雅黑" charset="0"/>
              </a:rPr>
              <a:t>逐元素</a:t>
            </a:r>
            <a:r>
              <a:rPr lang="zh-CN" altLang="en-US" sz="1400" b="1">
                <a:latin typeface="微软雅黑" charset="0"/>
                <a:ea typeface="微软雅黑" charset="0"/>
              </a:rPr>
              <a:t>相乘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059305" y="4767580"/>
            <a:ext cx="6688455" cy="207327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8"/>
            </p:custDataLst>
          </p:nvPr>
        </p:nvSpPr>
        <p:spPr>
          <a:xfrm>
            <a:off x="8747760" y="5828665"/>
            <a:ext cx="3112135" cy="3060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自己文章里对</a:t>
            </a:r>
            <a:r>
              <a:rPr lang="en-US" altLang="zh-CN" sz="1400" b="1">
                <a:latin typeface="微软雅黑" charset="0"/>
                <a:ea typeface="微软雅黑" charset="0"/>
              </a:rPr>
              <a:t>ESA</a:t>
            </a:r>
            <a:r>
              <a:rPr lang="zh-CN" altLang="en-US" sz="1400" b="1">
                <a:latin typeface="微软雅黑" charset="0"/>
                <a:ea typeface="微软雅黑" charset="0"/>
              </a:rPr>
              <a:t>的介绍都没有，还是拿的原论文的</a:t>
            </a:r>
            <a:r>
              <a:rPr lang="zh-CN" altLang="en-US" sz="1400" b="1">
                <a:latin typeface="微软雅黑" charset="0"/>
                <a:ea typeface="微软雅黑" charset="0"/>
              </a:rPr>
              <a:t>图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cxnSp>
        <p:nvCxnSpPr>
          <p:cNvPr id="14" name="直接连接符 13"/>
          <p:cNvCxnSpPr/>
          <p:nvPr>
            <p:custDataLst>
              <p:tags r:id="rId9"/>
            </p:custDataLst>
          </p:nvPr>
        </p:nvCxnSpPr>
        <p:spPr>
          <a:xfrm flipV="1">
            <a:off x="2273300" y="3845560"/>
            <a:ext cx="3052445" cy="151193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>
            <p:custDataLst>
              <p:tags r:id="rId10"/>
            </p:custDataLst>
          </p:nvPr>
        </p:nvCxnSpPr>
        <p:spPr>
          <a:xfrm flipH="1" flipV="1">
            <a:off x="5650230" y="3859530"/>
            <a:ext cx="2882900" cy="14414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HNCT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28980" y="0"/>
            <a:ext cx="1073404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SRConvNet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FD-Conv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098915" cy="441198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049780" y="417195"/>
            <a:ext cx="1896745" cy="236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结果融合双线性</a:t>
            </a:r>
            <a:r>
              <a:rPr lang="zh-CN" altLang="en-US" sz="1400" b="1">
                <a:latin typeface="微软雅黑" charset="0"/>
                <a:ea typeface="微软雅黑" charset="0"/>
              </a:rPr>
              <a:t>差值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919480" y="3429000"/>
            <a:ext cx="1896745" cy="236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频域作为</a:t>
            </a:r>
            <a:r>
              <a:rPr lang="en-US" altLang="zh-CN" sz="1400" b="1">
                <a:latin typeface="微软雅黑" charset="0"/>
                <a:ea typeface="微软雅黑" charset="0"/>
              </a:rPr>
              <a:t>A</a:t>
            </a:r>
            <a:r>
              <a:rPr lang="zh-CN" altLang="en-US" sz="1400" b="1">
                <a:latin typeface="微软雅黑" charset="0"/>
                <a:ea typeface="微软雅黑" charset="0"/>
              </a:rPr>
              <a:t>矩阵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919480" y="1923415"/>
            <a:ext cx="1896745" cy="236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空间域作为</a:t>
            </a:r>
            <a:r>
              <a:rPr lang="en-US" altLang="zh-CN" sz="1400" b="1">
                <a:latin typeface="微软雅黑" charset="0"/>
                <a:ea typeface="微软雅黑" charset="0"/>
              </a:rPr>
              <a:t>V</a:t>
            </a:r>
            <a:r>
              <a:rPr lang="zh-CN" altLang="en-US" sz="1400" b="1">
                <a:latin typeface="微软雅黑" charset="0"/>
                <a:ea typeface="微软雅黑" charset="0"/>
              </a:rPr>
              <a:t>矩阵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804785" y="4411980"/>
            <a:ext cx="4132580" cy="2395220"/>
          </a:xfrm>
          <a:prstGeom prst="rect">
            <a:avLst/>
          </a:prstGeom>
        </p:spPr>
      </p:pic>
      <p:sp>
        <p:nvSpPr>
          <p:cNvPr id="10" name="矩形: 圆角 36"/>
          <p:cNvSpPr/>
          <p:nvPr>
            <p:custDataLst>
              <p:tags r:id="rId8"/>
            </p:custDataLst>
          </p:nvPr>
        </p:nvSpPr>
        <p:spPr>
          <a:xfrm rot="10800000" flipV="1">
            <a:off x="7254875" y="2033270"/>
            <a:ext cx="1667510" cy="47307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9806940" y="2050415"/>
            <a:ext cx="1896745" cy="236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运用组</a:t>
            </a:r>
            <a:r>
              <a:rPr lang="en-US" altLang="zh-CN" sz="1400" b="1">
                <a:latin typeface="微软雅黑" charset="0"/>
                <a:ea typeface="微软雅黑" charset="0"/>
              </a:rPr>
              <a:t>+</a:t>
            </a:r>
            <a:r>
              <a:rPr lang="zh-CN" altLang="en-US" sz="1400" b="1">
                <a:latin typeface="微软雅黑" charset="0"/>
                <a:ea typeface="微软雅黑" charset="0"/>
              </a:rPr>
              <a:t>动态</a:t>
            </a:r>
            <a:r>
              <a:rPr lang="zh-CN" altLang="en-US" sz="1400" b="1">
                <a:latin typeface="微软雅黑" charset="0"/>
                <a:ea typeface="微软雅黑" charset="0"/>
              </a:rPr>
              <a:t>卷积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10"/>
            </p:custDataLst>
          </p:nvPr>
        </p:nvCxnSpPr>
        <p:spPr>
          <a:xfrm flipH="1" flipV="1">
            <a:off x="7257415" y="2573655"/>
            <a:ext cx="537210" cy="2006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11"/>
            </p:custDataLst>
          </p:nvPr>
        </p:nvCxnSpPr>
        <p:spPr>
          <a:xfrm flipH="1" flipV="1">
            <a:off x="8922385" y="2405380"/>
            <a:ext cx="2941320" cy="19488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7200" y="1479550"/>
            <a:ext cx="11277600" cy="3898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7325" y="1167765"/>
            <a:ext cx="4954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可视化一步卷积操作在频域中所有可学习的参数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195320" y="5378450"/>
            <a:ext cx="35020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假设本卷积核只关注低频信息</a:t>
            </a:r>
            <a:r>
              <a:rPr lang="en-US" altLang="zh-CN" sz="1400" b="1">
                <a:latin typeface="微软雅黑" charset="0"/>
                <a:ea typeface="微软雅黑" charset="0"/>
              </a:rPr>
              <a:t>(</a:t>
            </a:r>
            <a:r>
              <a:rPr lang="zh-CN" altLang="en-US" sz="1400" b="1">
                <a:latin typeface="微软雅黑" charset="0"/>
                <a:ea typeface="微软雅黑" charset="0"/>
              </a:rPr>
              <a:t>蓝色部分</a:t>
            </a:r>
            <a:r>
              <a:rPr lang="en-US" altLang="zh-CN" sz="1400" b="1">
                <a:latin typeface="微软雅黑" charset="0"/>
                <a:ea typeface="微软雅黑" charset="0"/>
              </a:rPr>
              <a:t>)</a:t>
            </a:r>
            <a:br>
              <a:rPr lang="en-US" altLang="zh-CN" sz="1400" b="1">
                <a:latin typeface="微软雅黑" charset="0"/>
                <a:ea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</a:rPr>
              <a:t>那么将高频信息</a:t>
            </a:r>
            <a:r>
              <a:rPr lang="en-US" altLang="zh-CN" sz="1400" b="1">
                <a:latin typeface="微软雅黑" charset="0"/>
                <a:ea typeface="微软雅黑" charset="0"/>
              </a:rPr>
              <a:t>(</a:t>
            </a:r>
            <a:r>
              <a:rPr lang="zh-CN" altLang="en-US" sz="1400" b="1">
                <a:latin typeface="微软雅黑" charset="0"/>
                <a:ea typeface="微软雅黑" charset="0"/>
              </a:rPr>
              <a:t>黄色</a:t>
            </a:r>
            <a:r>
              <a:rPr lang="en-US" altLang="zh-CN" sz="1400" b="1">
                <a:latin typeface="微软雅黑" charset="0"/>
                <a:ea typeface="微软雅黑" charset="0"/>
              </a:rPr>
              <a:t>)</a:t>
            </a:r>
            <a:r>
              <a:rPr lang="zh-CN" altLang="en-US" sz="1400" b="1">
                <a:latin typeface="微软雅黑" charset="0"/>
                <a:ea typeface="微软雅黑" charset="0"/>
              </a:rPr>
              <a:t>置为</a:t>
            </a:r>
            <a:r>
              <a:rPr lang="en-US" altLang="zh-CN" sz="1400" b="1">
                <a:latin typeface="微软雅黑" charset="0"/>
                <a:ea typeface="微软雅黑" charset="0"/>
              </a:rPr>
              <a:t>0(</a:t>
            </a:r>
            <a:r>
              <a:rPr lang="zh-CN" altLang="en-US" sz="1400" b="1">
                <a:latin typeface="微软雅黑" charset="0"/>
                <a:ea typeface="微软雅黑" charset="0"/>
              </a:rPr>
              <a:t>白色</a:t>
            </a:r>
            <a:r>
              <a:rPr lang="en-US" altLang="zh-CN" sz="1400" b="1">
                <a:latin typeface="微软雅黑" charset="0"/>
                <a:ea typeface="微软雅黑" charset="0"/>
              </a:rPr>
              <a:t>)</a:t>
            </a:r>
            <a:br>
              <a:rPr lang="en-US" altLang="zh-CN" sz="1400" b="1">
                <a:latin typeface="微软雅黑" charset="0"/>
                <a:ea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</a:rPr>
              <a:t>低频信息</a:t>
            </a:r>
            <a:r>
              <a:rPr lang="zh-CN" altLang="en-US" sz="1400" b="1">
                <a:latin typeface="微软雅黑" charset="0"/>
                <a:ea typeface="微软雅黑" charset="0"/>
              </a:rPr>
              <a:t>不变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6285230" y="861060"/>
            <a:ext cx="27057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通过</a:t>
            </a:r>
            <a:r>
              <a:rPr lang="en-US" altLang="zh-CN" sz="1400" b="1">
                <a:latin typeface="微软雅黑" charset="0"/>
                <a:ea typeface="微软雅黑" charset="0"/>
              </a:rPr>
              <a:t>iDFT</a:t>
            </a:r>
            <a:r>
              <a:rPr lang="zh-CN" altLang="en-US" sz="1400" b="1">
                <a:latin typeface="微软雅黑" charset="0"/>
                <a:ea typeface="微软雅黑" charset="0"/>
              </a:rPr>
              <a:t>将频域映射回</a:t>
            </a:r>
            <a:r>
              <a:rPr lang="zh-CN" altLang="en-US" sz="1400" b="1">
                <a:latin typeface="微软雅黑" charset="0"/>
                <a:ea typeface="微软雅黑" charset="0"/>
              </a:rPr>
              <a:t>空间域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9117965" y="5071745"/>
            <a:ext cx="27057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重新拆分拼接位</a:t>
            </a:r>
            <a:r>
              <a:rPr lang="zh-CN" altLang="en-US" sz="1400" b="1">
                <a:latin typeface="微软雅黑" charset="0"/>
                <a:ea typeface="微软雅黑" charset="0"/>
              </a:rPr>
              <a:t>卷积核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35100" y="1416050"/>
            <a:ext cx="9321800" cy="40259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3712845" y="1184275"/>
            <a:ext cx="49542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微软雅黑" charset="0"/>
                <a:ea typeface="微软雅黑" charset="0"/>
              </a:rPr>
              <a:t>用于为动态卷积根据输入特征分配权重</a:t>
            </a:r>
            <a:endParaRPr lang="zh-CN" altLang="en-US" sz="2000" b="1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3628390" y="1622425"/>
            <a:ext cx="49542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上面的部分关注全局信息，判断当前卷积核的重要</a:t>
            </a:r>
            <a:r>
              <a:rPr lang="zh-CN" altLang="en-US" sz="1400" b="1">
                <a:latin typeface="微软雅黑" charset="0"/>
                <a:ea typeface="微软雅黑" charset="0"/>
              </a:rPr>
              <a:t>程度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3220720" y="5135245"/>
            <a:ext cx="57505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上面的部分关注局部信息，判断当前卷积核的某个元素</a:t>
            </a:r>
            <a:r>
              <a:rPr lang="zh-CN" altLang="en-US" sz="1400" b="1">
                <a:latin typeface="微软雅黑" charset="0"/>
                <a:ea typeface="微软雅黑" charset="0"/>
              </a:rPr>
              <a:t>的重要</a:t>
            </a:r>
            <a:r>
              <a:rPr lang="zh-CN" altLang="en-US" sz="1400" b="1">
                <a:latin typeface="微软雅黑" charset="0"/>
                <a:ea typeface="微软雅黑" charset="0"/>
              </a:rPr>
              <a:t>程度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41550" y="1563370"/>
            <a:ext cx="7005955" cy="433705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918845" y="2092960"/>
            <a:ext cx="3771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将按照权重调整后的卷积核映射到频域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3014345" y="5900420"/>
            <a:ext cx="37719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将</a:t>
            </a:r>
            <a:r>
              <a:rPr lang="zh-CN" altLang="en-US" sz="1400" b="1">
                <a:latin typeface="微软雅黑" charset="0"/>
                <a:ea typeface="微软雅黑" charset="0"/>
              </a:rPr>
              <a:t>特征映射到频域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371975" y="1372235"/>
            <a:ext cx="2167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将按照不同频段进行</a:t>
            </a:r>
            <a:r>
              <a:rPr lang="zh-CN" altLang="en-US" sz="1400" b="1">
                <a:latin typeface="微软雅黑" charset="0"/>
                <a:ea typeface="微软雅黑" charset="0"/>
              </a:rPr>
              <a:t>拆分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5633085" y="2276475"/>
            <a:ext cx="21678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映射回空间</a:t>
            </a:r>
            <a:r>
              <a:rPr lang="zh-CN" altLang="en-US" sz="1400" b="1">
                <a:latin typeface="微软雅黑" charset="0"/>
                <a:ea typeface="微软雅黑" charset="0"/>
              </a:rPr>
              <a:t>域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10" name="矩形: 圆角 36"/>
          <p:cNvSpPr/>
          <p:nvPr>
            <p:custDataLst>
              <p:tags r:id="rId7"/>
            </p:custDataLst>
          </p:nvPr>
        </p:nvSpPr>
        <p:spPr>
          <a:xfrm rot="10800000" flipV="1">
            <a:off x="3131820" y="2399665"/>
            <a:ext cx="663575" cy="88836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9" name="矩形: 圆角 36"/>
          <p:cNvSpPr/>
          <p:nvPr>
            <p:custDataLst>
              <p:tags r:id="rId8"/>
            </p:custDataLst>
          </p:nvPr>
        </p:nvSpPr>
        <p:spPr>
          <a:xfrm rot="10800000" flipV="1">
            <a:off x="4027170" y="5126355"/>
            <a:ext cx="663575" cy="61976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1" name="矩形: 圆角 36"/>
          <p:cNvSpPr/>
          <p:nvPr>
            <p:custDataLst>
              <p:tags r:id="rId9"/>
            </p:custDataLst>
          </p:nvPr>
        </p:nvSpPr>
        <p:spPr>
          <a:xfrm rot="10800000" flipV="1">
            <a:off x="4817745" y="1985645"/>
            <a:ext cx="815340" cy="303276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2" name="矩形: 圆角 36"/>
          <p:cNvSpPr/>
          <p:nvPr>
            <p:custDataLst>
              <p:tags r:id="rId10"/>
            </p:custDataLst>
          </p:nvPr>
        </p:nvSpPr>
        <p:spPr>
          <a:xfrm rot="10800000" flipV="1">
            <a:off x="5799455" y="2654300"/>
            <a:ext cx="815340" cy="88900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80615" y="2200910"/>
            <a:ext cx="7098665" cy="271081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4345" y="403225"/>
            <a:ext cx="4848860" cy="16764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658870" y="5033010"/>
            <a:ext cx="4228465" cy="1826260"/>
          </a:xfrm>
          <a:prstGeom prst="rect">
            <a:avLst/>
          </a:prstGeom>
        </p:spPr>
      </p:pic>
      <p:sp>
        <p:nvSpPr>
          <p:cNvPr id="10" name="矩形: 圆角 36"/>
          <p:cNvSpPr/>
          <p:nvPr>
            <p:custDataLst>
              <p:tags r:id="rId7"/>
            </p:custDataLst>
          </p:nvPr>
        </p:nvSpPr>
        <p:spPr>
          <a:xfrm rot="10800000" flipV="1">
            <a:off x="2475865" y="2298065"/>
            <a:ext cx="1835150" cy="182626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7" name="矩形: 圆角 36"/>
          <p:cNvSpPr/>
          <p:nvPr>
            <p:custDataLst>
              <p:tags r:id="rId8"/>
            </p:custDataLst>
          </p:nvPr>
        </p:nvSpPr>
        <p:spPr>
          <a:xfrm rot="10800000" flipV="1">
            <a:off x="4944745" y="2401570"/>
            <a:ext cx="805815" cy="213106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cxnSp>
        <p:nvCxnSpPr>
          <p:cNvPr id="8" name="直接连接符 7"/>
          <p:cNvCxnSpPr/>
          <p:nvPr>
            <p:custDataLst>
              <p:tags r:id="rId9"/>
            </p:custDataLst>
          </p:nvPr>
        </p:nvCxnSpPr>
        <p:spPr>
          <a:xfrm>
            <a:off x="666750" y="2015490"/>
            <a:ext cx="1809115" cy="282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>
            <p:custDataLst>
              <p:tags r:id="rId10"/>
            </p:custDataLst>
          </p:nvPr>
        </p:nvCxnSpPr>
        <p:spPr>
          <a:xfrm flipV="1">
            <a:off x="3735705" y="4532630"/>
            <a:ext cx="1209040" cy="77343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11"/>
            </p:custDataLst>
          </p:nvPr>
        </p:nvCxnSpPr>
        <p:spPr>
          <a:xfrm flipH="1" flipV="1">
            <a:off x="5750560" y="4532630"/>
            <a:ext cx="2025650" cy="8324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12"/>
            </p:custDataLst>
          </p:nvPr>
        </p:nvCxnSpPr>
        <p:spPr>
          <a:xfrm flipH="1">
            <a:off x="4413885" y="1990090"/>
            <a:ext cx="748665" cy="5530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LatticeNets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69035" y="866140"/>
            <a:ext cx="9620250" cy="546036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169035" y="382905"/>
            <a:ext cx="4204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第一种情况</a:t>
            </a:r>
            <a:br>
              <a:rPr lang="zh-CN" altLang="en-US" sz="1400" b="1">
                <a:latin typeface="微软雅黑" charset="0"/>
                <a:ea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</a:rPr>
              <a:t>上下两个通路完全一致，相当于两个残差块</a:t>
            </a:r>
            <a:r>
              <a:rPr lang="zh-CN" altLang="en-US" sz="1400" b="1">
                <a:latin typeface="微软雅黑" charset="0"/>
                <a:ea typeface="微软雅黑" charset="0"/>
              </a:rPr>
              <a:t>串联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6027420" y="382905"/>
            <a:ext cx="4204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第二种情况</a:t>
            </a:r>
            <a:br>
              <a:rPr lang="zh-CN" altLang="en-US" sz="1400" b="1">
                <a:latin typeface="微软雅黑" charset="0"/>
                <a:ea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</a:rPr>
              <a:t>上下两个通路第一步不一致，融合后完全</a:t>
            </a:r>
            <a:r>
              <a:rPr lang="zh-CN" altLang="en-US" sz="1400" b="1">
                <a:latin typeface="微软雅黑" charset="0"/>
                <a:ea typeface="微软雅黑" charset="0"/>
              </a:rPr>
              <a:t>一致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169035" y="6188075"/>
            <a:ext cx="4204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第三种情况</a:t>
            </a:r>
            <a:br>
              <a:rPr lang="zh-CN" altLang="en-US" sz="1400" b="1">
                <a:latin typeface="微软雅黑" charset="0"/>
                <a:ea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</a:rPr>
              <a:t>上下两个通路第一步一致，融合后</a:t>
            </a:r>
            <a:r>
              <a:rPr lang="zh-CN" altLang="en-US" sz="1400" b="1">
                <a:latin typeface="微软雅黑" charset="0"/>
                <a:ea typeface="微软雅黑" charset="0"/>
              </a:rPr>
              <a:t>不一致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6402705" y="6188075"/>
            <a:ext cx="4204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第三种情况</a:t>
            </a:r>
            <a:br>
              <a:rPr lang="zh-CN" altLang="en-US" sz="1400" b="1">
                <a:latin typeface="微软雅黑" charset="0"/>
                <a:ea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</a:rPr>
              <a:t>上下两个通路</a:t>
            </a:r>
            <a:r>
              <a:rPr lang="zh-CN" altLang="en-US" sz="1400" b="1">
                <a:latin typeface="微软雅黑" charset="0"/>
                <a:ea typeface="微软雅黑" charset="0"/>
              </a:rPr>
              <a:t>都不一致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0050" y="1244600"/>
            <a:ext cx="11391900" cy="43688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000250" y="535305"/>
            <a:ext cx="4204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上分支使用全局平均</a:t>
            </a:r>
            <a:r>
              <a:rPr lang="zh-CN" altLang="en-US" sz="1400" b="1">
                <a:latin typeface="微软雅黑" charset="0"/>
                <a:ea typeface="微软雅黑" charset="0"/>
              </a:rPr>
              <a:t>池化</a:t>
            </a:r>
            <a:br>
              <a:rPr lang="zh-CN" altLang="en-US" sz="1400" b="1">
                <a:latin typeface="微软雅黑" charset="0"/>
                <a:ea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</a:rPr>
              <a:t>用于计算每个通道的</a:t>
            </a:r>
            <a:r>
              <a:rPr lang="zh-CN" altLang="en-US" sz="1400" b="1">
                <a:latin typeface="微软雅黑" charset="0"/>
                <a:ea typeface="微软雅黑" charset="0"/>
              </a:rPr>
              <a:t>强度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2000250" y="5534025"/>
            <a:ext cx="42049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下分支使用标准差池化</a:t>
            </a:r>
            <a:br>
              <a:rPr lang="zh-CN" altLang="en-US" sz="1400" b="1">
                <a:latin typeface="微软雅黑" charset="0"/>
                <a:ea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</a:rPr>
              <a:t>用于计算每个通道的的变化</a:t>
            </a:r>
            <a:r>
              <a:rPr lang="zh-CN" altLang="en-US" sz="1400" b="1">
                <a:latin typeface="微软雅黑" charset="0"/>
                <a:ea typeface="微软雅黑" charset="0"/>
              </a:rPr>
              <a:t>量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9681210" y="1892300"/>
            <a:ext cx="11601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取加权</a:t>
            </a:r>
            <a:r>
              <a:rPr lang="zh-CN" altLang="en-US" sz="1400" b="1">
                <a:latin typeface="微软雅黑" charset="0"/>
                <a:ea typeface="微软雅黑" charset="0"/>
              </a:rPr>
              <a:t>平均</a:t>
            </a:r>
            <a:endParaRPr lang="zh-CN" altLang="en-US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566</Words>
  <Application>WPS 演示</Application>
  <PresentationFormat>宽屏</PresentationFormat>
  <Paragraphs>72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Elephant King。</cp:lastModifiedBy>
  <cp:revision>19</cp:revision>
  <dcterms:created xsi:type="dcterms:W3CDTF">2025-06-16T12:17:15Z</dcterms:created>
  <dcterms:modified xsi:type="dcterms:W3CDTF">2025-06-16T12:17:15Z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3BA2933359E5810EF85B4968520A504B_41</vt:lpwstr>
  </property>
</Properties>
</file>