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9" r:id="rId5"/>
    <p:sldId id="257" r:id="rId6"/>
    <p:sldId id="260" r:id="rId7"/>
    <p:sldId id="262" r:id="rId8"/>
    <p:sldId id="261" r:id="rId9"/>
    <p:sldId id="264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1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8" Type="http://schemas.openxmlformats.org/officeDocument/2006/relationships/notesSlide" Target="../notesSlides/notesSlide1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21.xml"/><Relationship Id="rId25" Type="http://schemas.openxmlformats.org/officeDocument/2006/relationships/tags" Target="../tags/tag20.xml"/><Relationship Id="rId24" Type="http://schemas.openxmlformats.org/officeDocument/2006/relationships/tags" Target="../tags/tag19.xml"/><Relationship Id="rId23" Type="http://schemas.openxmlformats.org/officeDocument/2006/relationships/tags" Target="../tags/tag18.xml"/><Relationship Id="rId22" Type="http://schemas.openxmlformats.org/officeDocument/2006/relationships/tags" Target="../tags/tag17.xml"/><Relationship Id="rId21" Type="http://schemas.openxmlformats.org/officeDocument/2006/relationships/tags" Target="../tags/tag16.xml"/><Relationship Id="rId20" Type="http://schemas.openxmlformats.org/officeDocument/2006/relationships/tags" Target="../tags/tag15.xml"/><Relationship Id="rId2" Type="http://schemas.openxmlformats.org/officeDocument/2006/relationships/image" Target="../media/image1.png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6.png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7.png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8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7.png"/><Relationship Id="rId5" Type="http://schemas.openxmlformats.org/officeDocument/2006/relationships/tags" Target="../tags/tag41.xml"/><Relationship Id="rId4" Type="http://schemas.openxmlformats.org/officeDocument/2006/relationships/image" Target="../media/image6.png"/><Relationship Id="rId3" Type="http://schemas.openxmlformats.org/officeDocument/2006/relationships/tags" Target="../tags/tag40.xml"/><Relationship Id="rId2" Type="http://schemas.openxmlformats.org/officeDocument/2006/relationships/image" Target="../media/image9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10.png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2345" y="0"/>
            <a:ext cx="5562600" cy="2006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22065" y="2082165"/>
            <a:ext cx="5524500" cy="280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58765" y="5457190"/>
            <a:ext cx="1889125" cy="1259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7165" y="2580005"/>
            <a:ext cx="3870325" cy="4277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004425" y="2580005"/>
            <a:ext cx="1889125" cy="2769870"/>
          </a:xfrm>
          <a:prstGeom prst="rect">
            <a:avLst/>
          </a:prstGeom>
        </p:spPr>
      </p:pic>
      <p:sp>
        <p:nvSpPr>
          <p:cNvPr id="10" name="矩形: 圆角 36"/>
          <p:cNvSpPr/>
          <p:nvPr>
            <p:custDataLst>
              <p:tags r:id="rId11"/>
            </p:custDataLst>
          </p:nvPr>
        </p:nvSpPr>
        <p:spPr>
          <a:xfrm rot="10800000" flipV="1">
            <a:off x="4724400" y="426085"/>
            <a:ext cx="663575" cy="9994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矩形: 圆角 36"/>
          <p:cNvSpPr/>
          <p:nvPr>
            <p:custDataLst>
              <p:tags r:id="rId12"/>
            </p:custDataLst>
          </p:nvPr>
        </p:nvSpPr>
        <p:spPr>
          <a:xfrm rot="10800000" flipV="1">
            <a:off x="5361305" y="2533015"/>
            <a:ext cx="368300" cy="7486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4610735" y="2922905"/>
            <a:ext cx="368300" cy="62547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: 圆角 36"/>
          <p:cNvSpPr/>
          <p:nvPr>
            <p:custDataLst>
              <p:tags r:id="rId14"/>
            </p:custDataLst>
          </p:nvPr>
        </p:nvSpPr>
        <p:spPr>
          <a:xfrm rot="10800000" flipV="1">
            <a:off x="7972425" y="2409190"/>
            <a:ext cx="368935" cy="9994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4286885" y="1437640"/>
            <a:ext cx="435610" cy="85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5"/>
            </p:custDataLst>
          </p:nvPr>
        </p:nvCxnSpPr>
        <p:spPr>
          <a:xfrm>
            <a:off x="5358765" y="1425575"/>
            <a:ext cx="3719195" cy="86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6"/>
            </p:custDataLst>
          </p:nvPr>
        </p:nvCxnSpPr>
        <p:spPr>
          <a:xfrm>
            <a:off x="5729605" y="3281680"/>
            <a:ext cx="1455420" cy="221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7"/>
            </p:custDataLst>
          </p:nvPr>
        </p:nvCxnSpPr>
        <p:spPr>
          <a:xfrm>
            <a:off x="5387975" y="3281680"/>
            <a:ext cx="0" cy="2205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8"/>
            </p:custDataLst>
          </p:nvPr>
        </p:nvCxnSpPr>
        <p:spPr>
          <a:xfrm flipH="1">
            <a:off x="4044315" y="3538220"/>
            <a:ext cx="933450" cy="3143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9"/>
            </p:custDataLst>
          </p:nvPr>
        </p:nvCxnSpPr>
        <p:spPr>
          <a:xfrm flipH="1" flipV="1">
            <a:off x="3948430" y="2714625"/>
            <a:ext cx="659765" cy="2470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20"/>
            </p:custDataLst>
          </p:nvPr>
        </p:nvCxnSpPr>
        <p:spPr>
          <a:xfrm>
            <a:off x="8373745" y="2416175"/>
            <a:ext cx="1757045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21"/>
            </p:custDataLst>
          </p:nvPr>
        </p:nvCxnSpPr>
        <p:spPr>
          <a:xfrm>
            <a:off x="8373745" y="3428365"/>
            <a:ext cx="1715770" cy="1812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70610" y="2289175"/>
            <a:ext cx="1912620" cy="29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矩阵参数共享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矩形: 圆角 36"/>
          <p:cNvSpPr/>
          <p:nvPr>
            <p:custDataLst>
              <p:tags r:id="rId22"/>
            </p:custDataLst>
          </p:nvPr>
        </p:nvSpPr>
        <p:spPr>
          <a:xfrm rot="10800000" flipV="1">
            <a:off x="606425" y="4231640"/>
            <a:ext cx="369570" cy="3511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24" name="直接连接符 23"/>
          <p:cNvCxnSpPr>
            <a:endCxn id="23" idx="0"/>
          </p:cNvCxnSpPr>
          <p:nvPr>
            <p:custDataLst>
              <p:tags r:id="rId23"/>
            </p:custDataLst>
          </p:nvPr>
        </p:nvCxnSpPr>
        <p:spPr>
          <a:xfrm flipH="1">
            <a:off x="791210" y="2633980"/>
            <a:ext cx="1086485" cy="15976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4"/>
            </p:custDataLst>
          </p:nvPr>
        </p:nvSpPr>
        <p:spPr>
          <a:xfrm>
            <a:off x="7628890" y="5443220"/>
            <a:ext cx="3296920" cy="1134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通道蒸馏</a:t>
            </a:r>
            <a:br>
              <a:rPr lang="zh-CN" altLang="en-US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处理完成后</a:t>
            </a:r>
            <a:br>
              <a:rPr lang="zh-CN" altLang="en-US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一半通道进入下一层</a:t>
            </a:r>
            <a:br>
              <a:rPr lang="zh-CN" altLang="en-US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一半通道直接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输出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: 圆角 36"/>
          <p:cNvSpPr/>
          <p:nvPr>
            <p:custDataLst>
              <p:tags r:id="rId25"/>
            </p:custDataLst>
          </p:nvPr>
        </p:nvSpPr>
        <p:spPr>
          <a:xfrm rot="10800000" flipV="1">
            <a:off x="7033895" y="3834130"/>
            <a:ext cx="368300" cy="7486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5" idx="0"/>
          </p:cNvCxnSpPr>
          <p:nvPr>
            <p:custDataLst>
              <p:tags r:id="rId26"/>
            </p:custDataLst>
          </p:nvPr>
        </p:nvCxnSpPr>
        <p:spPr>
          <a:xfrm>
            <a:off x="7312025" y="4582795"/>
            <a:ext cx="1965325" cy="860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FD-Conv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1479550"/>
            <a:ext cx="11277600" cy="3898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325" y="1167765"/>
            <a:ext cx="4954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可视化一步卷积操作在频域中所有可学习的参数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195320" y="5378450"/>
            <a:ext cx="35020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假设本卷积核只关注低频信息</a:t>
            </a:r>
            <a:r>
              <a:rPr lang="en-US" altLang="zh-CN" sz="1400" b="1">
                <a:latin typeface="微软雅黑" charset="0"/>
                <a:ea typeface="微软雅黑" charset="0"/>
              </a:rPr>
              <a:t>(</a:t>
            </a:r>
            <a:r>
              <a:rPr lang="zh-CN" altLang="en-US" sz="1400" b="1">
                <a:latin typeface="微软雅黑" charset="0"/>
                <a:ea typeface="微软雅黑" charset="0"/>
              </a:rPr>
              <a:t>蓝色部分</a:t>
            </a:r>
            <a:r>
              <a:rPr lang="en-US" altLang="zh-CN" sz="1400" b="1">
                <a:latin typeface="微软雅黑" charset="0"/>
                <a:ea typeface="微软雅黑" charset="0"/>
              </a:rPr>
              <a:t>)</a:t>
            </a:r>
            <a:br>
              <a:rPr lang="en-US" altLang="zh-CN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那么将高频信息</a:t>
            </a:r>
            <a:r>
              <a:rPr lang="en-US" altLang="zh-CN" sz="1400" b="1">
                <a:latin typeface="微软雅黑" charset="0"/>
                <a:ea typeface="微软雅黑" charset="0"/>
              </a:rPr>
              <a:t>(</a:t>
            </a:r>
            <a:r>
              <a:rPr lang="zh-CN" altLang="en-US" sz="1400" b="1">
                <a:latin typeface="微软雅黑" charset="0"/>
                <a:ea typeface="微软雅黑" charset="0"/>
              </a:rPr>
              <a:t>黄色</a:t>
            </a:r>
            <a:r>
              <a:rPr lang="en-US" altLang="zh-CN" sz="1400" b="1">
                <a:latin typeface="微软雅黑" charset="0"/>
                <a:ea typeface="微软雅黑" charset="0"/>
              </a:rPr>
              <a:t>)</a:t>
            </a:r>
            <a:r>
              <a:rPr lang="zh-CN" altLang="en-US" sz="1400" b="1">
                <a:latin typeface="微软雅黑" charset="0"/>
                <a:ea typeface="微软雅黑" charset="0"/>
              </a:rPr>
              <a:t>置为</a:t>
            </a:r>
            <a:r>
              <a:rPr lang="en-US" altLang="zh-CN" sz="1400" b="1">
                <a:latin typeface="微软雅黑" charset="0"/>
                <a:ea typeface="微软雅黑" charset="0"/>
              </a:rPr>
              <a:t>0(</a:t>
            </a:r>
            <a:r>
              <a:rPr lang="zh-CN" altLang="en-US" sz="1400" b="1">
                <a:latin typeface="微软雅黑" charset="0"/>
                <a:ea typeface="微软雅黑" charset="0"/>
              </a:rPr>
              <a:t>白色</a:t>
            </a:r>
            <a:r>
              <a:rPr lang="en-US" altLang="zh-CN" sz="1400" b="1">
                <a:latin typeface="微软雅黑" charset="0"/>
                <a:ea typeface="微软雅黑" charset="0"/>
              </a:rPr>
              <a:t>)</a:t>
            </a:r>
            <a:br>
              <a:rPr lang="en-US" altLang="zh-CN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低频信息</a:t>
            </a:r>
            <a:r>
              <a:rPr lang="zh-CN" altLang="en-US" sz="1400" b="1">
                <a:latin typeface="微软雅黑" charset="0"/>
                <a:ea typeface="微软雅黑" charset="0"/>
              </a:rPr>
              <a:t>不变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285230" y="861060"/>
            <a:ext cx="2705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通过</a:t>
            </a:r>
            <a:r>
              <a:rPr lang="en-US" altLang="zh-CN" sz="1400" b="1">
                <a:latin typeface="微软雅黑" charset="0"/>
                <a:ea typeface="微软雅黑" charset="0"/>
              </a:rPr>
              <a:t>iDFT</a:t>
            </a:r>
            <a:r>
              <a:rPr lang="zh-CN" altLang="en-US" sz="1400" b="1">
                <a:latin typeface="微软雅黑" charset="0"/>
                <a:ea typeface="微软雅黑" charset="0"/>
              </a:rPr>
              <a:t>将频域映射回</a:t>
            </a:r>
            <a:r>
              <a:rPr lang="zh-CN" altLang="en-US" sz="1400" b="1">
                <a:latin typeface="微软雅黑" charset="0"/>
                <a:ea typeface="微软雅黑" charset="0"/>
              </a:rPr>
              <a:t>空间域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117965" y="5071745"/>
            <a:ext cx="2705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重新拆分拼接位</a:t>
            </a:r>
            <a:r>
              <a:rPr lang="zh-CN" altLang="en-US" sz="1400" b="1">
                <a:latin typeface="微软雅黑" charset="0"/>
                <a:ea typeface="微软雅黑" charset="0"/>
              </a:rPr>
              <a:t>卷积核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5100" y="1416050"/>
            <a:ext cx="9321800" cy="40259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712845" y="1184275"/>
            <a:ext cx="4954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charset="0"/>
                <a:ea typeface="微软雅黑" charset="0"/>
              </a:rPr>
              <a:t>用于为动态卷积根据输入特征分配权重</a:t>
            </a:r>
            <a:endParaRPr lang="zh-CN" altLang="en-US" sz="20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628390" y="1622425"/>
            <a:ext cx="4954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上面的部分关注全局信息，判断当前卷积核的重要</a:t>
            </a:r>
            <a:r>
              <a:rPr lang="zh-CN" altLang="en-US" sz="1400" b="1">
                <a:latin typeface="微软雅黑" charset="0"/>
                <a:ea typeface="微软雅黑" charset="0"/>
              </a:rPr>
              <a:t>程度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220720" y="5135245"/>
            <a:ext cx="5750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上面的部分关注局部信息，判断当前卷积核的某个元素</a:t>
            </a:r>
            <a:r>
              <a:rPr lang="zh-CN" altLang="en-US" sz="1400" b="1">
                <a:latin typeface="微软雅黑" charset="0"/>
                <a:ea typeface="微软雅黑" charset="0"/>
              </a:rPr>
              <a:t>的重要</a:t>
            </a:r>
            <a:r>
              <a:rPr lang="zh-CN" altLang="en-US" sz="1400" b="1">
                <a:latin typeface="微软雅黑" charset="0"/>
                <a:ea typeface="微软雅黑" charset="0"/>
              </a:rPr>
              <a:t>程度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41550" y="1563370"/>
            <a:ext cx="7005955" cy="433705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18845" y="2092960"/>
            <a:ext cx="3771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将按照权重调整后的卷积核映射到频域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014345" y="5900420"/>
            <a:ext cx="3771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将</a:t>
            </a:r>
            <a:r>
              <a:rPr lang="zh-CN" altLang="en-US" sz="1400" b="1">
                <a:latin typeface="微软雅黑" charset="0"/>
                <a:ea typeface="微软雅黑" charset="0"/>
              </a:rPr>
              <a:t>特征映射到频域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371975" y="1372235"/>
            <a:ext cx="2167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将按照不同频段进行</a:t>
            </a:r>
            <a:r>
              <a:rPr lang="zh-CN" altLang="en-US" sz="1400" b="1">
                <a:latin typeface="微软雅黑" charset="0"/>
                <a:ea typeface="微软雅黑" charset="0"/>
              </a:rPr>
              <a:t>拆分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633085" y="2276475"/>
            <a:ext cx="2167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映射回空间</a:t>
            </a:r>
            <a:r>
              <a:rPr lang="zh-CN" altLang="en-US" sz="1400" b="1">
                <a:latin typeface="微软雅黑" charset="0"/>
                <a:ea typeface="微软雅黑" charset="0"/>
              </a:rPr>
              <a:t>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10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3131820" y="2399665"/>
            <a:ext cx="663575" cy="8883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4027170" y="5126355"/>
            <a:ext cx="663575" cy="6197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矩形: 圆角 36"/>
          <p:cNvSpPr/>
          <p:nvPr>
            <p:custDataLst>
              <p:tags r:id="rId9"/>
            </p:custDataLst>
          </p:nvPr>
        </p:nvSpPr>
        <p:spPr>
          <a:xfrm rot="10800000" flipV="1">
            <a:off x="4817745" y="1985645"/>
            <a:ext cx="815340" cy="30327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2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5799455" y="2654300"/>
            <a:ext cx="815340" cy="88900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0615" y="2200910"/>
            <a:ext cx="7098665" cy="2710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4345" y="403225"/>
            <a:ext cx="4848860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58870" y="5033010"/>
            <a:ext cx="4228465" cy="1826260"/>
          </a:xfrm>
          <a:prstGeom prst="rect">
            <a:avLst/>
          </a:prstGeom>
        </p:spPr>
      </p:pic>
      <p:sp>
        <p:nvSpPr>
          <p:cNvPr id="10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2475865" y="2298065"/>
            <a:ext cx="1835150" cy="18262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4944745" y="2401570"/>
            <a:ext cx="805815" cy="21310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8" name="直接连接符 7"/>
          <p:cNvCxnSpPr/>
          <p:nvPr>
            <p:custDataLst>
              <p:tags r:id="rId9"/>
            </p:custDataLst>
          </p:nvPr>
        </p:nvCxnSpPr>
        <p:spPr>
          <a:xfrm>
            <a:off x="666750" y="2015490"/>
            <a:ext cx="1809115" cy="282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10"/>
            </p:custDataLst>
          </p:nvPr>
        </p:nvCxnSpPr>
        <p:spPr>
          <a:xfrm flipV="1">
            <a:off x="3735705" y="4532630"/>
            <a:ext cx="1209040" cy="773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 flipH="1" flipV="1">
            <a:off x="5750560" y="4532630"/>
            <a:ext cx="2025650" cy="832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2"/>
            </p:custDataLst>
          </p:nvPr>
        </p:nvCxnSpPr>
        <p:spPr>
          <a:xfrm flipH="1">
            <a:off x="4413885" y="1990090"/>
            <a:ext cx="748665" cy="553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LatticeNets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9035" y="866140"/>
            <a:ext cx="9620250" cy="546036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69035" y="38290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第一种情况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上下两个通路完全一致，相当于两个残差块</a:t>
            </a:r>
            <a:r>
              <a:rPr lang="zh-CN" altLang="en-US" sz="1400" b="1">
                <a:latin typeface="微软雅黑" charset="0"/>
                <a:ea typeface="微软雅黑" charset="0"/>
              </a:rPr>
              <a:t>串联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027420" y="38290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第二种情况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上下两个通路第一步不一致，融合后完全</a:t>
            </a:r>
            <a:r>
              <a:rPr lang="zh-CN" altLang="en-US" sz="1400" b="1">
                <a:latin typeface="微软雅黑" charset="0"/>
                <a:ea typeface="微软雅黑" charset="0"/>
              </a:rPr>
              <a:t>一致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WPS 演示</Application>
  <PresentationFormat>宽屏</PresentationFormat>
  <Paragraphs>34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Elephant King。</cp:lastModifiedBy>
  <cp:revision>11</cp:revision>
  <dcterms:created xsi:type="dcterms:W3CDTF">2025-06-15T08:38:23Z</dcterms:created>
  <dcterms:modified xsi:type="dcterms:W3CDTF">2025-06-15T08:38:23Z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3BA2933359E5810EF85B4968520A504B_41</vt:lpwstr>
  </property>
</Properties>
</file>