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"/>
  </p:handoutMasterIdLst>
  <p:sldIdLst>
    <p:sldId id="256" r:id="rId3"/>
    <p:sldId id="257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6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46"/>
        <p:guide pos="3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image" Target="../media/image2.png"/><Relationship Id="rId3" Type="http://schemas.openxmlformats.org/officeDocument/2006/relationships/tags" Target="../tags/tag2.xml"/><Relationship Id="rId20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9" Type="http://schemas.openxmlformats.org/officeDocument/2006/relationships/tags" Target="../tags/tag17.xml"/><Relationship Id="rId18" Type="http://schemas.openxmlformats.org/officeDocument/2006/relationships/tags" Target="../tags/tag16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GPT-1</a:t>
            </a:r>
            <a:endParaRPr lang="en-US" altLang="zh-CN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03700" y="1631950"/>
            <a:ext cx="7875270" cy="32727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4687570" cy="6858000"/>
          </a:xfrm>
          <a:prstGeom prst="rect">
            <a:avLst/>
          </a:prstGeom>
        </p:spPr>
      </p:pic>
      <p:sp>
        <p:nvSpPr>
          <p:cNvPr id="22" name="文本框 21"/>
          <p:cNvSpPr txBox="1"/>
          <p:nvPr>
            <p:custDataLst>
              <p:tags r:id="rId5"/>
            </p:custDataLst>
          </p:nvPr>
        </p:nvSpPr>
        <p:spPr>
          <a:xfrm>
            <a:off x="3790950" y="349885"/>
            <a:ext cx="5346065" cy="7423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使用</a:t>
            </a:r>
            <a:r>
              <a:rPr lang="en-US" altLang="zh-CN" sz="1200" b="1">
                <a:latin typeface="微软雅黑" charset="0"/>
                <a:ea typeface="微软雅黑" charset="0"/>
                <a:cs typeface="微软雅黑" charset="0"/>
              </a:rPr>
              <a:t>Transformer</a:t>
            </a:r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的</a:t>
            </a:r>
            <a:r>
              <a:rPr lang="en-US" altLang="zh-CN" sz="1200" b="1">
                <a:latin typeface="微软雅黑" charset="0"/>
                <a:ea typeface="微软雅黑" charset="0"/>
                <a:cs typeface="微软雅黑" charset="0"/>
              </a:rPr>
              <a:t>decoder</a:t>
            </a:r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部分</a:t>
            </a:r>
            <a:b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en-US" altLang="zh-CN" sz="1200" b="1">
                <a:latin typeface="微软雅黑" charset="0"/>
                <a:ea typeface="微软雅黑" charset="0"/>
                <a:cs typeface="微软雅黑" charset="0"/>
              </a:rPr>
              <a:t>encoder</a:t>
            </a:r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：当前的文本可以看到之前还有之后的文本</a:t>
            </a:r>
            <a:b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en-US" altLang="zh-CN" sz="1200" b="1">
                <a:latin typeface="微软雅黑" charset="0"/>
                <a:ea typeface="微软雅黑" charset="0"/>
                <a:cs typeface="微软雅黑" charset="0"/>
              </a:rPr>
              <a:t>decoder:</a:t>
            </a:r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当前的文本只能看到之前的文本，之前的文本被掩码</a:t>
            </a:r>
            <a:r>
              <a:rPr lang="en-US" altLang="zh-CN" sz="1200" b="1">
                <a:latin typeface="微软雅黑" charset="0"/>
                <a:ea typeface="微软雅黑" charset="0"/>
                <a:cs typeface="微软雅黑" charset="0"/>
              </a:rPr>
              <a:t>MASK</a:t>
            </a:r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遮蔽</a:t>
            </a:r>
            <a:endParaRPr lang="zh-CN" altLang="en-US" sz="12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1" name="矩形: 圆角 36"/>
          <p:cNvSpPr/>
          <p:nvPr>
            <p:custDataLst>
              <p:tags r:id="rId6"/>
            </p:custDataLst>
          </p:nvPr>
        </p:nvSpPr>
        <p:spPr>
          <a:xfrm rot="10800000" flipV="1">
            <a:off x="2390775" y="1722755"/>
            <a:ext cx="1624330" cy="336804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: 圆角 36"/>
          <p:cNvSpPr/>
          <p:nvPr>
            <p:custDataLst>
              <p:tags r:id="rId7"/>
            </p:custDataLst>
          </p:nvPr>
        </p:nvSpPr>
        <p:spPr>
          <a:xfrm rot="10800000" flipV="1">
            <a:off x="4687570" y="1727200"/>
            <a:ext cx="1318895" cy="317690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>
            <p:custDataLst>
              <p:tags r:id="rId8"/>
            </p:custDataLst>
          </p:nvPr>
        </p:nvCxnSpPr>
        <p:spPr>
          <a:xfrm>
            <a:off x="4022725" y="1788160"/>
            <a:ext cx="67500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9"/>
            </p:custDataLst>
          </p:nvPr>
        </p:nvCxnSpPr>
        <p:spPr>
          <a:xfrm flipV="1">
            <a:off x="4022725" y="4920615"/>
            <a:ext cx="675005" cy="1701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>
            <p:custDataLst>
              <p:tags r:id="rId10"/>
            </p:custDataLst>
          </p:nvPr>
        </p:nvSpPr>
        <p:spPr>
          <a:xfrm>
            <a:off x="5535930" y="1129665"/>
            <a:ext cx="7190740" cy="7416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000" b="1">
                <a:latin typeface="微软雅黑" charset="0"/>
                <a:ea typeface="微软雅黑" charset="0"/>
                <a:cs typeface="微软雅黑" charset="0"/>
              </a:rPr>
              <a:t>对于微调下游任务中的分类任务</a:t>
            </a:r>
            <a:br>
              <a:rPr lang="zh-CN" altLang="en-US" sz="10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000" b="1">
                <a:latin typeface="微软雅黑" charset="0"/>
                <a:ea typeface="微软雅黑" charset="0"/>
                <a:cs typeface="微软雅黑" charset="0"/>
              </a:rPr>
              <a:t>通过在初始文本</a:t>
            </a:r>
            <a:r>
              <a:rPr lang="en-US" altLang="zh-CN" sz="1000" b="1">
                <a:latin typeface="微软雅黑" charset="0"/>
                <a:ea typeface="微软雅黑" charset="0"/>
                <a:cs typeface="微软雅黑" charset="0"/>
              </a:rPr>
              <a:t>Text</a:t>
            </a:r>
            <a:r>
              <a:rPr lang="zh-CN" altLang="en-US" sz="1000" b="1">
                <a:latin typeface="微软雅黑" charset="0"/>
                <a:ea typeface="微软雅黑" charset="0"/>
                <a:cs typeface="微软雅黑" charset="0"/>
              </a:rPr>
              <a:t>之前插入</a:t>
            </a:r>
            <a:r>
              <a:rPr lang="en-US" altLang="zh-CN" sz="1000" b="1">
                <a:latin typeface="微软雅黑" charset="0"/>
                <a:ea typeface="微软雅黑" charset="0"/>
                <a:cs typeface="微软雅黑" charset="0"/>
              </a:rPr>
              <a:t>[Start]</a:t>
            </a:r>
            <a:r>
              <a:rPr lang="zh-CN" altLang="en-US" sz="1000" b="1">
                <a:latin typeface="微软雅黑" charset="0"/>
                <a:ea typeface="微软雅黑" charset="0"/>
                <a:cs typeface="微软雅黑" charset="0"/>
              </a:rPr>
              <a:t>标识符，在结束插入</a:t>
            </a:r>
            <a:r>
              <a:rPr lang="en-US" altLang="zh-CN" sz="1000" b="1">
                <a:latin typeface="微软雅黑" charset="0"/>
                <a:ea typeface="微软雅黑" charset="0"/>
                <a:cs typeface="微软雅黑" charset="0"/>
              </a:rPr>
              <a:t>[Extract]</a:t>
            </a:r>
            <a:r>
              <a:rPr lang="zh-CN" altLang="en-US" sz="1000" b="1">
                <a:latin typeface="微软雅黑" charset="0"/>
                <a:ea typeface="微软雅黑" charset="0"/>
                <a:cs typeface="微软雅黑" charset="0"/>
              </a:rPr>
              <a:t>标识符（类似</a:t>
            </a:r>
            <a:r>
              <a:rPr lang="en-US" altLang="zh-CN" sz="1000" b="1">
                <a:latin typeface="微软雅黑" charset="0"/>
                <a:ea typeface="微软雅黑" charset="0"/>
                <a:cs typeface="微软雅黑" charset="0"/>
              </a:rPr>
              <a:t>[CLS]</a:t>
            </a:r>
            <a:r>
              <a:rPr lang="zh-CN" altLang="en-US" sz="1000" b="1">
                <a:latin typeface="微软雅黑" charset="0"/>
                <a:ea typeface="微软雅黑" charset="0"/>
                <a:cs typeface="微软雅黑" charset="0"/>
              </a:rPr>
              <a:t>）</a:t>
            </a:r>
            <a:br>
              <a:rPr lang="zh-CN" altLang="en-US" sz="10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000" b="1">
                <a:latin typeface="微软雅黑" charset="0"/>
                <a:ea typeface="微软雅黑" charset="0"/>
                <a:cs typeface="微软雅黑" charset="0"/>
              </a:rPr>
              <a:t>通过</a:t>
            </a:r>
            <a:r>
              <a:rPr lang="en-US" altLang="zh-CN" sz="1000" b="1">
                <a:latin typeface="微软雅黑" charset="0"/>
                <a:ea typeface="微软雅黑" charset="0"/>
                <a:cs typeface="微软雅黑" charset="0"/>
              </a:rPr>
              <a:t>Transformer</a:t>
            </a:r>
            <a:r>
              <a:rPr lang="zh-CN" altLang="en-US" sz="1000" b="1">
                <a:latin typeface="微软雅黑" charset="0"/>
                <a:ea typeface="微软雅黑" charset="0"/>
                <a:cs typeface="微软雅黑" charset="0"/>
              </a:rPr>
              <a:t>后的</a:t>
            </a:r>
            <a:r>
              <a:rPr lang="en-US" altLang="zh-CN" sz="1000" b="1">
                <a:latin typeface="微软雅黑" charset="0"/>
                <a:ea typeface="微软雅黑" charset="0"/>
                <a:cs typeface="微软雅黑" charset="0"/>
              </a:rPr>
              <a:t>CLS</a:t>
            </a:r>
            <a:r>
              <a:rPr lang="zh-CN" altLang="en-US" sz="1000" b="1">
                <a:latin typeface="微软雅黑" charset="0"/>
                <a:ea typeface="微软雅黑" charset="0"/>
                <a:cs typeface="微软雅黑" charset="0"/>
              </a:rPr>
              <a:t>结果来进行分类预测</a:t>
            </a:r>
            <a:endParaRPr lang="zh-CN" altLang="en-US" sz="10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0" name="矩形: 圆角 36"/>
          <p:cNvSpPr/>
          <p:nvPr>
            <p:custDataLst>
              <p:tags r:id="rId11"/>
            </p:custDataLst>
          </p:nvPr>
        </p:nvSpPr>
        <p:spPr>
          <a:xfrm rot="10800000" flipV="1">
            <a:off x="3923030" y="233045"/>
            <a:ext cx="5213985" cy="85915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>
            <p:custDataLst>
              <p:tags r:id="rId12"/>
            </p:custDataLst>
          </p:nvPr>
        </p:nvCxnSpPr>
        <p:spPr>
          <a:xfrm flipV="1">
            <a:off x="5245100" y="1129665"/>
            <a:ext cx="0" cy="5810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矩形: 圆角 36"/>
          <p:cNvSpPr/>
          <p:nvPr>
            <p:custDataLst>
              <p:tags r:id="rId13"/>
            </p:custDataLst>
          </p:nvPr>
        </p:nvSpPr>
        <p:spPr>
          <a:xfrm rot="10800000" flipV="1">
            <a:off x="6006465" y="1129665"/>
            <a:ext cx="6092825" cy="101219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>
            <p:custDataLst>
              <p:tags r:id="rId14"/>
            </p:custDataLst>
          </p:nvPr>
        </p:nvSpPr>
        <p:spPr>
          <a:xfrm>
            <a:off x="6324600" y="2576830"/>
            <a:ext cx="5148580" cy="4629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000" b="1">
                <a:latin typeface="微软雅黑" charset="0"/>
                <a:ea typeface="微软雅黑" charset="0"/>
                <a:cs typeface="微软雅黑" charset="0"/>
              </a:rPr>
              <a:t>蕴含任务（给出文本和假设判断是否成立）</a:t>
            </a:r>
            <a:br>
              <a:rPr lang="zh-CN" altLang="en-US" sz="10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000" b="1">
                <a:latin typeface="微软雅黑" charset="0"/>
                <a:ea typeface="微软雅黑" charset="0"/>
                <a:cs typeface="微软雅黑" charset="0"/>
              </a:rPr>
              <a:t>同理，不过会将假设和文本拼接起来，然后插入</a:t>
            </a:r>
            <a:r>
              <a:rPr lang="en-US" altLang="zh-CN" sz="1000" b="1">
                <a:latin typeface="微软雅黑" charset="0"/>
                <a:ea typeface="微软雅黑" charset="0"/>
                <a:cs typeface="微软雅黑" charset="0"/>
              </a:rPr>
              <a:t>[Delim]</a:t>
            </a:r>
            <a:r>
              <a:rPr lang="zh-CN" altLang="en-US" sz="1000" b="1">
                <a:latin typeface="微软雅黑" charset="0"/>
                <a:ea typeface="微软雅黑" charset="0"/>
                <a:cs typeface="微软雅黑" charset="0"/>
              </a:rPr>
              <a:t>区分</a:t>
            </a:r>
            <a:endParaRPr lang="zh-CN" altLang="en-US" sz="10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: 圆角 36"/>
          <p:cNvSpPr/>
          <p:nvPr>
            <p:custDataLst>
              <p:tags r:id="rId15"/>
            </p:custDataLst>
          </p:nvPr>
        </p:nvSpPr>
        <p:spPr>
          <a:xfrm rot="10800000" flipV="1">
            <a:off x="6262370" y="2339975"/>
            <a:ext cx="5497830" cy="58102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>
            <p:custDataLst>
              <p:tags r:id="rId16"/>
            </p:custDataLst>
          </p:nvPr>
        </p:nvSpPr>
        <p:spPr>
          <a:xfrm>
            <a:off x="6332855" y="3454400"/>
            <a:ext cx="5148580" cy="4629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000" b="1">
                <a:latin typeface="微软雅黑" charset="0"/>
                <a:ea typeface="微软雅黑" charset="0"/>
                <a:cs typeface="微软雅黑" charset="0"/>
              </a:rPr>
              <a:t>判断相似任务（给出两段文本判断是否相似）</a:t>
            </a:r>
            <a:br>
              <a:rPr lang="zh-CN" altLang="en-US" sz="10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000" b="1">
                <a:latin typeface="微软雅黑" charset="0"/>
                <a:ea typeface="微软雅黑" charset="0"/>
                <a:cs typeface="微软雅黑" charset="0"/>
              </a:rPr>
              <a:t>将两端文本分两次交换顺序</a:t>
            </a:r>
            <a:r>
              <a:rPr lang="en-US" altLang="zh-CN" sz="1000" b="1">
                <a:latin typeface="微软雅黑" charset="0"/>
                <a:ea typeface="微软雅黑" charset="0"/>
                <a:cs typeface="微软雅黑" charset="0"/>
              </a:rPr>
              <a:t>(</a:t>
            </a:r>
            <a:r>
              <a:rPr lang="zh-CN" altLang="en-US" sz="1000" b="1">
                <a:latin typeface="微软雅黑" charset="0"/>
                <a:ea typeface="微软雅黑" charset="0"/>
                <a:cs typeface="微软雅黑" charset="0"/>
              </a:rPr>
              <a:t>保持对称</a:t>
            </a:r>
            <a:r>
              <a:rPr lang="en-US" altLang="zh-CN" sz="1000" b="1">
                <a:latin typeface="微软雅黑" charset="0"/>
                <a:ea typeface="微软雅黑" charset="0"/>
                <a:cs typeface="微软雅黑" charset="0"/>
              </a:rPr>
              <a:t>)</a:t>
            </a:r>
            <a:r>
              <a:rPr lang="zh-CN" altLang="en-US" sz="1000" b="1">
                <a:latin typeface="微软雅黑" charset="0"/>
                <a:ea typeface="微软雅黑" charset="0"/>
                <a:cs typeface="微软雅黑" charset="0"/>
              </a:rPr>
              <a:t>然后</a:t>
            </a:r>
            <a:r>
              <a:rPr lang="zh-CN" altLang="en-US" sz="1000" b="1">
                <a:latin typeface="微软雅黑" charset="0"/>
                <a:ea typeface="微软雅黑" charset="0"/>
                <a:cs typeface="微软雅黑" charset="0"/>
              </a:rPr>
              <a:t>判断</a:t>
            </a:r>
            <a:endParaRPr lang="zh-CN" altLang="en-US" sz="10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8" name="矩形: 圆角 36"/>
          <p:cNvSpPr/>
          <p:nvPr>
            <p:custDataLst>
              <p:tags r:id="rId17"/>
            </p:custDataLst>
          </p:nvPr>
        </p:nvSpPr>
        <p:spPr>
          <a:xfrm rot="10800000" flipV="1">
            <a:off x="6261735" y="2921635"/>
            <a:ext cx="5497195" cy="87947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>
            <p:custDataLst>
              <p:tags r:id="rId18"/>
            </p:custDataLst>
          </p:nvPr>
        </p:nvSpPr>
        <p:spPr>
          <a:xfrm>
            <a:off x="6459855" y="4905375"/>
            <a:ext cx="5148580" cy="4629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000" b="1">
                <a:latin typeface="微软雅黑" charset="0"/>
                <a:ea typeface="微软雅黑" charset="0"/>
                <a:cs typeface="微软雅黑" charset="0"/>
              </a:rPr>
              <a:t>判断选项任务（给出一段文本和</a:t>
            </a:r>
            <a:r>
              <a:rPr lang="en-US" altLang="zh-CN" sz="1000" b="1">
                <a:latin typeface="微软雅黑" charset="0"/>
                <a:ea typeface="微软雅黑" charset="0"/>
                <a:cs typeface="微软雅黑" charset="0"/>
              </a:rPr>
              <a:t>ABCD</a:t>
            </a:r>
            <a:r>
              <a:rPr lang="zh-CN" altLang="en-US" sz="1000" b="1">
                <a:latin typeface="微软雅黑" charset="0"/>
                <a:ea typeface="微软雅黑" charset="0"/>
                <a:cs typeface="微软雅黑" charset="0"/>
              </a:rPr>
              <a:t>选项，判断哪个更合适）</a:t>
            </a:r>
            <a:br>
              <a:rPr lang="zh-CN" altLang="en-US" sz="10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000" b="1">
                <a:latin typeface="微软雅黑" charset="0"/>
                <a:ea typeface="微软雅黑" charset="0"/>
                <a:cs typeface="微软雅黑" charset="0"/>
              </a:rPr>
              <a:t>将每个选项与文本拼接计算每个文本置信度，取</a:t>
            </a:r>
            <a:r>
              <a:rPr lang="zh-CN" altLang="en-US" sz="1000" b="1">
                <a:latin typeface="微软雅黑" charset="0"/>
                <a:ea typeface="微软雅黑" charset="0"/>
                <a:cs typeface="微软雅黑" charset="0"/>
              </a:rPr>
              <a:t>最高的</a:t>
            </a:r>
            <a:endParaRPr lang="zh-CN" altLang="en-US" sz="10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0" name="矩形: 圆角 36"/>
          <p:cNvSpPr/>
          <p:nvPr>
            <p:custDataLst>
              <p:tags r:id="rId19"/>
            </p:custDataLst>
          </p:nvPr>
        </p:nvSpPr>
        <p:spPr>
          <a:xfrm rot="10800000" flipV="1">
            <a:off x="6261735" y="3801745"/>
            <a:ext cx="5637530" cy="154686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</Words>
  <Application>WPS 演示</Application>
  <PresentationFormat>宽屏</PresentationFormat>
  <Paragraphs>12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微软雅黑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Elephant King。</cp:lastModifiedBy>
  <cp:revision>10</cp:revision>
  <dcterms:created xsi:type="dcterms:W3CDTF">2025-06-19T06:17:22Z</dcterms:created>
  <dcterms:modified xsi:type="dcterms:W3CDTF">2025-06-19T06:17:22Z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2052-6.4.0.8550</vt:lpwstr>
  </property>
  <property fmtid="{D5CDD505-2E9C-101B-9397-08002B2CF9AE}" pid="3" name="ICV">
    <vt:lpwstr>E818718E56DC3AC990A8536871E2B743_41</vt:lpwstr>
  </property>
</Properties>
</file>