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image" Target="../media/image11.png"/><Relationship Id="rId7" Type="http://schemas.openxmlformats.org/officeDocument/2006/relationships/tags" Target="../tags/tag78.xml"/><Relationship Id="rId6" Type="http://schemas.openxmlformats.org/officeDocument/2006/relationships/image" Target="../media/image10.png"/><Relationship Id="rId5" Type="http://schemas.openxmlformats.org/officeDocument/2006/relationships/tags" Target="../tags/tag77.xml"/><Relationship Id="rId4" Type="http://schemas.openxmlformats.org/officeDocument/2006/relationships/image" Target="../media/image9.png"/><Relationship Id="rId3" Type="http://schemas.openxmlformats.org/officeDocument/2006/relationships/tags" Target="../tags/tag76.xml"/><Relationship Id="rId2" Type="http://schemas.openxmlformats.org/officeDocument/2006/relationships/image" Target="../media/image8.png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83.xml"/><Relationship Id="rId13" Type="http://schemas.openxmlformats.org/officeDocument/2006/relationships/tags" Target="../tags/tag82.xml"/><Relationship Id="rId12" Type="http://schemas.openxmlformats.org/officeDocument/2006/relationships/tags" Target="../tags/tag81.xml"/><Relationship Id="rId11" Type="http://schemas.openxmlformats.org/officeDocument/2006/relationships/tags" Target="../tags/tag80.xml"/><Relationship Id="rId10" Type="http://schemas.openxmlformats.org/officeDocument/2006/relationships/image" Target="../media/image12.png"/><Relationship Id="rId1" Type="http://schemas.openxmlformats.org/officeDocument/2006/relationships/tags" Target="../tags/tag7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image" Target="../media/image2.png"/><Relationship Id="rId3" Type="http://schemas.openxmlformats.org/officeDocument/2006/relationships/tags" Target="../tags/tag5.xml"/><Relationship Id="rId29" Type="http://schemas.openxmlformats.org/officeDocument/2006/relationships/slideLayout" Target="../slideLayouts/slideLayout1.xml"/><Relationship Id="rId28" Type="http://schemas.openxmlformats.org/officeDocument/2006/relationships/tags" Target="../tags/tag29.xml"/><Relationship Id="rId27" Type="http://schemas.openxmlformats.org/officeDocument/2006/relationships/tags" Target="../tags/tag28.xml"/><Relationship Id="rId26" Type="http://schemas.openxmlformats.org/officeDocument/2006/relationships/tags" Target="../tags/tag27.xml"/><Relationship Id="rId25" Type="http://schemas.openxmlformats.org/officeDocument/2006/relationships/tags" Target="../tags/tag26.xml"/><Relationship Id="rId24" Type="http://schemas.openxmlformats.org/officeDocument/2006/relationships/tags" Target="../tags/tag25.xml"/><Relationship Id="rId23" Type="http://schemas.openxmlformats.org/officeDocument/2006/relationships/tags" Target="../tags/tag24.xml"/><Relationship Id="rId22" Type="http://schemas.openxmlformats.org/officeDocument/2006/relationships/tags" Target="../tags/tag23.xml"/><Relationship Id="rId21" Type="http://schemas.openxmlformats.org/officeDocument/2006/relationships/tags" Target="../tags/tag22.xml"/><Relationship Id="rId20" Type="http://schemas.openxmlformats.org/officeDocument/2006/relationships/tags" Target="../tags/tag21.xml"/><Relationship Id="rId2" Type="http://schemas.openxmlformats.org/officeDocument/2006/relationships/image" Target="../media/image1.png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image" Target="../media/image4.png"/><Relationship Id="rId3" Type="http://schemas.openxmlformats.org/officeDocument/2006/relationships/tags" Target="../tags/tag31.xml"/><Relationship Id="rId24" Type="http://schemas.openxmlformats.org/officeDocument/2006/relationships/slideLayout" Target="../slideLayouts/slideLayout1.xml"/><Relationship Id="rId23" Type="http://schemas.openxmlformats.org/officeDocument/2006/relationships/tags" Target="../tags/tag50.xml"/><Relationship Id="rId22" Type="http://schemas.openxmlformats.org/officeDocument/2006/relationships/tags" Target="../tags/tag49.xml"/><Relationship Id="rId21" Type="http://schemas.openxmlformats.org/officeDocument/2006/relationships/tags" Target="../tags/tag48.xml"/><Relationship Id="rId20" Type="http://schemas.openxmlformats.org/officeDocument/2006/relationships/tags" Target="../tags/tag47.xml"/><Relationship Id="rId2" Type="http://schemas.openxmlformats.org/officeDocument/2006/relationships/image" Target="../media/image3.png"/><Relationship Id="rId19" Type="http://schemas.openxmlformats.org/officeDocument/2006/relationships/tags" Target="../tags/tag46.xml"/><Relationship Id="rId18" Type="http://schemas.openxmlformats.org/officeDocument/2006/relationships/tags" Target="../tags/tag45.xml"/><Relationship Id="rId17" Type="http://schemas.openxmlformats.org/officeDocument/2006/relationships/tags" Target="../tags/tag44.xml"/><Relationship Id="rId16" Type="http://schemas.openxmlformats.org/officeDocument/2006/relationships/tags" Target="../tags/tag43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image" Target="../media/image5.png"/><Relationship Id="rId1" Type="http://schemas.openxmlformats.org/officeDocument/2006/relationships/tags" Target="../tags/tag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74.xml"/><Relationship Id="rId2" Type="http://schemas.openxmlformats.org/officeDocument/2006/relationships/image" Target="../media/image6.png"/><Relationship Id="rId19" Type="http://schemas.openxmlformats.org/officeDocument/2006/relationships/tags" Target="../tags/tag73.xml"/><Relationship Id="rId18" Type="http://schemas.openxmlformats.org/officeDocument/2006/relationships/tags" Target="../tags/tag72.xml"/><Relationship Id="rId17" Type="http://schemas.openxmlformats.org/officeDocument/2006/relationships/tags" Target="../tags/tag71.xml"/><Relationship Id="rId16" Type="http://schemas.openxmlformats.org/officeDocument/2006/relationships/tags" Target="../tags/tag70.xml"/><Relationship Id="rId15" Type="http://schemas.openxmlformats.org/officeDocument/2006/relationships/tags" Target="../tags/tag69.xml"/><Relationship Id="rId14" Type="http://schemas.openxmlformats.org/officeDocument/2006/relationships/tags" Target="../tags/tag68.xml"/><Relationship Id="rId13" Type="http://schemas.openxmlformats.org/officeDocument/2006/relationships/tags" Target="../tags/tag67.xml"/><Relationship Id="rId12" Type="http://schemas.openxmlformats.org/officeDocument/2006/relationships/tags" Target="../tags/tag66.xml"/><Relationship Id="rId11" Type="http://schemas.openxmlformats.org/officeDocument/2006/relationships/image" Target="../media/image7.png"/><Relationship Id="rId10" Type="http://schemas.openxmlformats.org/officeDocument/2006/relationships/tags" Target="../tags/tag65.xml"/><Relationship Id="rId1" Type="http://schemas.openxmlformats.org/officeDocument/2006/relationships/tags" Target="../tags/tag5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CLIP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4928870"/>
            <a:ext cx="6373495" cy="19291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6680835" cy="22028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79675" y="1882775"/>
            <a:ext cx="1722120" cy="3260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373495" y="1775460"/>
            <a:ext cx="1095375" cy="28968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896860" y="486410"/>
            <a:ext cx="3504565" cy="530669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11"/>
            </p:custDataLst>
          </p:nvPr>
        </p:nvSpPr>
        <p:spPr>
          <a:xfrm>
            <a:off x="2099310" y="5046980"/>
            <a:ext cx="2175510" cy="364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训练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策略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12"/>
            </p:custDataLst>
          </p:nvPr>
        </p:nvSpPr>
        <p:spPr>
          <a:xfrm>
            <a:off x="4117340" y="2668270"/>
            <a:ext cx="2175510" cy="364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模型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架构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3"/>
            </p:custDataLst>
          </p:nvPr>
        </p:nvSpPr>
        <p:spPr>
          <a:xfrm>
            <a:off x="4101465" y="3655060"/>
            <a:ext cx="2175510" cy="364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计算三个损失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LTC+LTM+MLM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4248785" y="3095625"/>
            <a:ext cx="1961515" cy="36322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14"/>
            </p:custDataLst>
          </p:nvPr>
        </p:nvSpPr>
        <p:spPr>
          <a:xfrm>
            <a:off x="8284845" y="49530"/>
            <a:ext cx="2950210" cy="654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对比学习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ALBEF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的策略，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CLIP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的双流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架构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取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softmax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第二作为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负样本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矩形: 圆角 36"/>
          <p:cNvSpPr/>
          <p:nvPr>
            <p:custDataLst>
              <p:tags r:id="rId1"/>
            </p:custDataLst>
          </p:nvPr>
        </p:nvSpPr>
        <p:spPr>
          <a:xfrm rot="10800000" flipV="1">
            <a:off x="180975" y="285115"/>
            <a:ext cx="6445250" cy="619379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991360" y="652780"/>
            <a:ext cx="3195320" cy="5486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初始的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GPT-3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存在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回答不符合预期，风格混乱等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问题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3"/>
            </p:custDataLst>
          </p:nvPr>
        </p:nvCxnSpPr>
        <p:spPr>
          <a:xfrm flipV="1">
            <a:off x="5245100" y="1129665"/>
            <a:ext cx="0" cy="5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150" y="907415"/>
            <a:ext cx="8573770" cy="3172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403590" y="2840355"/>
            <a:ext cx="3788410" cy="401764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79705" y="4859655"/>
            <a:ext cx="2477770" cy="916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图像编码器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采取两种架构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1. ResNet50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改进版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2. ViT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扩展方式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: 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宽度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+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深度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+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分辨率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0" y="131445"/>
            <a:ext cx="3420745" cy="916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文本编码器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Transformer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12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层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512dim8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头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扩展方式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: 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只扩宽度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(dim)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不加深度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(layer)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: 圆角 36"/>
          <p:cNvSpPr/>
          <p:nvPr>
            <p:custDataLst>
              <p:tags r:id="rId7"/>
            </p:custDataLst>
          </p:nvPr>
        </p:nvSpPr>
        <p:spPr>
          <a:xfrm rot="10800000" flipV="1">
            <a:off x="965835" y="1212850"/>
            <a:ext cx="1093470" cy="100838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: 圆角 36"/>
          <p:cNvSpPr/>
          <p:nvPr>
            <p:custDataLst>
              <p:tags r:id="rId8"/>
            </p:custDataLst>
          </p:nvPr>
        </p:nvSpPr>
        <p:spPr>
          <a:xfrm rot="10800000" flipV="1">
            <a:off x="965835" y="2591435"/>
            <a:ext cx="1093470" cy="100838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: 圆角 36"/>
          <p:cNvSpPr/>
          <p:nvPr>
            <p:custDataLst>
              <p:tags r:id="rId9"/>
            </p:custDataLst>
          </p:nvPr>
        </p:nvSpPr>
        <p:spPr>
          <a:xfrm rot="10800000" flipV="1">
            <a:off x="179705" y="4864100"/>
            <a:ext cx="2478405" cy="125730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: 圆角 36"/>
          <p:cNvSpPr/>
          <p:nvPr>
            <p:custDataLst>
              <p:tags r:id="rId10"/>
            </p:custDataLst>
          </p:nvPr>
        </p:nvSpPr>
        <p:spPr>
          <a:xfrm rot="10800000" flipV="1">
            <a:off x="57150" y="118745"/>
            <a:ext cx="3363595" cy="100774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>
            <p:custDataLst>
              <p:tags r:id="rId11"/>
            </p:custDataLst>
          </p:nvPr>
        </p:nvCxnSpPr>
        <p:spPr>
          <a:xfrm flipV="1">
            <a:off x="1512570" y="3599815"/>
            <a:ext cx="0" cy="1285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6" idx="1"/>
          </p:cNvCxnSpPr>
          <p:nvPr>
            <p:custDataLst>
              <p:tags r:id="rId12"/>
            </p:custDataLst>
          </p:nvPr>
        </p:nvCxnSpPr>
        <p:spPr>
          <a:xfrm flipV="1">
            <a:off x="2059305" y="1139190"/>
            <a:ext cx="213995" cy="577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矩形: 圆角 36"/>
          <p:cNvSpPr/>
          <p:nvPr>
            <p:custDataLst>
              <p:tags r:id="rId13"/>
            </p:custDataLst>
          </p:nvPr>
        </p:nvSpPr>
        <p:spPr>
          <a:xfrm rot="10800000" flipV="1">
            <a:off x="2059305" y="1842135"/>
            <a:ext cx="2143760" cy="209042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14"/>
            </p:custDataLst>
          </p:nvPr>
        </p:nvSpPr>
        <p:spPr>
          <a:xfrm>
            <a:off x="3719195" y="4103370"/>
            <a:ext cx="2477770" cy="916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构建相似度矩阵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每一格式余弦相似度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对角线为正样本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其他为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负样本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矩形: 圆角 36"/>
          <p:cNvSpPr/>
          <p:nvPr>
            <p:custDataLst>
              <p:tags r:id="rId15"/>
            </p:custDataLst>
          </p:nvPr>
        </p:nvSpPr>
        <p:spPr>
          <a:xfrm rot="10800000" flipV="1">
            <a:off x="4027170" y="4057650"/>
            <a:ext cx="1898650" cy="100901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3" idx="2"/>
          </p:cNvCxnSpPr>
          <p:nvPr>
            <p:custDataLst>
              <p:tags r:id="rId16"/>
            </p:custDataLst>
          </p:nvPr>
        </p:nvCxnSpPr>
        <p:spPr>
          <a:xfrm>
            <a:off x="3131185" y="3932555"/>
            <a:ext cx="847090" cy="715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矩形: 圆角 36"/>
          <p:cNvSpPr/>
          <p:nvPr>
            <p:custDataLst>
              <p:tags r:id="rId17"/>
            </p:custDataLst>
          </p:nvPr>
        </p:nvSpPr>
        <p:spPr>
          <a:xfrm rot="10800000" flipV="1">
            <a:off x="4297045" y="118110"/>
            <a:ext cx="2479040" cy="235521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18"/>
            </p:custDataLst>
          </p:nvPr>
        </p:nvSpPr>
        <p:spPr>
          <a:xfrm>
            <a:off x="3826510" y="209550"/>
            <a:ext cx="3420745" cy="916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测试阶段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将单词转化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prompt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通过文本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编码器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矩形: 圆角 36"/>
          <p:cNvSpPr/>
          <p:nvPr>
            <p:custDataLst>
              <p:tags r:id="rId19"/>
            </p:custDataLst>
          </p:nvPr>
        </p:nvSpPr>
        <p:spPr>
          <a:xfrm rot="10800000" flipV="1">
            <a:off x="6776720" y="2486025"/>
            <a:ext cx="1626870" cy="91757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20"/>
            </p:custDataLst>
          </p:nvPr>
        </p:nvSpPr>
        <p:spPr>
          <a:xfrm>
            <a:off x="8403590" y="1048385"/>
            <a:ext cx="3789045" cy="916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计算图像和文本编码器后的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prompt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匹配度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2" name="矩形: 圆角 36"/>
          <p:cNvSpPr/>
          <p:nvPr>
            <p:custDataLst>
              <p:tags r:id="rId21"/>
            </p:custDataLst>
          </p:nvPr>
        </p:nvSpPr>
        <p:spPr>
          <a:xfrm rot="10800000" flipV="1">
            <a:off x="8497570" y="923925"/>
            <a:ext cx="3694430" cy="52705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endCxn id="22" idx="2"/>
          </p:cNvCxnSpPr>
          <p:nvPr>
            <p:custDataLst>
              <p:tags r:id="rId22"/>
            </p:custDataLst>
          </p:nvPr>
        </p:nvCxnSpPr>
        <p:spPr>
          <a:xfrm flipV="1">
            <a:off x="8497570" y="1450975"/>
            <a:ext cx="1847215" cy="1022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矩形: 圆角 36"/>
          <p:cNvSpPr/>
          <p:nvPr>
            <p:custDataLst>
              <p:tags r:id="rId23"/>
            </p:custDataLst>
          </p:nvPr>
        </p:nvSpPr>
        <p:spPr>
          <a:xfrm rot="10800000" flipV="1">
            <a:off x="6196965" y="4490085"/>
            <a:ext cx="5995035" cy="57848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24"/>
            </p:custDataLst>
          </p:nvPr>
        </p:nvSpPr>
        <p:spPr>
          <a:xfrm>
            <a:off x="6473825" y="4699635"/>
            <a:ext cx="2035810" cy="402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投影到多模态空间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6" name="矩形: 圆角 36"/>
          <p:cNvSpPr/>
          <p:nvPr>
            <p:custDataLst>
              <p:tags r:id="rId25"/>
            </p:custDataLst>
          </p:nvPr>
        </p:nvSpPr>
        <p:spPr>
          <a:xfrm rot="10800000" flipV="1">
            <a:off x="6323965" y="5118735"/>
            <a:ext cx="5382895" cy="40322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26"/>
            </p:custDataLst>
          </p:nvPr>
        </p:nvSpPr>
        <p:spPr>
          <a:xfrm>
            <a:off x="6531610" y="5166995"/>
            <a:ext cx="2035810" cy="402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相似度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矩阵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27"/>
            </p:custDataLst>
          </p:nvPr>
        </p:nvSpPr>
        <p:spPr>
          <a:xfrm>
            <a:off x="6531610" y="5697855"/>
            <a:ext cx="2035810" cy="402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对角线为正样本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计算对比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损失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9" name="矩形: 圆角 36"/>
          <p:cNvSpPr/>
          <p:nvPr>
            <p:custDataLst>
              <p:tags r:id="rId28"/>
            </p:custDataLst>
          </p:nvPr>
        </p:nvSpPr>
        <p:spPr>
          <a:xfrm rot="10800000" flipV="1">
            <a:off x="6450965" y="5668645"/>
            <a:ext cx="5740400" cy="67246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ViLT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28265" y="111125"/>
            <a:ext cx="6936105" cy="20713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22755" y="2562225"/>
            <a:ext cx="8747760" cy="333375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3026410" y="5638800"/>
            <a:ext cx="2477770" cy="916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矩形: 圆角 36"/>
          <p:cNvSpPr/>
          <p:nvPr>
            <p:custDataLst>
              <p:tags r:id="rId6"/>
            </p:custDataLst>
          </p:nvPr>
        </p:nvSpPr>
        <p:spPr>
          <a:xfrm rot="10800000" flipV="1">
            <a:off x="8179435" y="111125"/>
            <a:ext cx="1384300" cy="207200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 flipV="1">
            <a:off x="1781175" y="2149475"/>
            <a:ext cx="6417945" cy="412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8"/>
            </p:custDataLst>
          </p:nvPr>
        </p:nvCxnSpPr>
        <p:spPr>
          <a:xfrm flipH="1" flipV="1">
            <a:off x="9535160" y="2149475"/>
            <a:ext cx="907415" cy="412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1444625" y="5853430"/>
            <a:ext cx="4387850" cy="857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文本模态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Word Embedding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映射为向量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添加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CLS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对每个向量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+0(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代表文本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)+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位置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信息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5651500" y="6012180"/>
            <a:ext cx="4387850" cy="857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图像模态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图像被划分为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patch(32x32)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，线性投影映射为向量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添加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CLS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，同时对每个向量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+1(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代表图像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)+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位置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信息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矩形: 圆角 36"/>
          <p:cNvSpPr/>
          <p:nvPr>
            <p:custDataLst>
              <p:tags r:id="rId11"/>
            </p:custDataLst>
          </p:nvPr>
        </p:nvSpPr>
        <p:spPr>
          <a:xfrm rot="10800000" flipV="1">
            <a:off x="1723390" y="4271010"/>
            <a:ext cx="3721735" cy="250444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: 圆角 36"/>
          <p:cNvSpPr/>
          <p:nvPr>
            <p:custDataLst>
              <p:tags r:id="rId12"/>
            </p:custDataLst>
          </p:nvPr>
        </p:nvSpPr>
        <p:spPr>
          <a:xfrm rot="10800000" flipV="1">
            <a:off x="5504180" y="4270375"/>
            <a:ext cx="4966335" cy="250444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: 圆角 36"/>
          <p:cNvSpPr/>
          <p:nvPr>
            <p:custDataLst>
              <p:tags r:id="rId13"/>
            </p:custDataLst>
          </p:nvPr>
        </p:nvSpPr>
        <p:spPr>
          <a:xfrm rot="10800000" flipV="1">
            <a:off x="-635" y="3428365"/>
            <a:ext cx="8503920" cy="78994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4"/>
            </p:custDataLst>
          </p:nvPr>
        </p:nvSpPr>
        <p:spPr>
          <a:xfrm>
            <a:off x="0" y="3428365"/>
            <a:ext cx="2397760" cy="857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ViT-Encoder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使用预训练好的ViT-B/32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初始化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ViT Encoder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5"/>
            </p:custDataLst>
          </p:nvPr>
        </p:nvSpPr>
        <p:spPr>
          <a:xfrm>
            <a:off x="2591435" y="2514600"/>
            <a:ext cx="2397760" cy="412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判断图文是否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匹配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6"/>
            </p:custDataLst>
          </p:nvPr>
        </p:nvSpPr>
        <p:spPr>
          <a:xfrm>
            <a:off x="4582795" y="2514600"/>
            <a:ext cx="2397760" cy="412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预测被遮挡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单词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7"/>
            </p:custDataLst>
          </p:nvPr>
        </p:nvSpPr>
        <p:spPr>
          <a:xfrm>
            <a:off x="6440170" y="2504440"/>
            <a:ext cx="2397760" cy="412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图文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patch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对齐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8" name="矩形: 圆角 36"/>
          <p:cNvSpPr/>
          <p:nvPr>
            <p:custDataLst>
              <p:tags r:id="rId18"/>
            </p:custDataLst>
          </p:nvPr>
        </p:nvSpPr>
        <p:spPr>
          <a:xfrm rot="10800000" flipV="1">
            <a:off x="3026410" y="2503805"/>
            <a:ext cx="8503920" cy="46926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19"/>
            </p:custDataLst>
          </p:nvPr>
        </p:nvSpPr>
        <p:spPr>
          <a:xfrm>
            <a:off x="8689340" y="2503805"/>
            <a:ext cx="2397760" cy="857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使用三种损失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优化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1" name="矩形: 圆角 36"/>
          <p:cNvSpPr/>
          <p:nvPr>
            <p:custDataLst>
              <p:tags r:id="rId20"/>
            </p:custDataLst>
          </p:nvPr>
        </p:nvSpPr>
        <p:spPr>
          <a:xfrm rot="10800000" flipV="1">
            <a:off x="635" y="5227320"/>
            <a:ext cx="5444490" cy="680720"/>
          </a:xfrm>
          <a:prstGeom prst="roundRect">
            <a:avLst>
              <a:gd name="adj" fmla="val 10039"/>
            </a:avLst>
          </a:prstGeom>
          <a:noFill/>
          <a:ln w="38100">
            <a:solidFill>
              <a:srgbClr val="99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21"/>
            </p:custDataLst>
          </p:nvPr>
        </p:nvSpPr>
        <p:spPr>
          <a:xfrm>
            <a:off x="-229870" y="5221605"/>
            <a:ext cx="2858770" cy="857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BERT</a:t>
            </a: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存在</a:t>
            </a:r>
            <a:r>
              <a:rPr lang="en-US" altLang="zh-CN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WordPiece</a:t>
            </a: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分词</a:t>
            </a:r>
            <a:b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可能把一个词分为多个子词</a:t>
            </a:r>
            <a:b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本模型不拆分，对整词遮挡</a:t>
            </a:r>
            <a:endParaRPr lang="zh-CN" altLang="en-US" sz="1400" b="1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6" name="矩形: 圆角 36"/>
          <p:cNvSpPr/>
          <p:nvPr>
            <p:custDataLst>
              <p:tags r:id="rId22"/>
            </p:custDataLst>
          </p:nvPr>
        </p:nvSpPr>
        <p:spPr>
          <a:xfrm rot="10800000" flipV="1">
            <a:off x="9046210" y="4286885"/>
            <a:ext cx="3145790" cy="1792605"/>
          </a:xfrm>
          <a:prstGeom prst="roundRect">
            <a:avLst>
              <a:gd name="adj" fmla="val 10039"/>
            </a:avLst>
          </a:prstGeom>
          <a:noFill/>
          <a:ln w="38100">
            <a:solidFill>
              <a:srgbClr val="99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23"/>
            </p:custDataLst>
          </p:nvPr>
        </p:nvSpPr>
        <p:spPr>
          <a:xfrm>
            <a:off x="10010140" y="4369435"/>
            <a:ext cx="2181860" cy="857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图像增强</a:t>
            </a:r>
            <a:b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使用</a:t>
            </a:r>
            <a:r>
              <a:rPr lang="en-US" altLang="zh-CN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RandAugment</a:t>
            </a: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默认</a:t>
            </a:r>
            <a:b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但删除颜色翻转和</a:t>
            </a: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遮挡</a:t>
            </a:r>
            <a:endParaRPr lang="zh-CN" altLang="en-US" sz="1400" b="1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17145" y="71120"/>
            <a:ext cx="6548755" cy="632587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6062345" y="893445"/>
            <a:ext cx="5577840" cy="603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前期工作都是对图像模态使用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CNN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提取并通过目标检测提取主体，消耗资源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多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5017770" y="1595755"/>
            <a:ext cx="5577840" cy="603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Pixel-BERT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仅对图像模态使用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CNN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提取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650740" y="2298065"/>
            <a:ext cx="5577840" cy="603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仅对图像模态使用线性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层提取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4650740" y="3127375"/>
            <a:ext cx="5577840" cy="603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文本模态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都使用线性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层提取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5190490" y="4425315"/>
            <a:ext cx="5577840" cy="603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对于图像部分的计算资源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过多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ALBEF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9415" y="689610"/>
            <a:ext cx="11352530" cy="536321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248410" y="6010910"/>
            <a:ext cx="2757805" cy="847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图像输入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12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层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SA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提取图像特征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预训练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: ViT-B/16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5280025" y="5986145"/>
            <a:ext cx="2757805" cy="847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文本输入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6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层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SA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提取文本特征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预训练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: BERT-base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前六层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6310630" y="3054350"/>
            <a:ext cx="2757805" cy="423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特征融合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6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层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CA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跨模态融合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预训练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: BERT-base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后六层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5735320" y="689610"/>
            <a:ext cx="2757805" cy="423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Token MASK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285115" y="1343660"/>
            <a:ext cx="3437255" cy="1329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ITM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如果使用是否匹配很容易就崩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因为正样本的只有一个，其他都是负样本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所以选择不是正确标签但最像的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softmax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第二的作为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负样本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3287395" y="3177540"/>
            <a:ext cx="275780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使用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MoCo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的方法来对比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学习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8789035" y="5665470"/>
            <a:ext cx="3168650" cy="846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动量模型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1. 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负责生成对比学习正负样本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2. 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负责蒸馏让标签从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one-hot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到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平滑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51535" y="299085"/>
            <a:ext cx="4883785" cy="814070"/>
          </a:xfrm>
          <a:prstGeom prst="rect">
            <a:avLst/>
          </a:prstGeom>
        </p:spPr>
      </p:pic>
      <p:sp>
        <p:nvSpPr>
          <p:cNvPr id="18" name="矩形: 圆角 36"/>
          <p:cNvSpPr/>
          <p:nvPr>
            <p:custDataLst>
              <p:tags r:id="rId12"/>
            </p:custDataLst>
          </p:nvPr>
        </p:nvSpPr>
        <p:spPr>
          <a:xfrm rot="10800000" flipV="1">
            <a:off x="1682750" y="4162425"/>
            <a:ext cx="1954530" cy="267144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: 圆角 36"/>
          <p:cNvSpPr/>
          <p:nvPr>
            <p:custDataLst>
              <p:tags r:id="rId13"/>
            </p:custDataLst>
          </p:nvPr>
        </p:nvSpPr>
        <p:spPr>
          <a:xfrm rot="10800000" flipV="1">
            <a:off x="5541645" y="4186555"/>
            <a:ext cx="2269490" cy="267144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: 圆角 36"/>
          <p:cNvSpPr/>
          <p:nvPr>
            <p:custDataLst>
              <p:tags r:id="rId14"/>
            </p:custDataLst>
          </p:nvPr>
        </p:nvSpPr>
        <p:spPr>
          <a:xfrm rot="10800000" flipV="1">
            <a:off x="3482975" y="3054985"/>
            <a:ext cx="2367280" cy="189611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: 圆角 36"/>
          <p:cNvSpPr/>
          <p:nvPr>
            <p:custDataLst>
              <p:tags r:id="rId15"/>
            </p:custDataLst>
          </p:nvPr>
        </p:nvSpPr>
        <p:spPr>
          <a:xfrm rot="10800000" flipV="1">
            <a:off x="285115" y="1279525"/>
            <a:ext cx="4340860" cy="127698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: 圆角 36"/>
          <p:cNvSpPr/>
          <p:nvPr>
            <p:custDataLst>
              <p:tags r:id="rId16"/>
            </p:custDataLst>
          </p:nvPr>
        </p:nvSpPr>
        <p:spPr>
          <a:xfrm rot="10800000" flipV="1">
            <a:off x="6465570" y="462280"/>
            <a:ext cx="1345565" cy="127698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: 圆角 36"/>
          <p:cNvSpPr/>
          <p:nvPr>
            <p:custDataLst>
              <p:tags r:id="rId17"/>
            </p:custDataLst>
          </p:nvPr>
        </p:nvSpPr>
        <p:spPr>
          <a:xfrm rot="10800000" flipV="1">
            <a:off x="8789035" y="2922270"/>
            <a:ext cx="3169285" cy="358965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: 圆角 36"/>
          <p:cNvSpPr/>
          <p:nvPr>
            <p:custDataLst>
              <p:tags r:id="rId18"/>
            </p:custDataLst>
          </p:nvPr>
        </p:nvSpPr>
        <p:spPr>
          <a:xfrm rot="10800000" flipV="1">
            <a:off x="5619750" y="1741805"/>
            <a:ext cx="3169285" cy="213741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19"/>
            </p:custDataLst>
          </p:nvPr>
        </p:nvSpPr>
        <p:spPr>
          <a:xfrm>
            <a:off x="1455420" y="0"/>
            <a:ext cx="2757805" cy="423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最终优化损失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需要两轮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Forward(MASK T,T)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2" name="矩形: 圆角 36"/>
          <p:cNvSpPr/>
          <p:nvPr>
            <p:custDataLst>
              <p:tags r:id="rId20"/>
            </p:custDataLst>
          </p:nvPr>
        </p:nvSpPr>
        <p:spPr>
          <a:xfrm rot="10800000" flipV="1">
            <a:off x="768985" y="0"/>
            <a:ext cx="4698365" cy="111315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VLMo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925</Words>
  <Application>WPS 演示</Application>
  <PresentationFormat>宽屏</PresentationFormat>
  <Paragraphs>80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Elephant King。</cp:lastModifiedBy>
  <cp:revision>21</cp:revision>
  <dcterms:created xsi:type="dcterms:W3CDTF">2025-06-21T05:04:24Z</dcterms:created>
  <dcterms:modified xsi:type="dcterms:W3CDTF">2025-06-21T05:04:24Z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FE2E70ACB1324E524CC6546873196481_41</vt:lpwstr>
  </property>
</Properties>
</file>