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17"/>
        <p:guide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9" Type="http://schemas.openxmlformats.org/officeDocument/2006/relationships/tags" Target="../tags/tag24.xml"/><Relationship Id="rId28" Type="http://schemas.openxmlformats.org/officeDocument/2006/relationships/tags" Target="../tags/tag23.xml"/><Relationship Id="rId27" Type="http://schemas.openxmlformats.org/officeDocument/2006/relationships/tags" Target="../tags/tag22.xml"/><Relationship Id="rId26" Type="http://schemas.openxmlformats.org/officeDocument/2006/relationships/tags" Target="../tags/tag21.xml"/><Relationship Id="rId25" Type="http://schemas.openxmlformats.org/officeDocument/2006/relationships/image" Target="../media/image5.png"/><Relationship Id="rId24" Type="http://schemas.openxmlformats.org/officeDocument/2006/relationships/tags" Target="../tags/tag20.xml"/><Relationship Id="rId23" Type="http://schemas.openxmlformats.org/officeDocument/2006/relationships/image" Target="../media/image4.png"/><Relationship Id="rId22" Type="http://schemas.openxmlformats.org/officeDocument/2006/relationships/tags" Target="../tags/tag19.xml"/><Relationship Id="rId21" Type="http://schemas.openxmlformats.org/officeDocument/2006/relationships/image" Target="../media/image3.png"/><Relationship Id="rId20" Type="http://schemas.openxmlformats.org/officeDocument/2006/relationships/tags" Target="../tags/tag18.xml"/><Relationship Id="rId2" Type="http://schemas.openxmlformats.org/officeDocument/2006/relationships/image" Target="../media/image1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9.png"/><Relationship Id="rId7" Type="http://schemas.openxmlformats.org/officeDocument/2006/relationships/tags" Target="../tags/tag28.xml"/><Relationship Id="rId6" Type="http://schemas.openxmlformats.org/officeDocument/2006/relationships/image" Target="../media/image8.png"/><Relationship Id="rId5" Type="http://schemas.openxmlformats.org/officeDocument/2006/relationships/tags" Target="../tags/tag27.xml"/><Relationship Id="rId4" Type="http://schemas.openxmlformats.org/officeDocument/2006/relationships/image" Target="../media/image7.png"/><Relationship Id="rId3" Type="http://schemas.openxmlformats.org/officeDocument/2006/relationships/tags" Target="../tags/tag26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42.xml"/><Relationship Id="rId21" Type="http://schemas.openxmlformats.org/officeDocument/2006/relationships/tags" Target="../tags/tag41.xml"/><Relationship Id="rId20" Type="http://schemas.openxmlformats.org/officeDocument/2006/relationships/tags" Target="../tags/tag40.xml"/><Relationship Id="rId2" Type="http://schemas.openxmlformats.org/officeDocument/2006/relationships/image" Target="../media/image6.png"/><Relationship Id="rId19" Type="http://schemas.openxmlformats.org/officeDocument/2006/relationships/tags" Target="../tags/tag39.xml"/><Relationship Id="rId18" Type="http://schemas.openxmlformats.org/officeDocument/2006/relationships/tags" Target="../tags/tag38.xml"/><Relationship Id="rId17" Type="http://schemas.openxmlformats.org/officeDocument/2006/relationships/tags" Target="../tags/tag37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GPT-1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03700" y="1631950"/>
            <a:ext cx="7875270" cy="32727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4687570" cy="6858000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3790950" y="349885"/>
            <a:ext cx="5346065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decoder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部分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encoder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：当前的文本可以看到之前还有之后的文本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decoder: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当前的文本只能看到之前的文本，之前的文本被掩码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MASK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遮蔽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: 圆角 36"/>
          <p:cNvSpPr/>
          <p:nvPr>
            <p:custDataLst>
              <p:tags r:id="rId6"/>
            </p:custDataLst>
          </p:nvPr>
        </p:nvSpPr>
        <p:spPr>
          <a:xfrm rot="10800000" flipV="1">
            <a:off x="2390775" y="1722755"/>
            <a:ext cx="1624330" cy="33680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4687570" y="1727200"/>
            <a:ext cx="1318895" cy="317690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>
            <p:custDataLst>
              <p:tags r:id="rId8"/>
            </p:custDataLst>
          </p:nvPr>
        </p:nvCxnSpPr>
        <p:spPr>
          <a:xfrm>
            <a:off x="4022725" y="1788160"/>
            <a:ext cx="6750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 flipV="1">
            <a:off x="4022725" y="4920615"/>
            <a:ext cx="675005" cy="170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535930" y="1129665"/>
            <a:ext cx="7190740" cy="741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对于微调下游任务中的分类任务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通过在初始文本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Text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之前插入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[Start]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标识符，在结束插入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[Extract]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标识符（类似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[CLS]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）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通过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后的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结果来进行分类预测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3923030" y="233045"/>
            <a:ext cx="5213985" cy="8591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 flipV="1">
            <a:off x="5245100" y="112966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6006465" y="1129665"/>
            <a:ext cx="6092825" cy="10121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6324600" y="2576830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蕴含任务（给出文本和假设判断是否成立）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同理，不过会将假设和文本拼接起来，然后插入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[Delim]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区分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6262370" y="2339975"/>
            <a:ext cx="5497830" cy="58102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16"/>
            </p:custDataLst>
          </p:nvPr>
        </p:nvSpPr>
        <p:spPr>
          <a:xfrm>
            <a:off x="6332855" y="3454400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判断相似任务（给出两段文本判断是否相似）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将两端文本分两次交换顺序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(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保持对称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)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然后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判断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6261735" y="2921635"/>
            <a:ext cx="5497195" cy="8794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6459855" y="4905375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判断选项任务（给出一段文本和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ABCD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选项，判断哪个更合适）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将每个选项与文本拼接计算每个文本置信度，取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最高的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19"/>
            </p:custDataLst>
          </p:nvPr>
        </p:nvSpPr>
        <p:spPr>
          <a:xfrm rot="10800000" flipV="1">
            <a:off x="6261735" y="3801745"/>
            <a:ext cx="5637530" cy="15468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4333875" y="6229350"/>
            <a:ext cx="3749040" cy="62166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884920" y="5840095"/>
            <a:ext cx="2874010" cy="6032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8884920" y="6362065"/>
            <a:ext cx="2785110" cy="501015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26"/>
            </p:custDataLst>
          </p:nvPr>
        </p:nvSpPr>
        <p:spPr>
          <a:xfrm>
            <a:off x="3634105" y="5766435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无监督预训练损失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通过前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k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个单词预测当前正确单词的概率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加权求和每一个单词的</a:t>
            </a: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概率</a:t>
            </a:r>
            <a:endParaRPr lang="zh-CN" altLang="en-US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7"/>
            </p:custDataLst>
          </p:nvPr>
        </p:nvSpPr>
        <p:spPr>
          <a:xfrm>
            <a:off x="7747635" y="5414010"/>
            <a:ext cx="5148580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监督微调损失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人工标注的置信度和模型预测的概率</a:t>
            </a:r>
            <a:b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000" b="1">
                <a:latin typeface="微软雅黑" charset="0"/>
                <a:ea typeface="微软雅黑" charset="0"/>
                <a:cs typeface="微软雅黑" charset="0"/>
              </a:rPr>
              <a:t>融合无监督损失，𝜆</a:t>
            </a:r>
            <a:r>
              <a:rPr lang="en-US" altLang="zh-CN" sz="1000" b="1">
                <a:latin typeface="微软雅黑" charset="0"/>
                <a:ea typeface="微软雅黑" charset="0"/>
                <a:cs typeface="微软雅黑" charset="0"/>
              </a:rPr>
              <a:t>=0.5</a:t>
            </a:r>
            <a:endParaRPr lang="en-US" altLang="zh-CN" sz="1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矩形: 圆角 36"/>
          <p:cNvSpPr/>
          <p:nvPr>
            <p:custDataLst>
              <p:tags r:id="rId28"/>
            </p:custDataLst>
          </p:nvPr>
        </p:nvSpPr>
        <p:spPr>
          <a:xfrm rot="10800000" flipV="1">
            <a:off x="4333875" y="5630545"/>
            <a:ext cx="3748405" cy="123253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: 圆角 36"/>
          <p:cNvSpPr/>
          <p:nvPr>
            <p:custDataLst>
              <p:tags r:id="rId29"/>
            </p:custDataLst>
          </p:nvPr>
        </p:nvSpPr>
        <p:spPr>
          <a:xfrm rot="10800000" flipV="1">
            <a:off x="8782685" y="5391150"/>
            <a:ext cx="3048635" cy="14312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BERT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5255" y="305435"/>
            <a:ext cx="10755630" cy="4464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4965" y="4770120"/>
            <a:ext cx="4642485" cy="15062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73040" y="4915535"/>
            <a:ext cx="3416935" cy="1815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121775" y="4514850"/>
            <a:ext cx="2931160" cy="2343150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-73025" y="6176010"/>
            <a:ext cx="5346065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BERT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输入的是两个被遮掩的句子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1. 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在输入的句子中随机选择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15%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的句子进行特殊处理，详见最右图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2. 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从数据集中随机抽取两个句子，并判断是否相邻，详见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右侧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5152390" y="0"/>
            <a:ext cx="7039610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</a:rPr>
              <a:t>Transformer encoder</a:t>
            </a:r>
            <a:r>
              <a:rPr lang="zh-CN" altLang="en-US" sz="20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双向学习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句子的语义</a:t>
            </a:r>
            <a:b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部分两个任务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</a:rPr>
              <a:t>1.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学习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</a:rPr>
              <a:t>MASK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单词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</a:rPr>
              <a:t> 2.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判断句子是否</a:t>
            </a:r>
            <a:r>
              <a:rPr lang="zh-CN" altLang="en-US" sz="2000" b="1">
                <a:latin typeface="微软雅黑" charset="0"/>
                <a:ea typeface="微软雅黑" charset="0"/>
                <a:cs typeface="微软雅黑" charset="0"/>
              </a:rPr>
              <a:t>相邻</a:t>
            </a:r>
            <a:endParaRPr lang="zh-CN" altLang="en-US" sz="20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4198620" y="4514850"/>
            <a:ext cx="5346065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随机在数据集中抽取两个句子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并给出是否是相邻关系，用于预训练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NSP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学习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2"/>
            </p:custDataLst>
          </p:nvPr>
        </p:nvSpPr>
        <p:spPr>
          <a:xfrm>
            <a:off x="8097520" y="3741420"/>
            <a:ext cx="5346065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对于输入的句子，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15%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会经过特殊处理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其中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80%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会被替换为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[MASK]</a:t>
            </a:r>
            <a:b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10%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会替换成其他的单词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(hairy-&gt;apple)</a:t>
            </a:r>
            <a:b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10%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不做任何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处理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59055" y="0"/>
            <a:ext cx="4937760" cy="68580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1379220" y="4064635"/>
            <a:ext cx="2387600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预训练部分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5152390" y="4514850"/>
            <a:ext cx="3814445" cy="221615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: 圆角 36"/>
          <p:cNvSpPr/>
          <p:nvPr>
            <p:custDataLst>
              <p:tags r:id="rId16"/>
            </p:custDataLst>
          </p:nvPr>
        </p:nvSpPr>
        <p:spPr>
          <a:xfrm rot="10800000" flipV="1">
            <a:off x="9121775" y="3741420"/>
            <a:ext cx="3070225" cy="31165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17"/>
            </p:custDataLst>
          </p:nvPr>
        </p:nvSpPr>
        <p:spPr>
          <a:xfrm>
            <a:off x="46990" y="3388995"/>
            <a:ext cx="5346065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部分输入的是两个被遮掩的句子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59055" y="178435"/>
            <a:ext cx="1957070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NSP</a:t>
            </a:r>
            <a:b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[CLS]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作为全局预测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判断两个句子是否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相邻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9"/>
            </p:custDataLst>
          </p:nvPr>
        </p:nvSpPr>
        <p:spPr>
          <a:xfrm>
            <a:off x="2143125" y="178435"/>
            <a:ext cx="1957070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MASK LM</a:t>
            </a:r>
            <a:b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填补两个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句子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被</a:t>
            </a: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MASK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单词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0"/>
            </p:custDataLst>
          </p:nvPr>
        </p:nvSpPr>
        <p:spPr>
          <a:xfrm>
            <a:off x="6966585" y="3995420"/>
            <a:ext cx="2387600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微调部分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1"/>
            </p:custDataLst>
          </p:nvPr>
        </p:nvSpPr>
        <p:spPr>
          <a:xfrm>
            <a:off x="10549890" y="1459865"/>
            <a:ext cx="1642110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根据不同的下游任务进行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微调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2"/>
            </p:custDataLst>
          </p:nvPr>
        </p:nvSpPr>
        <p:spPr>
          <a:xfrm>
            <a:off x="4667885" y="5481955"/>
            <a:ext cx="5346065" cy="45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50%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的概率选取相邻</a:t>
            </a:r>
            <a:b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200" b="1">
                <a:latin typeface="微软雅黑" charset="0"/>
                <a:ea typeface="微软雅黑" charset="0"/>
                <a:cs typeface="微软雅黑" charset="0"/>
              </a:rPr>
              <a:t>50%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的概率选取不</a:t>
            </a:r>
            <a:r>
              <a:rPr lang="zh-CN" altLang="en-US" sz="1200" b="1">
                <a:latin typeface="微软雅黑" charset="0"/>
                <a:ea typeface="微软雅黑" charset="0"/>
                <a:cs typeface="微软雅黑" charset="0"/>
              </a:rPr>
              <a:t>相邻</a:t>
            </a:r>
            <a:endParaRPr lang="zh-CN" altLang="en-US" sz="12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演示</Application>
  <PresentationFormat>宽屏</PresentationFormat>
  <Paragraphs>40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BatangChe</vt:lpstr>
      <vt:lpstr>Apple SD Gothic Neo</vt:lpstr>
      <vt:lpstr>DejaVuMathTeXGyre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15</cp:revision>
  <dcterms:created xsi:type="dcterms:W3CDTF">2025-06-19T07:48:43Z</dcterms:created>
  <dcterms:modified xsi:type="dcterms:W3CDTF">2025-06-19T07:48:43Z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E818718E56DC3AC990A8536871E2B743_41</vt:lpwstr>
  </property>
</Properties>
</file>