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0"/>
  </p:handoutMasterIdLst>
  <p:sldIdLst>
    <p:sldId id="256" r:id="rId3"/>
    <p:sldId id="258" r:id="rId5"/>
    <p:sldId id="257" r:id="rId6"/>
    <p:sldId id="259" r:id="rId7"/>
    <p:sldId id="260" r:id="rId8"/>
    <p:sldId id="261" r:id="rId9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7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10.xml"/><Relationship Id="rId8" Type="http://schemas.openxmlformats.org/officeDocument/2006/relationships/tags" Target="../tags/tag9.xml"/><Relationship Id="rId7" Type="http://schemas.openxmlformats.org/officeDocument/2006/relationships/tags" Target="../tags/tag8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image" Target="../media/image2.png"/><Relationship Id="rId3" Type="http://schemas.openxmlformats.org/officeDocument/2006/relationships/tags" Target="../tags/tag5.xml"/><Relationship Id="rId29" Type="http://schemas.openxmlformats.org/officeDocument/2006/relationships/slideLayout" Target="../slideLayouts/slideLayout1.xml"/><Relationship Id="rId28" Type="http://schemas.openxmlformats.org/officeDocument/2006/relationships/tags" Target="../tags/tag29.xml"/><Relationship Id="rId27" Type="http://schemas.openxmlformats.org/officeDocument/2006/relationships/tags" Target="../tags/tag28.xml"/><Relationship Id="rId26" Type="http://schemas.openxmlformats.org/officeDocument/2006/relationships/tags" Target="../tags/tag27.xml"/><Relationship Id="rId25" Type="http://schemas.openxmlformats.org/officeDocument/2006/relationships/tags" Target="../tags/tag26.xml"/><Relationship Id="rId24" Type="http://schemas.openxmlformats.org/officeDocument/2006/relationships/tags" Target="../tags/tag25.xml"/><Relationship Id="rId23" Type="http://schemas.openxmlformats.org/officeDocument/2006/relationships/tags" Target="../tags/tag24.xml"/><Relationship Id="rId22" Type="http://schemas.openxmlformats.org/officeDocument/2006/relationships/tags" Target="../tags/tag23.xml"/><Relationship Id="rId21" Type="http://schemas.openxmlformats.org/officeDocument/2006/relationships/tags" Target="../tags/tag22.xml"/><Relationship Id="rId20" Type="http://schemas.openxmlformats.org/officeDocument/2006/relationships/tags" Target="../tags/tag21.xml"/><Relationship Id="rId2" Type="http://schemas.openxmlformats.org/officeDocument/2006/relationships/image" Target="../media/image1.png"/><Relationship Id="rId19" Type="http://schemas.openxmlformats.org/officeDocument/2006/relationships/tags" Target="../tags/tag20.xml"/><Relationship Id="rId18" Type="http://schemas.openxmlformats.org/officeDocument/2006/relationships/tags" Target="../tags/tag19.xml"/><Relationship Id="rId17" Type="http://schemas.openxmlformats.org/officeDocument/2006/relationships/tags" Target="../tags/tag18.xml"/><Relationship Id="rId16" Type="http://schemas.openxmlformats.org/officeDocument/2006/relationships/tags" Target="../tags/tag17.xml"/><Relationship Id="rId15" Type="http://schemas.openxmlformats.org/officeDocument/2006/relationships/tags" Target="../tags/tag16.xml"/><Relationship Id="rId14" Type="http://schemas.openxmlformats.org/officeDocument/2006/relationships/tags" Target="../tags/tag15.xml"/><Relationship Id="rId13" Type="http://schemas.openxmlformats.org/officeDocument/2006/relationships/tags" Target="../tags/tag14.xml"/><Relationship Id="rId12" Type="http://schemas.openxmlformats.org/officeDocument/2006/relationships/tags" Target="../tags/tag13.xml"/><Relationship Id="rId11" Type="http://schemas.openxmlformats.org/officeDocument/2006/relationships/tags" Target="../tags/tag12.xml"/><Relationship Id="rId10" Type="http://schemas.openxmlformats.org/officeDocument/2006/relationships/tags" Target="../tags/tag11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36.xml"/><Relationship Id="rId8" Type="http://schemas.openxmlformats.org/officeDocument/2006/relationships/tags" Target="../tags/tag35.xml"/><Relationship Id="rId7" Type="http://schemas.openxmlformats.org/officeDocument/2006/relationships/tags" Target="../tags/tag34.xml"/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image" Target="../media/image4.png"/><Relationship Id="rId3" Type="http://schemas.openxmlformats.org/officeDocument/2006/relationships/tags" Target="../tags/tag31.xml"/><Relationship Id="rId2" Type="http://schemas.openxmlformats.org/officeDocument/2006/relationships/image" Target="../media/image3.png"/><Relationship Id="rId13" Type="http://schemas.openxmlformats.org/officeDocument/2006/relationships/slideLayout" Target="../slideLayouts/slideLayout1.xml"/><Relationship Id="rId12" Type="http://schemas.openxmlformats.org/officeDocument/2006/relationships/tags" Target="../tags/tag39.xml"/><Relationship Id="rId11" Type="http://schemas.openxmlformats.org/officeDocument/2006/relationships/tags" Target="../tags/tag38.xml"/><Relationship Id="rId10" Type="http://schemas.openxmlformats.org/officeDocument/2006/relationships/tags" Target="../tags/tag37.xml"/><Relationship Id="rId1" Type="http://schemas.openxmlformats.org/officeDocument/2006/relationships/tags" Target="../tags/tag30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tags" Target="../tags/tag45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3" Type="http://schemas.openxmlformats.org/officeDocument/2006/relationships/tags" Target="../tags/tag41.xml"/><Relationship Id="rId2" Type="http://schemas.openxmlformats.org/officeDocument/2006/relationships/image" Target="../media/image5.png"/><Relationship Id="rId1" Type="http://schemas.openxmlformats.org/officeDocument/2006/relationships/tags" Target="../tags/tag4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effectLst/>
              </a:rPr>
              <a:t>CLIP</a:t>
            </a:r>
            <a:endParaRPr lang="en-US" altLang="zh-CN" dirty="0">
              <a:effectLst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>
              <a:latin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" name="矩形: 圆角 36"/>
          <p:cNvSpPr/>
          <p:nvPr>
            <p:custDataLst>
              <p:tags r:id="rId1"/>
            </p:custDataLst>
          </p:nvPr>
        </p:nvSpPr>
        <p:spPr>
          <a:xfrm rot="10800000" flipV="1">
            <a:off x="180975" y="285115"/>
            <a:ext cx="6445250" cy="6193790"/>
          </a:xfrm>
          <a:prstGeom prst="roundRect">
            <a:avLst>
              <a:gd name="adj" fmla="val 10039"/>
            </a:avLst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1991360" y="652780"/>
            <a:ext cx="3195320" cy="5486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初始的</a:t>
            </a:r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GPT-3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存在</a:t>
            </a:r>
            <a:b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回答不符合预期，风格混乱等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问题</a:t>
            </a:r>
            <a:endParaRPr lang="zh-CN" altLang="en-US" sz="1400" b="1">
              <a:latin typeface="微软雅黑" charset="0"/>
              <a:ea typeface="微软雅黑" charset="0"/>
              <a:cs typeface="微软雅黑" charset="0"/>
            </a:endParaRPr>
          </a:p>
        </p:txBody>
      </p:sp>
      <p:cxnSp>
        <p:nvCxnSpPr>
          <p:cNvPr id="12" name="直接连接符 11"/>
          <p:cNvCxnSpPr/>
          <p:nvPr>
            <p:custDataLst>
              <p:tags r:id="rId3"/>
            </p:custDataLst>
          </p:nvPr>
        </p:nvCxnSpPr>
        <p:spPr>
          <a:xfrm flipV="1">
            <a:off x="5245100" y="1129665"/>
            <a:ext cx="0" cy="58102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7150" y="907415"/>
            <a:ext cx="8573770" cy="31724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403590" y="2840355"/>
            <a:ext cx="3788410" cy="4017645"/>
          </a:xfrm>
          <a:prstGeom prst="rect">
            <a:avLst/>
          </a:prstGeom>
        </p:spPr>
      </p:pic>
      <p:sp>
        <p:nvSpPr>
          <p:cNvPr id="8" name="文本框 7"/>
          <p:cNvSpPr txBox="1"/>
          <p:nvPr>
            <p:custDataLst>
              <p:tags r:id="rId5"/>
            </p:custDataLst>
          </p:nvPr>
        </p:nvSpPr>
        <p:spPr>
          <a:xfrm>
            <a:off x="179705" y="4859655"/>
            <a:ext cx="2477770" cy="9169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图像编码器</a:t>
            </a:r>
            <a:b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采取两种架构</a:t>
            </a:r>
            <a:b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1. ResNet50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改进版</a:t>
            </a:r>
            <a:b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2. ViT</a:t>
            </a:r>
            <a:b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扩展方式</a:t>
            </a:r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: 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宽度</a:t>
            </a:r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+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深度</a:t>
            </a:r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+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分辨率</a:t>
            </a:r>
            <a:endParaRPr lang="zh-CN" altLang="en-US" sz="1400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6"/>
            </p:custDataLst>
          </p:nvPr>
        </p:nvSpPr>
        <p:spPr>
          <a:xfrm>
            <a:off x="0" y="131445"/>
            <a:ext cx="3420745" cy="9169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文本编码器</a:t>
            </a:r>
            <a:b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Transformer</a:t>
            </a:r>
            <a:endParaRPr lang="en-US" altLang="zh-CN" sz="1400" b="1">
              <a:latin typeface="微软雅黑" charset="0"/>
              <a:ea typeface="微软雅黑" charset="0"/>
              <a:cs typeface="微软雅黑" charset="0"/>
            </a:endParaRPr>
          </a:p>
          <a:p>
            <a:pPr algn="ctr"/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12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层</a:t>
            </a:r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512dim8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头</a:t>
            </a:r>
            <a:b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扩展方式</a:t>
            </a:r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: 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只扩宽度</a:t>
            </a:r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(dim)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不加深度</a:t>
            </a:r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(layer)</a:t>
            </a:r>
            <a:endParaRPr lang="en-US" altLang="zh-CN" sz="1400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6" name="矩形: 圆角 36"/>
          <p:cNvSpPr/>
          <p:nvPr>
            <p:custDataLst>
              <p:tags r:id="rId7"/>
            </p:custDataLst>
          </p:nvPr>
        </p:nvSpPr>
        <p:spPr>
          <a:xfrm rot="10800000" flipV="1">
            <a:off x="965835" y="1212850"/>
            <a:ext cx="1093470" cy="1008380"/>
          </a:xfrm>
          <a:prstGeom prst="roundRect">
            <a:avLst>
              <a:gd name="adj" fmla="val 10039"/>
            </a:avLst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: 圆角 36"/>
          <p:cNvSpPr/>
          <p:nvPr>
            <p:custDataLst>
              <p:tags r:id="rId8"/>
            </p:custDataLst>
          </p:nvPr>
        </p:nvSpPr>
        <p:spPr>
          <a:xfrm rot="10800000" flipV="1">
            <a:off x="965835" y="2591435"/>
            <a:ext cx="1093470" cy="1008380"/>
          </a:xfrm>
          <a:prstGeom prst="roundRect">
            <a:avLst>
              <a:gd name="adj" fmla="val 10039"/>
            </a:avLst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矩形: 圆角 36"/>
          <p:cNvSpPr/>
          <p:nvPr>
            <p:custDataLst>
              <p:tags r:id="rId9"/>
            </p:custDataLst>
          </p:nvPr>
        </p:nvSpPr>
        <p:spPr>
          <a:xfrm rot="10800000" flipV="1">
            <a:off x="179705" y="4864100"/>
            <a:ext cx="2478405" cy="1257300"/>
          </a:xfrm>
          <a:prstGeom prst="roundRect">
            <a:avLst>
              <a:gd name="adj" fmla="val 10039"/>
            </a:avLst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: 圆角 36"/>
          <p:cNvSpPr/>
          <p:nvPr>
            <p:custDataLst>
              <p:tags r:id="rId10"/>
            </p:custDataLst>
          </p:nvPr>
        </p:nvSpPr>
        <p:spPr>
          <a:xfrm rot="10800000" flipV="1">
            <a:off x="57150" y="118745"/>
            <a:ext cx="3363595" cy="1007745"/>
          </a:xfrm>
          <a:prstGeom prst="roundRect">
            <a:avLst>
              <a:gd name="adj" fmla="val 10039"/>
            </a:avLst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2" name="直接连接符 11"/>
          <p:cNvCxnSpPr/>
          <p:nvPr>
            <p:custDataLst>
              <p:tags r:id="rId11"/>
            </p:custDataLst>
          </p:nvPr>
        </p:nvCxnSpPr>
        <p:spPr>
          <a:xfrm flipV="1">
            <a:off x="1512570" y="3599815"/>
            <a:ext cx="0" cy="128587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16" idx="1"/>
          </p:cNvCxnSpPr>
          <p:nvPr>
            <p:custDataLst>
              <p:tags r:id="rId12"/>
            </p:custDataLst>
          </p:nvPr>
        </p:nvCxnSpPr>
        <p:spPr>
          <a:xfrm flipV="1">
            <a:off x="2059305" y="1139190"/>
            <a:ext cx="213995" cy="5778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" name="矩形: 圆角 36"/>
          <p:cNvSpPr/>
          <p:nvPr>
            <p:custDataLst>
              <p:tags r:id="rId13"/>
            </p:custDataLst>
          </p:nvPr>
        </p:nvSpPr>
        <p:spPr>
          <a:xfrm rot="10800000" flipV="1">
            <a:off x="2059305" y="1842135"/>
            <a:ext cx="2143760" cy="2090420"/>
          </a:xfrm>
          <a:prstGeom prst="roundRect">
            <a:avLst>
              <a:gd name="adj" fmla="val 10039"/>
            </a:avLst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>
            <p:custDataLst>
              <p:tags r:id="rId14"/>
            </p:custDataLst>
          </p:nvPr>
        </p:nvSpPr>
        <p:spPr>
          <a:xfrm>
            <a:off x="3719195" y="4103370"/>
            <a:ext cx="2477770" cy="9169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构建相似度矩阵</a:t>
            </a:r>
            <a:b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每一格式余弦相似度</a:t>
            </a:r>
            <a:b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对角线为正样本</a:t>
            </a:r>
            <a:b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其他为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负样本</a:t>
            </a:r>
            <a:endParaRPr lang="zh-CN" altLang="en-US" sz="1400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5" name="矩形: 圆角 36"/>
          <p:cNvSpPr/>
          <p:nvPr>
            <p:custDataLst>
              <p:tags r:id="rId15"/>
            </p:custDataLst>
          </p:nvPr>
        </p:nvSpPr>
        <p:spPr>
          <a:xfrm rot="10800000" flipV="1">
            <a:off x="4027170" y="4057650"/>
            <a:ext cx="1898650" cy="1009015"/>
          </a:xfrm>
          <a:prstGeom prst="roundRect">
            <a:avLst>
              <a:gd name="adj" fmla="val 10039"/>
            </a:avLst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7" name="直接连接符 16"/>
          <p:cNvCxnSpPr>
            <a:stCxn id="13" idx="2"/>
          </p:cNvCxnSpPr>
          <p:nvPr>
            <p:custDataLst>
              <p:tags r:id="rId16"/>
            </p:custDataLst>
          </p:nvPr>
        </p:nvCxnSpPr>
        <p:spPr>
          <a:xfrm>
            <a:off x="3131185" y="3932555"/>
            <a:ext cx="847090" cy="71564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8" name="矩形: 圆角 36"/>
          <p:cNvSpPr/>
          <p:nvPr>
            <p:custDataLst>
              <p:tags r:id="rId17"/>
            </p:custDataLst>
          </p:nvPr>
        </p:nvSpPr>
        <p:spPr>
          <a:xfrm rot="10800000" flipV="1">
            <a:off x="4297045" y="118110"/>
            <a:ext cx="2479040" cy="2355215"/>
          </a:xfrm>
          <a:prstGeom prst="roundRect">
            <a:avLst>
              <a:gd name="adj" fmla="val 10039"/>
            </a:avLst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>
            <p:custDataLst>
              <p:tags r:id="rId18"/>
            </p:custDataLst>
          </p:nvPr>
        </p:nvSpPr>
        <p:spPr>
          <a:xfrm>
            <a:off x="3826510" y="209550"/>
            <a:ext cx="3420745" cy="9169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测试阶段</a:t>
            </a:r>
            <a:b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将单词转化</a:t>
            </a:r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prompt</a:t>
            </a:r>
            <a:b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通过文本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编码器</a:t>
            </a:r>
            <a:endParaRPr lang="zh-CN" altLang="en-US" sz="1400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0" name="矩形: 圆角 36"/>
          <p:cNvSpPr/>
          <p:nvPr>
            <p:custDataLst>
              <p:tags r:id="rId19"/>
            </p:custDataLst>
          </p:nvPr>
        </p:nvSpPr>
        <p:spPr>
          <a:xfrm rot="10800000" flipV="1">
            <a:off x="6776720" y="2486025"/>
            <a:ext cx="1626870" cy="917575"/>
          </a:xfrm>
          <a:prstGeom prst="roundRect">
            <a:avLst>
              <a:gd name="adj" fmla="val 10039"/>
            </a:avLst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>
            <p:custDataLst>
              <p:tags r:id="rId20"/>
            </p:custDataLst>
          </p:nvPr>
        </p:nvSpPr>
        <p:spPr>
          <a:xfrm>
            <a:off x="8403590" y="1048385"/>
            <a:ext cx="3789045" cy="9169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计算图像和文本编码器后的</a:t>
            </a:r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prompt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的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匹配度</a:t>
            </a:r>
            <a:endParaRPr lang="zh-CN" altLang="en-US" sz="1400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2" name="矩形: 圆角 36"/>
          <p:cNvSpPr/>
          <p:nvPr>
            <p:custDataLst>
              <p:tags r:id="rId21"/>
            </p:custDataLst>
          </p:nvPr>
        </p:nvSpPr>
        <p:spPr>
          <a:xfrm rot="10800000" flipV="1">
            <a:off x="8497570" y="923925"/>
            <a:ext cx="3694430" cy="527050"/>
          </a:xfrm>
          <a:prstGeom prst="roundRect">
            <a:avLst>
              <a:gd name="adj" fmla="val 10039"/>
            </a:avLst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3" name="直接连接符 22"/>
          <p:cNvCxnSpPr>
            <a:endCxn id="22" idx="2"/>
          </p:cNvCxnSpPr>
          <p:nvPr>
            <p:custDataLst>
              <p:tags r:id="rId22"/>
            </p:custDataLst>
          </p:nvPr>
        </p:nvCxnSpPr>
        <p:spPr>
          <a:xfrm flipV="1">
            <a:off x="8497570" y="1450975"/>
            <a:ext cx="1847215" cy="10223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4" name="矩形: 圆角 36"/>
          <p:cNvSpPr/>
          <p:nvPr>
            <p:custDataLst>
              <p:tags r:id="rId23"/>
            </p:custDataLst>
          </p:nvPr>
        </p:nvSpPr>
        <p:spPr>
          <a:xfrm rot="10800000" flipV="1">
            <a:off x="6196965" y="4490085"/>
            <a:ext cx="5995035" cy="578485"/>
          </a:xfrm>
          <a:prstGeom prst="roundRect">
            <a:avLst>
              <a:gd name="adj" fmla="val 10039"/>
            </a:avLst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文本框 24"/>
          <p:cNvSpPr txBox="1"/>
          <p:nvPr>
            <p:custDataLst>
              <p:tags r:id="rId24"/>
            </p:custDataLst>
          </p:nvPr>
        </p:nvSpPr>
        <p:spPr>
          <a:xfrm>
            <a:off x="6473825" y="4699635"/>
            <a:ext cx="2035810" cy="4025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投影到多模态空间</a:t>
            </a:r>
            <a:endParaRPr lang="zh-CN" altLang="en-US" sz="1400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6" name="矩形: 圆角 36"/>
          <p:cNvSpPr/>
          <p:nvPr>
            <p:custDataLst>
              <p:tags r:id="rId25"/>
            </p:custDataLst>
          </p:nvPr>
        </p:nvSpPr>
        <p:spPr>
          <a:xfrm rot="10800000" flipV="1">
            <a:off x="6323965" y="5118735"/>
            <a:ext cx="5382895" cy="403225"/>
          </a:xfrm>
          <a:prstGeom prst="roundRect">
            <a:avLst>
              <a:gd name="adj" fmla="val 10039"/>
            </a:avLst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>
            <p:custDataLst>
              <p:tags r:id="rId26"/>
            </p:custDataLst>
          </p:nvPr>
        </p:nvSpPr>
        <p:spPr>
          <a:xfrm>
            <a:off x="6531610" y="5166995"/>
            <a:ext cx="2035810" cy="4025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相似度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矩阵</a:t>
            </a:r>
            <a:endParaRPr lang="zh-CN" altLang="en-US" sz="1400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8" name="文本框 27"/>
          <p:cNvSpPr txBox="1"/>
          <p:nvPr>
            <p:custDataLst>
              <p:tags r:id="rId27"/>
            </p:custDataLst>
          </p:nvPr>
        </p:nvSpPr>
        <p:spPr>
          <a:xfrm>
            <a:off x="6531610" y="5697855"/>
            <a:ext cx="2035810" cy="4025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对角线为正样本</a:t>
            </a:r>
            <a:b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计算对比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损失</a:t>
            </a:r>
            <a:endParaRPr lang="zh-CN" altLang="en-US" sz="1400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9" name="矩形: 圆角 36"/>
          <p:cNvSpPr/>
          <p:nvPr>
            <p:custDataLst>
              <p:tags r:id="rId28"/>
            </p:custDataLst>
          </p:nvPr>
        </p:nvSpPr>
        <p:spPr>
          <a:xfrm rot="10800000" flipV="1">
            <a:off x="6450965" y="5668645"/>
            <a:ext cx="5740400" cy="672465"/>
          </a:xfrm>
          <a:prstGeom prst="roundRect">
            <a:avLst>
              <a:gd name="adj" fmla="val 10039"/>
            </a:avLst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ViLT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628265" y="111125"/>
            <a:ext cx="6936105" cy="20713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722755" y="2562225"/>
            <a:ext cx="8747760" cy="3333750"/>
          </a:xfrm>
          <a:prstGeom prst="rect">
            <a:avLst/>
          </a:prstGeom>
        </p:spPr>
      </p:pic>
      <p:sp>
        <p:nvSpPr>
          <p:cNvPr id="14" name="文本框 13"/>
          <p:cNvSpPr txBox="1"/>
          <p:nvPr>
            <p:custDataLst>
              <p:tags r:id="rId5"/>
            </p:custDataLst>
          </p:nvPr>
        </p:nvSpPr>
        <p:spPr>
          <a:xfrm>
            <a:off x="3026410" y="5638800"/>
            <a:ext cx="2477770" cy="9169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endParaRPr lang="zh-CN" altLang="en-US" sz="1400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20" name="矩形: 圆角 36"/>
          <p:cNvSpPr/>
          <p:nvPr>
            <p:custDataLst>
              <p:tags r:id="rId6"/>
            </p:custDataLst>
          </p:nvPr>
        </p:nvSpPr>
        <p:spPr>
          <a:xfrm rot="10800000" flipV="1">
            <a:off x="8179435" y="111125"/>
            <a:ext cx="1384300" cy="2072005"/>
          </a:xfrm>
          <a:prstGeom prst="roundRect">
            <a:avLst>
              <a:gd name="adj" fmla="val 10039"/>
            </a:avLst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3" name="直接连接符 22"/>
          <p:cNvCxnSpPr/>
          <p:nvPr>
            <p:custDataLst>
              <p:tags r:id="rId7"/>
            </p:custDataLst>
          </p:nvPr>
        </p:nvCxnSpPr>
        <p:spPr>
          <a:xfrm flipV="1">
            <a:off x="1781175" y="2149475"/>
            <a:ext cx="6417945" cy="4127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8"/>
            </p:custDataLst>
          </p:nvPr>
        </p:nvCxnSpPr>
        <p:spPr>
          <a:xfrm flipH="1" flipV="1">
            <a:off x="9535160" y="2149475"/>
            <a:ext cx="907415" cy="4127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>
            <p:custDataLst>
              <p:tags r:id="rId9"/>
            </p:custDataLst>
          </p:nvPr>
        </p:nvSpPr>
        <p:spPr>
          <a:xfrm>
            <a:off x="1349375" y="5710555"/>
            <a:ext cx="4387850" cy="8578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文本模态</a:t>
            </a:r>
            <a:b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Word Embedding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映射为向量</a:t>
            </a:r>
            <a:b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添加</a:t>
            </a:r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CLS</a:t>
            </a:r>
            <a:b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对每个向量</a:t>
            </a:r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+0(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代表文本</a:t>
            </a:r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)+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位置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信息</a:t>
            </a:r>
            <a:endParaRPr lang="zh-CN" altLang="en-US" sz="1400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9" name="文本框 8"/>
          <p:cNvSpPr txBox="1"/>
          <p:nvPr>
            <p:custDataLst>
              <p:tags r:id="rId10"/>
            </p:custDataLst>
          </p:nvPr>
        </p:nvSpPr>
        <p:spPr>
          <a:xfrm>
            <a:off x="5445125" y="5916930"/>
            <a:ext cx="4387850" cy="8578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图像模态</a:t>
            </a:r>
            <a:b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</a:b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图像被划分为</a:t>
            </a:r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patch(32x32)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，线性投影映射为向量</a:t>
            </a:r>
            <a:endParaRPr lang="en-US" altLang="zh-CN" sz="1400" b="1">
              <a:latin typeface="微软雅黑" charset="0"/>
              <a:ea typeface="微软雅黑" charset="0"/>
              <a:cs typeface="微软雅黑" charset="0"/>
            </a:endParaRPr>
          </a:p>
          <a:p>
            <a:pPr algn="ctr"/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添加</a:t>
            </a:r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CLS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，同时对每个向量</a:t>
            </a:r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+1(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代表图像</a:t>
            </a:r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)+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位置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信息</a:t>
            </a:r>
            <a:endParaRPr lang="zh-CN" altLang="en-US" sz="1400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15" name="矩形: 圆角 36"/>
          <p:cNvSpPr/>
          <p:nvPr>
            <p:custDataLst>
              <p:tags r:id="rId11"/>
            </p:custDataLst>
          </p:nvPr>
        </p:nvSpPr>
        <p:spPr>
          <a:xfrm rot="10800000" flipV="1">
            <a:off x="1723390" y="4271010"/>
            <a:ext cx="3347720" cy="2376805"/>
          </a:xfrm>
          <a:prstGeom prst="roundRect">
            <a:avLst>
              <a:gd name="adj" fmla="val 10039"/>
            </a:avLst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: 圆角 36"/>
          <p:cNvSpPr/>
          <p:nvPr>
            <p:custDataLst>
              <p:tags r:id="rId12"/>
            </p:custDataLst>
          </p:nvPr>
        </p:nvSpPr>
        <p:spPr>
          <a:xfrm rot="10800000" flipV="1">
            <a:off x="5150485" y="4191635"/>
            <a:ext cx="5320030" cy="2456180"/>
          </a:xfrm>
          <a:prstGeom prst="roundRect">
            <a:avLst>
              <a:gd name="adj" fmla="val 10039"/>
            </a:avLst>
          </a:prstGeom>
          <a:noFill/>
          <a:ln w="381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17145" y="71120"/>
            <a:ext cx="6548755" cy="6325870"/>
          </a:xfrm>
          <a:prstGeom prst="rect">
            <a:avLst/>
          </a:prstGeom>
        </p:spPr>
      </p:pic>
      <p:sp>
        <p:nvSpPr>
          <p:cNvPr id="14" name="文本框 13"/>
          <p:cNvSpPr txBox="1"/>
          <p:nvPr>
            <p:custDataLst>
              <p:tags r:id="rId3"/>
            </p:custDataLst>
          </p:nvPr>
        </p:nvSpPr>
        <p:spPr>
          <a:xfrm>
            <a:off x="6062345" y="893445"/>
            <a:ext cx="5577840" cy="6032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前期工作都是对图像模态使用</a:t>
            </a:r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CNN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提取并通过目标检测提取主体，消耗资源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多</a:t>
            </a:r>
            <a:endParaRPr lang="zh-CN" altLang="en-US" sz="1400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5017770" y="1595755"/>
            <a:ext cx="5577840" cy="6032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Pixel-BERT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仅对图像模态使用</a:t>
            </a:r>
            <a:r>
              <a:rPr lang="en-US" altLang="zh-CN" sz="1400" b="1">
                <a:latin typeface="微软雅黑" charset="0"/>
                <a:ea typeface="微软雅黑" charset="0"/>
                <a:cs typeface="微软雅黑" charset="0"/>
              </a:rPr>
              <a:t>CNN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提取</a:t>
            </a:r>
            <a:endParaRPr lang="zh-CN" altLang="en-US" sz="1400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4650740" y="2298065"/>
            <a:ext cx="5577840" cy="6032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仅对图像模态使用线性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层提取</a:t>
            </a:r>
            <a:endParaRPr lang="zh-CN" altLang="en-US" sz="1400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7" name="文本框 6"/>
          <p:cNvSpPr txBox="1"/>
          <p:nvPr>
            <p:custDataLst>
              <p:tags r:id="rId6"/>
            </p:custDataLst>
          </p:nvPr>
        </p:nvSpPr>
        <p:spPr>
          <a:xfrm>
            <a:off x="4650740" y="3127375"/>
            <a:ext cx="5577840" cy="6032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文本模态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都使用线性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层提取</a:t>
            </a:r>
            <a:endParaRPr lang="zh-CN" altLang="en-US" sz="1400" b="1">
              <a:latin typeface="微软雅黑" charset="0"/>
              <a:ea typeface="微软雅黑" charset="0"/>
              <a:cs typeface="微软雅黑" charset="0"/>
            </a:endParaRPr>
          </a:p>
        </p:txBody>
      </p:sp>
      <p:sp>
        <p:nvSpPr>
          <p:cNvPr id="8" name="文本框 7"/>
          <p:cNvSpPr txBox="1"/>
          <p:nvPr>
            <p:custDataLst>
              <p:tags r:id="rId7"/>
            </p:custDataLst>
          </p:nvPr>
        </p:nvSpPr>
        <p:spPr>
          <a:xfrm>
            <a:off x="5190490" y="4425315"/>
            <a:ext cx="5577840" cy="6032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对于图像部分的计算资源</a:t>
            </a:r>
            <a:r>
              <a:rPr lang="zh-CN" altLang="en-US" sz="1400" b="1">
                <a:latin typeface="微软雅黑" charset="0"/>
                <a:ea typeface="微软雅黑" charset="0"/>
                <a:cs typeface="微软雅黑" charset="0"/>
              </a:rPr>
              <a:t>过多</a:t>
            </a:r>
            <a:endParaRPr lang="zh-CN" altLang="en-US" sz="1400" b="1">
              <a:latin typeface="微软雅黑" charset="0"/>
              <a:ea typeface="微软雅黑" charset="0"/>
              <a:cs typeface="微软雅黑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448</Words>
  <Application>WPS 演示</Application>
  <PresentationFormat>宽屏</PresentationFormat>
  <Paragraphs>38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8" baseType="lpstr">
      <vt:lpstr>Arial</vt:lpstr>
      <vt:lpstr>宋体</vt:lpstr>
      <vt:lpstr>Wingdings</vt:lpstr>
      <vt:lpstr>Calibri</vt:lpstr>
      <vt:lpstr>Helvetica Neue</vt:lpstr>
      <vt:lpstr>汉仪书宋二KW</vt:lpstr>
      <vt:lpstr>微软雅黑</vt:lpstr>
      <vt:lpstr>汉仪旗黑</vt:lpstr>
      <vt:lpstr>宋体</vt:lpstr>
      <vt:lpstr>Arial Unicode MS</vt:lpstr>
      <vt:lpstr>微软雅黑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Elephant King。</cp:lastModifiedBy>
  <cp:revision>15</cp:revision>
  <dcterms:created xsi:type="dcterms:W3CDTF">2025-06-20T07:57:19Z</dcterms:created>
  <dcterms:modified xsi:type="dcterms:W3CDTF">2025-06-20T07:57:19Z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2052-6.4.0.8550</vt:lpwstr>
  </property>
  <property fmtid="{D5CDD505-2E9C-101B-9397-08002B2CF9AE}" pid="3" name="ICV">
    <vt:lpwstr>FE2E70ACB1324E524CC6546873196481_41</vt:lpwstr>
  </property>
</Properties>
</file>