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3" r:id="rId2"/>
    <p:sldId id="262" r:id="rId3"/>
    <p:sldId id="264" r:id="rId4"/>
    <p:sldId id="256" r:id="rId5"/>
    <p:sldId id="257" r:id="rId6"/>
    <p:sldId id="265" r:id="rId7"/>
    <p:sldId id="258" r:id="rId8"/>
    <p:sldId id="267" r:id="rId9"/>
    <p:sldId id="268" r:id="rId10"/>
    <p:sldId id="266" r:id="rId11"/>
    <p:sldId id="271" r:id="rId12"/>
    <p:sldId id="269" r:id="rId13"/>
    <p:sldId id="270" r:id="rId14"/>
    <p:sldId id="272" r:id="rId15"/>
    <p:sldId id="274" r:id="rId16"/>
    <p:sldId id="275" r:id="rId17"/>
    <p:sldId id="276" r:id="rId18"/>
    <p:sldId id="273"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FEFE14-FB0F-4110-B4C8-3E755B6A66CD}" type="datetimeFigureOut">
              <a:rPr lang="en-CA" smtClean="0"/>
              <a:t>2019-10-09</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10308079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EFE14-FB0F-4110-B4C8-3E755B6A66CD}" type="datetimeFigureOut">
              <a:rPr lang="en-CA" smtClean="0"/>
              <a:t>2019-10-09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90119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FEFE14-FB0F-4110-B4C8-3E755B6A66CD}" type="datetimeFigureOut">
              <a:rPr lang="en-CA" smtClean="0"/>
              <a:t>2019-10-09</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80508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FEFE14-FB0F-4110-B4C8-3E755B6A66CD}" type="datetimeFigureOut">
              <a:rPr lang="en-CA" smtClean="0"/>
              <a:t>2019-10-09</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4002175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EFE14-FB0F-4110-B4C8-3E755B6A66CD}" type="datetimeFigureOut">
              <a:rPr lang="en-CA" smtClean="0"/>
              <a:t>2019-10-09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1018567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FEFE14-FB0F-4110-B4C8-3E755B6A66CD}" type="datetimeFigureOut">
              <a:rPr lang="en-CA" smtClean="0"/>
              <a:t>2019-10-09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1060533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FEFE14-FB0F-4110-B4C8-3E755B6A66CD}" type="datetimeFigureOut">
              <a:rPr lang="en-CA" smtClean="0"/>
              <a:t>2019-10-09</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2718939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9FEFE14-FB0F-4110-B4C8-3E755B6A66CD}" type="datetimeFigureOut">
              <a:rPr lang="en-CA" smtClean="0"/>
              <a:t>2019-10-09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2060757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9FEFE14-FB0F-4110-B4C8-3E755B6A66CD}" type="datetimeFigureOut">
              <a:rPr lang="en-CA" smtClean="0"/>
              <a:t>2019-10-09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82989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EFE14-FB0F-4110-B4C8-3E755B6A66CD}" type="datetimeFigureOut">
              <a:rPr lang="en-CA" smtClean="0"/>
              <a:t>2019-10-09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1939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EFE14-FB0F-4110-B4C8-3E755B6A66CD}" type="datetimeFigureOut">
              <a:rPr lang="en-CA" smtClean="0"/>
              <a:t>2019-10-09</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41408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EFE14-FB0F-4110-B4C8-3E755B6A66CD}" type="datetimeFigureOut">
              <a:rPr lang="en-CA" smtClean="0"/>
              <a:t>2019-10-09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161892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EFE14-FB0F-4110-B4C8-3E755B6A66CD}" type="datetimeFigureOut">
              <a:rPr lang="en-CA" smtClean="0"/>
              <a:t>2019-10-09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27189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EFE14-FB0F-4110-B4C8-3E755B6A66CD}" type="datetimeFigureOut">
              <a:rPr lang="en-CA" smtClean="0"/>
              <a:t>2019-10-09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64185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EFE14-FB0F-4110-B4C8-3E755B6A66CD}" type="datetimeFigureOut">
              <a:rPr lang="en-CA" smtClean="0"/>
              <a:t>2019-10-09</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30725210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EFE14-FB0F-4110-B4C8-3E755B6A66CD}" type="datetimeFigureOut">
              <a:rPr lang="en-CA" smtClean="0"/>
              <a:t>2019-10-09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587833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EFE14-FB0F-4110-B4C8-3E755B6A66CD}" type="datetimeFigureOut">
              <a:rPr lang="en-CA" smtClean="0"/>
              <a:t>2019-10-09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7BCF33-6CCC-4AF0-976B-04B50851998C}" type="slidenum">
              <a:rPr lang="en-CA" smtClean="0"/>
              <a:t>‹#›</a:t>
            </a:fld>
            <a:endParaRPr lang="en-CA"/>
          </a:p>
        </p:txBody>
      </p:sp>
    </p:spTree>
    <p:extLst>
      <p:ext uri="{BB962C8B-B14F-4D97-AF65-F5344CB8AC3E}">
        <p14:creationId xmlns:p14="http://schemas.microsoft.com/office/powerpoint/2010/main" val="201872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FEFE14-FB0F-4110-B4C8-3E755B6A66CD}" type="datetimeFigureOut">
              <a:rPr lang="en-CA" smtClean="0"/>
              <a:t>2019-10-09</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17BCF33-6CCC-4AF0-976B-04B50851998C}" type="slidenum">
              <a:rPr lang="en-CA" smtClean="0"/>
              <a:t>‹#›</a:t>
            </a:fld>
            <a:endParaRPr lang="en-CA"/>
          </a:p>
        </p:txBody>
      </p:sp>
    </p:spTree>
    <p:extLst>
      <p:ext uri="{BB962C8B-B14F-4D97-AF65-F5344CB8AC3E}">
        <p14:creationId xmlns:p14="http://schemas.microsoft.com/office/powerpoint/2010/main" val="153048077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m.wikipedia.org/wiki/Phillips_curve#cite_note-chang-5" TargetMode="External"/><Relationship Id="rId2" Type="http://schemas.openxmlformats.org/officeDocument/2006/relationships/hyperlink" Target="https://en.m.wikipedia.org/wiki/Phillips_curve#cite_note-hossfeld-1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earchnetworking.techtarget.com/definition/signal" TargetMode="External"/><Relationship Id="rId2" Type="http://schemas.openxmlformats.org/officeDocument/2006/relationships/hyperlink" Target="https://whatis.techtarget.com/definition/econometric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1D16-3553-4316-8A7E-036F45F1A31F}"/>
              </a:ext>
            </a:extLst>
          </p:cNvPr>
          <p:cNvSpPr>
            <a:spLocks noGrp="1"/>
          </p:cNvSpPr>
          <p:nvPr>
            <p:ph type="ctrTitle"/>
          </p:nvPr>
        </p:nvSpPr>
        <p:spPr>
          <a:xfrm>
            <a:off x="1928678" y="2039815"/>
            <a:ext cx="8825658" cy="2198304"/>
          </a:xfrm>
        </p:spPr>
        <p:txBody>
          <a:bodyPr/>
          <a:lstStyle/>
          <a:p>
            <a:r>
              <a:rPr lang="en-CA" dirty="0"/>
              <a:t>		If at first you don’t 					succeed, try again</a:t>
            </a:r>
          </a:p>
        </p:txBody>
      </p:sp>
    </p:spTree>
    <p:extLst>
      <p:ext uri="{BB962C8B-B14F-4D97-AF65-F5344CB8AC3E}">
        <p14:creationId xmlns:p14="http://schemas.microsoft.com/office/powerpoint/2010/main" val="414250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0C5E-9057-4A18-BAD8-3F20C54CA9D6}"/>
              </a:ext>
            </a:extLst>
          </p:cNvPr>
          <p:cNvSpPr>
            <a:spLocks noGrp="1"/>
          </p:cNvSpPr>
          <p:nvPr>
            <p:ph type="title"/>
          </p:nvPr>
        </p:nvSpPr>
        <p:spPr>
          <a:xfrm>
            <a:off x="1715293" y="838200"/>
            <a:ext cx="8761413" cy="702064"/>
          </a:xfrm>
        </p:spPr>
        <p:txBody>
          <a:bodyPr/>
          <a:lstStyle/>
          <a:p>
            <a:r>
              <a:rPr lang="en-CA" dirty="0">
                <a:solidFill>
                  <a:schemeClr val="bg1"/>
                </a:solidFill>
              </a:rPr>
              <a:t>The Philips Curve </a:t>
            </a:r>
          </a:p>
        </p:txBody>
      </p:sp>
      <p:sp>
        <p:nvSpPr>
          <p:cNvPr id="12" name="Content Placeholder 11">
            <a:extLst>
              <a:ext uri="{FF2B5EF4-FFF2-40B4-BE49-F238E27FC236}">
                <a16:creationId xmlns:a16="http://schemas.microsoft.com/office/drawing/2014/main" id="{EA1870FB-800C-47A2-87C9-279052228701}"/>
              </a:ext>
            </a:extLst>
          </p:cNvPr>
          <p:cNvSpPr>
            <a:spLocks noGrp="1"/>
          </p:cNvSpPr>
          <p:nvPr>
            <p:ph idx="1"/>
          </p:nvPr>
        </p:nvSpPr>
        <p:spPr/>
        <p:txBody>
          <a:bodyPr/>
          <a:lstStyle/>
          <a:p>
            <a:r>
              <a:rPr lang="en-CA" dirty="0"/>
              <a:t>What is the Phillips Curve?</a:t>
            </a:r>
          </a:p>
          <a:p>
            <a:r>
              <a:rPr lang="en-US" dirty="0"/>
              <a:t>The Phillips curve is an economic concept developed by A. W. Phillips stating that inflation and unemployment have a stable and inverse relationship. The theory claims that with economic growth comes inflation, which in turn should lead to more jobs and less unemployment.</a:t>
            </a:r>
          </a:p>
          <a:p>
            <a:r>
              <a:rPr lang="en-CA" dirty="0"/>
              <a:t>How does it work?</a:t>
            </a:r>
          </a:p>
          <a:p>
            <a:r>
              <a:rPr lang="en-US" dirty="0"/>
              <a:t>As inflation accelerates, workers may supply labor in the short term because of higher wages – leading to a decline in the unemployment rate. Therefore, over the long-term, higher inflation would not benefit the economy through a lower rate of unemployment.</a:t>
            </a:r>
            <a:endParaRPr lang="en-CA" dirty="0"/>
          </a:p>
        </p:txBody>
      </p:sp>
    </p:spTree>
    <p:extLst>
      <p:ext uri="{BB962C8B-B14F-4D97-AF65-F5344CB8AC3E}">
        <p14:creationId xmlns:p14="http://schemas.microsoft.com/office/powerpoint/2010/main" val="9000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61DE-1CEB-41CC-9817-559D3083FF03}"/>
              </a:ext>
            </a:extLst>
          </p:cNvPr>
          <p:cNvSpPr>
            <a:spLocks noGrp="1"/>
          </p:cNvSpPr>
          <p:nvPr>
            <p:ph type="title"/>
          </p:nvPr>
        </p:nvSpPr>
        <p:spPr/>
        <p:txBody>
          <a:bodyPr/>
          <a:lstStyle/>
          <a:p>
            <a:r>
              <a:rPr lang="en-CA" dirty="0"/>
              <a:t>The model of Phillips Curve </a:t>
            </a:r>
            <a:br>
              <a:rPr lang="en-CA" dirty="0"/>
            </a:br>
            <a:r>
              <a:rPr lang="en-CA" dirty="0" err="1"/>
              <a:t>v.s</a:t>
            </a:r>
            <a:r>
              <a:rPr lang="en-CA" dirty="0"/>
              <a:t> the replicated Phillips curve.</a:t>
            </a:r>
          </a:p>
        </p:txBody>
      </p:sp>
      <p:pic>
        <p:nvPicPr>
          <p:cNvPr id="5" name="Content Placeholder 4" descr="A close up of a map&#10;&#10;Description automatically generated">
            <a:extLst>
              <a:ext uri="{FF2B5EF4-FFF2-40B4-BE49-F238E27FC236}">
                <a16:creationId xmlns:a16="http://schemas.microsoft.com/office/drawing/2014/main" id="{BE6F15AF-2138-4488-9C7E-45AEB9620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062" y="2342147"/>
            <a:ext cx="7201148" cy="4515853"/>
          </a:xfrm>
        </p:spPr>
      </p:pic>
    </p:spTree>
    <p:extLst>
      <p:ext uri="{BB962C8B-B14F-4D97-AF65-F5344CB8AC3E}">
        <p14:creationId xmlns:p14="http://schemas.microsoft.com/office/powerpoint/2010/main" val="164970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A93A-BF40-499A-9B52-47E7CF830EF4}"/>
              </a:ext>
            </a:extLst>
          </p:cNvPr>
          <p:cNvSpPr>
            <a:spLocks noGrp="1"/>
          </p:cNvSpPr>
          <p:nvPr>
            <p:ph type="title"/>
          </p:nvPr>
        </p:nvSpPr>
        <p:spPr>
          <a:xfrm>
            <a:off x="1219200" y="838200"/>
            <a:ext cx="8761413" cy="706964"/>
          </a:xfrm>
        </p:spPr>
        <p:txBody>
          <a:bodyPr/>
          <a:lstStyle/>
          <a:p>
            <a:r>
              <a:rPr lang="en-CA" dirty="0"/>
              <a:t>The model of Phillips Curve </a:t>
            </a:r>
            <a:br>
              <a:rPr lang="en-CA" dirty="0"/>
            </a:br>
            <a:r>
              <a:rPr lang="en-CA" dirty="0" err="1"/>
              <a:t>v.s</a:t>
            </a:r>
            <a:r>
              <a:rPr lang="en-CA" dirty="0"/>
              <a:t> the replicated Phillips curve.</a:t>
            </a:r>
          </a:p>
        </p:txBody>
      </p:sp>
      <p:pic>
        <p:nvPicPr>
          <p:cNvPr id="5" name="Content Placeholder 4" descr="A close up of a map&#10;&#10;Description automatically generated">
            <a:extLst>
              <a:ext uri="{FF2B5EF4-FFF2-40B4-BE49-F238E27FC236}">
                <a16:creationId xmlns:a16="http://schemas.microsoft.com/office/drawing/2014/main" id="{21E3C4DC-0AC5-46DF-AAE8-37CDC28C8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56" y="2395316"/>
            <a:ext cx="10427369" cy="4071314"/>
          </a:xfrm>
        </p:spPr>
      </p:pic>
    </p:spTree>
    <p:extLst>
      <p:ext uri="{BB962C8B-B14F-4D97-AF65-F5344CB8AC3E}">
        <p14:creationId xmlns:p14="http://schemas.microsoft.com/office/powerpoint/2010/main" val="386687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7E3AD-8383-444D-8200-B8A679326406}"/>
              </a:ext>
            </a:extLst>
          </p:cNvPr>
          <p:cNvSpPr>
            <a:spLocks noGrp="1"/>
          </p:cNvSpPr>
          <p:nvPr>
            <p:ph type="title"/>
          </p:nvPr>
        </p:nvSpPr>
        <p:spPr/>
        <p:txBody>
          <a:bodyPr/>
          <a:lstStyle/>
          <a:p>
            <a:r>
              <a:rPr lang="en-CA" dirty="0"/>
              <a:t>Our insights from our replicated Phillips Curve</a:t>
            </a:r>
          </a:p>
        </p:txBody>
      </p:sp>
      <p:sp>
        <p:nvSpPr>
          <p:cNvPr id="3" name="Content Placeholder 2">
            <a:extLst>
              <a:ext uri="{FF2B5EF4-FFF2-40B4-BE49-F238E27FC236}">
                <a16:creationId xmlns:a16="http://schemas.microsoft.com/office/drawing/2014/main" id="{B16803DF-EC90-412F-966F-0E38DBE3FD5A}"/>
              </a:ext>
            </a:extLst>
          </p:cNvPr>
          <p:cNvSpPr>
            <a:spLocks noGrp="1"/>
          </p:cNvSpPr>
          <p:nvPr>
            <p:ph idx="1"/>
          </p:nvPr>
        </p:nvSpPr>
        <p:spPr/>
        <p:txBody>
          <a:bodyPr/>
          <a:lstStyle/>
          <a:p>
            <a:r>
              <a:rPr lang="en-CA" dirty="0"/>
              <a:t>Our replication does not match the basic model of the Phillips curve.</a:t>
            </a:r>
          </a:p>
          <a:p>
            <a:r>
              <a:rPr lang="en-CA" dirty="0"/>
              <a:t>In fact, according  to the Phillips curve, as the inflation rate drops, unemployment rate may rise,  and vice versa, but in our model, we have instances where inflation from 1989 to 1991, inflation raises over time, yet unemployment rises as well (YIKES, might be time to buy those Apple stocks to smooth your consumption for future periods)</a:t>
            </a:r>
          </a:p>
          <a:p>
            <a:r>
              <a:rPr lang="en-CA" dirty="0"/>
              <a:t>Another interesting insight we attain is that, even when inflation decreases, the unemployment rate also decreases (Great, the rise in price is slowing and the population is becoming more active in the labour force.</a:t>
            </a:r>
          </a:p>
          <a:p>
            <a:pPr marL="0" indent="0">
              <a:buNone/>
            </a:pPr>
            <a:endParaRPr lang="en-CA" dirty="0"/>
          </a:p>
        </p:txBody>
      </p:sp>
    </p:spTree>
    <p:extLst>
      <p:ext uri="{BB962C8B-B14F-4D97-AF65-F5344CB8AC3E}">
        <p14:creationId xmlns:p14="http://schemas.microsoft.com/office/powerpoint/2010/main" val="393132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1326-E003-469A-B59C-9DC79546D0B8}"/>
              </a:ext>
            </a:extLst>
          </p:cNvPr>
          <p:cNvSpPr>
            <a:spLocks noGrp="1"/>
          </p:cNvSpPr>
          <p:nvPr>
            <p:ph type="title"/>
          </p:nvPr>
        </p:nvSpPr>
        <p:spPr/>
        <p:txBody>
          <a:bodyPr/>
          <a:lstStyle/>
          <a:p>
            <a:r>
              <a:rPr lang="en-CA" dirty="0"/>
              <a:t>So what’s the deal with the Phillips Curve?</a:t>
            </a:r>
          </a:p>
        </p:txBody>
      </p:sp>
      <p:sp>
        <p:nvSpPr>
          <p:cNvPr id="3" name="Content Placeholder 2">
            <a:extLst>
              <a:ext uri="{FF2B5EF4-FFF2-40B4-BE49-F238E27FC236}">
                <a16:creationId xmlns:a16="http://schemas.microsoft.com/office/drawing/2014/main" id="{4AEC007C-DD5C-4591-904C-8D57E44ADE16}"/>
              </a:ext>
            </a:extLst>
          </p:cNvPr>
          <p:cNvSpPr>
            <a:spLocks noGrp="1"/>
          </p:cNvSpPr>
          <p:nvPr>
            <p:ph idx="1"/>
          </p:nvPr>
        </p:nvSpPr>
        <p:spPr>
          <a:xfrm>
            <a:off x="1154954" y="2427035"/>
            <a:ext cx="8825659" cy="3973763"/>
          </a:xfrm>
        </p:spPr>
        <p:txBody>
          <a:bodyPr>
            <a:normAutofit fontScale="92500" lnSpcReduction="20000"/>
          </a:bodyPr>
          <a:lstStyle/>
          <a:p>
            <a:r>
              <a:rPr lang="en-US" dirty="0"/>
              <a:t>“The puzzle and promise of the Phillips curve is the idea that tighter labor markets, traditionally measured by the unemployment rate, correlate with higher </a:t>
            </a:r>
            <a:r>
              <a:rPr lang="en-US" i="1" dirty="0"/>
              <a:t>wages and prices</a:t>
            </a:r>
            <a:r>
              <a:rPr lang="en-US" dirty="0"/>
              <a:t>. That takes more doing. Typically, you have to think that workers are fooled into working for what they think are higher real wages, and only later discover that prices have gone up too. And you have to think that firms rather mechanically raise prices passing on higher labor costs, and keep selling things when they do. Despite the intuitive appeal of tight markets leading to rising prices and wages, that simple intuition is wrong to describe a correlation between tight markets and </a:t>
            </a:r>
            <a:r>
              <a:rPr lang="en-US" i="1" dirty="0"/>
              <a:t>both </a:t>
            </a:r>
            <a:r>
              <a:rPr lang="en-US" dirty="0"/>
              <a:t>prices and wages, which is what the Phillips curve is an</a:t>
            </a:r>
          </a:p>
          <a:p>
            <a:r>
              <a:rPr lang="en-US" dirty="0"/>
              <a:t>Most economists no longer use the Phillips curve in its original form because it was shown to be too simplistic.</a:t>
            </a:r>
            <a:r>
              <a:rPr lang="en-US" baseline="30000" dirty="0">
                <a:hlinkClick r:id="rId2"/>
              </a:rPr>
              <a:t>[16]</a:t>
            </a:r>
            <a:r>
              <a:rPr lang="en-US" dirty="0"/>
              <a:t> This can be seen in a cursory analysis of US inflation and unemployment data from 1953–92. There is no single curve that will fit the data, but there are three rough aggregations—1955–71, 1974–84, and 1985–92—each of which shows a general, downwards slope, but at three very different levels with the shifts occurring abruptly. The data for 1953–54 and 1972–73 do not group easily, and a more formal analysis posits up to five groups/curves over the period.</a:t>
            </a:r>
            <a:r>
              <a:rPr lang="en-US" baseline="30000" dirty="0">
                <a:hlinkClick r:id="rId3"/>
              </a:rPr>
              <a:t>[5]</a:t>
            </a:r>
            <a:r>
              <a:rPr lang="en-US" dirty="0"/>
              <a:t>d was.”</a:t>
            </a:r>
            <a:endParaRPr lang="en-CA" dirty="0"/>
          </a:p>
        </p:txBody>
      </p:sp>
    </p:spTree>
    <p:extLst>
      <p:ext uri="{BB962C8B-B14F-4D97-AF65-F5344CB8AC3E}">
        <p14:creationId xmlns:p14="http://schemas.microsoft.com/office/powerpoint/2010/main" val="206356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9D568-1FCB-4D58-8C00-554AA927FA76}"/>
              </a:ext>
            </a:extLst>
          </p:cNvPr>
          <p:cNvSpPr>
            <a:spLocks noGrp="1"/>
          </p:cNvSpPr>
          <p:nvPr>
            <p:ph type="title"/>
          </p:nvPr>
        </p:nvSpPr>
        <p:spPr/>
        <p:txBody>
          <a:bodyPr/>
          <a:lstStyle/>
          <a:p>
            <a:r>
              <a:rPr lang="en-CA" dirty="0"/>
              <a:t>Time Series Forecasting</a:t>
            </a:r>
          </a:p>
        </p:txBody>
      </p:sp>
      <p:sp>
        <p:nvSpPr>
          <p:cNvPr id="3" name="Content Placeholder 2">
            <a:extLst>
              <a:ext uri="{FF2B5EF4-FFF2-40B4-BE49-F238E27FC236}">
                <a16:creationId xmlns:a16="http://schemas.microsoft.com/office/drawing/2014/main" id="{1C29CC7A-16F9-4350-808D-76232B966EAE}"/>
              </a:ext>
            </a:extLst>
          </p:cNvPr>
          <p:cNvSpPr>
            <a:spLocks noGrp="1"/>
          </p:cNvSpPr>
          <p:nvPr>
            <p:ph idx="1"/>
          </p:nvPr>
        </p:nvSpPr>
        <p:spPr>
          <a:xfrm>
            <a:off x="160343" y="2181726"/>
            <a:ext cx="8825659" cy="4676274"/>
          </a:xfrm>
        </p:spPr>
        <p:txBody>
          <a:bodyPr>
            <a:normAutofit fontScale="85000" lnSpcReduction="10000"/>
          </a:bodyPr>
          <a:lstStyle/>
          <a:p>
            <a:r>
              <a:rPr lang="en-CA" dirty="0"/>
              <a:t>What is Time Series Forecasting?</a:t>
            </a:r>
          </a:p>
          <a:p>
            <a:r>
              <a:rPr lang="en-US" dirty="0"/>
              <a:t>“Time series forecasting is a technique for the prediction of events through a sequence of time. The technique is used across many fields of study, from the geology to behavior to economics. The techniques predict future events by analyzing the trends of the past, on the assumption that future trends will hold similar to historical trends.”</a:t>
            </a:r>
          </a:p>
          <a:p>
            <a:r>
              <a:rPr lang="en-US" dirty="0"/>
              <a:t>Time series forecasting is performed in a variety of applications including:</a:t>
            </a:r>
          </a:p>
          <a:p>
            <a:r>
              <a:rPr lang="en-US" dirty="0"/>
              <a:t>Weather forecasting</a:t>
            </a:r>
          </a:p>
          <a:p>
            <a:r>
              <a:rPr lang="en-US" dirty="0"/>
              <a:t>Earthquake prediction</a:t>
            </a:r>
          </a:p>
          <a:p>
            <a:r>
              <a:rPr lang="en-US" dirty="0"/>
              <a:t>Astronomy</a:t>
            </a:r>
          </a:p>
          <a:p>
            <a:r>
              <a:rPr lang="en-US" dirty="0"/>
              <a:t>Statistics</a:t>
            </a:r>
          </a:p>
          <a:p>
            <a:r>
              <a:rPr lang="en-US" dirty="0"/>
              <a:t>Mathematical finance</a:t>
            </a:r>
          </a:p>
          <a:p>
            <a:r>
              <a:rPr lang="en-US" u="sng" dirty="0">
                <a:hlinkClick r:id="rId2"/>
              </a:rPr>
              <a:t>Econometrics</a:t>
            </a:r>
            <a:endParaRPr lang="en-US" dirty="0"/>
          </a:p>
          <a:p>
            <a:r>
              <a:rPr lang="en-US" dirty="0"/>
              <a:t>Pattern recognition</a:t>
            </a:r>
          </a:p>
          <a:p>
            <a:r>
              <a:rPr lang="en-US" u="sng" dirty="0">
                <a:hlinkClick r:id="rId3"/>
              </a:rPr>
              <a:t>Signal</a:t>
            </a:r>
            <a:r>
              <a:rPr lang="en-US" dirty="0"/>
              <a:t> processing</a:t>
            </a:r>
          </a:p>
          <a:p>
            <a:r>
              <a:rPr lang="en-US" dirty="0"/>
              <a:t>Control engineering</a:t>
            </a:r>
          </a:p>
          <a:p>
            <a:endParaRPr lang="en-CA" dirty="0"/>
          </a:p>
        </p:txBody>
      </p:sp>
    </p:spTree>
    <p:extLst>
      <p:ext uri="{BB962C8B-B14F-4D97-AF65-F5344CB8AC3E}">
        <p14:creationId xmlns:p14="http://schemas.microsoft.com/office/powerpoint/2010/main" val="272543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D035-2B9E-478C-B236-35185EC89198}"/>
              </a:ext>
            </a:extLst>
          </p:cNvPr>
          <p:cNvSpPr>
            <a:spLocks noGrp="1"/>
          </p:cNvSpPr>
          <p:nvPr>
            <p:ph type="title"/>
          </p:nvPr>
        </p:nvSpPr>
        <p:spPr/>
        <p:txBody>
          <a:bodyPr/>
          <a:lstStyle/>
          <a:p>
            <a:r>
              <a:rPr lang="en-CA" dirty="0"/>
              <a:t>Techniques of Time Series Forecasting</a:t>
            </a:r>
          </a:p>
        </p:txBody>
      </p:sp>
      <p:sp>
        <p:nvSpPr>
          <p:cNvPr id="3" name="Content Placeholder 2">
            <a:extLst>
              <a:ext uri="{FF2B5EF4-FFF2-40B4-BE49-F238E27FC236}">
                <a16:creationId xmlns:a16="http://schemas.microsoft.com/office/drawing/2014/main" id="{4BBE22CF-AAE0-4B83-AB34-D798B84FC0C4}"/>
              </a:ext>
            </a:extLst>
          </p:cNvPr>
          <p:cNvSpPr>
            <a:spLocks noGrp="1"/>
          </p:cNvSpPr>
          <p:nvPr>
            <p:ph idx="1"/>
          </p:nvPr>
        </p:nvSpPr>
        <p:spPr>
          <a:xfrm>
            <a:off x="770022" y="2406315"/>
            <a:ext cx="10026316" cy="4074695"/>
          </a:xfrm>
        </p:spPr>
        <p:txBody>
          <a:bodyPr>
            <a:normAutofit lnSpcReduction="10000"/>
          </a:bodyPr>
          <a:lstStyle/>
          <a:p>
            <a:r>
              <a:rPr lang="en-CA" dirty="0"/>
              <a:t>Method 1: The Moving Average (MA model)</a:t>
            </a:r>
            <a:br>
              <a:rPr lang="en-CA" dirty="0"/>
            </a:br>
            <a:r>
              <a:rPr lang="en-US" dirty="0"/>
              <a:t>Moving averages can be used to quickly identify whether selling is moving in an uptrend or a downtrend depending on the pattern captured by the moving average.</a:t>
            </a:r>
          </a:p>
          <a:p>
            <a:r>
              <a:rPr lang="en-US" dirty="0"/>
              <a:t>Method 2: Exponential Smoothing:</a:t>
            </a:r>
            <a:br>
              <a:rPr lang="en-US" dirty="0"/>
            </a:br>
            <a:r>
              <a:rPr lang="en-US" dirty="0"/>
              <a:t>Exponential smoothing is usually a way of “smoothing” out the data by removing much of the “noise” (random effect) from the data by giving a better forecast.</a:t>
            </a:r>
          </a:p>
          <a:p>
            <a:r>
              <a:rPr lang="en-US" dirty="0"/>
              <a:t>Method 3: Autoregressive Integrated Moving Average (ARIMA)</a:t>
            </a:r>
          </a:p>
          <a:p>
            <a:r>
              <a:rPr lang="en-US" dirty="0"/>
              <a:t>Method 4: Neural Network</a:t>
            </a:r>
          </a:p>
          <a:p>
            <a:r>
              <a:rPr lang="en-US" dirty="0"/>
              <a:t>Neural networks, has its own strength to derive meaning from complicated or imprecise data, and most of the time can be used to detect the pattern and trend in the data, which cannot be detectable easily from human eye or any computer techniques. We also have some of the advantage of NN like Adaptive learning, self-organization, real-time operation, fault tolerance.</a:t>
            </a:r>
          </a:p>
        </p:txBody>
      </p:sp>
    </p:spTree>
    <p:extLst>
      <p:ext uri="{BB962C8B-B14F-4D97-AF65-F5344CB8AC3E}">
        <p14:creationId xmlns:p14="http://schemas.microsoft.com/office/powerpoint/2010/main" val="3148074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CE94-1264-414A-89BF-F3D0489D5848}"/>
              </a:ext>
            </a:extLst>
          </p:cNvPr>
          <p:cNvSpPr>
            <a:spLocks noGrp="1"/>
          </p:cNvSpPr>
          <p:nvPr>
            <p:ph type="title"/>
          </p:nvPr>
        </p:nvSpPr>
        <p:spPr/>
        <p:txBody>
          <a:bodyPr/>
          <a:lstStyle/>
          <a:p>
            <a:r>
              <a:rPr lang="en-CA" dirty="0"/>
              <a:t>The technique we used for CPI Forecasting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031A7A-BEE1-45A7-9C30-60BF73D87200}"/>
                  </a:ext>
                </a:extLst>
              </p:cNvPr>
              <p:cNvSpPr>
                <a:spLocks noGrp="1"/>
              </p:cNvSpPr>
              <p:nvPr>
                <p:ph idx="1"/>
              </p:nvPr>
            </p:nvSpPr>
            <p:spPr/>
            <p:txBody>
              <a:bodyPr>
                <a:normAutofit fontScale="85000" lnSpcReduction="10000"/>
              </a:bodyPr>
              <a:lstStyle/>
              <a:p>
                <a:r>
                  <a:rPr lang="en-CA" dirty="0"/>
                  <a:t>ARIMA(P=1,d=1,q=1) model.</a:t>
                </a:r>
              </a:p>
              <a:p>
                <a:pPr>
                  <a:buAutoNum type="arabicParenR"/>
                </a:pPr>
                <a:r>
                  <a:rPr lang="en-CA" dirty="0"/>
                  <a:t>Plotting the Data.</a:t>
                </a:r>
              </a:p>
              <a:p>
                <a:pPr>
                  <a:buAutoNum type="arabicParenR"/>
                </a:pPr>
                <a:r>
                  <a:rPr lang="en-CA" dirty="0"/>
                  <a:t>Differencing data to make the data stationary on mean (removing the trend). </a:t>
                </a:r>
                <a14:m>
                  <m:oMath xmlns:m="http://schemas.openxmlformats.org/officeDocument/2006/math">
                    <m:r>
                      <a:rPr lang="en-CA" b="0" i="1" smtClean="0">
                        <a:latin typeface="Cambria Math" panose="02040503050406030204" pitchFamily="18" charset="0"/>
                      </a:rPr>
                      <m:t>𝜇</m:t>
                    </m:r>
                    <m:r>
                      <a:rPr lang="en-CA" b="0" i="1" smtClean="0">
                        <a:latin typeface="Cambria Math" panose="02040503050406030204" pitchFamily="18" charset="0"/>
                      </a:rPr>
                      <m:t>=0</m:t>
                    </m:r>
                  </m:oMath>
                </a14:m>
                <a:endParaRPr lang="en-CA" dirty="0"/>
              </a:p>
              <a:p>
                <a:pPr>
                  <a:buAutoNum type="arabicParenR"/>
                </a:pPr>
                <a:r>
                  <a:rPr lang="en-CA" dirty="0"/>
                  <a:t>Log transform data to make data stationary on variance. </a:t>
                </a:r>
                <a14:m>
                  <m:oMath xmlns:m="http://schemas.openxmlformats.org/officeDocument/2006/math">
                    <m:r>
                      <a:rPr lang="en-CA" i="1">
                        <a:latin typeface="Cambria Math" panose="02040503050406030204" pitchFamily="18" charset="0"/>
                      </a:rPr>
                      <m:t> </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=0</m:t>
                    </m:r>
                    <m:r>
                      <a:rPr lang="en-CA" b="0" i="1" smtClean="0">
                        <a:latin typeface="Cambria Math" panose="02040503050406030204" pitchFamily="18" charset="0"/>
                      </a:rPr>
                      <m:t> </m:t>
                    </m:r>
                  </m:oMath>
                </a14:m>
                <a:endParaRPr lang="en-CA" dirty="0"/>
              </a:p>
              <a:p>
                <a:pPr>
                  <a:buAutoNum type="arabicParenR"/>
                </a:pPr>
                <a:r>
                  <a:rPr lang="en-CA" dirty="0"/>
                  <a:t>Difference log transform data to make data stationary on both mean and variance. </a:t>
                </a:r>
                <a14:m>
                  <m:oMath xmlns:m="http://schemas.openxmlformats.org/officeDocument/2006/math">
                    <m:d>
                      <m:dPr>
                        <m:ctrlPr>
                          <a:rPr lang="en-CA" b="0" i="1" smtClean="0">
                            <a:latin typeface="Cambria Math" panose="02040503050406030204" pitchFamily="18" charset="0"/>
                          </a:rPr>
                        </m:ctrlPr>
                      </m:dPr>
                      <m:e>
                        <m:r>
                          <a:rPr lang="en-CA" b="0" i="1" smtClean="0">
                            <a:latin typeface="Cambria Math" panose="02040503050406030204" pitchFamily="18" charset="0"/>
                          </a:rPr>
                          <m:t>𝜇</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𝜎</m:t>
                            </m:r>
                          </m:e>
                          <m:sup>
                            <m:r>
                              <a:rPr lang="en-CA" b="0" i="1" smtClean="0">
                                <a:latin typeface="Cambria Math" panose="02040503050406030204" pitchFamily="18" charset="0"/>
                              </a:rPr>
                              <m:t>2</m:t>
                            </m:r>
                          </m:sup>
                        </m:sSup>
                      </m:e>
                    </m:d>
                    <m:r>
                      <a:rPr lang="en-CA" b="0" i="1" smtClean="0">
                        <a:latin typeface="Cambria Math" panose="02040503050406030204" pitchFamily="18" charset="0"/>
                      </a:rPr>
                      <m:t>=</m:t>
                    </m:r>
                    <m:d>
                      <m:dPr>
                        <m:ctrlPr>
                          <a:rPr lang="en-CA" b="0" i="1" smtClean="0">
                            <a:latin typeface="Cambria Math" panose="02040503050406030204" pitchFamily="18" charset="0"/>
                          </a:rPr>
                        </m:ctrlPr>
                      </m:dPr>
                      <m:e>
                        <m:r>
                          <a:rPr lang="en-CA" b="0" i="1" smtClean="0">
                            <a:latin typeface="Cambria Math" panose="02040503050406030204" pitchFamily="18" charset="0"/>
                          </a:rPr>
                          <m:t>0,0</m:t>
                        </m:r>
                      </m:e>
                    </m:d>
                  </m:oMath>
                </a14:m>
                <a:endParaRPr lang="en-CA" b="0" dirty="0"/>
              </a:p>
              <a:p>
                <a:pPr>
                  <a:buAutoNum type="arabicParenR"/>
                </a:pPr>
                <a:r>
                  <a:rPr lang="en-US" dirty="0"/>
                  <a:t>Step 5: Plot ACF and PACF to identify potential AR and MA model</a:t>
                </a:r>
              </a:p>
              <a:p>
                <a:pPr>
                  <a:buAutoNum type="arabicParenR"/>
                </a:pPr>
                <a:r>
                  <a:rPr lang="en-US" dirty="0"/>
                  <a:t>Step 6: Forecast CPI using the best fit ARIMA model</a:t>
                </a:r>
              </a:p>
              <a:p>
                <a:pPr>
                  <a:buAutoNum type="arabicParenR"/>
                </a:pPr>
                <a:r>
                  <a:rPr lang="en-US" dirty="0"/>
                  <a:t>Step 7: Plot ACF and PACF for residuals of ARIMA model to ensure no more information is left for extraction (no spikes outside the insignificant zone for both ACF and PACF plots)</a:t>
                </a:r>
                <a:endParaRPr lang="en-CA" dirty="0"/>
              </a:p>
            </p:txBody>
          </p:sp>
        </mc:Choice>
        <mc:Fallback>
          <p:sp>
            <p:nvSpPr>
              <p:cNvPr id="3" name="Content Placeholder 2">
                <a:extLst>
                  <a:ext uri="{FF2B5EF4-FFF2-40B4-BE49-F238E27FC236}">
                    <a16:creationId xmlns:a16="http://schemas.microsoft.com/office/drawing/2014/main" id="{BA031A7A-BEE1-45A7-9C30-60BF73D87200}"/>
                  </a:ext>
                </a:extLst>
              </p:cNvPr>
              <p:cNvSpPr>
                <a:spLocks noGrp="1" noRot="1" noChangeAspect="1" noMove="1" noResize="1" noEditPoints="1" noAdjustHandles="1" noChangeArrowheads="1" noChangeShapeType="1" noTextEdit="1"/>
              </p:cNvSpPr>
              <p:nvPr>
                <p:ph idx="1"/>
              </p:nvPr>
            </p:nvSpPr>
            <p:spPr>
              <a:blipFill>
                <a:blip r:embed="rId2"/>
                <a:stretch>
                  <a:fillRect t="-891"/>
                </a:stretch>
              </a:blipFill>
            </p:spPr>
            <p:txBody>
              <a:bodyPr/>
              <a:lstStyle/>
              <a:p>
                <a:r>
                  <a:rPr lang="en-CA">
                    <a:noFill/>
                  </a:rPr>
                  <a:t> </a:t>
                </a:r>
              </a:p>
            </p:txBody>
          </p:sp>
        </mc:Fallback>
      </mc:AlternateContent>
    </p:spTree>
    <p:extLst>
      <p:ext uri="{BB962C8B-B14F-4D97-AF65-F5344CB8AC3E}">
        <p14:creationId xmlns:p14="http://schemas.microsoft.com/office/powerpoint/2010/main" val="256733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6679-6CEA-48A6-846E-A6E7A7921160}"/>
              </a:ext>
            </a:extLst>
          </p:cNvPr>
          <p:cNvSpPr>
            <a:spLocks noGrp="1"/>
          </p:cNvSpPr>
          <p:nvPr>
            <p:ph type="title" idx="4294967295"/>
          </p:nvPr>
        </p:nvSpPr>
        <p:spPr>
          <a:xfrm>
            <a:off x="208547" y="187074"/>
            <a:ext cx="8761413" cy="708025"/>
          </a:xfrm>
        </p:spPr>
        <p:txBody>
          <a:bodyPr/>
          <a:lstStyle/>
          <a:p>
            <a:r>
              <a:rPr lang="en-CA" dirty="0">
                <a:solidFill>
                  <a:schemeClr val="tx1"/>
                </a:solidFill>
              </a:rPr>
              <a:t>Times Series Forecast CPI </a:t>
            </a:r>
          </a:p>
        </p:txBody>
      </p:sp>
      <p:pic>
        <p:nvPicPr>
          <p:cNvPr id="5" name="Content Placeholder 4">
            <a:extLst>
              <a:ext uri="{FF2B5EF4-FFF2-40B4-BE49-F238E27FC236}">
                <a16:creationId xmlns:a16="http://schemas.microsoft.com/office/drawing/2014/main" id="{3727F5B4-06E4-4122-B4FF-B1D5D713C88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8547" y="895099"/>
            <a:ext cx="10974038" cy="5962901"/>
          </a:xfrm>
        </p:spPr>
      </p:pic>
    </p:spTree>
    <p:extLst>
      <p:ext uri="{BB962C8B-B14F-4D97-AF65-F5344CB8AC3E}">
        <p14:creationId xmlns:p14="http://schemas.microsoft.com/office/powerpoint/2010/main" val="3343745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A058-D5F4-4A00-862D-628A50C254E6}"/>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B1ADF2CE-2032-4EE8-9D90-5A31517308D2}"/>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354119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D5C6-46CB-44E3-A49D-B571CA3FBE5A}"/>
              </a:ext>
            </a:extLst>
          </p:cNvPr>
          <p:cNvSpPr>
            <a:spLocks noGrp="1"/>
          </p:cNvSpPr>
          <p:nvPr>
            <p:ph type="title"/>
          </p:nvPr>
        </p:nvSpPr>
        <p:spPr/>
        <p:txBody>
          <a:bodyPr/>
          <a:lstStyle/>
          <a:p>
            <a:r>
              <a:rPr lang="en-CA" dirty="0"/>
              <a:t>Our Proposal</a:t>
            </a:r>
          </a:p>
        </p:txBody>
      </p:sp>
      <p:sp>
        <p:nvSpPr>
          <p:cNvPr id="3" name="Content Placeholder 2">
            <a:extLst>
              <a:ext uri="{FF2B5EF4-FFF2-40B4-BE49-F238E27FC236}">
                <a16:creationId xmlns:a16="http://schemas.microsoft.com/office/drawing/2014/main" id="{16B344F3-17E7-4A8B-8462-05E195152E54}"/>
              </a:ext>
            </a:extLst>
          </p:cNvPr>
          <p:cNvSpPr>
            <a:spLocks noGrp="1"/>
          </p:cNvSpPr>
          <p:nvPr>
            <p:ph idx="1"/>
          </p:nvPr>
        </p:nvSpPr>
        <p:spPr/>
        <p:txBody>
          <a:bodyPr/>
          <a:lstStyle/>
          <a:p>
            <a:r>
              <a:rPr lang="en-CA" dirty="0"/>
              <a:t>Our Proposal originally was based on Zomato and Just-eats.\</a:t>
            </a:r>
          </a:p>
          <a:p>
            <a:r>
              <a:rPr lang="en-CA" dirty="0"/>
              <a:t>Our idea was to track the areas in Toronto with the most orders, most popular rating, and the most “hot” and active regions during certain days of the week.</a:t>
            </a:r>
          </a:p>
          <a:p>
            <a:r>
              <a:rPr lang="en-CA" dirty="0"/>
              <a:t>Unfortunately, we were unable to query sufficient amounts of data (we were only able to query 5 records at a time)</a:t>
            </a:r>
          </a:p>
          <a:p>
            <a:r>
              <a:rPr lang="en-CA" dirty="0"/>
              <a:t>Due to limited data, we were unable to attain sufficient amounts of 	data in order to conduct some semi-ok analysis.  </a:t>
            </a:r>
          </a:p>
          <a:p>
            <a:r>
              <a:rPr lang="en-CA" dirty="0"/>
              <a:t>Therefore, we had to think of something quick before we lost another day.</a:t>
            </a:r>
          </a:p>
        </p:txBody>
      </p:sp>
    </p:spTree>
    <p:extLst>
      <p:ext uri="{BB962C8B-B14F-4D97-AF65-F5344CB8AC3E}">
        <p14:creationId xmlns:p14="http://schemas.microsoft.com/office/powerpoint/2010/main" val="26153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450F-60DA-4F88-804B-4C971CCE35E6}"/>
              </a:ext>
            </a:extLst>
          </p:cNvPr>
          <p:cNvSpPr>
            <a:spLocks noGrp="1"/>
          </p:cNvSpPr>
          <p:nvPr>
            <p:ph type="title"/>
          </p:nvPr>
        </p:nvSpPr>
        <p:spPr/>
        <p:txBody>
          <a:bodyPr/>
          <a:lstStyle/>
          <a:p>
            <a:r>
              <a:rPr lang="en-CA" dirty="0"/>
              <a:t>Proposal 2.0</a:t>
            </a:r>
          </a:p>
        </p:txBody>
      </p:sp>
      <p:sp>
        <p:nvSpPr>
          <p:cNvPr id="3" name="Content Placeholder 2">
            <a:extLst>
              <a:ext uri="{FF2B5EF4-FFF2-40B4-BE49-F238E27FC236}">
                <a16:creationId xmlns:a16="http://schemas.microsoft.com/office/drawing/2014/main" id="{1D3DD07A-21B0-41CB-95E4-286604BA40F6}"/>
              </a:ext>
            </a:extLst>
          </p:cNvPr>
          <p:cNvSpPr>
            <a:spLocks noGrp="1"/>
          </p:cNvSpPr>
          <p:nvPr>
            <p:ph idx="1"/>
          </p:nvPr>
        </p:nvSpPr>
        <p:spPr/>
        <p:txBody>
          <a:bodyPr/>
          <a:lstStyle/>
          <a:p>
            <a:r>
              <a:rPr lang="en-CA" dirty="0"/>
              <a:t>Due to the data shortage from our last proposal, we considered a better source of data that is free and abundant in relevant information for the typical person living in Canada.</a:t>
            </a:r>
          </a:p>
          <a:p>
            <a:r>
              <a:rPr lang="en-CA" dirty="0"/>
              <a:t>The labour market came to mind, and the search for data was established and StatsCan, thankfully, was able to provide an abundant wealth of data on the Canadian Labour market’s characteristics.</a:t>
            </a:r>
          </a:p>
          <a:p>
            <a:r>
              <a:rPr lang="en-CA" dirty="0"/>
              <a:t>As a result of gathering much data, we were very hopeful and naïve as too how hard this project was about to become and to how much data we were actually able to handle as a 3 person group. </a:t>
            </a:r>
          </a:p>
        </p:txBody>
      </p:sp>
    </p:spTree>
    <p:extLst>
      <p:ext uri="{BB962C8B-B14F-4D97-AF65-F5344CB8AC3E}">
        <p14:creationId xmlns:p14="http://schemas.microsoft.com/office/powerpoint/2010/main" val="196359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6318-7CD5-4817-8143-412CF789F06B}"/>
              </a:ext>
            </a:extLst>
          </p:cNvPr>
          <p:cNvSpPr>
            <a:spLocks noGrp="1"/>
          </p:cNvSpPr>
          <p:nvPr>
            <p:ph type="ctrTitle"/>
          </p:nvPr>
        </p:nvSpPr>
        <p:spPr>
          <a:xfrm>
            <a:off x="6746628" y="1783959"/>
            <a:ext cx="4645250" cy="2889114"/>
          </a:xfrm>
        </p:spPr>
        <p:txBody>
          <a:bodyPr anchor="b">
            <a:normAutofit fontScale="90000"/>
          </a:bodyPr>
          <a:lstStyle/>
          <a:p>
            <a:pPr algn="l"/>
            <a:r>
              <a:rPr lang="en-CA" sz="5600" dirty="0">
                <a:solidFill>
                  <a:schemeClr val="tx1"/>
                </a:solidFill>
              </a:rPr>
              <a:t>Canadian Labour Market at Glance</a:t>
            </a:r>
          </a:p>
        </p:txBody>
      </p:sp>
      <p:sp>
        <p:nvSpPr>
          <p:cNvPr id="3" name="Subtitle 2">
            <a:extLst>
              <a:ext uri="{FF2B5EF4-FFF2-40B4-BE49-F238E27FC236}">
                <a16:creationId xmlns:a16="http://schemas.microsoft.com/office/drawing/2014/main" id="{53EDE096-F859-4B6C-8E1B-46A2E6345502}"/>
              </a:ext>
            </a:extLst>
          </p:cNvPr>
          <p:cNvSpPr>
            <a:spLocks noGrp="1"/>
          </p:cNvSpPr>
          <p:nvPr>
            <p:ph type="subTitle" idx="1"/>
          </p:nvPr>
        </p:nvSpPr>
        <p:spPr>
          <a:xfrm>
            <a:off x="6167848" y="4673073"/>
            <a:ext cx="4645250" cy="1147863"/>
          </a:xfrm>
        </p:spPr>
        <p:txBody>
          <a:bodyPr anchor="t">
            <a:normAutofit/>
          </a:bodyPr>
          <a:lstStyle/>
          <a:p>
            <a:pPr algn="l"/>
            <a:r>
              <a:rPr lang="en-CA" sz="2000" b="1" u="sng" dirty="0">
                <a:solidFill>
                  <a:schemeClr val="tx1"/>
                </a:solidFill>
              </a:rPr>
              <a:t>Carlos Denise Ian</a:t>
            </a:r>
          </a:p>
        </p:txBody>
      </p:sp>
      <p:pic>
        <p:nvPicPr>
          <p:cNvPr id="9" name="Picture 8" descr="A picture containing drawing&#10;&#10;Description automatically generated">
            <a:extLst>
              <a:ext uri="{FF2B5EF4-FFF2-40B4-BE49-F238E27FC236}">
                <a16:creationId xmlns:a16="http://schemas.microsoft.com/office/drawing/2014/main" id="{C737CADB-E1AD-4B46-A6A4-B9030A23253F}"/>
              </a:ext>
            </a:extLst>
          </p:cNvPr>
          <p:cNvPicPr>
            <a:picLocks noChangeAspect="1"/>
          </p:cNvPicPr>
          <p:nvPr/>
        </p:nvPicPr>
        <p:blipFill rotWithShape="1">
          <a:blip r:embed="rId2">
            <a:extLst>
              <a:ext uri="{28A0092B-C50C-407E-A947-70E740481C1C}">
                <a14:useLocalDpi xmlns:a14="http://schemas.microsoft.com/office/drawing/2010/main" val="0"/>
              </a:ext>
            </a:extLst>
          </a:blip>
          <a:srcRect l="10796" r="39793"/>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2010206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74D8-A1E0-4122-A4EC-4600382C0D0A}"/>
              </a:ext>
            </a:extLst>
          </p:cNvPr>
          <p:cNvSpPr>
            <a:spLocks noGrp="1"/>
          </p:cNvSpPr>
          <p:nvPr>
            <p:ph type="title"/>
          </p:nvPr>
        </p:nvSpPr>
        <p:spPr>
          <a:xfrm>
            <a:off x="762001" y="803325"/>
            <a:ext cx="5314536" cy="1325563"/>
          </a:xfrm>
        </p:spPr>
        <p:txBody>
          <a:bodyPr>
            <a:normAutofit/>
          </a:bodyPr>
          <a:lstStyle/>
          <a:p>
            <a:r>
              <a:rPr lang="en-CA" b="1" dirty="0">
                <a:solidFill>
                  <a:schemeClr val="tx1"/>
                </a:solidFill>
              </a:rPr>
              <a:t>Our Motivation</a:t>
            </a:r>
          </a:p>
        </p:txBody>
      </p:sp>
      <p:sp>
        <p:nvSpPr>
          <p:cNvPr id="3" name="Content Placeholder 2">
            <a:extLst>
              <a:ext uri="{FF2B5EF4-FFF2-40B4-BE49-F238E27FC236}">
                <a16:creationId xmlns:a16="http://schemas.microsoft.com/office/drawing/2014/main" id="{4BFECB81-444C-4F08-A38A-B66D1CA3BF63}"/>
              </a:ext>
            </a:extLst>
          </p:cNvPr>
          <p:cNvSpPr>
            <a:spLocks noGrp="1"/>
          </p:cNvSpPr>
          <p:nvPr>
            <p:ph idx="1"/>
          </p:nvPr>
        </p:nvSpPr>
        <p:spPr>
          <a:xfrm>
            <a:off x="762000" y="2279018"/>
            <a:ext cx="5314543" cy="3375920"/>
          </a:xfrm>
        </p:spPr>
        <p:txBody>
          <a:bodyPr anchor="t">
            <a:normAutofit fontScale="92500" lnSpcReduction="20000"/>
          </a:bodyPr>
          <a:lstStyle/>
          <a:p>
            <a:pPr marL="0" indent="0">
              <a:buNone/>
            </a:pPr>
            <a:r>
              <a:rPr lang="en-CA" sz="2400" b="1" dirty="0"/>
              <a:t>To provide users the ability to gain quick at a glance insight of the condition of the Canadian Labour Market previously and currently. </a:t>
            </a:r>
          </a:p>
          <a:p>
            <a:pPr marL="0" indent="0">
              <a:buNone/>
            </a:pPr>
            <a:r>
              <a:rPr lang="en-CA" sz="2400" b="1" dirty="0"/>
              <a:t>Our goal to our motivation is to preform individual agents with the most up-to-date information y make informed and rationalized  decisions based on the conditions and trends of the Canadian Economic and Social atmosphere.</a:t>
            </a:r>
          </a:p>
          <a:p>
            <a:pPr marL="0" indent="0">
              <a:buNone/>
            </a:pPr>
            <a:endParaRPr lang="en-CA" sz="2400" dirty="0"/>
          </a:p>
          <a:p>
            <a:pPr marL="0" indent="0">
              <a:buNone/>
            </a:pPr>
            <a:endParaRPr lang="en-CA" sz="2000" dirty="0"/>
          </a:p>
          <a:p>
            <a:pPr marL="0" indent="0">
              <a:buNone/>
            </a:pPr>
            <a:endParaRPr lang="en-CA" sz="1800" dirty="0"/>
          </a:p>
        </p:txBody>
      </p:sp>
      <p:pic>
        <p:nvPicPr>
          <p:cNvPr id="7" name="Picture 6" descr="A picture containing text, map&#10;&#10;Description automatically generated">
            <a:extLst>
              <a:ext uri="{FF2B5EF4-FFF2-40B4-BE49-F238E27FC236}">
                <a16:creationId xmlns:a16="http://schemas.microsoft.com/office/drawing/2014/main" id="{F974E0BE-23BE-4F54-90AD-276D515C8C9F}"/>
              </a:ext>
            </a:extLst>
          </p:cNvPr>
          <p:cNvPicPr>
            <a:picLocks noChangeAspect="1"/>
          </p:cNvPicPr>
          <p:nvPr/>
        </p:nvPicPr>
        <p:blipFill rotWithShape="1">
          <a:blip r:embed="rId2">
            <a:extLst>
              <a:ext uri="{28A0092B-C50C-407E-A947-70E740481C1C}">
                <a14:useLocalDpi xmlns:a14="http://schemas.microsoft.com/office/drawing/2010/main" val="0"/>
              </a:ext>
            </a:extLst>
          </a:blip>
          <a:srcRect l="3217" r="13544" b="1"/>
          <a:stretch/>
        </p:blipFill>
        <p:spPr>
          <a:xfrm>
            <a:off x="6750141" y="-2008"/>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2365994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7DD4-E19D-4592-99AE-3CAB0D3690D1}"/>
              </a:ext>
            </a:extLst>
          </p:cNvPr>
          <p:cNvSpPr>
            <a:spLocks noGrp="1"/>
          </p:cNvSpPr>
          <p:nvPr>
            <p:ph type="title"/>
          </p:nvPr>
        </p:nvSpPr>
        <p:spPr/>
        <p:txBody>
          <a:bodyPr/>
          <a:lstStyle/>
          <a:p>
            <a:r>
              <a:rPr lang="en-CA" dirty="0"/>
              <a:t>Gathering our Information</a:t>
            </a:r>
          </a:p>
        </p:txBody>
      </p:sp>
      <p:sp>
        <p:nvSpPr>
          <p:cNvPr id="3" name="Content Placeholder 2">
            <a:extLst>
              <a:ext uri="{FF2B5EF4-FFF2-40B4-BE49-F238E27FC236}">
                <a16:creationId xmlns:a16="http://schemas.microsoft.com/office/drawing/2014/main" id="{998E601B-947F-4C2D-8E2C-D8FC7DC6FAAD}"/>
              </a:ext>
            </a:extLst>
          </p:cNvPr>
          <p:cNvSpPr>
            <a:spLocks noGrp="1"/>
          </p:cNvSpPr>
          <p:nvPr>
            <p:ph idx="1"/>
          </p:nvPr>
        </p:nvSpPr>
        <p:spPr/>
        <p:txBody>
          <a:bodyPr/>
          <a:lstStyle/>
          <a:p>
            <a:r>
              <a:rPr lang="en-CA" dirty="0"/>
              <a:t>Our first step to our project was gathering the information. </a:t>
            </a:r>
          </a:p>
          <a:p>
            <a:r>
              <a:rPr lang="en-CA" dirty="0"/>
              <a:t>As a group, we collectively searched for data that was relevant enough in our judgement to display to any user to provide some type of insight into the Canadian labour market in the past and current. </a:t>
            </a:r>
          </a:p>
          <a:p>
            <a:r>
              <a:rPr lang="en-CA" dirty="0"/>
              <a:t>We even searched for Monetary and Fiscal indicators to tie into our labour market characteristics to figure out some pattern and interesting insights into data when you put them against each other on a scatter plot. </a:t>
            </a:r>
            <a:br>
              <a:rPr lang="en-CA" dirty="0"/>
            </a:br>
            <a:r>
              <a:rPr lang="en-CA" dirty="0"/>
              <a:t>As a result, we were able to conduct a test of an attempt to replicate the Phillips Curve and predict future values of CPI in the next 10 years. </a:t>
            </a:r>
          </a:p>
        </p:txBody>
      </p:sp>
    </p:spTree>
    <p:extLst>
      <p:ext uri="{BB962C8B-B14F-4D97-AF65-F5344CB8AC3E}">
        <p14:creationId xmlns:p14="http://schemas.microsoft.com/office/powerpoint/2010/main" val="412535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1428-F069-4675-9BA7-742A05ED70E8}"/>
              </a:ext>
            </a:extLst>
          </p:cNvPr>
          <p:cNvSpPr>
            <a:spLocks noGrp="1"/>
          </p:cNvSpPr>
          <p:nvPr>
            <p:ph type="title"/>
          </p:nvPr>
        </p:nvSpPr>
        <p:spPr>
          <a:xfrm>
            <a:off x="762001" y="803325"/>
            <a:ext cx="5314536" cy="1325563"/>
          </a:xfrm>
        </p:spPr>
        <p:txBody>
          <a:bodyPr>
            <a:normAutofit/>
          </a:bodyPr>
          <a:lstStyle/>
          <a:p>
            <a:r>
              <a:rPr lang="en-CA" b="1" dirty="0">
                <a:solidFill>
                  <a:schemeClr val="tx1"/>
                </a:solidFill>
              </a:rPr>
              <a:t>Our Variables</a:t>
            </a:r>
          </a:p>
        </p:txBody>
      </p:sp>
      <p:sp>
        <p:nvSpPr>
          <p:cNvPr id="3" name="Content Placeholder 2">
            <a:extLst>
              <a:ext uri="{FF2B5EF4-FFF2-40B4-BE49-F238E27FC236}">
                <a16:creationId xmlns:a16="http://schemas.microsoft.com/office/drawing/2014/main" id="{4A0BEBA3-8F55-4703-9839-D92B435DA794}"/>
              </a:ext>
            </a:extLst>
          </p:cNvPr>
          <p:cNvSpPr>
            <a:spLocks noGrp="1"/>
          </p:cNvSpPr>
          <p:nvPr>
            <p:ph idx="1"/>
          </p:nvPr>
        </p:nvSpPr>
        <p:spPr>
          <a:xfrm>
            <a:off x="762000" y="2279018"/>
            <a:ext cx="5314543" cy="3375920"/>
          </a:xfrm>
        </p:spPr>
        <p:txBody>
          <a:bodyPr anchor="t">
            <a:normAutofit fontScale="85000" lnSpcReduction="20000"/>
          </a:bodyPr>
          <a:lstStyle/>
          <a:p>
            <a:pPr marL="0" indent="0">
              <a:buNone/>
            </a:pPr>
            <a:r>
              <a:rPr lang="en-CA" sz="2000" dirty="0"/>
              <a:t>The Variables we retrieved, after much error and trial of keeping and dropping data sets, ended up with the following variables.</a:t>
            </a:r>
          </a:p>
          <a:p>
            <a:r>
              <a:rPr lang="en-CA" sz="2000" dirty="0"/>
              <a:t>Population data (Male, Female, Both)</a:t>
            </a:r>
          </a:p>
          <a:p>
            <a:r>
              <a:rPr lang="en-CA" sz="2000" dirty="0"/>
              <a:t>Gini-Index (Provincial, Country)</a:t>
            </a:r>
          </a:p>
          <a:p>
            <a:r>
              <a:rPr lang="en-CA" sz="2000" dirty="0"/>
              <a:t>Consumer Price Index (Provincial, Country)</a:t>
            </a:r>
          </a:p>
          <a:p>
            <a:r>
              <a:rPr lang="en-CA" sz="2000" dirty="0"/>
              <a:t>Labour Force Characteristics (employment, unemployment, Provincial and Country)</a:t>
            </a:r>
          </a:p>
          <a:p>
            <a:r>
              <a:rPr lang="en-CA" sz="2000" dirty="0"/>
              <a:t>Wages (Difference between industries in Canada)</a:t>
            </a:r>
          </a:p>
          <a:p>
            <a:r>
              <a:rPr lang="en-CA" sz="2000" dirty="0"/>
              <a:t>Tax Revenue (Provincial, Country)</a:t>
            </a:r>
          </a:p>
        </p:txBody>
      </p:sp>
      <p:pic>
        <p:nvPicPr>
          <p:cNvPr id="4" name="Picture 3" descr="A screenshot of a cell phone&#10;&#10;Description automatically generated">
            <a:extLst>
              <a:ext uri="{FF2B5EF4-FFF2-40B4-BE49-F238E27FC236}">
                <a16:creationId xmlns:a16="http://schemas.microsoft.com/office/drawing/2014/main" id="{7472929B-7EF8-435E-85A9-6FD47C237601}"/>
              </a:ext>
            </a:extLst>
          </p:cNvPr>
          <p:cNvPicPr>
            <a:picLocks noChangeAspect="1"/>
          </p:cNvPicPr>
          <p:nvPr/>
        </p:nvPicPr>
        <p:blipFill rotWithShape="1">
          <a:blip r:embed="rId2"/>
          <a:srcRect l="4249" r="-3" b="-3"/>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5117757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A49E-03D2-4033-A728-832FCA28986F}"/>
              </a:ext>
            </a:extLst>
          </p:cNvPr>
          <p:cNvSpPr>
            <a:spLocks noGrp="1"/>
          </p:cNvSpPr>
          <p:nvPr>
            <p:ph type="title"/>
          </p:nvPr>
        </p:nvSpPr>
        <p:spPr/>
        <p:txBody>
          <a:bodyPr/>
          <a:lstStyle/>
          <a:p>
            <a:r>
              <a:rPr lang="en-CA" dirty="0"/>
              <a:t>The Labour Market </a:t>
            </a:r>
          </a:p>
        </p:txBody>
      </p:sp>
      <p:sp>
        <p:nvSpPr>
          <p:cNvPr id="3" name="Content Placeholder 2">
            <a:extLst>
              <a:ext uri="{FF2B5EF4-FFF2-40B4-BE49-F238E27FC236}">
                <a16:creationId xmlns:a16="http://schemas.microsoft.com/office/drawing/2014/main" id="{A5687E7D-139A-4E60-BFA8-FB2A50EE373C}"/>
              </a:ext>
            </a:extLst>
          </p:cNvPr>
          <p:cNvSpPr>
            <a:spLocks noGrp="1"/>
          </p:cNvSpPr>
          <p:nvPr>
            <p:ph idx="1"/>
          </p:nvPr>
        </p:nvSpPr>
        <p:spPr/>
        <p:txBody>
          <a:bodyPr/>
          <a:lstStyle/>
          <a:p>
            <a:r>
              <a:rPr lang="en-CA" dirty="0"/>
              <a:t>What is the Labour Market?</a:t>
            </a:r>
          </a:p>
          <a:p>
            <a:r>
              <a:rPr lang="en-US" dirty="0"/>
              <a:t>A </a:t>
            </a:r>
            <a:r>
              <a:rPr lang="en-US" b="1" dirty="0" err="1"/>
              <a:t>labour</a:t>
            </a:r>
            <a:r>
              <a:rPr lang="en-US" b="1" dirty="0"/>
              <a:t> market</a:t>
            </a:r>
            <a:r>
              <a:rPr lang="en-US" dirty="0"/>
              <a:t> is the place where workers and employees interact with each other. In the </a:t>
            </a:r>
            <a:r>
              <a:rPr lang="en-US" b="1" dirty="0" err="1"/>
              <a:t>labour</a:t>
            </a:r>
            <a:r>
              <a:rPr lang="en-US" b="1" dirty="0"/>
              <a:t> market</a:t>
            </a:r>
            <a:r>
              <a:rPr lang="en-US" dirty="0"/>
              <a:t>, employers compete to hire the best, and the workers compete for the best satisfying job. ... In this </a:t>
            </a:r>
            <a:r>
              <a:rPr lang="en-US" b="1" dirty="0"/>
              <a:t>market</a:t>
            </a:r>
            <a:r>
              <a:rPr lang="en-US" dirty="0"/>
              <a:t>, </a:t>
            </a:r>
            <a:r>
              <a:rPr lang="en-US" b="1" dirty="0" err="1"/>
              <a:t>labour</a:t>
            </a:r>
            <a:r>
              <a:rPr lang="en-US" dirty="0"/>
              <a:t> demand is the firm's demand for </a:t>
            </a:r>
            <a:r>
              <a:rPr lang="en-US" b="1" dirty="0" err="1"/>
              <a:t>labour</a:t>
            </a:r>
            <a:r>
              <a:rPr lang="en-US" dirty="0"/>
              <a:t> and supply is the worker's supply of </a:t>
            </a:r>
            <a:r>
              <a:rPr lang="en-US" b="1" dirty="0" err="1"/>
              <a:t>labour</a:t>
            </a:r>
            <a:r>
              <a:rPr lang="en-US" dirty="0"/>
              <a:t>.</a:t>
            </a:r>
          </a:p>
          <a:p>
            <a:r>
              <a:rPr lang="en-US" b="1" dirty="0" err="1"/>
              <a:t>Labour</a:t>
            </a:r>
            <a:r>
              <a:rPr lang="en-US" b="1" dirty="0"/>
              <a:t> Market Theories</a:t>
            </a:r>
            <a:r>
              <a:rPr lang="en-US" dirty="0"/>
              <a:t> and Education decline as more people are employed. The marginal productivity </a:t>
            </a:r>
            <a:r>
              <a:rPr lang="en-US" b="1" dirty="0"/>
              <a:t>theory</a:t>
            </a:r>
            <a:r>
              <a:rPr lang="en-US" dirty="0"/>
              <a:t> thus provides an explanation of </a:t>
            </a:r>
            <a:r>
              <a:rPr lang="en-US" b="1" dirty="0" err="1"/>
              <a:t>labour</a:t>
            </a:r>
            <a:r>
              <a:rPr lang="en-US" dirty="0"/>
              <a:t> demand. It suggests that the number of workers a firm will employ and the wage they will be paid depends, among other things, on the productivity of those workers.</a:t>
            </a:r>
            <a:endParaRPr lang="en-CA" dirty="0"/>
          </a:p>
        </p:txBody>
      </p:sp>
    </p:spTree>
    <p:extLst>
      <p:ext uri="{BB962C8B-B14F-4D97-AF65-F5344CB8AC3E}">
        <p14:creationId xmlns:p14="http://schemas.microsoft.com/office/powerpoint/2010/main" val="348156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7DC3-5FEF-4ECE-BF3E-8F09D462EEEA}"/>
              </a:ext>
            </a:extLst>
          </p:cNvPr>
          <p:cNvSpPr>
            <a:spLocks noGrp="1"/>
          </p:cNvSpPr>
          <p:nvPr>
            <p:ph type="title" idx="4294967295"/>
          </p:nvPr>
        </p:nvSpPr>
        <p:spPr>
          <a:xfrm>
            <a:off x="0" y="299605"/>
            <a:ext cx="8761413" cy="708025"/>
          </a:xfrm>
        </p:spPr>
        <p:txBody>
          <a:bodyPr/>
          <a:lstStyle/>
          <a:p>
            <a:r>
              <a:rPr lang="en-CA" dirty="0">
                <a:solidFill>
                  <a:schemeClr val="tx1"/>
                </a:solidFill>
              </a:rPr>
              <a:t>Graphs on the top 5 industries of Labour Market</a:t>
            </a:r>
          </a:p>
        </p:txBody>
      </p:sp>
      <p:pic>
        <p:nvPicPr>
          <p:cNvPr id="5" name="Picture 4" descr="A screenshot of a cell phone&#10;&#10;Description automatically generated">
            <a:extLst>
              <a:ext uri="{FF2B5EF4-FFF2-40B4-BE49-F238E27FC236}">
                <a16:creationId xmlns:a16="http://schemas.microsoft.com/office/drawing/2014/main" id="{659B5FD6-2689-4060-9423-9789AE3B2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738" y="650149"/>
            <a:ext cx="5149507" cy="303120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18D401B-DBCC-4E1F-8468-AB9B488F8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6245" y="640162"/>
            <a:ext cx="2386542" cy="305118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978F4FA-4579-4440-A8EC-AA093C5D74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59" y="3681356"/>
            <a:ext cx="4803584" cy="282022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F8E17382-CC25-4181-8B36-0B5F04054D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9443" y="3819106"/>
            <a:ext cx="6896698" cy="2796782"/>
          </a:xfrm>
          <a:prstGeom prst="rect">
            <a:avLst/>
          </a:prstGeom>
        </p:spPr>
      </p:pic>
    </p:spTree>
    <p:extLst>
      <p:ext uri="{BB962C8B-B14F-4D97-AF65-F5344CB8AC3E}">
        <p14:creationId xmlns:p14="http://schemas.microsoft.com/office/powerpoint/2010/main" val="3492224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183</TotalTime>
  <Words>966</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Century Gothic</vt:lpstr>
      <vt:lpstr>Wingdings 3</vt:lpstr>
      <vt:lpstr>Ion Boardroom</vt:lpstr>
      <vt:lpstr>  If at first you don’t      succeed, try again</vt:lpstr>
      <vt:lpstr>Our Proposal</vt:lpstr>
      <vt:lpstr>Proposal 2.0</vt:lpstr>
      <vt:lpstr>Canadian Labour Market at Glance</vt:lpstr>
      <vt:lpstr>Our Motivation</vt:lpstr>
      <vt:lpstr>Gathering our Information</vt:lpstr>
      <vt:lpstr>Our Variables</vt:lpstr>
      <vt:lpstr>The Labour Market </vt:lpstr>
      <vt:lpstr>Graphs on the top 5 industries of Labour Market</vt:lpstr>
      <vt:lpstr>The Philips Curve </vt:lpstr>
      <vt:lpstr>The model of Phillips Curve  v.s the replicated Phillips curve.</vt:lpstr>
      <vt:lpstr>The model of Phillips Curve  v.s the replicated Phillips curve.</vt:lpstr>
      <vt:lpstr>Our insights from our replicated Phillips Curve</vt:lpstr>
      <vt:lpstr>So what’s the deal with the Phillips Curve?</vt:lpstr>
      <vt:lpstr>Time Series Forecasting</vt:lpstr>
      <vt:lpstr>Techniques of Time Series Forecasting</vt:lpstr>
      <vt:lpstr>The technique we used for CPI Forecasting</vt:lpstr>
      <vt:lpstr>Times Series Forecast CPI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Labour Market at Glance</dc:title>
  <dc:creator>Ian Jr. Won</dc:creator>
  <cp:lastModifiedBy>Carlos Jaramillo</cp:lastModifiedBy>
  <cp:revision>29</cp:revision>
  <dcterms:created xsi:type="dcterms:W3CDTF">2019-10-09T20:45:47Z</dcterms:created>
  <dcterms:modified xsi:type="dcterms:W3CDTF">2019-10-09T23:57:08Z</dcterms:modified>
</cp:coreProperties>
</file>