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5C99"/>
    <a:srgbClr val="FFFFFF"/>
    <a:srgbClr val="CE2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92C7-D46D-4B64-876A-E7CD9064C2D4}" type="datetimeFigureOut">
              <a:rPr lang="ru-RU" smtClean="0"/>
              <a:t>13.09.2025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F2E1-5F30-4D89-A44F-7688FD52E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46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92C7-D46D-4B64-876A-E7CD9064C2D4}" type="datetimeFigureOut">
              <a:rPr lang="ru-RU" smtClean="0"/>
              <a:t>13.09.2025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F2E1-5F30-4D89-A44F-7688FD52E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92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92C7-D46D-4B64-876A-E7CD9064C2D4}" type="datetimeFigureOut">
              <a:rPr lang="ru-RU" smtClean="0"/>
              <a:t>13.09.2025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F2E1-5F30-4D89-A44F-7688FD52E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73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92C7-D46D-4B64-876A-E7CD9064C2D4}" type="datetimeFigureOut">
              <a:rPr lang="ru-RU" smtClean="0"/>
              <a:t>13.09.2025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F2E1-5F30-4D89-A44F-7688FD52E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5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92C7-D46D-4B64-876A-E7CD9064C2D4}" type="datetimeFigureOut">
              <a:rPr lang="ru-RU" smtClean="0"/>
              <a:t>13.09.2025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F2E1-5F30-4D89-A44F-7688FD52E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29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92C7-D46D-4B64-876A-E7CD9064C2D4}" type="datetimeFigureOut">
              <a:rPr lang="ru-RU" smtClean="0"/>
              <a:t>13.09.2025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F2E1-5F30-4D89-A44F-7688FD52E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73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92C7-D46D-4B64-876A-E7CD9064C2D4}" type="datetimeFigureOut">
              <a:rPr lang="ru-RU" smtClean="0"/>
              <a:t>13.09.2025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F2E1-5F30-4D89-A44F-7688FD52EA5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67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92C7-D46D-4B64-876A-E7CD9064C2D4}" type="datetimeFigureOut">
              <a:rPr lang="ru-RU" smtClean="0"/>
              <a:t>13.09.2025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F2E1-5F30-4D89-A44F-7688FD52E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47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92C7-D46D-4B64-876A-E7CD9064C2D4}" type="datetimeFigureOut">
              <a:rPr lang="ru-RU" smtClean="0"/>
              <a:t>13.09.2025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F2E1-5F30-4D89-A44F-7688FD52E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28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92C7-D46D-4B64-876A-E7CD9064C2D4}" type="datetimeFigureOut">
              <a:rPr lang="ru-RU" smtClean="0"/>
              <a:t>13.09.2025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F2E1-5F30-4D89-A44F-7688FD52E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78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40E92C7-D46D-4B64-876A-E7CD9064C2D4}" type="datetimeFigureOut">
              <a:rPr lang="ru-RU" smtClean="0"/>
              <a:t>13.09.2025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F2E1-5F30-4D89-A44F-7688FD52E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36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40E92C7-D46D-4B64-876A-E7CD9064C2D4}" type="datetimeFigureOut">
              <a:rPr lang="ru-RU" smtClean="0"/>
              <a:t>13.09.2025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998F2E1-5F30-4D89-A44F-7688FD52E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3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lesheva/British_airways/blob/main/task_2_DAY_2.p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FFFFFF"/>
            </a:gs>
            <a:gs pos="100000">
              <a:srgbClr val="CE210F"/>
            </a:gs>
            <a:gs pos="0">
              <a:srgbClr val="2E5C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C67BF1-D8B3-42F3-B56E-CBBCF5D2C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3692" y="3422902"/>
            <a:ext cx="6622181" cy="11381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E5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Booking Prediction</a:t>
            </a:r>
            <a:endParaRPr lang="ru-RU" sz="2800" dirty="0">
              <a:solidFill>
                <a:srgbClr val="2E5C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18EB430-ABC9-4B28-AAC8-39F945368A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99" y="1756450"/>
            <a:ext cx="8856503" cy="13499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868C9E-FEE1-4B64-837E-A8905F77826C}"/>
              </a:ext>
            </a:extLst>
          </p:cNvPr>
          <p:cNvSpPr txBox="1"/>
          <p:nvPr/>
        </p:nvSpPr>
        <p:spPr>
          <a:xfrm>
            <a:off x="8691613" y="6015788"/>
            <a:ext cx="3181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2E5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Pospelkova</a:t>
            </a:r>
            <a:r>
              <a:rPr lang="en-US" dirty="0">
                <a:solidFill>
                  <a:srgbClr val="2E5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Elizaveta </a:t>
            </a:r>
            <a:r>
              <a:rPr lang="en-US" dirty="0" err="1">
                <a:solidFill>
                  <a:srgbClr val="2E5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Sergeevna</a:t>
            </a:r>
            <a:endParaRPr lang="ru-RU" dirty="0">
              <a:solidFill>
                <a:srgbClr val="2E5C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08102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E210F"/>
            </a:gs>
            <a:gs pos="100000">
              <a:srgbClr val="2E5C99"/>
            </a:gs>
            <a:gs pos="100000">
              <a:srgbClr val="CE210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10DA6C-3796-4C23-8B53-7E52C6539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95185"/>
            <a:ext cx="7729728" cy="1188720"/>
          </a:xfrm>
          <a:solidFill>
            <a:srgbClr val="FFFFFF"/>
          </a:solidFill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Goal</a:t>
            </a: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0D161A-FDBA-4348-A900-C579F92C9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62726"/>
            <a:ext cx="7729728" cy="3101983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2E5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the probability of booking completion</a:t>
            </a:r>
          </a:p>
          <a:p>
            <a:r>
              <a:rPr lang="en-US" sz="2800" dirty="0">
                <a:solidFill>
                  <a:srgbClr val="2E5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factors influencing customer behavior</a:t>
            </a:r>
          </a:p>
          <a:p>
            <a:r>
              <a:rPr lang="en-US" sz="2800" dirty="0">
                <a:solidFill>
                  <a:srgbClr val="2E5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business decision-making</a:t>
            </a:r>
            <a:endParaRPr lang="ru-RU" sz="2800" dirty="0">
              <a:solidFill>
                <a:srgbClr val="2E5C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69654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E5C99"/>
            </a:gs>
            <a:gs pos="100000">
              <a:srgbClr val="CE210F"/>
            </a:gs>
            <a:gs pos="100000">
              <a:srgbClr val="2E5C99"/>
            </a:gs>
            <a:gs pos="100000">
              <a:srgbClr val="CE210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E3EC3D-02AC-40A3-806B-133EB96E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E5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ru-RU" dirty="0">
              <a:solidFill>
                <a:srgbClr val="2E5C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D3100A-DD9C-46F9-A71B-A7C13081945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FFFFFF"/>
          </a:solidFill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rgbClr val="2E5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Booking details (</a:t>
            </a:r>
            <a:r>
              <a:rPr lang="en-US" sz="2400" dirty="0" err="1">
                <a:solidFill>
                  <a:srgbClr val="2E5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sales_channel</a:t>
            </a:r>
            <a:r>
              <a:rPr lang="en-US" sz="2400" dirty="0">
                <a:solidFill>
                  <a:srgbClr val="2E5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2E5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booking_origin</a:t>
            </a:r>
            <a:r>
              <a:rPr lang="en-US" sz="2400" dirty="0">
                <a:solidFill>
                  <a:srgbClr val="2E5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route, </a:t>
            </a:r>
            <a:r>
              <a:rPr lang="en-US" sz="2400" dirty="0" err="1">
                <a:solidFill>
                  <a:srgbClr val="2E5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trip_type</a:t>
            </a:r>
            <a:r>
              <a:rPr lang="en-US" sz="2400" dirty="0">
                <a:solidFill>
                  <a:srgbClr val="2E5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solidFill>
                  <a:srgbClr val="2E5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choices (extra baggage, preferred seat, in-flight meals)</a:t>
            </a:r>
          </a:p>
          <a:p>
            <a:r>
              <a:rPr lang="en-US" sz="2400" dirty="0">
                <a:solidFill>
                  <a:srgbClr val="2E5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information (duration, departure hour, day of week)</a:t>
            </a:r>
          </a:p>
          <a:p>
            <a:r>
              <a:rPr lang="en-US" sz="2400" dirty="0">
                <a:solidFill>
                  <a:srgbClr val="2E5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Booking behavior (</a:t>
            </a:r>
            <a:r>
              <a:rPr lang="en-US" sz="2400" dirty="0" err="1">
                <a:solidFill>
                  <a:srgbClr val="2E5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purchase_lead</a:t>
            </a:r>
            <a:r>
              <a:rPr lang="en-US" sz="2400" dirty="0">
                <a:solidFill>
                  <a:srgbClr val="2E5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2E5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length_of_stay</a:t>
            </a:r>
            <a:r>
              <a:rPr lang="en-US" sz="2400" dirty="0">
                <a:solidFill>
                  <a:srgbClr val="2E5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2E5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num_passengers</a:t>
            </a:r>
            <a:r>
              <a:rPr lang="en-US" sz="2400" dirty="0">
                <a:solidFill>
                  <a:srgbClr val="2E5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solidFill>
                  <a:srgbClr val="2E5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Target: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2E5C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booking_complete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2E5C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E5C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 –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E5C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completed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E5C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0 –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E5C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E5C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E5C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completed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E5C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40289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2E5C99"/>
            </a:gs>
            <a:gs pos="0">
              <a:srgbClr val="CE210F"/>
            </a:gs>
            <a:gs pos="100000">
              <a:srgbClr val="2E5C99"/>
            </a:gs>
            <a:gs pos="100000">
              <a:srgbClr val="CE210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2566A-2236-479E-BD0C-852B15B0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693" y="115172"/>
            <a:ext cx="6970613" cy="771464"/>
          </a:xfrm>
        </p:spPr>
        <p:txBody>
          <a:bodyPr/>
          <a:lstStyle/>
          <a:p>
            <a:r>
              <a:rPr lang="en-US" dirty="0">
                <a:solidFill>
                  <a:srgbClr val="2E5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ru-RU" dirty="0">
              <a:solidFill>
                <a:srgbClr val="2E5C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2669C8-4F97-473F-A324-F0B73D051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577" y="1132343"/>
            <a:ext cx="10499239" cy="555958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>
                <a:solidFill>
                  <a:srgbClr val="2E5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Encoded categorical variables (Label Encoding)</a:t>
            </a:r>
          </a:p>
          <a:p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rgbClr val="2E5C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rgbClr val="2E5C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rgbClr val="2E5C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rgbClr val="2E5C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srgbClr val="2E5C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solidFill>
                  <a:srgbClr val="2E5C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purchase_lead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rgbClr val="2E5C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solidFill>
                  <a:srgbClr val="2E5C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bins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rgbClr val="2E5C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(0–3, 4–14, 15–60, &gt;60)</a:t>
            </a:r>
          </a:p>
          <a:p>
            <a:pPr marL="2286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ru-RU" altLang="ru-RU" sz="1800" dirty="0" err="1">
                <a:solidFill>
                  <a:srgbClr val="2E5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weelength_of_stay</a:t>
            </a:r>
            <a:r>
              <a:rPr lang="ru-RU" altLang="ru-RU" sz="1800" dirty="0">
                <a:solidFill>
                  <a:srgbClr val="2E5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ru-RU" altLang="ru-RU" sz="1800" dirty="0" err="1">
                <a:solidFill>
                  <a:srgbClr val="2E5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bins</a:t>
            </a:r>
            <a:r>
              <a:rPr lang="ru-RU" altLang="ru-RU" sz="1800" dirty="0">
                <a:solidFill>
                  <a:srgbClr val="2E5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(0–3, 4–7, 8–14, &gt;14)</a:t>
            </a:r>
          </a:p>
          <a:p>
            <a:pPr marL="2286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solidFill>
                  <a:srgbClr val="2E5C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kend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rgbClr val="2E5C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solidFill>
                  <a:srgbClr val="2E5C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flight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rgbClr val="2E5C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solidFill>
                  <a:srgbClr val="2E5C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rgbClr val="2E5C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/Sun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solidFill>
                  <a:srgbClr val="2E5C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rgbClr val="2E5C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solidFill>
                  <a:srgbClr val="2E5C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weekday</a:t>
            </a:r>
            <a:endParaRPr kumimoji="0" lang="ru-RU" altLang="ru-RU" sz="1800" i="0" u="none" strike="noStrike" cap="none" normalizeH="0" baseline="0" dirty="0">
              <a:ln>
                <a:noFill/>
              </a:ln>
              <a:solidFill>
                <a:srgbClr val="2E5C9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2E5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dataset: </a:t>
            </a:r>
            <a:r>
              <a:rPr lang="en-US" b="1" dirty="0">
                <a:solidFill>
                  <a:srgbClr val="2E5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features + target (y)</a:t>
            </a:r>
            <a:endParaRPr lang="en-US" dirty="0">
              <a:solidFill>
                <a:srgbClr val="2E5C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DE6D45E-4C76-4E5F-8B2D-71DB24EF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71" y="3144379"/>
            <a:ext cx="8177633" cy="342763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7FF416E-DA6D-49F0-8CCF-80FCA055B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2519" y="3241711"/>
            <a:ext cx="2202884" cy="301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92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E5C99"/>
            </a:gs>
            <a:gs pos="100000">
              <a:srgbClr val="CE210F"/>
            </a:gs>
            <a:gs pos="0">
              <a:srgbClr val="2E5C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8A2D8-A396-471D-8A26-4BF17157E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E5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  <a:endParaRPr lang="ru-RU" dirty="0">
              <a:solidFill>
                <a:srgbClr val="2E5C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9B25FC-D2B1-4422-93EC-66289B3EA6B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2500"/>
          </a:bodyPr>
          <a:lstStyle/>
          <a:p>
            <a:r>
              <a:rPr lang="en-US" sz="2800" b="0" i="0" dirty="0">
                <a:solidFill>
                  <a:srgbClr val="2E5C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class imbalance: </a:t>
            </a:r>
            <a:r>
              <a:rPr lang="en-US" sz="2800" b="0" i="0" dirty="0" err="1">
                <a:solidFill>
                  <a:srgbClr val="2E5C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class_weight</a:t>
            </a:r>
            <a:r>
              <a:rPr lang="en-US" sz="2800" b="0" i="0" dirty="0">
                <a:solidFill>
                  <a:srgbClr val="2E5C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"balanced“</a:t>
            </a:r>
          </a:p>
          <a:p>
            <a:r>
              <a:rPr lang="en-US" sz="2800" b="0" i="0" dirty="0">
                <a:solidFill>
                  <a:srgbClr val="2E5C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tuning: </a:t>
            </a:r>
            <a:r>
              <a:rPr lang="en-US" sz="2800" b="0" i="0" dirty="0" err="1">
                <a:solidFill>
                  <a:srgbClr val="2E5C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en-US" sz="2800" b="0" i="0" dirty="0">
                <a:solidFill>
                  <a:srgbClr val="2E5C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(5-fold CV):</a:t>
            </a:r>
            <a:br>
              <a:rPr lang="en-US" sz="2800" dirty="0">
                <a:solidFill>
                  <a:srgbClr val="2E5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 err="1">
                <a:solidFill>
                  <a:srgbClr val="2E5C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US" sz="2800" b="0" i="0" dirty="0">
                <a:solidFill>
                  <a:srgbClr val="2E5C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(10–100)</a:t>
            </a:r>
            <a:br>
              <a:rPr lang="en-US" sz="2800" dirty="0">
                <a:solidFill>
                  <a:srgbClr val="2E5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 err="1">
                <a:solidFill>
                  <a:srgbClr val="2E5C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-US" sz="2800" b="0" i="0" dirty="0">
                <a:solidFill>
                  <a:srgbClr val="2E5C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(1–11)</a:t>
            </a:r>
            <a:br>
              <a:rPr lang="en-US" sz="2800" dirty="0">
                <a:solidFill>
                  <a:srgbClr val="2E5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 err="1">
                <a:solidFill>
                  <a:srgbClr val="2E5C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min_samples_leaf</a:t>
            </a:r>
            <a:r>
              <a:rPr lang="en-US" sz="2800" b="0" i="0" dirty="0">
                <a:solidFill>
                  <a:srgbClr val="2E5C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(1–4)</a:t>
            </a:r>
            <a:br>
              <a:rPr lang="en-US" sz="2800" dirty="0">
                <a:solidFill>
                  <a:srgbClr val="2E5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 err="1">
                <a:solidFill>
                  <a:srgbClr val="2E5C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min_samples_split</a:t>
            </a:r>
            <a:r>
              <a:rPr lang="en-US" sz="2800" b="0" i="0" dirty="0">
                <a:solidFill>
                  <a:srgbClr val="2E5C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(2–8)</a:t>
            </a:r>
            <a:endParaRPr lang="ru-RU" sz="2800" dirty="0">
              <a:solidFill>
                <a:srgbClr val="2E5C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43235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E5C99"/>
            </a:gs>
            <a:gs pos="0">
              <a:srgbClr val="CE210F"/>
            </a:gs>
            <a:gs pos="100000">
              <a:srgbClr val="2E5C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13F33-2AA7-4E18-A86B-2BF6BD276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5365"/>
            <a:ext cx="7729728" cy="1188720"/>
          </a:xfrm>
        </p:spPr>
        <p:txBody>
          <a:bodyPr/>
          <a:lstStyle/>
          <a:p>
            <a:r>
              <a:rPr lang="en-US" dirty="0">
                <a:solidFill>
                  <a:srgbClr val="2E5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  <a:endParaRPr lang="ru-RU" dirty="0">
              <a:solidFill>
                <a:srgbClr val="2E5C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FA8F507-72DF-493D-9ACD-C59728D1E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238" y="1528246"/>
            <a:ext cx="8963046" cy="5051643"/>
          </a:xfr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1483562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E5C99"/>
            </a:gs>
            <a:gs pos="100000">
              <a:srgbClr val="CE210F"/>
            </a:gs>
            <a:gs pos="0">
              <a:srgbClr val="2E5C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71418-6908-4C0D-B85A-A605C50F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8675"/>
            <a:ext cx="7729728" cy="1188720"/>
          </a:xfrm>
        </p:spPr>
        <p:txBody>
          <a:bodyPr/>
          <a:lstStyle/>
          <a:p>
            <a:r>
              <a:rPr lang="en-US" dirty="0">
                <a:solidFill>
                  <a:srgbClr val="2E5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endParaRPr lang="ru-RU" dirty="0">
              <a:solidFill>
                <a:srgbClr val="2E5C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C405EE-ED81-4879-9C35-19395746A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820" y="1714019"/>
            <a:ext cx="11292359" cy="4898537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E5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 = (</a:t>
            </a:r>
            <a:r>
              <a:rPr lang="en-US" dirty="0" err="1">
                <a:solidFill>
                  <a:srgbClr val="2E5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y_proba</a:t>
            </a:r>
            <a:r>
              <a:rPr lang="en-US" dirty="0">
                <a:solidFill>
                  <a:srgbClr val="2E5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&gt;= 0.406)</a:t>
            </a:r>
            <a:endParaRPr lang="ru-RU" dirty="0">
              <a:solidFill>
                <a:srgbClr val="2E5C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42F3D9-2512-49DE-850B-EFDD6AFF7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76" y="2317740"/>
            <a:ext cx="5534797" cy="41249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80A77C-4948-4B4D-B634-9ACF92006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453" y="2317740"/>
            <a:ext cx="5525271" cy="41915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0E8F5F-FC27-4362-9E34-E9A9904EBD8C}"/>
              </a:ext>
            </a:extLst>
          </p:cNvPr>
          <p:cNvSpPr txBox="1"/>
          <p:nvPr/>
        </p:nvSpPr>
        <p:spPr>
          <a:xfrm>
            <a:off x="5714061" y="1771784"/>
            <a:ext cx="596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E5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precision: 0.26321989528795814 recall: 0.8002387584560287</a:t>
            </a:r>
            <a:endParaRPr lang="ru-RU" dirty="0">
              <a:solidFill>
                <a:srgbClr val="2E5C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26683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E5C99"/>
            </a:gs>
            <a:gs pos="0">
              <a:srgbClr val="CE210F"/>
            </a:gs>
            <a:gs pos="100000">
              <a:srgbClr val="2E5C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74981-798A-4788-8D80-3BFC68C2B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8021" y="147385"/>
            <a:ext cx="6835862" cy="61385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2E5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  <a:endParaRPr lang="ru-RU" b="1" dirty="0">
              <a:solidFill>
                <a:srgbClr val="2E5C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DC21AA5-B08F-4C50-935A-136B41135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68" y="930383"/>
            <a:ext cx="5662863" cy="5566670"/>
          </a:xfrm>
          <a:solidFill>
            <a:schemeClr val="bg1">
              <a:lumMod val="95000"/>
            </a:scheme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F78274-BDAE-4A29-97E0-5BB3FB442E94}"/>
              </a:ext>
            </a:extLst>
          </p:cNvPr>
          <p:cNvSpPr txBox="1"/>
          <p:nvPr/>
        </p:nvSpPr>
        <p:spPr>
          <a:xfrm>
            <a:off x="5985952" y="930383"/>
            <a:ext cx="5974080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relationships between features and booking completion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features have weak correlation with the target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booking_complete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(≤ 0.2)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Slight positive correlation: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4-7_length_of_stay,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booking_origin_encoded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more likely to complete booking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wants_extra_baggage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wants_preferred_seat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slight positive effect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Negative correlation: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flight_duration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(-0,11)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&gt;60_purchase_lead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12561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E5C99"/>
            </a:gs>
            <a:gs pos="100000">
              <a:srgbClr val="CE210F"/>
            </a:gs>
            <a:gs pos="0">
              <a:srgbClr val="863C4D"/>
            </a:gs>
            <a:gs pos="73000">
              <a:srgbClr val="704460"/>
            </a:gs>
            <a:gs pos="0">
              <a:srgbClr val="2E5C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A4AD652-9884-4DD6-A4FD-57C7B6F6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1668" y="2476660"/>
            <a:ext cx="3788664" cy="1268025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  <a:br>
              <a:rPr lang="ru-RU" dirty="0"/>
            </a:b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48871B-53AF-49F5-8431-CE47A6E465FF}"/>
              </a:ext>
            </a:extLst>
          </p:cNvPr>
          <p:cNvSpPr txBox="1"/>
          <p:nvPr/>
        </p:nvSpPr>
        <p:spPr>
          <a:xfrm>
            <a:off x="2396692" y="4754880"/>
            <a:ext cx="913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https://github.com/Elesheva/British_airways/blob/main/task_2_DAY_2.py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12940939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186</TotalTime>
  <Words>340</Words>
  <Application>Microsoft Office PowerPoint</Application>
  <PresentationFormat>Широкоэкранный</PresentationFormat>
  <Paragraphs>39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Corbel</vt:lpstr>
      <vt:lpstr>Gill Sans MT</vt:lpstr>
      <vt:lpstr>Times New Roman</vt:lpstr>
      <vt:lpstr>Посылка</vt:lpstr>
      <vt:lpstr>Презентация PowerPoint</vt:lpstr>
      <vt:lpstr>Project Goal</vt:lpstr>
      <vt:lpstr>Dataset</vt:lpstr>
      <vt:lpstr>Data Preprocessing</vt:lpstr>
      <vt:lpstr>Random Forest Classifier</vt:lpstr>
      <vt:lpstr>Feature Importance</vt:lpstr>
      <vt:lpstr>Model Evaluation</vt:lpstr>
      <vt:lpstr>Key Findings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Поспелкова Елизавета</dc:creator>
  <cp:lastModifiedBy>Поспелкова Елизавета</cp:lastModifiedBy>
  <cp:revision>14</cp:revision>
  <dcterms:created xsi:type="dcterms:W3CDTF">2025-09-13T16:15:17Z</dcterms:created>
  <dcterms:modified xsi:type="dcterms:W3CDTF">2025-09-13T19:23:08Z</dcterms:modified>
</cp:coreProperties>
</file>