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6" r:id="rId8"/>
    <p:sldId id="267" r:id="rId9"/>
    <p:sldId id="260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B76AC2F-7218-4DDB-96AE-5EF02767DC5F}">
          <p14:sldIdLst>
            <p14:sldId id="256"/>
            <p14:sldId id="263"/>
            <p14:sldId id="257"/>
            <p14:sldId id="258"/>
            <p14:sldId id="259"/>
            <p14:sldId id="264"/>
            <p14:sldId id="266"/>
            <p14:sldId id="267"/>
            <p14:sldId id="260"/>
            <p14:sldId id="268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Planilha_do_Microsoft_Excel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Planejado</c:v>
          </c:tx>
          <c:val>
            <c:numRef>
              <c:f>(Plan1!$B$3;Plan1!$C$3;Plan1!$D$3)</c:f>
              <c:numCache>
                <c:formatCode>General</c:formatCode>
                <c:ptCount val="3"/>
                <c:pt idx="0">
                  <c:v>1854.36</c:v>
                </c:pt>
                <c:pt idx="1">
                  <c:v>7853.7599999999993</c:v>
                </c:pt>
                <c:pt idx="2">
                  <c:v>17343.719999999998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Plan1!$A$4</c:f>
              <c:strCache>
                <c:ptCount val="1"/>
                <c:pt idx="0">
                  <c:v>Atual</c:v>
                </c:pt>
              </c:strCache>
            </c:strRef>
          </c:tx>
          <c:val>
            <c:numRef>
              <c:f>(Plan1!$B$4;Plan1!$C$4;Plan1!$D$4)</c:f>
              <c:numCache>
                <c:formatCode>General</c:formatCode>
                <c:ptCount val="3"/>
                <c:pt idx="0">
                  <c:v>2399.7599999999998</c:v>
                </c:pt>
                <c:pt idx="1">
                  <c:v>7831.9439999999995</c:v>
                </c:pt>
                <c:pt idx="2">
                  <c:v>17790.947999999997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Plan1!$A$5</c:f>
              <c:strCache>
                <c:ptCount val="1"/>
                <c:pt idx="0">
                  <c:v>Agregado</c:v>
                </c:pt>
              </c:strCache>
            </c:strRef>
          </c:tx>
          <c:val>
            <c:numRef>
              <c:f>(Plan1!$B$5;Plan1!$C$5;Plan1!$D$5)</c:f>
              <c:numCache>
                <c:formatCode>General</c:formatCode>
                <c:ptCount val="3"/>
                <c:pt idx="0">
                  <c:v>1854.36</c:v>
                </c:pt>
                <c:pt idx="1">
                  <c:v>7035.66</c:v>
                </c:pt>
                <c:pt idx="2">
                  <c:v>16525.62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128"/>
        <c:axId val="102875520"/>
      </c:lineChart>
      <c:catAx>
        <c:axId val="80960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02875520"/>
        <c:crosses val="autoZero"/>
        <c:auto val="1"/>
        <c:lblAlgn val="ctr"/>
        <c:lblOffset val="100"/>
        <c:noMultiLvlLbl val="0"/>
      </c:catAx>
      <c:valAx>
        <c:axId val="102875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96012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8872D6-C2C6-442A-9FED-ACED5DA6E89D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E93C51-B801-4C08-8F7C-03C4A86142E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3406392"/>
            <a:ext cx="7772400" cy="1829761"/>
          </a:xfrm>
        </p:spPr>
        <p:txBody>
          <a:bodyPr/>
          <a:lstStyle/>
          <a:p>
            <a:r>
              <a:rPr lang="pt-BR" dirty="0"/>
              <a:t>Apresentação </a:t>
            </a:r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2051" name="Picture 3" descr="C:\Users\Wagner\Dropbox\GPP\Sprint 4\Logo Antiga\logo-sigar-resolucao-mai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128792" cy="27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Medições de </a:t>
            </a:r>
            <a:r>
              <a:rPr lang="pt-BR" dirty="0" smtClean="0"/>
              <a:t>Custo</a:t>
            </a:r>
            <a:endParaRPr lang="pt-BR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538037"/>
              </p:ext>
            </p:extLst>
          </p:nvPr>
        </p:nvGraphicFramePr>
        <p:xfrm>
          <a:off x="107504" y="1556792"/>
          <a:ext cx="8928992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68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Outras Métricas de </a:t>
            </a:r>
            <a:r>
              <a:rPr lang="pt-BR" dirty="0" smtClean="0"/>
              <a:t>Produto</a:t>
            </a:r>
            <a:br>
              <a:rPr lang="pt-BR" dirty="0" smtClean="0"/>
            </a:br>
            <a:r>
              <a:rPr lang="pt-BR" dirty="0" smtClean="0"/>
              <a:t>SONAR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5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Alex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Cortes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André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Ferraz*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Fellype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Nascimento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Guilherme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Baufaker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Hebert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Douglas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Matheus Freire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Rafael Santos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Wagner Santos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9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</a:p>
          <a:p>
            <a:r>
              <a:rPr lang="pt-BR" dirty="0" smtClean="0"/>
              <a:t>Alterações no Escopo</a:t>
            </a:r>
          </a:p>
          <a:p>
            <a:r>
              <a:rPr lang="pt-BR" dirty="0" smtClean="0"/>
              <a:t>Medições de Gerenciamento</a:t>
            </a:r>
          </a:p>
          <a:p>
            <a:r>
              <a:rPr lang="pt-BR" dirty="0" smtClean="0"/>
              <a:t>Apresentação do Software e de Resultados de Ferramentas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3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gner\Documents\GitHub\SIGAR\documentacao\PlanodeProjeto\EAP_SIGA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22" y="2090192"/>
            <a:ext cx="8937774" cy="27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4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módulo de Acesso ao Usuário foi reduzido </a:t>
            </a:r>
          </a:p>
          <a:p>
            <a:pPr lvl="1"/>
            <a:r>
              <a:rPr lang="pt-BR" dirty="0" smtClean="0"/>
              <a:t>Acesso do Aluno foi removido</a:t>
            </a:r>
          </a:p>
          <a:p>
            <a:endParaRPr lang="pt-BR" dirty="0" smtClean="0"/>
          </a:p>
          <a:p>
            <a:r>
              <a:rPr lang="pt-BR" dirty="0" smtClean="0"/>
              <a:t>O módulo de Gerenciamento de Aula foi reduzido</a:t>
            </a:r>
          </a:p>
          <a:p>
            <a:pPr lvl="1"/>
            <a:r>
              <a:rPr lang="pt-BR" dirty="0" smtClean="0"/>
              <a:t>Marcação de acordo com a disponibilidade do professor</a:t>
            </a:r>
          </a:p>
          <a:p>
            <a:pPr lvl="1"/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no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6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Calibrar estimativa</a:t>
            </a:r>
          </a:p>
          <a:p>
            <a:r>
              <a:rPr lang="pt-BR" dirty="0" smtClean="0"/>
              <a:t>Estabelecer conhecimento ágeis</a:t>
            </a:r>
          </a:p>
          <a:p>
            <a:r>
              <a:rPr lang="pt-BR" dirty="0"/>
              <a:t>Familiaridade com ferramenta </a:t>
            </a:r>
            <a:r>
              <a:rPr lang="pt-BR" dirty="0" smtClean="0"/>
              <a:t>de acompanhamento de projeto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Pontos planejados: 13</a:t>
            </a:r>
          </a:p>
          <a:p>
            <a:pPr lvl="1"/>
            <a:r>
              <a:rPr lang="pt-BR" dirty="0" smtClean="0"/>
              <a:t>Pontos realizados: 13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 2 - Sprint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8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histórias</a:t>
            </a:r>
          </a:p>
          <a:p>
            <a:r>
              <a:rPr lang="pt-BR" dirty="0" smtClean="0"/>
              <a:t>Retrabalho com integração</a:t>
            </a:r>
          </a:p>
          <a:p>
            <a:r>
              <a:rPr lang="pt-BR" dirty="0" smtClean="0"/>
              <a:t>Problemas com comprometimento da equipe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Pontos planejados: 22</a:t>
            </a:r>
          </a:p>
          <a:p>
            <a:pPr lvl="1"/>
            <a:r>
              <a:rPr lang="pt-BR" dirty="0" smtClean="0"/>
              <a:t>Pontos realizados: 19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 2 - Sprint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2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histórias restantes</a:t>
            </a:r>
          </a:p>
          <a:p>
            <a:r>
              <a:rPr lang="pt-BR" dirty="0" smtClean="0"/>
              <a:t>Promover integração da equipe</a:t>
            </a:r>
          </a:p>
          <a:p>
            <a:r>
              <a:rPr lang="pt-BR" dirty="0" smtClean="0"/>
              <a:t>Realizar análise do produto</a:t>
            </a:r>
          </a:p>
          <a:p>
            <a:r>
              <a:rPr lang="pt-BR" dirty="0" smtClean="0"/>
              <a:t>Levantar métricas de gerenciamento</a:t>
            </a:r>
          </a:p>
          <a:p>
            <a:r>
              <a:rPr lang="pt-BR" dirty="0" smtClean="0"/>
              <a:t>Incremento do Escopo do Projeto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Pontos planejados: 59</a:t>
            </a:r>
          </a:p>
          <a:p>
            <a:pPr lvl="1"/>
            <a:r>
              <a:rPr lang="pt-BR" dirty="0" smtClean="0"/>
              <a:t>Pontos realizados: 59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 3 - Sprint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2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Sprint 1</a:t>
            </a:r>
          </a:p>
          <a:p>
            <a:pPr lvl="1"/>
            <a:r>
              <a:rPr lang="pt-BR" dirty="0" err="1"/>
              <a:t>Velocity</a:t>
            </a:r>
            <a:r>
              <a:rPr lang="pt-BR" dirty="0"/>
              <a:t> : </a:t>
            </a:r>
            <a:r>
              <a:rPr lang="pt-BR" dirty="0" smtClean="0"/>
              <a:t>13</a:t>
            </a:r>
            <a:endParaRPr lang="pt-BR" dirty="0"/>
          </a:p>
          <a:p>
            <a:pPr lvl="1"/>
            <a:r>
              <a:rPr lang="pt-BR" dirty="0"/>
              <a:t>CPI : </a:t>
            </a:r>
            <a:r>
              <a:rPr lang="pt-BR" dirty="0" smtClean="0"/>
              <a:t>0,77</a:t>
            </a:r>
            <a:endParaRPr lang="pt-BR" dirty="0"/>
          </a:p>
          <a:p>
            <a:pPr lvl="1"/>
            <a:r>
              <a:rPr lang="pt-BR" dirty="0"/>
              <a:t>SPI : </a:t>
            </a:r>
            <a:r>
              <a:rPr lang="pt-BR" dirty="0" smtClean="0"/>
              <a:t>1,00</a:t>
            </a:r>
          </a:p>
          <a:p>
            <a:endParaRPr lang="pt-BR" dirty="0"/>
          </a:p>
          <a:p>
            <a:r>
              <a:rPr lang="pt-BR" dirty="0" smtClean="0"/>
              <a:t>Sprint 2</a:t>
            </a:r>
          </a:p>
          <a:p>
            <a:pPr lvl="1"/>
            <a:r>
              <a:rPr lang="pt-BR" dirty="0" err="1" smtClean="0"/>
              <a:t>Velocity</a:t>
            </a:r>
            <a:r>
              <a:rPr lang="pt-BR" dirty="0" smtClean="0"/>
              <a:t> : 22</a:t>
            </a:r>
          </a:p>
          <a:p>
            <a:pPr lvl="1"/>
            <a:r>
              <a:rPr lang="pt-BR" dirty="0" smtClean="0"/>
              <a:t>CPI : 0,95</a:t>
            </a:r>
          </a:p>
          <a:p>
            <a:pPr lvl="1"/>
            <a:r>
              <a:rPr lang="pt-BR" dirty="0" smtClean="0"/>
              <a:t>SPI : 0,86</a:t>
            </a:r>
          </a:p>
          <a:p>
            <a:pPr marL="393192" lvl="1" indent="0">
              <a:buNone/>
            </a:pPr>
            <a:endParaRPr lang="pt-BR" dirty="0"/>
          </a:p>
          <a:p>
            <a:r>
              <a:rPr lang="pt-BR" dirty="0" smtClean="0"/>
              <a:t>Sprint 3</a:t>
            </a:r>
          </a:p>
          <a:p>
            <a:pPr lvl="1"/>
            <a:r>
              <a:rPr lang="pt-BR" dirty="0" err="1" smtClean="0"/>
              <a:t>Velocity</a:t>
            </a:r>
            <a:r>
              <a:rPr lang="pt-BR" dirty="0" smtClean="0"/>
              <a:t> : 59</a:t>
            </a:r>
          </a:p>
          <a:p>
            <a:pPr lvl="1"/>
            <a:r>
              <a:rPr lang="pt-BR" dirty="0" smtClean="0"/>
              <a:t>CPI : 0,95</a:t>
            </a:r>
          </a:p>
          <a:p>
            <a:pPr lvl="1"/>
            <a:r>
              <a:rPr lang="pt-BR" dirty="0" smtClean="0"/>
              <a:t>SPI : 1,00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Medições de Gerenciamento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2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197</Words>
  <Application>Microsoft Office PowerPoint</Application>
  <PresentationFormat>Apresentação na tela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Concurso</vt:lpstr>
      <vt:lpstr>Apresentação 2</vt:lpstr>
      <vt:lpstr>Equipe</vt:lpstr>
      <vt:lpstr>Agenda</vt:lpstr>
      <vt:lpstr>Resultados Esperados</vt:lpstr>
      <vt:lpstr>Alteração no Escopo</vt:lpstr>
      <vt:lpstr>Release 2 - Sprint 1</vt:lpstr>
      <vt:lpstr>Release 2 - Sprint 2</vt:lpstr>
      <vt:lpstr>Release 3 - Sprint 3</vt:lpstr>
      <vt:lpstr>Medições de Gerenciamento</vt:lpstr>
      <vt:lpstr>Medições de Custo</vt:lpstr>
      <vt:lpstr>Outras Métricas de Produto SONAR</vt:lpstr>
      <vt:lpstr>Obrigado!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SIGAR</dc:title>
  <dc:creator>Wagner Santos</dc:creator>
  <cp:lastModifiedBy>Rafael</cp:lastModifiedBy>
  <cp:revision>13</cp:revision>
  <dcterms:created xsi:type="dcterms:W3CDTF">2013-02-28T16:42:44Z</dcterms:created>
  <dcterms:modified xsi:type="dcterms:W3CDTF">2013-02-28T18:44:40Z</dcterms:modified>
</cp:coreProperties>
</file>