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139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02D87-878C-4895-8613-4F095C84A98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DCE67-3F04-4F19-8A97-B1EADF91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3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5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5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62B91-0194-4A5E-B13D-AFC6F7A3889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7772400" cy="1470025"/>
          </a:xfrm>
        </p:spPr>
        <p:txBody>
          <a:bodyPr/>
          <a:lstStyle/>
          <a:p>
            <a:r>
              <a:rPr lang="en-US" dirty="0"/>
              <a:t>CODAREA VORBIRII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5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Eroarea de predicție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7992888" cy="4248472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Ce se întâmplă dacă un semnal este deformat în timp ce este transmis?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o-RO" sz="2000" b="1" dirty="0">
                <a:solidFill>
                  <a:schemeClr val="tx1"/>
                </a:solidFill>
              </a:rPr>
              <a:t>Va fi decodată o valoare greșită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o-RO" sz="2000" b="1" dirty="0">
                <a:solidFill>
                  <a:schemeClr val="tx1"/>
                </a:solidFill>
              </a:rPr>
              <a:t>Predictorul va lucra incorect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o-RO" sz="2000" b="1" dirty="0">
                <a:solidFill>
                  <a:schemeClr val="tx1"/>
                </a:solidFill>
              </a:rPr>
              <a:t>Toate esantioanele următoare vor fi decodate incorect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ro-RO" sz="20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Circuitele vocale moderne au rată de erori mică, dar nu zero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2000" b="1" dirty="0">
                <a:solidFill>
                  <a:schemeClr val="tx1"/>
                </a:solidFill>
              </a:rPr>
              <a:t>Dar ADPCM a fost folosit pe un circuit mai vechi cu rată de erori mare. Cum?</a:t>
            </a:r>
          </a:p>
        </p:txBody>
      </p:sp>
    </p:spTree>
    <p:extLst>
      <p:ext uri="{BB962C8B-B14F-4D97-AF65-F5344CB8AC3E}">
        <p14:creationId xmlns:p14="http://schemas.microsoft.com/office/powerpoint/2010/main" val="257910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Eroarea de predicție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8280920" cy="17814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Se poate construi un codec la care erorile să nu persiste (să tindă automat spre zero)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Dacă sunt transmise doar diferențele față de zero, atunci vor fi diferențe pozitive și negative, cu valoarea medie nulă în timp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Un astfel de predictor va face ca erorile să nu se cumuleze, să scadă în timp până la zero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o-RO" sz="20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62" y="3429000"/>
            <a:ext cx="606314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49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Eroarea de predicție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71" y="1556792"/>
            <a:ext cx="686845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3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ADPCM cu sub-benzi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8280920" cy="4248472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</a:rPr>
              <a:t>Un ADPCM obișnuit reduce </a:t>
            </a:r>
            <a:r>
              <a:rPr lang="en-US" sz="2400" dirty="0">
                <a:solidFill>
                  <a:schemeClr val="tx1"/>
                </a:solidFill>
              </a:rPr>
              <a:t>rata bi</a:t>
            </a:r>
            <a:r>
              <a:rPr lang="ro-RO" sz="2400" dirty="0">
                <a:solidFill>
                  <a:schemeClr val="tx1"/>
                </a:solidFill>
              </a:rPr>
              <a:t>ților eșantionați cu 8 kHz la o valoare de 32 kbps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</a:rPr>
              <a:t>Dacă avem un canal de 64 kbps, de exemplu ISDN , se poate folosi aceeași tehnică pentru a </a:t>
            </a:r>
            <a:r>
              <a:rPr lang="en-US" sz="2400" dirty="0" err="1">
                <a:solidFill>
                  <a:schemeClr val="tx1"/>
                </a:solidFill>
              </a:rPr>
              <a:t>transmite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canale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o-RO" sz="2400" dirty="0" err="1">
                <a:solidFill>
                  <a:schemeClr val="tx1"/>
                </a:solidFill>
              </a:rPr>
              <a:t>î</a:t>
            </a:r>
            <a:r>
              <a:rPr lang="en-US" sz="2400" dirty="0" err="1">
                <a:solidFill>
                  <a:schemeClr val="tx1"/>
                </a:solidFill>
              </a:rPr>
              <a:t>nguste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o-RO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</a:rPr>
              <a:t>S-ar putea folosi ADPCM cu eșantionare de 16 kHz dar nu toate frecvențele au aceeași importanță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Frecvențele 0-3,5 kHz sunt ft. Importante pentru inteligibilitate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Frecvențele 3,5-7 kHz ajută la recunoașterea timbrului și intonațiilor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</a:rPr>
              <a:t>ADPCM pe subbenzi codează aceste două intervale sparat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1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792088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ADPCM cu sub-benzi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351594"/>
            <a:ext cx="8280920" cy="2952328"/>
          </a:xfrm>
        </p:spPr>
        <p:txBody>
          <a:bodyPr>
            <a:noAutofit/>
          </a:bodyPr>
          <a:lstStyle/>
          <a:p>
            <a:pPr algn="l"/>
            <a:r>
              <a:rPr lang="ro-RO" sz="2000" dirty="0">
                <a:solidFill>
                  <a:schemeClr val="tx1"/>
                </a:solidFill>
              </a:rPr>
              <a:t>Se prelucrează distinct cele două benzi: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50 Hz – 3,5 kHz eșantioane la 8 kHz, codare la 48 kbps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3.5 – 7 kHz, eșantionare la 16 kHz, codare la 16 kbps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Sunt necesare prelucrări digitale (filtrare) pentru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</a:rPr>
              <a:t>separarea celor două benzi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</a:rPr>
              <a:t>prelucrare paralelă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</a:rPr>
              <a:t>însumare canale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Se alocă mai mulți biți frecvențelor mai importante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5544616" cy="16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6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CODARE BAZATĂ PE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351594"/>
            <a:ext cx="8280920" cy="3805598"/>
          </a:xfrm>
        </p:spPr>
        <p:txBody>
          <a:bodyPr>
            <a:noAutofit/>
          </a:bodyPr>
          <a:lstStyle/>
          <a:p>
            <a:pPr algn="l"/>
            <a:r>
              <a:rPr lang="ro-RO" sz="2000" dirty="0">
                <a:solidFill>
                  <a:schemeClr val="tx1"/>
                </a:solidFill>
              </a:rPr>
              <a:t>PCM, DPCM și ADPCM codează direct semnalul audio produs de sursă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O alternativă este de a construi un model parametrizat al sursei de sunet (modelul vocii umane)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Pentru fiecare interval dat de timp, de exemplu 20 ms,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se time seama de felul cum a fost produs sunetul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Se determină parametrii de model care i se potrivesc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Se transmit parametrii modelului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La receptor se sintetizează vocea din modelul folosit și parametrii trenamiși</a:t>
            </a:r>
          </a:p>
          <a:p>
            <a:pPr algn="l"/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9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CODARE BAZATĂ PE MODEL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7621"/>
            <a:ext cx="5688632" cy="462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77682"/>
            <a:ext cx="261860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14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720080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0070C0"/>
                </a:solidFill>
              </a:rPr>
              <a:t>CODAREA LINIAR PREDICTIVĂ (LPC)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80920" cy="4968552"/>
          </a:xfrm>
        </p:spPr>
        <p:txBody>
          <a:bodyPr>
            <a:noAutofit/>
          </a:bodyPr>
          <a:lstStyle/>
          <a:p>
            <a:pPr algn="l"/>
            <a:r>
              <a:rPr lang="ro-RO" sz="2000" dirty="0">
                <a:solidFill>
                  <a:schemeClr val="tx1"/>
                </a:solidFill>
              </a:rPr>
              <a:t>Introdusă în 1960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Asigură o rată mică de codare:  </a:t>
            </a:r>
            <a:r>
              <a:rPr lang="ro-RO" sz="2000" dirty="0">
                <a:solidFill>
                  <a:srgbClr val="FF0000"/>
                </a:solidFill>
              </a:rPr>
              <a:t>1.2 – 4 kbps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Sunetul arată foarte sintetic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Se folosește acolo unde chiar este nevoie de rată mică (aplic. militare)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Cele mai multe codecuri vocale (exemplu GSM) se bazează pe codare LPC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Se digitizează semnalul și se segmentează la 20 ms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Din fiecare segment se determină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Frecvența de bază a formantului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Tăria semnalului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Dacă sunetul este vocal sau nonvocal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</a:rPr>
              <a:t>Vocal – vocalele, m, v, l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</a:rPr>
              <a:t>Nonvocal f, s, ...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Se determină coeficienții LPC  (parametrii tractului vocal)</a:t>
            </a:r>
          </a:p>
          <a:p>
            <a:pPr algn="l"/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5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720080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0070C0"/>
                </a:solidFill>
              </a:rPr>
              <a:t>DECODER LPC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1"/>
            <a:ext cx="5832648" cy="347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28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720080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0070C0"/>
                </a:solidFill>
              </a:rPr>
              <a:t>DECODER LPC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992888" cy="3672408"/>
          </a:xfrm>
        </p:spPr>
        <p:txBody>
          <a:bodyPr>
            <a:noAutofit/>
          </a:bodyPr>
          <a:lstStyle/>
          <a:p>
            <a:pPr algn="l"/>
            <a:r>
              <a:rPr lang="ro-RO" sz="2000" dirty="0">
                <a:solidFill>
                  <a:schemeClr val="tx1"/>
                </a:solidFill>
              </a:rPr>
              <a:t>Sintetizatorul corzilor vocale generează o serie de impulsuri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Un sintetizator care nu produce voce este o sursă de zgomot alb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Modelul tractului vocal folosește un filtru liniar predictiv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Al </a:t>
            </a:r>
            <a:r>
              <a:rPr lang="ro-RO" sz="2000" i="1" dirty="0">
                <a:solidFill>
                  <a:schemeClr val="tx1"/>
                </a:solidFill>
              </a:rPr>
              <a:t>n</a:t>
            </a:r>
            <a:r>
              <a:rPr lang="ro-RO" sz="2000" dirty="0">
                <a:solidFill>
                  <a:schemeClr val="tx1"/>
                </a:solidFill>
              </a:rPr>
              <a:t>-lea eșantion este o combinație liniară a celor </a:t>
            </a:r>
            <a:r>
              <a:rPr lang="ro-RO" sz="2000" i="1" dirty="0">
                <a:solidFill>
                  <a:schemeClr val="tx1"/>
                </a:solidFill>
              </a:rPr>
              <a:t>p</a:t>
            </a:r>
            <a:r>
              <a:rPr lang="ro-RO" sz="2000" dirty="0">
                <a:solidFill>
                  <a:schemeClr val="tx1"/>
                </a:solidFill>
              </a:rPr>
              <a:t> eșantioane anterioare plus un termen de eroare.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ro-RO" sz="2000" dirty="0">
              <a:solidFill>
                <a:schemeClr val="tx1"/>
              </a:solidFill>
            </a:endParaRPr>
          </a:p>
          <a:p>
            <a:pPr lvl="1" algn="l"/>
            <a:r>
              <a:rPr lang="ro-RO" sz="1800" i="1" dirty="0">
                <a:solidFill>
                  <a:schemeClr val="tx1"/>
                </a:solidFill>
              </a:rPr>
              <a:t>e</a:t>
            </a:r>
            <a:r>
              <a:rPr lang="ro-RO" sz="1400" i="1" dirty="0">
                <a:solidFill>
                  <a:schemeClr val="tx1"/>
                </a:solidFill>
              </a:rPr>
              <a:t>n</a:t>
            </a:r>
            <a:r>
              <a:rPr lang="ro-RO" sz="1600" i="1" dirty="0">
                <a:solidFill>
                  <a:schemeClr val="tx1"/>
                </a:solidFill>
              </a:rPr>
              <a:t> </a:t>
            </a:r>
            <a:r>
              <a:rPr lang="ro-RO" sz="1800" dirty="0">
                <a:solidFill>
                  <a:schemeClr val="tx1"/>
                </a:solidFill>
              </a:rPr>
              <a:t>vine de la sintetizator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Coeficienții </a:t>
            </a:r>
            <a:r>
              <a:rPr lang="ro-RO" sz="2000" i="1" dirty="0">
                <a:solidFill>
                  <a:schemeClr val="tx1"/>
                </a:solidFill>
              </a:rPr>
              <a:t>a</a:t>
            </a:r>
            <a:r>
              <a:rPr lang="ro-RO" sz="1600" i="1" dirty="0">
                <a:solidFill>
                  <a:schemeClr val="tx1"/>
                </a:solidFill>
              </a:rPr>
              <a:t>1 </a:t>
            </a:r>
            <a:r>
              <a:rPr lang="ro-RO" sz="1800" i="1" dirty="0">
                <a:solidFill>
                  <a:schemeClr val="tx1"/>
                </a:solidFill>
              </a:rPr>
              <a:t>,   ...</a:t>
            </a:r>
            <a:r>
              <a:rPr lang="ro-RO" sz="2000" i="1" dirty="0">
                <a:solidFill>
                  <a:schemeClr val="tx1"/>
                </a:solidFill>
              </a:rPr>
              <a:t>a</a:t>
            </a:r>
            <a:r>
              <a:rPr lang="ro-RO" sz="1600" i="1" dirty="0">
                <a:solidFill>
                  <a:schemeClr val="tx1"/>
                </a:solidFill>
              </a:rPr>
              <a:t>n</a:t>
            </a:r>
            <a:r>
              <a:rPr lang="ro-RO" sz="2000" i="1" dirty="0">
                <a:solidFill>
                  <a:schemeClr val="tx1"/>
                </a:solidFill>
              </a:rPr>
              <a:t>  </a:t>
            </a:r>
            <a:r>
              <a:rPr lang="ro-RO" sz="2000" dirty="0">
                <a:solidFill>
                  <a:schemeClr val="tx1"/>
                </a:solidFill>
              </a:rPr>
              <a:t>conțin modelul tractului vocal și formează sunetul sintetizat</a:t>
            </a:r>
          </a:p>
          <a:p>
            <a:pPr algn="l"/>
            <a:endParaRPr lang="ro-RO" sz="2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64958"/>
            <a:ext cx="3986133" cy="3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44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7772400" cy="1470025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Ratele</a:t>
            </a:r>
            <a:r>
              <a:rPr lang="en-US" dirty="0">
                <a:solidFill>
                  <a:srgbClr val="0070C0"/>
                </a:solidFill>
              </a:rPr>
              <a:t> de bi</a:t>
            </a:r>
            <a:r>
              <a:rPr lang="ro-RO" dirty="0">
                <a:solidFill>
                  <a:srgbClr val="0070C0"/>
                </a:solidFill>
              </a:rPr>
              <a:t>ți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988840"/>
            <a:ext cx="7336904" cy="43204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o-RO" dirty="0">
                <a:solidFill>
                  <a:schemeClr val="tx1"/>
                </a:solidFill>
              </a:rPr>
              <a:t>Voce telefonie de calitate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dirty="0">
                <a:solidFill>
                  <a:srgbClr val="0070C0"/>
                </a:solidFill>
              </a:rPr>
              <a:t>8000eș/s, 8 biți/eș, mono=64kbps</a:t>
            </a:r>
          </a:p>
          <a:p>
            <a:pPr algn="l"/>
            <a:r>
              <a:rPr lang="ro-RO" dirty="0">
                <a:solidFill>
                  <a:schemeClr val="tx1"/>
                </a:solidFill>
              </a:rPr>
              <a:t>CD audio de calitate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dirty="0">
                <a:solidFill>
                  <a:srgbClr val="0070C0"/>
                </a:solidFill>
              </a:rPr>
              <a:t>44100eș/s, 16biți/eș, stereo = 1.4Mbps</a:t>
            </a:r>
          </a:p>
          <a:p>
            <a:pPr algn="l"/>
            <a:r>
              <a:rPr lang="ro-RO" dirty="0">
                <a:solidFill>
                  <a:schemeClr val="tx1"/>
                </a:solidFill>
              </a:rPr>
              <a:t>Canalele de comunicație și stocarea costă, chiar dacă nu sunt folosite la capacitatea maximă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dirty="0">
                <a:solidFill>
                  <a:srgbClr val="0070C0"/>
                </a:solidFill>
              </a:rPr>
              <a:t>Necesară compresia semnalelor fără o reducere semnificativă a calității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7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720080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0070C0"/>
                </a:solidFill>
              </a:rPr>
              <a:t>CODER LPC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496944" cy="5544616"/>
          </a:xfrm>
        </p:spPr>
        <p:txBody>
          <a:bodyPr>
            <a:noAutofit/>
          </a:bodyPr>
          <a:lstStyle/>
          <a:p>
            <a:pPr algn="l"/>
            <a:r>
              <a:rPr lang="ro-RO" sz="1800" dirty="0">
                <a:solidFill>
                  <a:schemeClr val="tx1"/>
                </a:solidFill>
              </a:rPr>
              <a:t>Odată ce este determinat </a:t>
            </a:r>
            <a:r>
              <a:rPr lang="ro-RO" sz="1800" dirty="0">
                <a:solidFill>
                  <a:srgbClr val="FF0000"/>
                </a:solidFill>
              </a:rPr>
              <a:t>pitch*</a:t>
            </a:r>
            <a:r>
              <a:rPr lang="ro-RO" sz="1800" dirty="0">
                <a:solidFill>
                  <a:schemeClr val="tx1"/>
                </a:solidFill>
              </a:rPr>
              <a:t> (vârful), codarea constă în obținerea coeficienților (a1, a2, ...ap) pentru modelul tractului vocal care să minimzeze eroarea minimă pătratică dintre semnalul prezis și cel real.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</a:rPr>
              <a:t>Problema este în principiu directă (simplă). Practic ast</a:t>
            </a: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ro-RO" sz="1800" dirty="0">
                <a:solidFill>
                  <a:schemeClr val="tx1"/>
                </a:solidFill>
              </a:rPr>
              <a:t> implică:</a:t>
            </a:r>
          </a:p>
          <a:p>
            <a:pPr marL="457200" indent="-457200" algn="l">
              <a:buAutoNum type="arabicPeriod"/>
            </a:pPr>
            <a:r>
              <a:rPr lang="ro-RO" sz="1800" dirty="0">
                <a:solidFill>
                  <a:schemeClr val="tx1"/>
                </a:solidFill>
              </a:rPr>
              <a:t>Calcularea valorii matricii coeficienților </a:t>
            </a:r>
          </a:p>
          <a:p>
            <a:pPr marL="457200" indent="-457200" algn="l">
              <a:buAutoNum type="arabicPeriod"/>
            </a:pPr>
            <a:r>
              <a:rPr lang="ro-RO" sz="1800" dirty="0">
                <a:solidFill>
                  <a:schemeClr val="tx1"/>
                </a:solidFill>
              </a:rPr>
              <a:t>Soluția unui set de ecuații liniare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</a:rPr>
              <a:t>Se pot folosi diferite moduri de a asigura o canvergență rapidă spre soluție unică (autocorelarea, cvarianța, ..)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Modelul</a:t>
            </a:r>
            <a:r>
              <a:rPr lang="en-US" sz="1800" dirty="0">
                <a:solidFill>
                  <a:schemeClr val="tx1"/>
                </a:solidFill>
              </a:rPr>
              <a:t> de coder LPC </a:t>
            </a:r>
            <a:r>
              <a:rPr lang="en-US" sz="1800" dirty="0" err="1">
                <a:solidFill>
                  <a:schemeClr val="tx1"/>
                </a:solidFill>
              </a:rPr>
              <a:t>este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unul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simplu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potrivit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pentru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vocale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tractul</a:t>
            </a:r>
            <a:r>
              <a:rPr lang="en-US" sz="1800" dirty="0">
                <a:solidFill>
                  <a:schemeClr val="tx1"/>
                </a:solidFill>
              </a:rPr>
              <a:t> vocal </a:t>
            </a:r>
            <a:r>
              <a:rPr lang="en-US" sz="1800" dirty="0" err="1">
                <a:solidFill>
                  <a:schemeClr val="tx1"/>
                </a:solidFill>
              </a:rPr>
              <a:t>este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modelat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</a:t>
            </a:r>
            <a:r>
              <a:rPr lang="en-US" sz="1800" dirty="0">
                <a:solidFill>
                  <a:schemeClr val="tx1"/>
                </a:solidFill>
              </a:rPr>
              <a:t> un tub de </a:t>
            </a:r>
            <a:r>
              <a:rPr lang="en-US" sz="1800" dirty="0" err="1">
                <a:solidFill>
                  <a:schemeClr val="tx1"/>
                </a:solidFill>
              </a:rPr>
              <a:t>rezonan</a:t>
            </a:r>
            <a:r>
              <a:rPr lang="ro-RO" sz="1800" dirty="0">
                <a:solidFill>
                  <a:schemeClr val="tx1"/>
                </a:solidFill>
              </a:rPr>
              <a:t>ță)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</a:rPr>
              <a:t>Pentru sunete nazale, modelul este mai complicat, implică </a:t>
            </a:r>
            <a:r>
              <a:rPr lang="en-US" sz="1800" dirty="0">
                <a:solidFill>
                  <a:schemeClr val="tx1"/>
                </a:solidFill>
              </a:rPr>
              <a:t>“</a:t>
            </a:r>
            <a:r>
              <a:rPr lang="ro-RO" sz="1800" dirty="0">
                <a:solidFill>
                  <a:schemeClr val="tx1"/>
                </a:solidFill>
              </a:rPr>
              <a:t>ramuri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  <a:r>
              <a:rPr lang="ro-RO" sz="1800" dirty="0">
                <a:solidFill>
                  <a:schemeClr val="tx1"/>
                </a:solidFill>
              </a:rPr>
              <a:t> laterale pe lângă coloana principală, cum ar fi cavitatea nazală</a:t>
            </a:r>
          </a:p>
          <a:p>
            <a:pPr algn="l"/>
            <a:r>
              <a:rPr lang="ro-RO" sz="1600" b="1" dirty="0">
                <a:solidFill>
                  <a:schemeClr val="tx1"/>
                </a:solidFill>
              </a:rPr>
              <a:t>  *</a:t>
            </a:r>
            <a:r>
              <a:rPr lang="en-US" sz="1600" b="1" dirty="0">
                <a:solidFill>
                  <a:srgbClr val="FF0000"/>
                </a:solidFill>
              </a:rPr>
              <a:t>Pitch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o-RO" sz="1600" dirty="0">
                <a:solidFill>
                  <a:schemeClr val="tx1"/>
                </a:solidFill>
              </a:rPr>
              <a:t>este o proprietate  perceptuală care  permite separarea sunetelor de  zgomot si ordonarea lor după frecvență.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Pitch</a:t>
            </a:r>
            <a:r>
              <a:rPr lang="ro-RO" sz="1600" dirty="0">
                <a:solidFill>
                  <a:schemeClr val="tx1"/>
                </a:solidFill>
              </a:rPr>
              <a:t>-ul permite urechii să distingă clar si stabil componentele asociate unui sunet, unei melodii. </a:t>
            </a:r>
            <a:r>
              <a:rPr lang="en-US" sz="1600" dirty="0">
                <a:solidFill>
                  <a:schemeClr val="tx1"/>
                </a:solidFill>
              </a:rPr>
              <a:t>Pitch </a:t>
            </a:r>
            <a:r>
              <a:rPr lang="ro-RO" sz="1600" dirty="0">
                <a:solidFill>
                  <a:schemeClr val="tx1"/>
                </a:solidFill>
              </a:rPr>
              <a:t>este un atribut major al percepției tonurilor muzicale  alături de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o-RO" sz="1600" b="1" dirty="0">
                <a:solidFill>
                  <a:schemeClr val="tx1"/>
                </a:solidFill>
              </a:rPr>
              <a:t>durată, intensitate </a:t>
            </a:r>
            <a:r>
              <a:rPr lang="ro-RO" sz="1600" dirty="0">
                <a:solidFill>
                  <a:schemeClr val="tx1"/>
                </a:solidFill>
              </a:rPr>
              <a:t>și</a:t>
            </a:r>
            <a:r>
              <a:rPr lang="ro-RO" sz="1600" b="1" dirty="0">
                <a:solidFill>
                  <a:schemeClr val="tx1"/>
                </a:solidFill>
              </a:rPr>
              <a:t> timbru</a:t>
            </a:r>
            <a:r>
              <a:rPr lang="ro-RO" sz="16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ro-RO" sz="1600" dirty="0">
                <a:solidFill>
                  <a:schemeClr val="tx1"/>
                </a:solidFill>
              </a:rPr>
              <a:t> Pitch poate fi cuantificat ca frecvență, dar este un atribut psihoacustic , nu o  caracteristică pur fizică (obiectivă).  </a:t>
            </a:r>
          </a:p>
        </p:txBody>
      </p:sp>
    </p:spTree>
    <p:extLst>
      <p:ext uri="{BB962C8B-B14F-4D97-AF65-F5344CB8AC3E}">
        <p14:creationId xmlns:p14="http://schemas.microsoft.com/office/powerpoint/2010/main" val="3093412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720080"/>
          </a:xfrm>
        </p:spPr>
        <p:txBody>
          <a:bodyPr>
            <a:normAutofit/>
          </a:bodyPr>
          <a:lstStyle/>
          <a:p>
            <a:r>
              <a:rPr lang="ro-RO" sz="3200" dirty="0">
                <a:solidFill>
                  <a:srgbClr val="0070C0"/>
                </a:solidFill>
              </a:rPr>
              <a:t>CODE EXCITED LINEAR PREDICTION (CELP)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5040560"/>
          </a:xfrm>
        </p:spPr>
        <p:txBody>
          <a:bodyPr>
            <a:noAutofit/>
          </a:bodyPr>
          <a:lstStyle/>
          <a:p>
            <a:pPr algn="l"/>
            <a:r>
              <a:rPr lang="ro-RO" sz="2000" dirty="0">
                <a:solidFill>
                  <a:schemeClr val="tx1"/>
                </a:solidFill>
              </a:rPr>
              <a:t>Scopul este o codare mai eficientă a semnalului rezidual, fără o creștere semnificativă a ratei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Codecurile CELP folosesc o listă de coduri (codebook) ale valorilor reziduale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Analizorul compară reziduul cu valorile din codebook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Alege valoarea cea mai apropiată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Trimite această valoare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Receptorul se </a:t>
            </a:r>
            <a:r>
              <a:rPr lang="en-US" sz="2000" dirty="0">
                <a:solidFill>
                  <a:schemeClr val="tx1"/>
                </a:solidFill>
              </a:rPr>
              <a:t>“</a:t>
            </a:r>
            <a:r>
              <a:rPr lang="ro-RO" sz="2000" dirty="0">
                <a:solidFill>
                  <a:schemeClr val="tx1"/>
                </a:solidFill>
              </a:rPr>
              <a:t>uită</a:t>
            </a:r>
            <a:r>
              <a:rPr lang="en-US" sz="2000" dirty="0">
                <a:solidFill>
                  <a:schemeClr val="tx1"/>
                </a:solidFill>
              </a:rPr>
              <a:t>” </a:t>
            </a:r>
            <a:r>
              <a:rPr lang="ro-RO" sz="2000" dirty="0">
                <a:solidFill>
                  <a:schemeClr val="tx1"/>
                </a:solidFill>
              </a:rPr>
              <a:t>în codebook-ul său, regăsește reziduul și îl folosește pentru a activa filtrul de formant LPC</a:t>
            </a:r>
          </a:p>
          <a:p>
            <a:pPr algn="l"/>
            <a:endParaRPr lang="ro-RO" sz="2000" dirty="0">
              <a:solidFill>
                <a:schemeClr val="tx1"/>
              </a:solidFill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</a:rPr>
              <a:t>Formantul poate fi definit simplist ca frecvența de rezonanță a tractului vocal atunci când se pronunță un sunet. Se poate vorbi de formanți și la un tub acustic, o cameră..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</a:rPr>
              <a:t>Vocalele pot avea mai mulți formanți, de exemplu:</a:t>
            </a:r>
          </a:p>
          <a:p>
            <a:pPr algn="l"/>
            <a:r>
              <a:rPr lang="ro-RO" sz="1800" b="1" i="1" dirty="0">
                <a:solidFill>
                  <a:schemeClr val="tx1"/>
                </a:solidFill>
              </a:rPr>
              <a:t>   a</a:t>
            </a:r>
            <a:r>
              <a:rPr lang="ro-RO" sz="1800" dirty="0">
                <a:solidFill>
                  <a:schemeClr val="tx1"/>
                </a:solidFill>
              </a:rPr>
              <a:t>  are doi formanți la frecvențele F1: 850 și F2: 1610 Hz</a:t>
            </a:r>
          </a:p>
          <a:p>
            <a:pPr algn="l"/>
            <a:r>
              <a:rPr lang="ro-RO" sz="1800" b="1" i="1" dirty="0">
                <a:solidFill>
                  <a:schemeClr val="tx1"/>
                </a:solidFill>
              </a:rPr>
              <a:t>   e</a:t>
            </a:r>
            <a:r>
              <a:rPr lang="ro-RO" sz="1800" dirty="0">
                <a:solidFill>
                  <a:schemeClr val="tx1"/>
                </a:solidFill>
              </a:rPr>
              <a:t>  are F1: 390 și F2: 2300 Hz</a:t>
            </a:r>
          </a:p>
          <a:p>
            <a:pPr algn="l"/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3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7772400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Codarea vorbirii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136904" cy="4536504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PCM – </a:t>
            </a:r>
            <a:r>
              <a:rPr lang="ro-RO" sz="2400" b="1" dirty="0">
                <a:solidFill>
                  <a:schemeClr val="tx1"/>
                </a:solidFill>
              </a:rPr>
              <a:t>se transmite fiecare esantion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DPCM – </a:t>
            </a:r>
            <a:r>
              <a:rPr lang="ro-RO" sz="2400" b="1" dirty="0">
                <a:solidFill>
                  <a:schemeClr val="tx1"/>
                </a:solidFill>
              </a:rPr>
              <a:t>se transmit doar diferențele dintre eșantioane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ADPCM – </a:t>
            </a:r>
            <a:r>
              <a:rPr lang="ro-RO" sz="2400" b="1" dirty="0">
                <a:solidFill>
                  <a:schemeClr val="tx1"/>
                </a:solidFill>
              </a:rPr>
              <a:t>se trimit diferențele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ro-RO" sz="2400" b="1" dirty="0">
                <a:solidFill>
                  <a:schemeClr val="tx1"/>
                </a:solidFill>
              </a:rPr>
              <a:t>su o anume codare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SB-ADPCM – </a:t>
            </a:r>
            <a:r>
              <a:rPr lang="ro-RO" sz="2400" b="1" dirty="0">
                <a:solidFill>
                  <a:schemeClr val="tx1"/>
                </a:solidFill>
              </a:rPr>
              <a:t>codec de bandă largă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ro-RO" sz="2400" b="1" dirty="0">
                <a:solidFill>
                  <a:schemeClr val="tx1"/>
                </a:solidFill>
              </a:rPr>
              <a:t>se folosește </a:t>
            </a:r>
            <a:r>
              <a:rPr lang="en-US" sz="2400" b="1" dirty="0">
                <a:solidFill>
                  <a:schemeClr val="tx1"/>
                </a:solidFill>
              </a:rPr>
              <a:t> ADPCM </a:t>
            </a:r>
            <a:r>
              <a:rPr lang="ro-RO" sz="2400" b="1" dirty="0">
                <a:solidFill>
                  <a:schemeClr val="tx1"/>
                </a:solidFill>
              </a:rPr>
              <a:t>de două ori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ro-RO" sz="2400" b="1" dirty="0">
                <a:solidFill>
                  <a:schemeClr val="tx1"/>
                </a:solidFill>
              </a:rPr>
              <a:t>odată pentru frecvențe joase 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ro-RO" sz="2400" b="1" dirty="0">
                <a:solidFill>
                  <a:schemeClr val="tx1"/>
                </a:solidFill>
              </a:rPr>
              <a:t>și din nou la frecvențe mari, la o rată mică de biți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LPC – model</a:t>
            </a:r>
            <a:r>
              <a:rPr lang="ro-RO" sz="2400" b="1" dirty="0">
                <a:solidFill>
                  <a:schemeClr val="tx1"/>
                </a:solidFill>
              </a:rPr>
              <a:t> liniar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ro-RO" sz="2400" b="1" dirty="0">
                <a:solidFill>
                  <a:schemeClr val="tx1"/>
                </a:solidFill>
              </a:rPr>
              <a:t>al formatării vorbirii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CELP – </a:t>
            </a:r>
            <a:r>
              <a:rPr lang="ro-RO" sz="2400" b="1" dirty="0">
                <a:solidFill>
                  <a:schemeClr val="tx1"/>
                </a:solidFill>
              </a:rPr>
              <a:t>folosește</a:t>
            </a:r>
            <a:r>
              <a:rPr lang="en-US" sz="2400" b="1" dirty="0">
                <a:solidFill>
                  <a:schemeClr val="tx1"/>
                </a:solidFill>
              </a:rPr>
              <a:t> LPC </a:t>
            </a:r>
            <a:r>
              <a:rPr lang="ro-RO" sz="2400" b="1" dirty="0">
                <a:solidFill>
                  <a:schemeClr val="tx1"/>
                </a:solidFill>
              </a:rPr>
              <a:t>ca bază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ro-RO" sz="2400" b="1" dirty="0">
                <a:solidFill>
                  <a:schemeClr val="tx1"/>
                </a:solidFill>
              </a:rPr>
              <a:t>dar folosește și câțiva biți pentru a coda </a:t>
            </a:r>
            <a:r>
              <a:rPr lang="en-US" sz="2400" b="1" dirty="0" err="1">
                <a:solidFill>
                  <a:schemeClr val="tx1"/>
                </a:solidFill>
              </a:rPr>
              <a:t>corec</a:t>
            </a:r>
            <a:r>
              <a:rPr lang="ro-RO" sz="2400" b="1" dirty="0">
                <a:solidFill>
                  <a:schemeClr val="tx1"/>
                </a:solidFill>
              </a:rPr>
              <a:t>ț</a:t>
            </a:r>
            <a:r>
              <a:rPr lang="en-US" sz="2400" b="1" dirty="0">
                <a:solidFill>
                  <a:schemeClr val="tx1"/>
                </a:solidFill>
              </a:rPr>
              <a:t>i</a:t>
            </a:r>
            <a:r>
              <a:rPr lang="ro-RO" sz="2400" b="1" dirty="0">
                <a:solidFill>
                  <a:schemeClr val="tx1"/>
                </a:solidFill>
              </a:rPr>
              <a:t>ile</a:t>
            </a:r>
            <a:r>
              <a:rPr lang="en-US" sz="2400" b="1" dirty="0"/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0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7772400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PCM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136904" cy="4536504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Codarea PCM după legea A sau µ deja reduce volumul de dat de transmis 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Se pierd frecvențele peste 4 kHz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Codare neliniară pentru a reduce nr. De biți per eșantion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Totuși fiecare eșantion este codat independent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-  în realitate eșantioanele sunt corelate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-  se poate folosi corelarea pentru reducerea nr. de biți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4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7772400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PCM diferențial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136904" cy="4536504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Difernța dintre eșantioane este, de obicei, mică și se poate coda cu mai puţin de 8 biți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Cel mai simplu codec DPCM transmite doar diferența dintre eș.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uzual se folosesc 6 biți pentru diferență în loc de 8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Compresia este cu pierderi deoarece nu toate diferențele pot fi codate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- semnalul decodat este ușor degradat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- următoarea codare diferențilă se face de la eșantionul  precedent reconstituit, astfel că pierderile se acumulează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5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7772400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PCM diferențial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990" y="5458417"/>
            <a:ext cx="8136904" cy="792088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52786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12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PCM adaptiv diferențial </a:t>
            </a:r>
            <a:r>
              <a:rPr lang="ro-RO" dirty="0"/>
              <a:t>(</a:t>
            </a:r>
            <a:r>
              <a:rPr lang="en-US" dirty="0"/>
              <a:t>ADPCM</a:t>
            </a:r>
            <a:r>
              <a:rPr lang="ro-RO" dirty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7992888" cy="4752528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Face predicții simple pentru următorul eș. pe baza a n eșantioane anterioare ponderate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- În cazul G.721 sunt folosite ultimele 8 eș. ponderate 	pentru a face predicția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Codarea are pierderi din cauza diferenței dintre valoarea reală a es. și valoarea prezisă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- diferența este codată cu 4 biți </a:t>
            </a:r>
            <a:r>
              <a:rPr lang="en-US" sz="2400" b="1" dirty="0">
                <a:solidFill>
                  <a:schemeClr val="tx1"/>
                </a:solidFill>
              </a:rPr>
              <a:t>=&gt;32 kbps de </a:t>
            </a:r>
            <a:r>
              <a:rPr lang="en-US" sz="2400" b="1" dirty="0" err="1">
                <a:solidFill>
                  <a:schemeClr val="tx1"/>
                </a:solidFill>
              </a:rPr>
              <a:t>transmis</a:t>
            </a:r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	- </a:t>
            </a:r>
            <a:r>
              <a:rPr lang="en-US" sz="2400" b="1" dirty="0" err="1">
                <a:solidFill>
                  <a:schemeClr val="tx1"/>
                </a:solidFill>
              </a:rPr>
              <a:t>nivelele</a:t>
            </a:r>
            <a:r>
              <a:rPr lang="en-US" sz="2400" b="1" dirty="0">
                <a:solidFill>
                  <a:schemeClr val="tx1"/>
                </a:solidFill>
              </a:rPr>
              <a:t> de </a:t>
            </a:r>
            <a:r>
              <a:rPr lang="en-US" sz="2400" b="1" dirty="0" err="1">
                <a:solidFill>
                  <a:schemeClr val="tx1"/>
                </a:solidFill>
              </a:rPr>
              <a:t>cuanizare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sunt</a:t>
            </a:r>
            <a:r>
              <a:rPr lang="en-US" sz="2400" b="1" dirty="0">
                <a:solidFill>
                  <a:schemeClr val="tx1"/>
                </a:solidFill>
              </a:rPr>
              <a:t> adaptive </a:t>
            </a:r>
            <a:r>
              <a:rPr lang="en-US" sz="2400" b="1" dirty="0" err="1">
                <a:solidFill>
                  <a:schemeClr val="tx1"/>
                </a:solidFill>
              </a:rPr>
              <a:t>pe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baza</a:t>
            </a:r>
            <a:r>
              <a:rPr lang="en-US" sz="2400" b="1" dirty="0">
                <a:solidFill>
                  <a:schemeClr val="tx1"/>
                </a:solidFill>
              </a:rPr>
              <a:t> 	</a:t>
            </a:r>
            <a:r>
              <a:rPr lang="en-US" sz="2400" b="1" dirty="0" err="1">
                <a:solidFill>
                  <a:schemeClr val="tx1"/>
                </a:solidFill>
              </a:rPr>
              <a:t>contextului</a:t>
            </a:r>
            <a:r>
              <a:rPr lang="en-US" sz="2400" b="1" dirty="0">
                <a:solidFill>
                  <a:schemeClr val="tx1"/>
                </a:solidFill>
              </a:rPr>
              <a:t> audio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</a:rPr>
              <a:t>Receptorul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ruleaz</a:t>
            </a:r>
            <a:r>
              <a:rPr lang="ro-RO" sz="2400" b="1" dirty="0">
                <a:solidFill>
                  <a:schemeClr val="tx1"/>
                </a:solidFill>
              </a:rPr>
              <a:t>ă</a:t>
            </a:r>
            <a:r>
              <a:rPr lang="en-US" sz="2400" b="1" dirty="0">
                <a:solidFill>
                  <a:schemeClr val="tx1"/>
                </a:solidFill>
              </a:rPr>
              <a:t> un </a:t>
            </a:r>
            <a:r>
              <a:rPr lang="ro-RO" sz="2400" b="1" dirty="0">
                <a:solidFill>
                  <a:schemeClr val="tx1"/>
                </a:solidFill>
              </a:rPr>
              <a:t>algoritm de predicție adaptiv pentru a reconstrui nivelele de cuantizare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7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PCM adaptiv diferențial </a:t>
            </a:r>
            <a:r>
              <a:rPr lang="ro-RO" dirty="0"/>
              <a:t>(</a:t>
            </a:r>
            <a:r>
              <a:rPr lang="en-US" dirty="0"/>
              <a:t>ADPCM</a:t>
            </a:r>
            <a:r>
              <a:rPr lang="ro-RO" dirty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7992888" cy="72008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700329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38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PCM adaptiv diferențial </a:t>
            </a:r>
            <a:r>
              <a:rPr lang="ro-RO" dirty="0"/>
              <a:t>(</a:t>
            </a:r>
            <a:r>
              <a:rPr lang="en-US" dirty="0"/>
              <a:t>ADPCM</a:t>
            </a:r>
            <a:r>
              <a:rPr lang="ro-RO" dirty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7992888" cy="4248472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Cuantizarea adaptivă nu poate coda exact toate diferențele =</a:t>
            </a:r>
            <a:r>
              <a:rPr lang="en-US" sz="2400" b="1" dirty="0">
                <a:solidFill>
                  <a:schemeClr val="tx1"/>
                </a:solidFill>
              </a:rPr>
              <a:t>&gt;</a:t>
            </a:r>
            <a:r>
              <a:rPr lang="ro-RO" sz="2400" b="1" dirty="0">
                <a:solidFill>
                  <a:schemeClr val="tx1"/>
                </a:solidFill>
              </a:rPr>
              <a:t> zgomot de cuantizare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Modemurile și faxurile folosesc întreaga capacitate de transmitere a canalului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o-RO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ADPCM nu este folosit în mod normal pe circuite vocale naționale, dar este uzual linii internaționale satelitare sau pe FO transoceanice pentru a salva capacitate de transm.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Dacă pe linie se detectează un modem, se revine la codarea PCM obișnuită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E5B9D4F9E2F48875169020CD9B353" ma:contentTypeVersion="10" ma:contentTypeDescription="Create a new document." ma:contentTypeScope="" ma:versionID="d8c73bc34c03a43cfdd61cb62320a099">
  <xsd:schema xmlns:xsd="http://www.w3.org/2001/XMLSchema" xmlns:xs="http://www.w3.org/2001/XMLSchema" xmlns:p="http://schemas.microsoft.com/office/2006/metadata/properties" xmlns:ns2="bb01bd01-4923-4424-a6aa-6ed5e922ba0a" xmlns:ns3="d702702d-d6c3-4db0-a41b-2ce225d68b66" targetNamespace="http://schemas.microsoft.com/office/2006/metadata/properties" ma:root="true" ma:fieldsID="de0af548370a3ab6cc7faf32bce74d75" ns2:_="" ns3:_="">
    <xsd:import namespace="bb01bd01-4923-4424-a6aa-6ed5e922ba0a"/>
    <xsd:import namespace="d702702d-d6c3-4db0-a41b-2ce225d68b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1bd01-4923-4424-a6aa-6ed5e922ba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2702d-d6c3-4db0-a41b-2ce225d68b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A9BEA7-D42A-4BA9-BEA7-53A9676507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01bd01-4923-4424-a6aa-6ed5e922ba0a"/>
    <ds:schemaRef ds:uri="d702702d-d6c3-4db0-a41b-2ce225d68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7EEDF4-1529-427D-8F86-6C7918780A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E58A72-A6C7-4104-8121-B5F862A5F4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1349</Words>
  <Application>Microsoft Office PowerPoint</Application>
  <PresentationFormat>On-screen Show (4:3)</PresentationFormat>
  <Paragraphs>137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CODAREA VORBIRII</vt:lpstr>
      <vt:lpstr>Ratele de biți</vt:lpstr>
      <vt:lpstr>Codarea vorbirii</vt:lpstr>
      <vt:lpstr>PCM</vt:lpstr>
      <vt:lpstr>PCM diferențial</vt:lpstr>
      <vt:lpstr>PCM diferențial</vt:lpstr>
      <vt:lpstr>PCM adaptiv diferențial (ADPCM)</vt:lpstr>
      <vt:lpstr>PCM adaptiv diferențial (ADPCM)</vt:lpstr>
      <vt:lpstr>PCM adaptiv diferențial (ADPCM)</vt:lpstr>
      <vt:lpstr>Eroarea de predicție</vt:lpstr>
      <vt:lpstr>Eroarea de predicție</vt:lpstr>
      <vt:lpstr>Eroarea de predicție</vt:lpstr>
      <vt:lpstr>ADPCM cu sub-benzi</vt:lpstr>
      <vt:lpstr>ADPCM cu sub-benzi</vt:lpstr>
      <vt:lpstr>CODARE BAZATĂ PE MODEL</vt:lpstr>
      <vt:lpstr>CODARE BAZATĂ PE MODEL</vt:lpstr>
      <vt:lpstr>CODAREA LINIAR PREDICTIVĂ (LPC)</vt:lpstr>
      <vt:lpstr>DECODER LPC</vt:lpstr>
      <vt:lpstr>DECODER LPC</vt:lpstr>
      <vt:lpstr>CODER LPC</vt:lpstr>
      <vt:lpstr>CODE EXCITED LINEAR PREDICTION (CELP)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COMPRESIA VORBIRII</dc:title>
  <dc:creator>Praoveanu</dc:creator>
  <cp:lastModifiedBy>Bujoreanu, Florin (INNIO)</cp:lastModifiedBy>
  <cp:revision>39</cp:revision>
  <dcterms:created xsi:type="dcterms:W3CDTF">2015-03-25T15:25:16Z</dcterms:created>
  <dcterms:modified xsi:type="dcterms:W3CDTF">2023-05-10T20:58:41Z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0x01010020AE5B9D4F9E2F48875169020CD9B353</vt:lpwstr>
  </property>
</Properties>
</file>