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9" r:id="rId7"/>
    <p:sldId id="265" r:id="rId8"/>
    <p:sldId id="266" r:id="rId9"/>
    <p:sldId id="267" r:id="rId10"/>
    <p:sldId id="261" r:id="rId11"/>
    <p:sldId id="262" r:id="rId12"/>
    <p:sldId id="263" r:id="rId13"/>
    <p:sldId id="264"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01" autoAdjust="0"/>
    <p:restoredTop sz="94660"/>
  </p:normalViewPr>
  <p:slideViewPr>
    <p:cSldViewPr snapToGrid="0">
      <p:cViewPr varScale="1">
        <p:scale>
          <a:sx n="63" d="100"/>
          <a:sy n="63" d="100"/>
        </p:scale>
        <p:origin x="39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2DDECC-5316-4A0E-8712-FFA06873736D}"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F955B01-A191-4B02-A385-2AE40B45CC84}" type="slidenum">
              <a:rPr lang="en-US" smtClean="0"/>
              <a:t>‹#›</a:t>
            </a:fld>
            <a:endParaRPr lang="en-US"/>
          </a:p>
        </p:txBody>
      </p:sp>
    </p:spTree>
    <p:extLst>
      <p:ext uri="{BB962C8B-B14F-4D97-AF65-F5344CB8AC3E}">
        <p14:creationId xmlns:p14="http://schemas.microsoft.com/office/powerpoint/2010/main" val="1030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DDECC-5316-4A0E-8712-FFA06873736D}"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55B01-A191-4B02-A385-2AE40B45CC84}" type="slidenum">
              <a:rPr lang="en-US" smtClean="0"/>
              <a:t>‹#›</a:t>
            </a:fld>
            <a:endParaRPr lang="en-US"/>
          </a:p>
        </p:txBody>
      </p:sp>
    </p:spTree>
    <p:extLst>
      <p:ext uri="{BB962C8B-B14F-4D97-AF65-F5344CB8AC3E}">
        <p14:creationId xmlns:p14="http://schemas.microsoft.com/office/powerpoint/2010/main" val="2261980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DDECC-5316-4A0E-8712-FFA06873736D}"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55B01-A191-4B02-A385-2AE40B45CC84}" type="slidenum">
              <a:rPr lang="en-US" smtClean="0"/>
              <a:t>‹#›</a:t>
            </a:fld>
            <a:endParaRPr lang="en-US"/>
          </a:p>
        </p:txBody>
      </p:sp>
    </p:spTree>
    <p:extLst>
      <p:ext uri="{BB962C8B-B14F-4D97-AF65-F5344CB8AC3E}">
        <p14:creationId xmlns:p14="http://schemas.microsoft.com/office/powerpoint/2010/main" val="662846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DDECC-5316-4A0E-8712-FFA06873736D}" type="datetimeFigureOut">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955B01-A191-4B02-A385-2AE40B45CC84}" type="slidenum">
              <a:rPr lang="en-US" smtClean="0"/>
              <a:t>‹#›</a:t>
            </a:fld>
            <a:endParaRPr lang="en-US"/>
          </a:p>
        </p:txBody>
      </p:sp>
    </p:spTree>
    <p:extLst>
      <p:ext uri="{BB962C8B-B14F-4D97-AF65-F5344CB8AC3E}">
        <p14:creationId xmlns:p14="http://schemas.microsoft.com/office/powerpoint/2010/main" val="3575597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52DDECC-5316-4A0E-8712-FFA06873736D}" type="datetimeFigureOut">
              <a:rPr lang="en-US" smtClean="0"/>
              <a:t>7/13/2021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F955B01-A191-4B02-A385-2AE40B45CC84}" type="slidenum">
              <a:rPr lang="en-US" smtClean="0"/>
              <a:t>‹#›</a:t>
            </a:fld>
            <a:endParaRPr lang="en-US"/>
          </a:p>
        </p:txBody>
      </p:sp>
    </p:spTree>
    <p:extLst>
      <p:ext uri="{BB962C8B-B14F-4D97-AF65-F5344CB8AC3E}">
        <p14:creationId xmlns:p14="http://schemas.microsoft.com/office/powerpoint/2010/main" val="2688540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2DDECC-5316-4A0E-8712-FFA06873736D}"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955B01-A191-4B02-A385-2AE40B45CC84}" type="slidenum">
              <a:rPr lang="en-US" smtClean="0"/>
              <a:t>‹#›</a:t>
            </a:fld>
            <a:endParaRPr lang="en-US"/>
          </a:p>
        </p:txBody>
      </p:sp>
    </p:spTree>
    <p:extLst>
      <p:ext uri="{BB962C8B-B14F-4D97-AF65-F5344CB8AC3E}">
        <p14:creationId xmlns:p14="http://schemas.microsoft.com/office/powerpoint/2010/main" val="123984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2DDECC-5316-4A0E-8712-FFA06873736D}" type="datetimeFigureOut">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955B01-A191-4B02-A385-2AE40B45CC84}" type="slidenum">
              <a:rPr lang="en-US" smtClean="0"/>
              <a:t>‹#›</a:t>
            </a:fld>
            <a:endParaRPr lang="en-US"/>
          </a:p>
        </p:txBody>
      </p:sp>
    </p:spTree>
    <p:extLst>
      <p:ext uri="{BB962C8B-B14F-4D97-AF65-F5344CB8AC3E}">
        <p14:creationId xmlns:p14="http://schemas.microsoft.com/office/powerpoint/2010/main" val="336387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2DDECC-5316-4A0E-8712-FFA06873736D}" type="datetimeFigureOut">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955B01-A191-4B02-A385-2AE40B45CC84}" type="slidenum">
              <a:rPr lang="en-US" smtClean="0"/>
              <a:t>‹#›</a:t>
            </a:fld>
            <a:endParaRPr lang="en-US"/>
          </a:p>
        </p:txBody>
      </p:sp>
    </p:spTree>
    <p:extLst>
      <p:ext uri="{BB962C8B-B14F-4D97-AF65-F5344CB8AC3E}">
        <p14:creationId xmlns:p14="http://schemas.microsoft.com/office/powerpoint/2010/main" val="126464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DDECC-5316-4A0E-8712-FFA06873736D}" type="datetimeFigureOut">
              <a:rPr lang="en-US" smtClean="0"/>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955B01-A191-4B02-A385-2AE40B45CC84}" type="slidenum">
              <a:rPr lang="en-US" smtClean="0"/>
              <a:t>‹#›</a:t>
            </a:fld>
            <a:endParaRPr lang="en-US"/>
          </a:p>
        </p:txBody>
      </p:sp>
    </p:spTree>
    <p:extLst>
      <p:ext uri="{BB962C8B-B14F-4D97-AF65-F5344CB8AC3E}">
        <p14:creationId xmlns:p14="http://schemas.microsoft.com/office/powerpoint/2010/main" val="1604864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2DDECC-5316-4A0E-8712-FFA06873736D}" type="datetimeFigureOut">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F955B01-A191-4B02-A385-2AE40B45CC84}" type="slidenum">
              <a:rPr lang="en-US" smtClean="0"/>
              <a:t>‹#›</a:t>
            </a:fld>
            <a:endParaRPr lang="en-US"/>
          </a:p>
        </p:txBody>
      </p:sp>
    </p:spTree>
    <p:extLst>
      <p:ext uri="{BB962C8B-B14F-4D97-AF65-F5344CB8AC3E}">
        <p14:creationId xmlns:p14="http://schemas.microsoft.com/office/powerpoint/2010/main" val="1945527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2DDECC-5316-4A0E-8712-FFA06873736D}" type="datetimeFigureOut">
              <a:rPr lang="en-US" smtClean="0"/>
              <a:t>7/13/2021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F955B01-A191-4B02-A385-2AE40B45CC84}" type="slidenum">
              <a:rPr lang="en-US" smtClean="0"/>
              <a:t>‹#›</a:t>
            </a:fld>
            <a:endParaRPr lang="en-US"/>
          </a:p>
        </p:txBody>
      </p:sp>
    </p:spTree>
    <p:extLst>
      <p:ext uri="{BB962C8B-B14F-4D97-AF65-F5344CB8AC3E}">
        <p14:creationId xmlns:p14="http://schemas.microsoft.com/office/powerpoint/2010/main" val="271873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52DDECC-5316-4A0E-8712-FFA06873736D}" type="datetimeFigureOut">
              <a:rPr lang="en-US" smtClean="0"/>
              <a:t>7/13/2021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F955B01-A191-4B02-A385-2AE40B45CC84}" type="slidenum">
              <a:rPr lang="en-US" smtClean="0"/>
              <a:t>‹#›</a:t>
            </a:fld>
            <a:endParaRPr lang="en-US"/>
          </a:p>
        </p:txBody>
      </p:sp>
    </p:spTree>
    <p:extLst>
      <p:ext uri="{BB962C8B-B14F-4D97-AF65-F5344CB8AC3E}">
        <p14:creationId xmlns:p14="http://schemas.microsoft.com/office/powerpoint/2010/main" val="1101539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7932-2C99-486C-8B30-772A18418239}"/>
              </a:ext>
            </a:extLst>
          </p:cNvPr>
          <p:cNvSpPr>
            <a:spLocks noGrp="1"/>
          </p:cNvSpPr>
          <p:nvPr>
            <p:ph type="ctrTitle"/>
          </p:nvPr>
        </p:nvSpPr>
        <p:spPr/>
        <p:txBody>
          <a:bodyPr/>
          <a:lstStyle/>
          <a:p>
            <a:r>
              <a:rPr lang="en-US" dirty="0" err="1"/>
              <a:t>ElasticSearch</a:t>
            </a:r>
            <a:endParaRPr lang="en-US" dirty="0"/>
          </a:p>
        </p:txBody>
      </p:sp>
      <p:sp>
        <p:nvSpPr>
          <p:cNvPr id="3" name="Subtitle 2">
            <a:extLst>
              <a:ext uri="{FF2B5EF4-FFF2-40B4-BE49-F238E27FC236}">
                <a16:creationId xmlns:a16="http://schemas.microsoft.com/office/drawing/2014/main" id="{0128A190-E2DE-4E90-99A4-8C2160435BC0}"/>
              </a:ext>
            </a:extLst>
          </p:cNvPr>
          <p:cNvSpPr>
            <a:spLocks noGrp="1"/>
          </p:cNvSpPr>
          <p:nvPr>
            <p:ph type="subTitle" idx="1"/>
          </p:nvPr>
        </p:nvSpPr>
        <p:spPr/>
        <p:txBody>
          <a:bodyPr/>
          <a:lstStyle/>
          <a:p>
            <a:r>
              <a:rPr lang="en-US" dirty="0"/>
              <a:t>Made by: </a:t>
            </a:r>
            <a:r>
              <a:rPr lang="en-US" dirty="0" err="1"/>
              <a:t>Afeef</a:t>
            </a:r>
            <a:r>
              <a:rPr lang="en-US" dirty="0"/>
              <a:t> , Bahaa</a:t>
            </a:r>
          </a:p>
        </p:txBody>
      </p:sp>
    </p:spTree>
    <p:extLst>
      <p:ext uri="{BB962C8B-B14F-4D97-AF65-F5344CB8AC3E}">
        <p14:creationId xmlns:p14="http://schemas.microsoft.com/office/powerpoint/2010/main" val="145410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12FD-E7FA-4AC1-9CEE-6D190DE8C087}"/>
              </a:ext>
            </a:extLst>
          </p:cNvPr>
          <p:cNvSpPr>
            <a:spLocks noGrp="1"/>
          </p:cNvSpPr>
          <p:nvPr>
            <p:ph type="title"/>
          </p:nvPr>
        </p:nvSpPr>
        <p:spPr>
          <a:xfrm>
            <a:off x="1066800" y="0"/>
            <a:ext cx="10058400" cy="1609344"/>
          </a:xfrm>
        </p:spPr>
        <p:txBody>
          <a:bodyPr/>
          <a:lstStyle/>
          <a:p>
            <a:r>
              <a:rPr lang="en-US" dirty="0">
                <a:solidFill>
                  <a:srgbClr val="7030A0"/>
                </a:solidFill>
              </a:rPr>
              <a:t>Basic Concepts</a:t>
            </a:r>
          </a:p>
        </p:txBody>
      </p:sp>
      <p:sp>
        <p:nvSpPr>
          <p:cNvPr id="3" name="Content Placeholder 2">
            <a:extLst>
              <a:ext uri="{FF2B5EF4-FFF2-40B4-BE49-F238E27FC236}">
                <a16:creationId xmlns:a16="http://schemas.microsoft.com/office/drawing/2014/main" id="{506D5669-47B7-4B15-B2E5-9B9F30C851EF}"/>
              </a:ext>
            </a:extLst>
          </p:cNvPr>
          <p:cNvSpPr>
            <a:spLocks noGrp="1"/>
          </p:cNvSpPr>
          <p:nvPr>
            <p:ph idx="1"/>
          </p:nvPr>
        </p:nvSpPr>
        <p:spPr>
          <a:xfrm>
            <a:off x="1066800" y="1552448"/>
            <a:ext cx="10058400" cy="4050792"/>
          </a:xfrm>
        </p:spPr>
        <p:txBody>
          <a:bodyPr>
            <a:normAutofit/>
          </a:bodyPr>
          <a:lstStyle/>
          <a:p>
            <a:r>
              <a:rPr lang="en-US" b="1" u="sng" dirty="0">
                <a:latin typeface="Arial" panose="020B0604020202020204" pitchFamily="34" charset="0"/>
                <a:cs typeface="Arial" panose="020B0604020202020204" pitchFamily="34" charset="0"/>
              </a:rPr>
              <a:t>Cluster</a:t>
            </a:r>
            <a:r>
              <a:rPr lang="en-US" dirty="0">
                <a:latin typeface="Arial" panose="020B0604020202020204" pitchFamily="34" charset="0"/>
                <a:cs typeface="Arial" panose="020B0604020202020204" pitchFamily="34" charset="0"/>
              </a:rPr>
              <a:t> : </a:t>
            </a:r>
            <a:r>
              <a:rPr lang="en-US" b="0" i="0" dirty="0">
                <a:solidFill>
                  <a:srgbClr val="273239"/>
                </a:solidFill>
                <a:effectLst/>
                <a:latin typeface="urw-din"/>
              </a:rPr>
              <a:t>In Elasticsearch, we store our data in </a:t>
            </a:r>
            <a:r>
              <a:rPr lang="en-US" b="1" i="0" dirty="0">
                <a:solidFill>
                  <a:srgbClr val="273239"/>
                </a:solidFill>
                <a:effectLst/>
                <a:latin typeface="urw-din"/>
              </a:rPr>
              <a:t>nodes</a:t>
            </a:r>
            <a:r>
              <a:rPr lang="en-US" b="0" i="0" dirty="0">
                <a:solidFill>
                  <a:srgbClr val="273239"/>
                </a:solidFill>
                <a:effectLst/>
                <a:latin typeface="urw-din"/>
              </a:rPr>
              <a:t>, there can be n number of nodes in a machine. And each node is related to the cluster. So the Cluster is a set of nodes.</a:t>
            </a:r>
            <a:endParaRPr lang="en-US" dirty="0">
              <a:latin typeface="Arial" panose="020B0604020202020204" pitchFamily="34" charset="0"/>
              <a:cs typeface="Arial" panose="020B0604020202020204" pitchFamily="34" charset="0"/>
            </a:endParaRPr>
          </a:p>
          <a:p>
            <a:r>
              <a:rPr lang="en-US" b="1" u="sng" dirty="0">
                <a:latin typeface="Arial" panose="020B0604020202020204" pitchFamily="34" charset="0"/>
                <a:cs typeface="Arial" panose="020B0604020202020204" pitchFamily="34" charset="0"/>
              </a:rPr>
              <a:t>Node</a:t>
            </a:r>
            <a:r>
              <a:rPr lang="en-US" dirty="0">
                <a:latin typeface="Arial" panose="020B0604020202020204" pitchFamily="34" charset="0"/>
                <a:cs typeface="Arial" panose="020B0604020202020204" pitchFamily="34" charset="0"/>
              </a:rPr>
              <a:t> : </a:t>
            </a:r>
            <a:r>
              <a:rPr lang="en-US" b="0" i="0" dirty="0">
                <a:solidFill>
                  <a:srgbClr val="273239"/>
                </a:solidFill>
                <a:effectLst/>
                <a:latin typeface="urw-din"/>
              </a:rPr>
              <a:t>A node is a JVM Process running an instance of the Elasticsearch runtime, independently accessible over a network by other machines or nodes in a cluster.</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b="1" u="sng" dirty="0">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 </a:t>
            </a:r>
            <a:r>
              <a:rPr lang="en-US" b="0" i="0" dirty="0">
                <a:solidFill>
                  <a:srgbClr val="000000"/>
                </a:solidFill>
                <a:effectLst/>
                <a:latin typeface="urw-din"/>
              </a:rPr>
              <a:t>It is a collection of different type of documents and their properties. Index also uses the concept of </a:t>
            </a:r>
            <a:r>
              <a:rPr lang="en-US" b="1" i="0" dirty="0">
                <a:solidFill>
                  <a:srgbClr val="000000"/>
                </a:solidFill>
                <a:effectLst/>
                <a:latin typeface="urw-din"/>
              </a:rPr>
              <a:t>shards</a:t>
            </a:r>
            <a:r>
              <a:rPr lang="en-US" b="0" i="0" dirty="0">
                <a:solidFill>
                  <a:srgbClr val="000000"/>
                </a:solidFill>
                <a:effectLst/>
                <a:latin typeface="urw-din"/>
              </a:rPr>
              <a:t> to improve the performance. For example, a set of document contains data of a social networking application.</a:t>
            </a:r>
          </a:p>
          <a:p>
            <a:r>
              <a:rPr lang="en-US" b="1" u="sng" dirty="0">
                <a:latin typeface="Arial" panose="020B0604020202020204" pitchFamily="34" charset="0"/>
                <a:cs typeface="Arial" panose="020B0604020202020204" pitchFamily="34" charset="0"/>
              </a:rPr>
              <a:t>Type</a:t>
            </a:r>
            <a:r>
              <a:rPr lang="en-US" dirty="0">
                <a:latin typeface="Arial" panose="020B0604020202020204" pitchFamily="34" charset="0"/>
                <a:cs typeface="Arial" panose="020B0604020202020204" pitchFamily="34" charset="0"/>
              </a:rPr>
              <a:t> : </a:t>
            </a:r>
            <a:r>
              <a:rPr lang="en-US" dirty="0">
                <a:latin typeface="urw-din"/>
                <a:cs typeface="Arial" panose="020B0604020202020204" pitchFamily="34" charset="0"/>
              </a:rPr>
              <a:t>A type is like a ‘</a:t>
            </a:r>
            <a:r>
              <a:rPr lang="en-US" b="1" dirty="0">
                <a:latin typeface="urw-din"/>
                <a:cs typeface="Arial" panose="020B0604020202020204" pitchFamily="34" charset="0"/>
              </a:rPr>
              <a:t>table</a:t>
            </a:r>
            <a:r>
              <a:rPr lang="en-US" dirty="0">
                <a:latin typeface="urw-din"/>
                <a:cs typeface="Arial" panose="020B0604020202020204" pitchFamily="34" charset="0"/>
              </a:rPr>
              <a:t>’ in a relational database. Each type has a list of fields that can be specified for documents of that type. The </a:t>
            </a:r>
            <a:r>
              <a:rPr lang="en-US" b="1" dirty="0">
                <a:latin typeface="urw-din"/>
                <a:cs typeface="Arial" panose="020B0604020202020204" pitchFamily="34" charset="0"/>
              </a:rPr>
              <a:t>mapping</a:t>
            </a:r>
            <a:r>
              <a:rPr lang="en-US" dirty="0">
                <a:latin typeface="urw-din"/>
                <a:cs typeface="Arial" panose="020B0604020202020204" pitchFamily="34" charset="0"/>
              </a:rPr>
              <a:t> defines how each field in the document is analyzed. </a:t>
            </a:r>
          </a:p>
        </p:txBody>
      </p:sp>
    </p:spTree>
    <p:extLst>
      <p:ext uri="{BB962C8B-B14F-4D97-AF65-F5344CB8AC3E}">
        <p14:creationId xmlns:p14="http://schemas.microsoft.com/office/powerpoint/2010/main" val="3588906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C1BC-0C84-402B-A69E-C27F72C73AFB}"/>
              </a:ext>
            </a:extLst>
          </p:cNvPr>
          <p:cNvSpPr>
            <a:spLocks noGrp="1"/>
          </p:cNvSpPr>
          <p:nvPr>
            <p:ph type="title"/>
          </p:nvPr>
        </p:nvSpPr>
        <p:spPr>
          <a:xfrm>
            <a:off x="1069848" y="0"/>
            <a:ext cx="10058400" cy="1609344"/>
          </a:xfrm>
        </p:spPr>
        <p:txBody>
          <a:bodyPr/>
          <a:lstStyle/>
          <a:p>
            <a:r>
              <a:rPr lang="en-US" dirty="0">
                <a:solidFill>
                  <a:srgbClr val="7030A0"/>
                </a:solidFill>
              </a:rPr>
              <a:t>Basic Concepts</a:t>
            </a:r>
          </a:p>
        </p:txBody>
      </p:sp>
      <p:sp>
        <p:nvSpPr>
          <p:cNvPr id="3" name="Content Placeholder 2">
            <a:extLst>
              <a:ext uri="{FF2B5EF4-FFF2-40B4-BE49-F238E27FC236}">
                <a16:creationId xmlns:a16="http://schemas.microsoft.com/office/drawing/2014/main" id="{93CA7F16-BDF4-48DE-A68C-F481170133F2}"/>
              </a:ext>
            </a:extLst>
          </p:cNvPr>
          <p:cNvSpPr>
            <a:spLocks noGrp="1"/>
          </p:cNvSpPr>
          <p:nvPr>
            <p:ph idx="1"/>
          </p:nvPr>
        </p:nvSpPr>
        <p:spPr>
          <a:xfrm>
            <a:off x="1066800" y="1403604"/>
            <a:ext cx="10058400" cy="4050792"/>
          </a:xfrm>
        </p:spPr>
        <p:txBody>
          <a:bodyPr>
            <a:normAutofit/>
          </a:bodyPr>
          <a:lstStyle/>
          <a:p>
            <a:r>
              <a:rPr lang="en-US" b="1" u="sng" dirty="0">
                <a:latin typeface="Arial" panose="020B0604020202020204" pitchFamily="34" charset="0"/>
                <a:cs typeface="Arial" panose="020B0604020202020204" pitchFamily="34" charset="0"/>
              </a:rPr>
              <a:t>Document</a:t>
            </a:r>
            <a:r>
              <a:rPr lang="en-US" dirty="0">
                <a:latin typeface="Arial" panose="020B0604020202020204" pitchFamily="34" charset="0"/>
                <a:cs typeface="Arial" panose="020B0604020202020204" pitchFamily="34" charset="0"/>
              </a:rPr>
              <a:t> : </a:t>
            </a:r>
            <a:r>
              <a:rPr lang="en-US" b="0" i="0" dirty="0">
                <a:solidFill>
                  <a:srgbClr val="000000"/>
                </a:solidFill>
                <a:effectLst/>
                <a:latin typeface="urw-din"/>
              </a:rPr>
              <a:t>It is a collection of fields in a specific manner defined in JSON format. Every document belongs to a type and resides inside an index. Every document is associated with a unique identifier called the UID.</a:t>
            </a:r>
          </a:p>
          <a:p>
            <a:r>
              <a:rPr lang="en-US" dirty="0">
                <a:latin typeface="Arial" panose="020B0604020202020204" pitchFamily="34" charset="0"/>
                <a:cs typeface="Arial" panose="020B0604020202020204" pitchFamily="34" charset="0"/>
              </a:rPr>
              <a:t> </a:t>
            </a:r>
            <a:r>
              <a:rPr lang="en-US" b="1" u="sng" dirty="0">
                <a:latin typeface="Arial" panose="020B0604020202020204" pitchFamily="34" charset="0"/>
                <a:cs typeface="Arial" panose="020B0604020202020204" pitchFamily="34" charset="0"/>
              </a:rPr>
              <a:t>Field</a:t>
            </a:r>
            <a:r>
              <a:rPr lang="en-US" dirty="0">
                <a:latin typeface="Arial" panose="020B0604020202020204" pitchFamily="34" charset="0"/>
                <a:cs typeface="Arial" panose="020B0604020202020204" pitchFamily="34" charset="0"/>
              </a:rPr>
              <a:t>: </a:t>
            </a:r>
            <a:r>
              <a:rPr lang="en-US" dirty="0">
                <a:latin typeface="urw-din"/>
                <a:cs typeface="Arial" panose="020B0604020202020204" pitchFamily="34" charset="0"/>
              </a:rPr>
              <a:t>A document contains a list of fields, or key-value pairs. The value can be a simple ,string, integer, date, or a nested structure like an array or an object. A field is similar to a column in a table in a relational database. The mapping for each field has a field ‘type’ (not to be confused with document type) which indicates the type of data that can be stored in that field, integer, string, object. The mapping also allows you to define (amongst other things) how the value for a field should be analyzed. </a:t>
            </a:r>
          </a:p>
          <a:p>
            <a:r>
              <a:rPr lang="en-US" b="1" u="sng" dirty="0">
                <a:latin typeface="Arial" panose="020B0604020202020204" pitchFamily="34" charset="0"/>
                <a:cs typeface="Arial" panose="020B0604020202020204" pitchFamily="34" charset="0"/>
              </a:rPr>
              <a:t>Mapping</a:t>
            </a:r>
            <a:r>
              <a:rPr lang="en-US" dirty="0">
                <a:latin typeface="Arial" panose="020B0604020202020204" pitchFamily="34" charset="0"/>
                <a:cs typeface="Arial" panose="020B0604020202020204" pitchFamily="34" charset="0"/>
              </a:rPr>
              <a:t> : </a:t>
            </a:r>
            <a:r>
              <a:rPr lang="en-US" b="0" i="0" dirty="0">
                <a:solidFill>
                  <a:srgbClr val="273239"/>
                </a:solidFill>
                <a:effectLst/>
                <a:latin typeface="urw-din"/>
              </a:rPr>
              <a:t>Mapping is the process of defining document, and its fields. Just like defining table-schema in RDBMS.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6248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A7B7-EBB3-4F34-80E8-5373D144ADBE}"/>
              </a:ext>
            </a:extLst>
          </p:cNvPr>
          <p:cNvSpPr>
            <a:spLocks noGrp="1"/>
          </p:cNvSpPr>
          <p:nvPr>
            <p:ph type="title"/>
          </p:nvPr>
        </p:nvSpPr>
        <p:spPr>
          <a:xfrm>
            <a:off x="1066800" y="-94488"/>
            <a:ext cx="10058400" cy="1609344"/>
          </a:xfrm>
        </p:spPr>
        <p:txBody>
          <a:bodyPr/>
          <a:lstStyle/>
          <a:p>
            <a:r>
              <a:rPr lang="en-US" dirty="0">
                <a:solidFill>
                  <a:srgbClr val="7030A0"/>
                </a:solidFill>
              </a:rPr>
              <a:t>Basic Concepts</a:t>
            </a:r>
          </a:p>
        </p:txBody>
      </p:sp>
      <p:sp>
        <p:nvSpPr>
          <p:cNvPr id="3" name="Content Placeholder 2">
            <a:extLst>
              <a:ext uri="{FF2B5EF4-FFF2-40B4-BE49-F238E27FC236}">
                <a16:creationId xmlns:a16="http://schemas.microsoft.com/office/drawing/2014/main" id="{2F93EBEE-5D7F-4207-B16D-881D55C45D50}"/>
              </a:ext>
            </a:extLst>
          </p:cNvPr>
          <p:cNvSpPr>
            <a:spLocks noGrp="1"/>
          </p:cNvSpPr>
          <p:nvPr>
            <p:ph idx="1"/>
          </p:nvPr>
        </p:nvSpPr>
        <p:spPr>
          <a:xfrm>
            <a:off x="1066800" y="1328928"/>
            <a:ext cx="10058400" cy="4050792"/>
          </a:xfrm>
        </p:spPr>
        <p:txBody>
          <a:bodyPr>
            <a:normAutofit/>
          </a:bodyPr>
          <a:lstStyle/>
          <a:p>
            <a:r>
              <a:rPr lang="en-US" b="1" u="sng" dirty="0">
                <a:latin typeface="Arial" panose="020B0604020202020204" pitchFamily="34" charset="0"/>
                <a:cs typeface="Arial" panose="020B0604020202020204" pitchFamily="34" charset="0"/>
              </a:rPr>
              <a:t>Shard</a:t>
            </a:r>
            <a:r>
              <a:rPr lang="en-US" dirty="0">
                <a:latin typeface="Arial" panose="020B0604020202020204" pitchFamily="34" charset="0"/>
                <a:cs typeface="Arial" panose="020B0604020202020204" pitchFamily="34" charset="0"/>
              </a:rPr>
              <a:t>: </a:t>
            </a:r>
            <a:r>
              <a:rPr lang="en-US" dirty="0">
                <a:latin typeface="urw-din"/>
                <a:cs typeface="Arial" panose="020B0604020202020204" pitchFamily="34" charset="0"/>
              </a:rPr>
              <a:t>A shard is a single Lucene instance. It is a low-level “worker” unit which is managed </a:t>
            </a:r>
            <a:r>
              <a:rPr lang="en-US" b="1" dirty="0">
                <a:latin typeface="urw-din"/>
                <a:cs typeface="Arial" panose="020B0604020202020204" pitchFamily="34" charset="0"/>
              </a:rPr>
              <a:t>automatically by Elastic Search</a:t>
            </a:r>
            <a:r>
              <a:rPr lang="en-US" dirty="0">
                <a:latin typeface="urw-din"/>
                <a:cs typeface="Arial" panose="020B0604020202020204" pitchFamily="34" charset="0"/>
              </a:rPr>
              <a:t>. An index is a logical namespace which points to primary and replica shards. Elastic Search distributes shards amongst all nodes in the cluster, and can move shards automatically from one node to another in the case of node failure, or the addition of new nodes. </a:t>
            </a:r>
          </a:p>
          <a:p>
            <a:r>
              <a:rPr lang="en-US" u="sng" dirty="0">
                <a:latin typeface="Arial" panose="020B0604020202020204" pitchFamily="34" charset="0"/>
                <a:cs typeface="Arial" panose="020B0604020202020204" pitchFamily="34" charset="0"/>
              </a:rPr>
              <a:t> </a:t>
            </a:r>
            <a:r>
              <a:rPr lang="en-US" b="1" u="sng" dirty="0">
                <a:latin typeface="Arial" panose="020B0604020202020204" pitchFamily="34" charset="0"/>
                <a:cs typeface="Arial" panose="020B0604020202020204" pitchFamily="34" charset="0"/>
              </a:rPr>
              <a:t>Primary Shard</a:t>
            </a:r>
            <a:r>
              <a:rPr lang="en-US" dirty="0">
                <a:latin typeface="Arial" panose="020B0604020202020204" pitchFamily="34" charset="0"/>
                <a:cs typeface="Arial" panose="020B0604020202020204" pitchFamily="34" charset="0"/>
              </a:rPr>
              <a:t>: </a:t>
            </a:r>
            <a:r>
              <a:rPr lang="en-US" dirty="0">
                <a:latin typeface="urw-din"/>
                <a:cs typeface="Arial" panose="020B0604020202020204" pitchFamily="34" charset="0"/>
              </a:rPr>
              <a:t>Each document is stored in a single primary shard. When a document is send for indexing, it is indexed first on the primary shard, then on all replicas of the primary shard. By default, an index has </a:t>
            </a:r>
            <a:r>
              <a:rPr lang="en-US" b="1" dirty="0">
                <a:latin typeface="urw-din"/>
                <a:cs typeface="Arial" panose="020B0604020202020204" pitchFamily="34" charset="0"/>
              </a:rPr>
              <a:t>5 primary shards</a:t>
            </a:r>
            <a:r>
              <a:rPr lang="en-US" dirty="0">
                <a:latin typeface="urw-din"/>
                <a:cs typeface="Arial" panose="020B0604020202020204" pitchFamily="34" charset="0"/>
              </a:rPr>
              <a:t>. You can specify fewer or more primary shards to scale the number of documents that your index can handle. </a:t>
            </a:r>
          </a:p>
          <a:p>
            <a:r>
              <a:rPr lang="en-US" b="1" u="sng" dirty="0">
                <a:latin typeface="Arial" panose="020B0604020202020204" pitchFamily="34" charset="0"/>
                <a:cs typeface="Arial" panose="020B0604020202020204" pitchFamily="34" charset="0"/>
              </a:rPr>
              <a:t>Replica Shard</a:t>
            </a:r>
            <a:r>
              <a:rPr lang="en-US" dirty="0">
                <a:latin typeface="Arial" panose="020B0604020202020204" pitchFamily="34" charset="0"/>
                <a:cs typeface="Arial" panose="020B0604020202020204" pitchFamily="34" charset="0"/>
              </a:rPr>
              <a:t>: </a:t>
            </a:r>
            <a:r>
              <a:rPr lang="en-US" dirty="0">
                <a:latin typeface="urw-din"/>
                <a:cs typeface="Arial" panose="020B0604020202020204" pitchFamily="34" charset="0"/>
              </a:rPr>
              <a:t>Each primary shard can have zero or more replicas. A replica is a copy of the primary shard, and has two purposes: a. </a:t>
            </a:r>
            <a:r>
              <a:rPr lang="en-US" b="1" dirty="0">
                <a:latin typeface="urw-din"/>
                <a:cs typeface="Arial" panose="020B0604020202020204" pitchFamily="34" charset="0"/>
              </a:rPr>
              <a:t>increase failover</a:t>
            </a:r>
            <a:r>
              <a:rPr lang="en-US" dirty="0">
                <a:latin typeface="urw-din"/>
                <a:cs typeface="Arial" panose="020B0604020202020204" pitchFamily="34" charset="0"/>
              </a:rPr>
              <a:t>: a replica shard can be promoted to a primary shard if the primary fails. b. </a:t>
            </a:r>
            <a:r>
              <a:rPr lang="en-US" b="1" dirty="0">
                <a:latin typeface="urw-din"/>
                <a:cs typeface="Arial" panose="020B0604020202020204" pitchFamily="34" charset="0"/>
              </a:rPr>
              <a:t>increase performance</a:t>
            </a:r>
            <a:r>
              <a:rPr lang="en-US" dirty="0">
                <a:latin typeface="urw-din"/>
                <a:cs typeface="Arial" panose="020B0604020202020204" pitchFamily="34" charset="0"/>
              </a:rPr>
              <a:t>: get and search requests can be handled by primary or replica shards.</a:t>
            </a:r>
          </a:p>
          <a:p>
            <a:endParaRPr lang="en-US" dirty="0"/>
          </a:p>
        </p:txBody>
      </p:sp>
    </p:spTree>
    <p:extLst>
      <p:ext uri="{BB962C8B-B14F-4D97-AF65-F5344CB8AC3E}">
        <p14:creationId xmlns:p14="http://schemas.microsoft.com/office/powerpoint/2010/main" val="597734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FC78-36D9-40D4-9507-A69CF557EA0D}"/>
              </a:ext>
            </a:extLst>
          </p:cNvPr>
          <p:cNvSpPr>
            <a:spLocks noGrp="1"/>
          </p:cNvSpPr>
          <p:nvPr>
            <p:ph type="title"/>
          </p:nvPr>
        </p:nvSpPr>
        <p:spPr/>
        <p:txBody>
          <a:bodyPr/>
          <a:lstStyle/>
          <a:p>
            <a:r>
              <a:rPr lang="en-US" dirty="0">
                <a:solidFill>
                  <a:srgbClr val="7030A0"/>
                </a:solidFill>
              </a:rPr>
              <a:t>Who is using ?</a:t>
            </a:r>
          </a:p>
        </p:txBody>
      </p:sp>
      <p:pic>
        <p:nvPicPr>
          <p:cNvPr id="5" name="Content Placeholder 4">
            <a:extLst>
              <a:ext uri="{FF2B5EF4-FFF2-40B4-BE49-F238E27FC236}">
                <a16:creationId xmlns:a16="http://schemas.microsoft.com/office/drawing/2014/main" id="{65F264B5-2D12-46B1-8B9E-7CEF4B0AE1C2}"/>
              </a:ext>
            </a:extLst>
          </p:cNvPr>
          <p:cNvPicPr>
            <a:picLocks noGrp="1" noChangeAspect="1"/>
          </p:cNvPicPr>
          <p:nvPr>
            <p:ph idx="1"/>
          </p:nvPr>
        </p:nvPicPr>
        <p:blipFill>
          <a:blip r:embed="rId2"/>
          <a:stretch>
            <a:fillRect/>
          </a:stretch>
        </p:blipFill>
        <p:spPr>
          <a:xfrm>
            <a:off x="988695" y="2179139"/>
            <a:ext cx="10058400" cy="3853542"/>
          </a:xfrm>
        </p:spPr>
      </p:pic>
    </p:spTree>
    <p:extLst>
      <p:ext uri="{BB962C8B-B14F-4D97-AF65-F5344CB8AC3E}">
        <p14:creationId xmlns:p14="http://schemas.microsoft.com/office/powerpoint/2010/main" val="4094276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7D70-3680-4E32-88A1-462A7BF02DA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8983A04-6F9B-44DA-AE6D-B785FC0C5F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459" y="211328"/>
            <a:ext cx="11440610" cy="6435343"/>
          </a:xfrm>
        </p:spPr>
      </p:pic>
    </p:spTree>
    <p:extLst>
      <p:ext uri="{BB962C8B-B14F-4D97-AF65-F5344CB8AC3E}">
        <p14:creationId xmlns:p14="http://schemas.microsoft.com/office/powerpoint/2010/main" val="165974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88EBE-46B9-4BA0-B4CA-429E879D0203}"/>
              </a:ext>
            </a:extLst>
          </p:cNvPr>
          <p:cNvSpPr>
            <a:spLocks noGrp="1"/>
          </p:cNvSpPr>
          <p:nvPr>
            <p:ph type="title"/>
          </p:nvPr>
        </p:nvSpPr>
        <p:spPr>
          <a:xfrm>
            <a:off x="1066800" y="0"/>
            <a:ext cx="10058400" cy="1609344"/>
          </a:xfrm>
        </p:spPr>
        <p:txBody>
          <a:bodyPr/>
          <a:lstStyle/>
          <a:p>
            <a:r>
              <a:rPr lang="en-US" dirty="0">
                <a:solidFill>
                  <a:schemeClr val="accent1">
                    <a:lumMod val="60000"/>
                    <a:lumOff val="40000"/>
                  </a:schemeClr>
                </a:solidFill>
              </a:rPr>
              <a:t>What is </a:t>
            </a:r>
            <a:r>
              <a:rPr lang="en-US" dirty="0" err="1">
                <a:solidFill>
                  <a:schemeClr val="accent1">
                    <a:lumMod val="60000"/>
                    <a:lumOff val="40000"/>
                  </a:schemeClr>
                </a:solidFill>
              </a:rPr>
              <a:t>ElasticSearch</a:t>
            </a:r>
            <a:r>
              <a:rPr lang="en-US" dirty="0">
                <a:solidFill>
                  <a:schemeClr val="accent1">
                    <a:lumMod val="60000"/>
                    <a:lumOff val="40000"/>
                  </a:schemeClr>
                </a:solidFill>
              </a:rPr>
              <a:t>? </a:t>
            </a:r>
          </a:p>
        </p:txBody>
      </p:sp>
      <p:sp>
        <p:nvSpPr>
          <p:cNvPr id="3" name="Content Placeholder 2">
            <a:extLst>
              <a:ext uri="{FF2B5EF4-FFF2-40B4-BE49-F238E27FC236}">
                <a16:creationId xmlns:a16="http://schemas.microsoft.com/office/drawing/2014/main" id="{98A7D0CC-8E91-4FC9-A546-0153C2555775}"/>
              </a:ext>
            </a:extLst>
          </p:cNvPr>
          <p:cNvSpPr>
            <a:spLocks noGrp="1"/>
          </p:cNvSpPr>
          <p:nvPr>
            <p:ph idx="1"/>
          </p:nvPr>
        </p:nvSpPr>
        <p:spPr>
          <a:xfrm>
            <a:off x="1066800" y="1403604"/>
            <a:ext cx="10322560" cy="2180336"/>
          </a:xfrm>
        </p:spPr>
        <p:txBody>
          <a:bodyPr>
            <a:normAutofit fontScale="92500" lnSpcReduction="20000"/>
          </a:bodyPr>
          <a:lstStyle/>
          <a:p>
            <a:r>
              <a:rPr lang="en-US" sz="2800" b="1" i="0" dirty="0">
                <a:solidFill>
                  <a:srgbClr val="000000"/>
                </a:solidFill>
                <a:effectLst/>
                <a:latin typeface="Arial" panose="020B0604020202020204" pitchFamily="34" charset="0"/>
              </a:rPr>
              <a:t>Elasticsearch</a:t>
            </a:r>
            <a:r>
              <a:rPr lang="en-US" sz="2800" b="0" i="0" dirty="0">
                <a:solidFill>
                  <a:srgbClr val="000000"/>
                </a:solidFill>
                <a:effectLst/>
                <a:latin typeface="Arial" panose="020B0604020202020204" pitchFamily="34" charset="0"/>
              </a:rPr>
              <a:t> </a:t>
            </a:r>
            <a:r>
              <a:rPr lang="en-US" sz="2400" b="0" i="0" dirty="0">
                <a:solidFill>
                  <a:srgbClr val="1D2C35"/>
                </a:solidFill>
                <a:effectLst/>
                <a:latin typeface="Times New Roman" panose="02020603050405020304" pitchFamily="18" charset="0"/>
              </a:rPr>
              <a:t> </a:t>
            </a:r>
            <a:r>
              <a:rPr lang="en-US" sz="2400" b="0" i="0" dirty="0">
                <a:solidFill>
                  <a:srgbClr val="1D2C35"/>
                </a:solidFill>
                <a:effectLst/>
                <a:latin typeface="urw-din"/>
              </a:rPr>
              <a:t>is a distributed, open-source search and analytics engine built on Apache Lucene and developed in Java. </a:t>
            </a:r>
          </a:p>
          <a:p>
            <a:r>
              <a:rPr lang="en-US" sz="2400" b="0" i="0" dirty="0">
                <a:solidFill>
                  <a:srgbClr val="1D2C35"/>
                </a:solidFill>
                <a:effectLst/>
                <a:latin typeface="Times New Roman" panose="02020603050405020304" pitchFamily="18" charset="0"/>
              </a:rPr>
              <a:t>Elasticsearch allows you to store, search, and analyze huge volumes of data quickly and in near real-time and give back answers in milliseconds. </a:t>
            </a:r>
            <a:endParaRPr lang="en-US" sz="2400" b="0" i="0" dirty="0">
              <a:solidFill>
                <a:srgbClr val="1D2C35"/>
              </a:solidFill>
              <a:effectLst/>
              <a:latin typeface="urw-din"/>
            </a:endParaRPr>
          </a:p>
          <a:p>
            <a:r>
              <a:rPr lang="en-US" sz="2400" dirty="0">
                <a:solidFill>
                  <a:srgbClr val="000000"/>
                </a:solidFill>
                <a:latin typeface="urw-din"/>
              </a:rPr>
              <a:t>It’s often used for enabling search functionality for applications.</a:t>
            </a:r>
          </a:p>
          <a:p>
            <a:r>
              <a:rPr lang="en-US" sz="2400" b="0" i="0" dirty="0">
                <a:solidFill>
                  <a:srgbClr val="1D2C35"/>
                </a:solidFill>
                <a:effectLst/>
                <a:latin typeface="Times New Roman" panose="02020603050405020304" pitchFamily="18" charset="0"/>
              </a:rPr>
              <a:t>big data solution.</a:t>
            </a:r>
          </a:p>
          <a:p>
            <a:endParaRPr lang="en-US" sz="2400" b="0" i="0" dirty="0">
              <a:solidFill>
                <a:srgbClr val="1D2C35"/>
              </a:solidFill>
              <a:effectLst/>
              <a:latin typeface="Times New Roman" panose="02020603050405020304" pitchFamily="18" charset="0"/>
            </a:endParaRPr>
          </a:p>
          <a:p>
            <a:endParaRPr lang="en-US" sz="2800" b="0" i="0" dirty="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a:p>
            <a:endParaRPr lang="en-US" dirty="0"/>
          </a:p>
        </p:txBody>
      </p:sp>
      <p:pic>
        <p:nvPicPr>
          <p:cNvPr id="6" name="Picture 5">
            <a:extLst>
              <a:ext uri="{FF2B5EF4-FFF2-40B4-BE49-F238E27FC236}">
                <a16:creationId xmlns:a16="http://schemas.microsoft.com/office/drawing/2014/main" id="{D81D4EFD-3AB0-4A0E-A2A6-63EFE42D6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473" y="3856736"/>
            <a:ext cx="8113887" cy="2180336"/>
          </a:xfrm>
          <a:prstGeom prst="rect">
            <a:avLst/>
          </a:prstGeom>
        </p:spPr>
      </p:pic>
    </p:spTree>
    <p:extLst>
      <p:ext uri="{BB962C8B-B14F-4D97-AF65-F5344CB8AC3E}">
        <p14:creationId xmlns:p14="http://schemas.microsoft.com/office/powerpoint/2010/main" val="244542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3086-8874-4324-BB85-2D960041B6AD}"/>
              </a:ext>
            </a:extLst>
          </p:cNvPr>
          <p:cNvSpPr>
            <a:spLocks noGrp="1"/>
          </p:cNvSpPr>
          <p:nvPr>
            <p:ph type="title"/>
          </p:nvPr>
        </p:nvSpPr>
        <p:spPr/>
        <p:txBody>
          <a:bodyPr/>
          <a:lstStyle/>
          <a:p>
            <a:r>
              <a:rPr lang="en-US" dirty="0">
                <a:solidFill>
                  <a:schemeClr val="accent1">
                    <a:lumMod val="60000"/>
                    <a:lumOff val="40000"/>
                  </a:schemeClr>
                </a:solidFill>
              </a:rPr>
              <a:t>Why </a:t>
            </a:r>
            <a:r>
              <a:rPr lang="en-US" dirty="0" err="1">
                <a:solidFill>
                  <a:schemeClr val="accent1">
                    <a:lumMod val="60000"/>
                    <a:lumOff val="40000"/>
                  </a:schemeClr>
                </a:solidFill>
              </a:rPr>
              <a:t>ElasticSearch</a:t>
            </a:r>
            <a:r>
              <a:rPr lang="en-US" dirty="0">
                <a:solidFill>
                  <a:schemeClr val="accent1">
                    <a:lumMod val="60000"/>
                    <a:lumOff val="40000"/>
                  </a:schemeClr>
                </a:solidFill>
              </a:rPr>
              <a:t>?</a:t>
            </a:r>
          </a:p>
        </p:txBody>
      </p:sp>
      <p:sp>
        <p:nvSpPr>
          <p:cNvPr id="3" name="Content Placeholder 2">
            <a:extLst>
              <a:ext uri="{FF2B5EF4-FFF2-40B4-BE49-F238E27FC236}">
                <a16:creationId xmlns:a16="http://schemas.microsoft.com/office/drawing/2014/main" id="{7AEE6293-6675-463E-99C0-C5461F95D171}"/>
              </a:ext>
            </a:extLst>
          </p:cNvPr>
          <p:cNvSpPr>
            <a:spLocks noGrp="1"/>
          </p:cNvSpPr>
          <p:nvPr>
            <p:ph idx="1"/>
          </p:nvPr>
        </p:nvSpPr>
        <p:spPr/>
        <p:txBody>
          <a:bodyPr>
            <a:normAutofit/>
          </a:bodyPr>
          <a:lstStyle/>
          <a:p>
            <a:r>
              <a:rPr lang="en-US" sz="2400" dirty="0">
                <a:latin typeface="urw-din"/>
                <a:cs typeface="Arial" panose="020B0604020202020204" pitchFamily="34" charset="0"/>
              </a:rPr>
              <a:t>Easy to scale (Distributed)</a:t>
            </a:r>
          </a:p>
          <a:p>
            <a:r>
              <a:rPr lang="en-US" sz="2400" dirty="0">
                <a:latin typeface="urw-din"/>
                <a:cs typeface="Arial" panose="020B0604020202020204" pitchFamily="34" charset="0"/>
              </a:rPr>
              <a:t>Everything is one JSON call away (RESTful API)</a:t>
            </a:r>
          </a:p>
          <a:p>
            <a:r>
              <a:rPr lang="en-US" sz="2400" dirty="0">
                <a:latin typeface="urw-din"/>
                <a:cs typeface="Arial" panose="020B0604020202020204" pitchFamily="34" charset="0"/>
              </a:rPr>
              <a:t>Configurable and Extensible</a:t>
            </a:r>
          </a:p>
          <a:p>
            <a:r>
              <a:rPr lang="en-US" sz="2400" dirty="0">
                <a:latin typeface="urw-din"/>
                <a:cs typeface="Arial" panose="020B0604020202020204" pitchFamily="34" charset="0"/>
              </a:rPr>
              <a:t>Document Oriented</a:t>
            </a:r>
          </a:p>
          <a:p>
            <a:r>
              <a:rPr lang="en-US" sz="2400" dirty="0">
                <a:latin typeface="urw-din"/>
                <a:cs typeface="Arial" panose="020B0604020202020204" pitchFamily="34" charset="0"/>
              </a:rPr>
              <a:t>Schema free </a:t>
            </a:r>
          </a:p>
        </p:txBody>
      </p:sp>
    </p:spTree>
    <p:extLst>
      <p:ext uri="{BB962C8B-B14F-4D97-AF65-F5344CB8AC3E}">
        <p14:creationId xmlns:p14="http://schemas.microsoft.com/office/powerpoint/2010/main" val="3433870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F46A-6782-4ED7-8EED-E7E8DE5639DD}"/>
              </a:ext>
            </a:extLst>
          </p:cNvPr>
          <p:cNvSpPr>
            <a:spLocks noGrp="1"/>
          </p:cNvSpPr>
          <p:nvPr>
            <p:ph type="title"/>
          </p:nvPr>
        </p:nvSpPr>
        <p:spPr>
          <a:xfrm>
            <a:off x="1069848" y="-118872"/>
            <a:ext cx="10058400" cy="1609344"/>
          </a:xfrm>
        </p:spPr>
        <p:txBody>
          <a:bodyPr/>
          <a:lstStyle/>
          <a:p>
            <a:r>
              <a:rPr lang="en-US" dirty="0">
                <a:solidFill>
                  <a:schemeClr val="accent1">
                    <a:lumMod val="60000"/>
                    <a:lumOff val="40000"/>
                  </a:schemeClr>
                </a:solidFill>
              </a:rPr>
              <a:t>Horizontal &amp; Vertical scaling</a:t>
            </a:r>
          </a:p>
        </p:txBody>
      </p:sp>
      <p:sp>
        <p:nvSpPr>
          <p:cNvPr id="3" name="Content Placeholder 2">
            <a:extLst>
              <a:ext uri="{FF2B5EF4-FFF2-40B4-BE49-F238E27FC236}">
                <a16:creationId xmlns:a16="http://schemas.microsoft.com/office/drawing/2014/main" id="{E70673AA-9BDE-48E2-8A49-9C8070A7F2F3}"/>
              </a:ext>
            </a:extLst>
          </p:cNvPr>
          <p:cNvSpPr>
            <a:spLocks noGrp="1"/>
          </p:cNvSpPr>
          <p:nvPr>
            <p:ph idx="1"/>
          </p:nvPr>
        </p:nvSpPr>
        <p:spPr>
          <a:xfrm>
            <a:off x="1063752" y="1166368"/>
            <a:ext cx="10058400" cy="4050792"/>
          </a:xfrm>
        </p:spPr>
        <p:txBody>
          <a:bodyPr/>
          <a:lstStyle/>
          <a:p>
            <a:r>
              <a:rPr lang="en-US" dirty="0">
                <a:latin typeface="Arial" panose="020B0604020202020204" pitchFamily="34" charset="0"/>
                <a:cs typeface="Arial" panose="020B0604020202020204" pitchFamily="34" charset="0"/>
              </a:rPr>
              <a:t> Horizontal scaling - scale by adding more machines to your pool of resources. </a:t>
            </a:r>
          </a:p>
          <a:p>
            <a:r>
              <a:rPr lang="en-US" dirty="0">
                <a:latin typeface="Arial" panose="020B0604020202020204" pitchFamily="34" charset="0"/>
                <a:cs typeface="Arial" panose="020B0604020202020204" pitchFamily="34" charset="0"/>
              </a:rPr>
              <a:t>Vertical scaling - scale by adding more power (CPU, RAM, etc.) to your existing machine.</a:t>
            </a:r>
          </a:p>
          <a:p>
            <a:r>
              <a:rPr lang="en-US" dirty="0">
                <a:latin typeface="Arial" panose="020B0604020202020204" pitchFamily="34" charset="0"/>
                <a:cs typeface="Arial" panose="020B0604020202020204" pitchFamily="34" charset="0"/>
              </a:rPr>
              <a:t>  Horizontal scaling is easier to scale dynamically by adding more machines into the      existing pool.</a:t>
            </a:r>
          </a:p>
          <a:p>
            <a:r>
              <a:rPr lang="en-US" dirty="0">
                <a:latin typeface="Arial" panose="020B0604020202020204" pitchFamily="34" charset="0"/>
                <a:cs typeface="Arial" panose="020B0604020202020204" pitchFamily="34" charset="0"/>
              </a:rPr>
              <a:t> Vertical scaling is often limited to the capacity of a single machine </a:t>
            </a:r>
          </a:p>
          <a:p>
            <a:r>
              <a:rPr lang="en-US" dirty="0">
                <a:latin typeface="Arial" panose="020B0604020202020204" pitchFamily="34" charset="0"/>
                <a:cs typeface="Arial" panose="020B0604020202020204" pitchFamily="34" charset="0"/>
              </a:rPr>
              <a:t> Horizontal scaling are the Cloud data stores, e.g. DynamoDB, Cassandra , MongoDB </a:t>
            </a:r>
          </a:p>
          <a:p>
            <a:r>
              <a:rPr lang="en-US" dirty="0">
                <a:latin typeface="Arial" panose="020B0604020202020204" pitchFamily="34" charset="0"/>
                <a:cs typeface="Arial" panose="020B0604020202020204" pitchFamily="34" charset="0"/>
              </a:rPr>
              <a:t> Vertical scaling is MySQL - Amazon RDS (The cloud version of MySQL)</a:t>
            </a:r>
          </a:p>
        </p:txBody>
      </p:sp>
      <p:pic>
        <p:nvPicPr>
          <p:cNvPr id="5" name="Picture 4">
            <a:extLst>
              <a:ext uri="{FF2B5EF4-FFF2-40B4-BE49-F238E27FC236}">
                <a16:creationId xmlns:a16="http://schemas.microsoft.com/office/drawing/2014/main" id="{1B3455AC-6079-4C82-9867-D7F49C78D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105" y="4545908"/>
            <a:ext cx="4778375" cy="2068252"/>
          </a:xfrm>
          <a:prstGeom prst="rect">
            <a:avLst/>
          </a:prstGeom>
        </p:spPr>
      </p:pic>
    </p:spTree>
    <p:extLst>
      <p:ext uri="{BB962C8B-B14F-4D97-AF65-F5344CB8AC3E}">
        <p14:creationId xmlns:p14="http://schemas.microsoft.com/office/powerpoint/2010/main" val="361828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BDFDD-4AA7-4CC0-A617-5D6C903FED70}"/>
              </a:ext>
            </a:extLst>
          </p:cNvPr>
          <p:cNvSpPr>
            <a:spLocks noGrp="1"/>
          </p:cNvSpPr>
          <p:nvPr>
            <p:ph type="title"/>
          </p:nvPr>
        </p:nvSpPr>
        <p:spPr>
          <a:xfrm>
            <a:off x="1402080" y="153543"/>
            <a:ext cx="10789920" cy="1609344"/>
          </a:xfrm>
        </p:spPr>
        <p:txBody>
          <a:bodyPr>
            <a:normAutofit/>
          </a:bodyPr>
          <a:lstStyle/>
          <a:p>
            <a:r>
              <a:rPr lang="en-US" sz="3600" dirty="0">
                <a:solidFill>
                  <a:srgbClr val="7030A0"/>
                </a:solidFill>
                <a:latin typeface="Rockwell Condensed (Headings)"/>
              </a:rPr>
              <a:t>Easy to Scale (Distributed)</a:t>
            </a:r>
            <a:r>
              <a:rPr lang="he-IL" sz="3600" dirty="0">
                <a:solidFill>
                  <a:srgbClr val="7030A0"/>
                </a:solidFill>
                <a:latin typeface="Rockwell Condensed (Headings)"/>
              </a:rPr>
              <a:t> </a:t>
            </a:r>
            <a:r>
              <a:rPr lang="en-US" sz="3600" b="1" i="0" dirty="0">
                <a:solidFill>
                  <a:srgbClr val="7030A0"/>
                </a:solidFill>
                <a:effectLst/>
                <a:latin typeface="Rockwell Condensed (Headings)"/>
              </a:rPr>
              <a:t>Scale horizontally</a:t>
            </a:r>
            <a:br>
              <a:rPr lang="en-US" b="1" i="0" dirty="0">
                <a:solidFill>
                  <a:srgbClr val="000000"/>
                </a:solidFill>
                <a:effectLst/>
                <a:latin typeface="Arial" panose="020B0604020202020204" pitchFamily="34" charset="0"/>
              </a:rPr>
            </a:br>
            <a:endParaRPr lang="en-US" dirty="0">
              <a:solidFill>
                <a:srgbClr val="7030A0"/>
              </a:solidFill>
            </a:endParaRPr>
          </a:p>
        </p:txBody>
      </p:sp>
      <p:sp>
        <p:nvSpPr>
          <p:cNvPr id="3" name="Content Placeholder 2">
            <a:extLst>
              <a:ext uri="{FF2B5EF4-FFF2-40B4-BE49-F238E27FC236}">
                <a16:creationId xmlns:a16="http://schemas.microsoft.com/office/drawing/2014/main" id="{9B02CF3B-D175-45D1-843C-37510C0C1699}"/>
              </a:ext>
            </a:extLst>
          </p:cNvPr>
          <p:cNvSpPr>
            <a:spLocks noGrp="1"/>
          </p:cNvSpPr>
          <p:nvPr>
            <p:ph idx="1"/>
          </p:nvPr>
        </p:nvSpPr>
        <p:spPr>
          <a:xfrm>
            <a:off x="332232" y="1257808"/>
            <a:ext cx="10874248" cy="4050792"/>
          </a:xfrm>
        </p:spPr>
        <p:txBody>
          <a:bodyPr>
            <a:normAutofit/>
          </a:bodyPr>
          <a:lstStyle/>
          <a:p>
            <a:r>
              <a:rPr lang="en-US" sz="2400" b="1" dirty="0">
                <a:latin typeface="urw-din"/>
                <a:cs typeface="Arial" panose="020B0604020202020204" pitchFamily="34" charset="0"/>
              </a:rPr>
              <a:t>Elastic Search </a:t>
            </a:r>
            <a:r>
              <a:rPr lang="en-US" sz="2400" dirty="0">
                <a:latin typeface="urw-din"/>
                <a:cs typeface="Arial" panose="020B0604020202020204" pitchFamily="34" charset="0"/>
              </a:rPr>
              <a:t>is built to scale horizontally out of the box. When ever you need to increase capacity, just add more nodes, and let the cluster reorganize itself to take advantage of the extra hardware. </a:t>
            </a:r>
          </a:p>
          <a:p>
            <a:pPr marL="0" indent="0">
              <a:buNone/>
            </a:pPr>
            <a:endParaRPr lang="en-US" sz="2400" dirty="0">
              <a:latin typeface="urw-din"/>
              <a:cs typeface="Arial" panose="020B0604020202020204" pitchFamily="34" charset="0"/>
            </a:endParaRPr>
          </a:p>
        </p:txBody>
      </p:sp>
      <p:pic>
        <p:nvPicPr>
          <p:cNvPr id="8" name="Picture 7">
            <a:extLst>
              <a:ext uri="{FF2B5EF4-FFF2-40B4-BE49-F238E27FC236}">
                <a16:creationId xmlns:a16="http://schemas.microsoft.com/office/drawing/2014/main" id="{68DF5B4E-50D2-4D9A-82AA-05E660920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4507" y="2520039"/>
            <a:ext cx="6009790" cy="3657241"/>
          </a:xfrm>
          <a:prstGeom prst="rect">
            <a:avLst/>
          </a:prstGeom>
        </p:spPr>
      </p:pic>
    </p:spTree>
    <p:extLst>
      <p:ext uri="{BB962C8B-B14F-4D97-AF65-F5344CB8AC3E}">
        <p14:creationId xmlns:p14="http://schemas.microsoft.com/office/powerpoint/2010/main" val="127938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2DA8C5-A11E-4F9C-833F-97054929DE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5999" y="1420546"/>
            <a:ext cx="10017762" cy="4461536"/>
          </a:xfrm>
        </p:spPr>
      </p:pic>
    </p:spTree>
    <p:extLst>
      <p:ext uri="{BB962C8B-B14F-4D97-AF65-F5344CB8AC3E}">
        <p14:creationId xmlns:p14="http://schemas.microsoft.com/office/powerpoint/2010/main" val="286669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CD6A-BDBC-4E88-B318-5275567A292D}"/>
              </a:ext>
            </a:extLst>
          </p:cNvPr>
          <p:cNvSpPr>
            <a:spLocks noGrp="1"/>
          </p:cNvSpPr>
          <p:nvPr>
            <p:ph type="title"/>
          </p:nvPr>
        </p:nvSpPr>
        <p:spPr>
          <a:xfrm>
            <a:off x="988568" y="0"/>
            <a:ext cx="10058400" cy="1609344"/>
          </a:xfrm>
        </p:spPr>
        <p:txBody>
          <a:bodyPr/>
          <a:lstStyle/>
          <a:p>
            <a:r>
              <a:rPr lang="en-US" dirty="0" err="1"/>
              <a:t>SHards</a:t>
            </a:r>
            <a:endParaRPr lang="en-US" dirty="0"/>
          </a:p>
        </p:txBody>
      </p:sp>
      <p:pic>
        <p:nvPicPr>
          <p:cNvPr id="5" name="Content Placeholder 4">
            <a:extLst>
              <a:ext uri="{FF2B5EF4-FFF2-40B4-BE49-F238E27FC236}">
                <a16:creationId xmlns:a16="http://schemas.microsoft.com/office/drawing/2014/main" id="{A8ED6769-6600-410E-A40B-40D778EF0B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9278" y="1829816"/>
            <a:ext cx="4921390" cy="2462530"/>
          </a:xfrm>
        </p:spPr>
      </p:pic>
      <p:pic>
        <p:nvPicPr>
          <p:cNvPr id="4" name="Picture 3">
            <a:extLst>
              <a:ext uri="{FF2B5EF4-FFF2-40B4-BE49-F238E27FC236}">
                <a16:creationId xmlns:a16="http://schemas.microsoft.com/office/drawing/2014/main" id="{F85E0053-FD46-46D1-96CE-319484360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7097" y="1184275"/>
            <a:ext cx="5505625" cy="4489450"/>
          </a:xfrm>
          <a:prstGeom prst="rect">
            <a:avLst/>
          </a:prstGeom>
        </p:spPr>
      </p:pic>
    </p:spTree>
    <p:extLst>
      <p:ext uri="{BB962C8B-B14F-4D97-AF65-F5344CB8AC3E}">
        <p14:creationId xmlns:p14="http://schemas.microsoft.com/office/powerpoint/2010/main" val="4108168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86D226-AA36-4275-8B66-7AA1608B4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645" y="0"/>
            <a:ext cx="8712710" cy="6531343"/>
          </a:xfrm>
          <a:prstGeom prst="rect">
            <a:avLst/>
          </a:prstGeom>
        </p:spPr>
      </p:pic>
    </p:spTree>
    <p:extLst>
      <p:ext uri="{BB962C8B-B14F-4D97-AF65-F5344CB8AC3E}">
        <p14:creationId xmlns:p14="http://schemas.microsoft.com/office/powerpoint/2010/main" val="332358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1995061-8739-4A5B-B23D-1AE4993863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000" y="2117968"/>
            <a:ext cx="6974590" cy="4051300"/>
          </a:xfrm>
        </p:spPr>
      </p:pic>
      <p:pic>
        <p:nvPicPr>
          <p:cNvPr id="9" name="Picture 8">
            <a:extLst>
              <a:ext uri="{FF2B5EF4-FFF2-40B4-BE49-F238E27FC236}">
                <a16:creationId xmlns:a16="http://schemas.microsoft.com/office/drawing/2014/main" id="{7B9388AE-6E99-489C-B639-283DEAB33C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9440" y="149352"/>
            <a:ext cx="6380480" cy="1851611"/>
          </a:xfrm>
          <a:prstGeom prst="rect">
            <a:avLst/>
          </a:prstGeom>
        </p:spPr>
      </p:pic>
      <p:pic>
        <p:nvPicPr>
          <p:cNvPr id="11" name="Picture 10">
            <a:extLst>
              <a:ext uri="{FF2B5EF4-FFF2-40B4-BE49-F238E27FC236}">
                <a16:creationId xmlns:a16="http://schemas.microsoft.com/office/drawing/2014/main" id="{1B90E5A0-5ECB-494A-B9FC-331EB7668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485" y="2235201"/>
            <a:ext cx="3061530" cy="4138168"/>
          </a:xfrm>
          <a:prstGeom prst="rect">
            <a:avLst/>
          </a:prstGeom>
        </p:spPr>
      </p:pic>
    </p:spTree>
    <p:extLst>
      <p:ext uri="{BB962C8B-B14F-4D97-AF65-F5344CB8AC3E}">
        <p14:creationId xmlns:p14="http://schemas.microsoft.com/office/powerpoint/2010/main" val="2384912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570</TotalTime>
  <Words>804</Words>
  <Application>Microsoft Office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Rockwell</vt:lpstr>
      <vt:lpstr>Rockwell Condensed</vt:lpstr>
      <vt:lpstr>Rockwell Condensed (Headings)</vt:lpstr>
      <vt:lpstr>Times New Roman</vt:lpstr>
      <vt:lpstr>urw-din</vt:lpstr>
      <vt:lpstr>Wingdings</vt:lpstr>
      <vt:lpstr>Wood Type</vt:lpstr>
      <vt:lpstr>ElasticSearch</vt:lpstr>
      <vt:lpstr>What is ElasticSearch? </vt:lpstr>
      <vt:lpstr>Why ElasticSearch?</vt:lpstr>
      <vt:lpstr>Horizontal &amp; Vertical scaling</vt:lpstr>
      <vt:lpstr>Easy to Scale (Distributed) Scale horizontally </vt:lpstr>
      <vt:lpstr>PowerPoint Presentation</vt:lpstr>
      <vt:lpstr>SHards</vt:lpstr>
      <vt:lpstr>PowerPoint Presentation</vt:lpstr>
      <vt:lpstr>PowerPoint Presentation</vt:lpstr>
      <vt:lpstr>Basic Concepts</vt:lpstr>
      <vt:lpstr>Basic Concepts</vt:lpstr>
      <vt:lpstr>Basic Concepts</vt:lpstr>
      <vt:lpstr>Who is using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ElasticSearch</dc:title>
  <dc:creator>bahaa bader</dc:creator>
  <cp:lastModifiedBy>bahaa bader</cp:lastModifiedBy>
  <cp:revision>52</cp:revision>
  <dcterms:created xsi:type="dcterms:W3CDTF">2021-07-10T13:28:13Z</dcterms:created>
  <dcterms:modified xsi:type="dcterms:W3CDTF">2021-07-13T10:01:45Z</dcterms:modified>
</cp:coreProperties>
</file>