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61" r:id="rId5"/>
    <p:sldId id="298" r:id="rId6"/>
    <p:sldId id="299" r:id="rId7"/>
    <p:sldId id="297" r:id="rId8"/>
    <p:sldId id="300" r:id="rId9"/>
    <p:sldId id="301" r:id="rId10"/>
    <p:sldId id="262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78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2021-06-29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75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02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>
                <a:ea typeface="맑은 고딕" pitchFamily="50" charset="-127"/>
              </a:rPr>
              <a:t>Sessions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cs typeface="Arial" pitchFamily="34" charset="0"/>
                <a:hlinkClick r:id="rId2"/>
              </a:rPr>
              <a:t>http://www.free-powerpoint-templates-design.com</a:t>
            </a:r>
            <a:endParaRPr lang="ko-KR" altLang="en-US" sz="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04000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cs typeface="Arial" pitchFamily="34" charset="0"/>
              </a:rPr>
              <a:t>Agenda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36008" y="1094340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2928792" y="1182992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About Sessions</a:t>
            </a:r>
          </a:p>
        </p:txBody>
      </p:sp>
      <p:sp>
        <p:nvSpPr>
          <p:cNvPr id="12" name="Chevron 11"/>
          <p:cNvSpPr/>
          <p:nvPr/>
        </p:nvSpPr>
        <p:spPr>
          <a:xfrm rot="16200000">
            <a:off x="1872306" y="96078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14727" y="105208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2836008" y="1960050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10"/>
          <p:cNvSpPr txBox="1"/>
          <p:nvPr/>
        </p:nvSpPr>
        <p:spPr bwMode="auto">
          <a:xfrm>
            <a:off x="3039485" y="2024218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Session Identifier</a:t>
            </a:r>
          </a:p>
        </p:txBody>
      </p:sp>
      <p:sp>
        <p:nvSpPr>
          <p:cNvPr id="31" name="Chevron 30"/>
          <p:cNvSpPr/>
          <p:nvPr/>
        </p:nvSpPr>
        <p:spPr>
          <a:xfrm rot="16200000">
            <a:off x="1872306" y="1826493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4727" y="191779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36008" y="2825760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10"/>
          <p:cNvSpPr txBox="1"/>
          <p:nvPr/>
        </p:nvSpPr>
        <p:spPr bwMode="auto">
          <a:xfrm>
            <a:off x="3039485" y="2889928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The process</a:t>
            </a:r>
          </a:p>
        </p:txBody>
      </p:sp>
      <p:sp>
        <p:nvSpPr>
          <p:cNvPr id="38" name="Chevron 37"/>
          <p:cNvSpPr/>
          <p:nvPr/>
        </p:nvSpPr>
        <p:spPr>
          <a:xfrm rot="16200000">
            <a:off x="1872306" y="2692203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14727" y="278350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836008" y="3691470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10"/>
          <p:cNvSpPr txBox="1"/>
          <p:nvPr/>
        </p:nvSpPr>
        <p:spPr bwMode="auto">
          <a:xfrm>
            <a:off x="3031479" y="3752095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Why to use Sessions</a:t>
            </a:r>
          </a:p>
        </p:txBody>
      </p:sp>
      <p:sp>
        <p:nvSpPr>
          <p:cNvPr id="45" name="Chevron 44"/>
          <p:cNvSpPr/>
          <p:nvPr/>
        </p:nvSpPr>
        <p:spPr>
          <a:xfrm rot="16200000">
            <a:off x="1872306" y="3557913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14727" y="3649217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Rectangle 42">
            <a:extLst>
              <a:ext uri="{FF2B5EF4-FFF2-40B4-BE49-F238E27FC236}">
                <a16:creationId xmlns:a16="http://schemas.microsoft.com/office/drawing/2014/main" id="{D3494486-87B6-412F-9E42-885E37C9763A}"/>
              </a:ext>
            </a:extLst>
          </p:cNvPr>
          <p:cNvSpPr/>
          <p:nvPr/>
        </p:nvSpPr>
        <p:spPr>
          <a:xfrm>
            <a:off x="2836008" y="4459499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CB071444-5EEE-44AD-80A4-0F5008A97870}"/>
              </a:ext>
            </a:extLst>
          </p:cNvPr>
          <p:cNvSpPr txBox="1"/>
          <p:nvPr/>
        </p:nvSpPr>
        <p:spPr bwMode="auto">
          <a:xfrm>
            <a:off x="3039485" y="4523667"/>
            <a:ext cx="5040560" cy="322659"/>
          </a:xfrm>
          <a:prstGeom prst="round2Same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Cookies vs Sessions</a:t>
            </a:r>
          </a:p>
        </p:txBody>
      </p:sp>
      <p:sp>
        <p:nvSpPr>
          <p:cNvPr id="49" name="Chevron 44">
            <a:extLst>
              <a:ext uri="{FF2B5EF4-FFF2-40B4-BE49-F238E27FC236}">
                <a16:creationId xmlns:a16="http://schemas.microsoft.com/office/drawing/2014/main" id="{92FAD56F-8152-4C6E-95BB-873BE907E612}"/>
              </a:ext>
            </a:extLst>
          </p:cNvPr>
          <p:cNvSpPr/>
          <p:nvPr/>
        </p:nvSpPr>
        <p:spPr>
          <a:xfrm rot="16200000">
            <a:off x="1872306" y="4325942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Box 45">
            <a:extLst>
              <a:ext uri="{FF2B5EF4-FFF2-40B4-BE49-F238E27FC236}">
                <a16:creationId xmlns:a16="http://schemas.microsoft.com/office/drawing/2014/main" id="{E1B0EE8F-04FC-4F57-AB43-292619084D9F}"/>
              </a:ext>
            </a:extLst>
          </p:cNvPr>
          <p:cNvSpPr txBox="1"/>
          <p:nvPr/>
        </p:nvSpPr>
        <p:spPr>
          <a:xfrm>
            <a:off x="2014727" y="4417246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3854258" y="1770622"/>
            <a:ext cx="3332582" cy="2999495"/>
            <a:chOff x="3203848" y="1779662"/>
            <a:chExt cx="3332582" cy="299949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6" name="Rectangle 85"/>
            <p:cNvSpPr/>
            <p:nvPr/>
          </p:nvSpPr>
          <p:spPr>
            <a:xfrm>
              <a:off x="3203848" y="1779662"/>
              <a:ext cx="108000" cy="27733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Block Arc 86"/>
            <p:cNvSpPr/>
            <p:nvPr/>
          </p:nvSpPr>
          <p:spPr>
            <a:xfrm>
              <a:off x="320384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425216" y="4671157"/>
              <a:ext cx="2916000" cy="10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Block Arc 88"/>
            <p:cNvSpPr/>
            <p:nvPr/>
          </p:nvSpPr>
          <p:spPr>
            <a:xfrm rot="16200000">
              <a:off x="6084168" y="4326895"/>
              <a:ext cx="452262" cy="452262"/>
            </a:xfrm>
            <a:prstGeom prst="blockArc">
              <a:avLst>
                <a:gd name="adj1" fmla="val 5431834"/>
                <a:gd name="adj2" fmla="val 10817112"/>
                <a:gd name="adj3" fmla="val 242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28430" y="3989950"/>
              <a:ext cx="108000" cy="57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91" name="Rectangle 90"/>
          <p:cNvSpPr/>
          <p:nvPr/>
        </p:nvSpPr>
        <p:spPr>
          <a:xfrm>
            <a:off x="685906" y="1635646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792027" y="1744673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3" name="Group 92"/>
          <p:cNvGrpSpPr/>
          <p:nvPr/>
        </p:nvGrpSpPr>
        <p:grpSpPr>
          <a:xfrm>
            <a:off x="1427932" y="1747327"/>
            <a:ext cx="2878588" cy="678692"/>
            <a:chOff x="803640" y="3362835"/>
            <a:chExt cx="2059657" cy="678692"/>
          </a:xfrm>
        </p:grpSpPr>
        <p:sp>
          <p:nvSpPr>
            <p:cNvPr id="94" name="TextBox 93"/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3B3835"/>
                  </a:solidFill>
                  <a:effectLst/>
                  <a:latin typeface="Helvetica Neue"/>
                </a:rPr>
                <a:t>allows to store user information on the serve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Server-side files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829373" y="188661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290" y="2619288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800411" y="2728315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99" name="Group 98"/>
          <p:cNvGrpSpPr/>
          <p:nvPr/>
        </p:nvGrpSpPr>
        <p:grpSpPr>
          <a:xfrm>
            <a:off x="1436316" y="2730969"/>
            <a:ext cx="2878588" cy="494026"/>
            <a:chOff x="803640" y="3362835"/>
            <a:chExt cx="2059657" cy="494026"/>
          </a:xfrm>
        </p:grpSpPr>
        <p:sp>
          <p:nvSpPr>
            <p:cNvPr id="100" name="TextBox 99"/>
            <p:cNvSpPr txBox="1"/>
            <p:nvPr/>
          </p:nvSpPr>
          <p:spPr>
            <a:xfrm>
              <a:off x="803640" y="3579862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222222"/>
                  </a:solidFill>
                  <a:effectLst/>
                  <a:latin typeface="Source Sans Pro" panose="020B0503030403020204" pitchFamily="34" charset="0"/>
                </a:rPr>
                <a:t>ends when a user closes his browser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Short Lifetime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837757" y="2870260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694290" y="3613911"/>
            <a:ext cx="3736032" cy="96200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808795" y="372293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5" name="Group 104"/>
          <p:cNvGrpSpPr/>
          <p:nvPr/>
        </p:nvGrpSpPr>
        <p:grpSpPr>
          <a:xfrm>
            <a:off x="1444700" y="3725593"/>
            <a:ext cx="2878588" cy="863358"/>
            <a:chOff x="803640" y="3362835"/>
            <a:chExt cx="2059657" cy="863358"/>
          </a:xfrm>
        </p:grpSpPr>
        <p:sp>
          <p:nvSpPr>
            <p:cNvPr id="106" name="TextBox 105"/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i="0" dirty="0">
                  <a:solidFill>
                    <a:srgbClr val="3B3835"/>
                  </a:solidFill>
                  <a:effectLst/>
                  <a:latin typeface="Helvetica Neue"/>
                </a:rPr>
                <a:t>variables hold information about one single user, and are available to all pages </a:t>
              </a:r>
            </a:p>
            <a:p>
              <a:r>
                <a:rPr lang="en-US" sz="1200" b="0" i="0" dirty="0">
                  <a:solidFill>
                    <a:srgbClr val="3B3835"/>
                  </a:solidFill>
                  <a:effectLst/>
                  <a:latin typeface="Helvetica Neue"/>
                </a:rPr>
                <a:t>in one application.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 User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846141" y="386488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5767918" y="1056963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695459" y="1705261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117E54FB-AAC1-4EE1-86B8-E486687E9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4264" y="266137"/>
            <a:ext cx="5920621" cy="1368152"/>
          </a:xfrm>
        </p:spPr>
        <p:txBody>
          <a:bodyPr/>
          <a:lstStyle/>
          <a:p>
            <a:pPr>
              <a:defRPr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About Sessions</a:t>
            </a:r>
          </a:p>
          <a:p>
            <a:pPr>
              <a:defRPr/>
            </a:pPr>
            <a:endParaRPr lang="en-US" altLang="ko-KR" sz="36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3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4826494" y="1491635"/>
            <a:ext cx="108000" cy="27733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Block Arc 86"/>
          <p:cNvSpPr/>
          <p:nvPr/>
        </p:nvSpPr>
        <p:spPr>
          <a:xfrm rot="16200000">
            <a:off x="4493922" y="3946229"/>
            <a:ext cx="452262" cy="452262"/>
          </a:xfrm>
          <a:prstGeom prst="blockArc">
            <a:avLst>
              <a:gd name="adj1" fmla="val 5431834"/>
              <a:gd name="adj2" fmla="val 10817112"/>
              <a:gd name="adj3" fmla="val 242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98412" y="4303898"/>
            <a:ext cx="2916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Block Arc 88"/>
          <p:cNvSpPr/>
          <p:nvPr/>
        </p:nvSpPr>
        <p:spPr>
          <a:xfrm rot="306156">
            <a:off x="1648663" y="3954756"/>
            <a:ext cx="452262" cy="452262"/>
          </a:xfrm>
          <a:prstGeom prst="blockArc">
            <a:avLst>
              <a:gd name="adj1" fmla="val 5431834"/>
              <a:gd name="adj2" fmla="val 10817112"/>
              <a:gd name="adj3" fmla="val 24281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657891" y="3598771"/>
            <a:ext cx="108000" cy="57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Rectangle 90"/>
          <p:cNvSpPr/>
          <p:nvPr/>
        </p:nvSpPr>
        <p:spPr>
          <a:xfrm>
            <a:off x="4585273" y="1363630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2" name="Rectangle 91"/>
          <p:cNvSpPr/>
          <p:nvPr/>
        </p:nvSpPr>
        <p:spPr>
          <a:xfrm>
            <a:off x="4691394" y="1472657"/>
            <a:ext cx="540000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5312727" y="1608632"/>
            <a:ext cx="287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3B3835"/>
                </a:solidFill>
                <a:effectLst/>
                <a:latin typeface="Helvetica Neue"/>
              </a:rPr>
              <a:t>UID number for each visitor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28740" y="1614602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4593657" y="2347272"/>
            <a:ext cx="3736032" cy="902054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Rectangle 97"/>
          <p:cNvSpPr/>
          <p:nvPr/>
        </p:nvSpPr>
        <p:spPr>
          <a:xfrm>
            <a:off x="4699778" y="2456299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5340784" y="2552091"/>
            <a:ext cx="287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3B3835"/>
                </a:solidFill>
                <a:effectLst/>
                <a:latin typeface="Helvetica Neue"/>
              </a:rPr>
              <a:t>prevent two users data from getting confused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737124" y="2598244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93657" y="3341895"/>
            <a:ext cx="3736032" cy="962003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4" name="Rectangle 103"/>
          <p:cNvSpPr/>
          <p:nvPr/>
        </p:nvSpPr>
        <p:spPr>
          <a:xfrm>
            <a:off x="4708162" y="3450923"/>
            <a:ext cx="544693" cy="6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325008" y="3613342"/>
            <a:ext cx="287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3B3835"/>
                </a:solidFill>
                <a:effectLst/>
                <a:latin typeface="Helvetica Neue"/>
              </a:rPr>
              <a:t>UID is stored in a cookie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45508" y="3592868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oup 108"/>
          <p:cNvGrpSpPr/>
          <p:nvPr/>
        </p:nvGrpSpPr>
        <p:grpSpPr>
          <a:xfrm>
            <a:off x="347388" y="792635"/>
            <a:ext cx="2758049" cy="2928608"/>
            <a:chOff x="4848046" y="3681671"/>
            <a:chExt cx="2758049" cy="2928608"/>
          </a:xfrm>
        </p:grpSpPr>
        <p:sp>
          <p:nvSpPr>
            <p:cNvPr id="110" name="Teardrop 30"/>
            <p:cNvSpPr/>
            <p:nvPr/>
          </p:nvSpPr>
          <p:spPr>
            <a:xfrm rot="8100000">
              <a:off x="5417737" y="4225696"/>
              <a:ext cx="1602534" cy="1602536"/>
            </a:xfrm>
            <a:custGeom>
              <a:avLst/>
              <a:gdLst>
                <a:gd name="connsiteX0" fmla="*/ 293361 w 2192670"/>
                <a:gd name="connsiteY0" fmla="*/ 1899310 h 2192671"/>
                <a:gd name="connsiteX1" fmla="*/ 0 w 2192670"/>
                <a:gd name="connsiteY1" fmla="*/ 1191074 h 2192671"/>
                <a:gd name="connsiteX2" fmla="*/ 1001597 w 2192670"/>
                <a:gd name="connsiteY2" fmla="*/ 189477 h 2192671"/>
                <a:gd name="connsiteX3" fmla="*/ 1341342 w 2192670"/>
                <a:gd name="connsiteY3" fmla="*/ 189477 h 2192671"/>
                <a:gd name="connsiteX4" fmla="*/ 1530818 w 2192670"/>
                <a:gd name="connsiteY4" fmla="*/ 0 h 2192671"/>
                <a:gd name="connsiteX5" fmla="*/ 1806586 w 2192670"/>
                <a:gd name="connsiteY5" fmla="*/ 0 h 2192671"/>
                <a:gd name="connsiteX6" fmla="*/ 1996062 w 2192670"/>
                <a:gd name="connsiteY6" fmla="*/ 189477 h 2192671"/>
                <a:gd name="connsiteX7" fmla="*/ 2003194 w 2192670"/>
                <a:gd name="connsiteY7" fmla="*/ 189477 h 2192671"/>
                <a:gd name="connsiteX8" fmla="*/ 2003194 w 2192670"/>
                <a:gd name="connsiteY8" fmla="*/ 196609 h 2192671"/>
                <a:gd name="connsiteX9" fmla="*/ 2192670 w 2192670"/>
                <a:gd name="connsiteY9" fmla="*/ 386085 h 2192671"/>
                <a:gd name="connsiteX10" fmla="*/ 2192670 w 2192670"/>
                <a:gd name="connsiteY10" fmla="*/ 661852 h 2192671"/>
                <a:gd name="connsiteX11" fmla="*/ 2003193 w 2192670"/>
                <a:gd name="connsiteY11" fmla="*/ 851329 h 2192671"/>
                <a:gd name="connsiteX12" fmla="*/ 2003194 w 2192670"/>
                <a:gd name="connsiteY12" fmla="*/ 1191074 h 2192671"/>
                <a:gd name="connsiteX13" fmla="*/ 1001597 w 2192670"/>
                <a:gd name="connsiteY13" fmla="*/ 2192671 h 2192671"/>
                <a:gd name="connsiteX14" fmla="*/ 293361 w 2192670"/>
                <a:gd name="connsiteY14" fmla="*/ 1899310 h 219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92670" h="2192671">
                  <a:moveTo>
                    <a:pt x="293361" y="1899310"/>
                  </a:moveTo>
                  <a:cubicBezTo>
                    <a:pt x="112107" y="1718057"/>
                    <a:pt x="0" y="1467657"/>
                    <a:pt x="0" y="1191074"/>
                  </a:cubicBezTo>
                  <a:cubicBezTo>
                    <a:pt x="0" y="637907"/>
                    <a:pt x="448430" y="189477"/>
                    <a:pt x="1001597" y="189477"/>
                  </a:cubicBezTo>
                  <a:lnTo>
                    <a:pt x="1341342" y="189477"/>
                  </a:lnTo>
                  <a:lnTo>
                    <a:pt x="1530818" y="0"/>
                  </a:lnTo>
                  <a:cubicBezTo>
                    <a:pt x="1606970" y="-76151"/>
                    <a:pt x="1730435" y="-76151"/>
                    <a:pt x="1806586" y="0"/>
                  </a:cubicBezTo>
                  <a:lnTo>
                    <a:pt x="1996062" y="189477"/>
                  </a:lnTo>
                  <a:lnTo>
                    <a:pt x="2003194" y="189477"/>
                  </a:lnTo>
                  <a:lnTo>
                    <a:pt x="2003194" y="196609"/>
                  </a:lnTo>
                  <a:lnTo>
                    <a:pt x="2192670" y="386085"/>
                  </a:lnTo>
                  <a:cubicBezTo>
                    <a:pt x="2268822" y="462236"/>
                    <a:pt x="2268822" y="585701"/>
                    <a:pt x="2192670" y="661852"/>
                  </a:cubicBezTo>
                  <a:lnTo>
                    <a:pt x="2003193" y="851329"/>
                  </a:lnTo>
                  <a:cubicBezTo>
                    <a:pt x="2003193" y="964577"/>
                    <a:pt x="2003194" y="1077826"/>
                    <a:pt x="2003194" y="1191074"/>
                  </a:cubicBezTo>
                  <a:cubicBezTo>
                    <a:pt x="2003194" y="1744241"/>
                    <a:pt x="1554764" y="2192671"/>
                    <a:pt x="1001597" y="2192671"/>
                  </a:cubicBezTo>
                  <a:cubicBezTo>
                    <a:pt x="725014" y="2192671"/>
                    <a:pt x="474614" y="2080563"/>
                    <a:pt x="293361" y="1899310"/>
                  </a:cubicBezTo>
                  <a:close/>
                </a:path>
              </a:pathLst>
            </a:custGeom>
            <a:solidFill>
              <a:schemeClr val="bg1"/>
            </a:solidFill>
            <a:ln w="698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5903273" y="6071006"/>
              <a:ext cx="631463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5929584" y="6274865"/>
              <a:ext cx="578841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5982205" y="6478724"/>
              <a:ext cx="473597" cy="131555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Rounded Rectangle 113"/>
            <p:cNvSpPr/>
            <p:nvPr/>
          </p:nvSpPr>
          <p:spPr>
            <a:xfrm rot="2700000">
              <a:off x="7086448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5" name="Rounded Rectangle 114"/>
            <p:cNvSpPr/>
            <p:nvPr/>
          </p:nvSpPr>
          <p:spPr>
            <a:xfrm rot="18900000" flipH="1">
              <a:off x="5218102" y="4038815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155070" y="3681671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 rot="5400000">
              <a:off x="7354095" y="4745637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 rot="16200000" flipH="1">
              <a:off x="4956046" y="4745638"/>
              <a:ext cx="144000" cy="36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193813" y="1424858"/>
            <a:ext cx="677334" cy="1442553"/>
            <a:chOff x="6777274" y="1831284"/>
            <a:chExt cx="552841" cy="1177414"/>
          </a:xfrm>
        </p:grpSpPr>
        <p:grpSp>
          <p:nvGrpSpPr>
            <p:cNvPr id="124" name="Group 123"/>
            <p:cNvGrpSpPr/>
            <p:nvPr/>
          </p:nvGrpSpPr>
          <p:grpSpPr>
            <a:xfrm>
              <a:off x="6939980" y="1831284"/>
              <a:ext cx="385719" cy="718117"/>
              <a:chOff x="6783521" y="1654812"/>
              <a:chExt cx="726841" cy="1353205"/>
            </a:xfrm>
          </p:grpSpPr>
          <p:sp>
            <p:nvSpPr>
              <p:cNvPr id="122" name="Freeform 121"/>
              <p:cNvSpPr/>
              <p:nvPr/>
            </p:nvSpPr>
            <p:spPr>
              <a:xfrm>
                <a:off x="6783521" y="1886618"/>
                <a:ext cx="726841" cy="1121399"/>
              </a:xfrm>
              <a:custGeom>
                <a:avLst/>
                <a:gdLst/>
                <a:ahLst/>
                <a:cxnLst/>
                <a:rect l="l" t="t" r="r" b="b"/>
                <a:pathLst>
                  <a:path w="726841" h="1121399">
                    <a:moveTo>
                      <a:pt x="236325" y="1049494"/>
                    </a:moveTo>
                    <a:lnTo>
                      <a:pt x="495287" y="1049494"/>
                    </a:lnTo>
                    <a:cubicBezTo>
                      <a:pt x="491080" y="1064561"/>
                      <a:pt x="487966" y="1079199"/>
                      <a:pt x="485273" y="1093187"/>
                    </a:cubicBezTo>
                    <a:lnTo>
                      <a:pt x="245258" y="1092728"/>
                    </a:lnTo>
                    <a:close/>
                    <a:moveTo>
                      <a:pt x="363421" y="203844"/>
                    </a:moveTo>
                    <a:cubicBezTo>
                      <a:pt x="401307" y="203844"/>
                      <a:pt x="432020" y="234557"/>
                      <a:pt x="432020" y="272443"/>
                    </a:cubicBezTo>
                    <a:cubicBezTo>
                      <a:pt x="432020" y="310329"/>
                      <a:pt x="401307" y="341042"/>
                      <a:pt x="363421" y="341042"/>
                    </a:cubicBezTo>
                    <a:cubicBezTo>
                      <a:pt x="325534" y="341042"/>
                      <a:pt x="294821" y="310329"/>
                      <a:pt x="294821" y="272443"/>
                    </a:cubicBezTo>
                    <a:cubicBezTo>
                      <a:pt x="294821" y="234557"/>
                      <a:pt x="325534" y="203844"/>
                      <a:pt x="363421" y="203844"/>
                    </a:cubicBezTo>
                    <a:close/>
                    <a:moveTo>
                      <a:pt x="363421" y="135244"/>
                    </a:moveTo>
                    <a:cubicBezTo>
                      <a:pt x="287648" y="135244"/>
                      <a:pt x="226222" y="196671"/>
                      <a:pt x="226222" y="272443"/>
                    </a:cubicBezTo>
                    <a:cubicBezTo>
                      <a:pt x="226222" y="348216"/>
                      <a:pt x="287648" y="409642"/>
                      <a:pt x="363421" y="409642"/>
                    </a:cubicBezTo>
                    <a:cubicBezTo>
                      <a:pt x="439193" y="409642"/>
                      <a:pt x="500619" y="348216"/>
                      <a:pt x="500619" y="272443"/>
                    </a:cubicBezTo>
                    <a:cubicBezTo>
                      <a:pt x="500619" y="196671"/>
                      <a:pt x="439193" y="135244"/>
                      <a:pt x="363421" y="135244"/>
                    </a:cubicBezTo>
                    <a:close/>
                    <a:moveTo>
                      <a:pt x="196200" y="0"/>
                    </a:moveTo>
                    <a:cubicBezTo>
                      <a:pt x="300307" y="58658"/>
                      <a:pt x="427219" y="59450"/>
                      <a:pt x="531959" y="2129"/>
                    </a:cubicBezTo>
                    <a:cubicBezTo>
                      <a:pt x="645195" y="251105"/>
                      <a:pt x="615578" y="521951"/>
                      <a:pt x="565642" y="749813"/>
                    </a:cubicBezTo>
                    <a:lnTo>
                      <a:pt x="726841" y="904479"/>
                    </a:lnTo>
                    <a:lnTo>
                      <a:pt x="700460" y="1113326"/>
                    </a:lnTo>
                    <a:lnTo>
                      <a:pt x="510728" y="982128"/>
                    </a:lnTo>
                    <a:lnTo>
                      <a:pt x="503274" y="1014651"/>
                    </a:lnTo>
                    <a:lnTo>
                      <a:pt x="228241" y="1014651"/>
                    </a:lnTo>
                    <a:cubicBezTo>
                      <a:pt x="226194" y="1005458"/>
                      <a:pt x="223902" y="996068"/>
                      <a:pt x="221524" y="986461"/>
                    </a:cubicBezTo>
                    <a:lnTo>
                      <a:pt x="26381" y="1121399"/>
                    </a:lnTo>
                    <a:lnTo>
                      <a:pt x="0" y="912552"/>
                    </a:lnTo>
                    <a:lnTo>
                      <a:pt x="162681" y="756465"/>
                    </a:lnTo>
                    <a:lnTo>
                      <a:pt x="163137" y="757906"/>
                    </a:lnTo>
                    <a:lnTo>
                      <a:pt x="165881" y="748957"/>
                    </a:lnTo>
                    <a:cubicBezTo>
                      <a:pt x="117348" y="521774"/>
                      <a:pt x="87568" y="246912"/>
                      <a:pt x="19620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Freeform 122"/>
              <p:cNvSpPr/>
              <p:nvPr/>
            </p:nvSpPr>
            <p:spPr>
              <a:xfrm>
                <a:off x="6997804" y="1654812"/>
                <a:ext cx="298274" cy="244742"/>
              </a:xfrm>
              <a:custGeom>
                <a:avLst/>
                <a:gdLst/>
                <a:ahLst/>
                <a:cxnLst/>
                <a:rect l="l" t="t" r="r" b="b"/>
                <a:pathLst>
                  <a:path w="298274" h="244742">
                    <a:moveTo>
                      <a:pt x="147328" y="0"/>
                    </a:moveTo>
                    <a:cubicBezTo>
                      <a:pt x="212319" y="65590"/>
                      <a:pt x="261867" y="134854"/>
                      <a:pt x="298274" y="206570"/>
                    </a:cubicBezTo>
                    <a:cubicBezTo>
                      <a:pt x="205418" y="258299"/>
                      <a:pt x="92251" y="257374"/>
                      <a:pt x="0" y="204273"/>
                    </a:cubicBezTo>
                    <a:cubicBezTo>
                      <a:pt x="35363" y="132633"/>
                      <a:pt x="83678" y="64016"/>
                      <a:pt x="1473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Freeform 124"/>
            <p:cNvSpPr/>
            <p:nvPr/>
          </p:nvSpPr>
          <p:spPr>
            <a:xfrm>
              <a:off x="6777274" y="2572267"/>
              <a:ext cx="552841" cy="436431"/>
            </a:xfrm>
            <a:custGeom>
              <a:avLst/>
              <a:gdLst/>
              <a:ahLst/>
              <a:cxnLst/>
              <a:rect l="l" t="t" r="r" b="b"/>
              <a:pathLst>
                <a:path w="935319" h="738371">
                  <a:moveTo>
                    <a:pt x="570246" y="5904"/>
                  </a:moveTo>
                  <a:cubicBezTo>
                    <a:pt x="462283" y="64891"/>
                    <a:pt x="426421" y="317189"/>
                    <a:pt x="649701" y="474399"/>
                  </a:cubicBezTo>
                  <a:cubicBezTo>
                    <a:pt x="593836" y="327977"/>
                    <a:pt x="630970" y="255746"/>
                    <a:pt x="667057" y="182470"/>
                  </a:cubicBezTo>
                  <a:cubicBezTo>
                    <a:pt x="667659" y="219721"/>
                    <a:pt x="629598" y="299814"/>
                    <a:pt x="723199" y="346469"/>
                  </a:cubicBezTo>
                  <a:cubicBezTo>
                    <a:pt x="679394" y="206128"/>
                    <a:pt x="864427" y="161920"/>
                    <a:pt x="670152" y="6949"/>
                  </a:cubicBezTo>
                  <a:cubicBezTo>
                    <a:pt x="951156" y="47548"/>
                    <a:pt x="868526" y="190548"/>
                    <a:pt x="935319" y="334595"/>
                  </a:cubicBezTo>
                  <a:cubicBezTo>
                    <a:pt x="886447" y="343095"/>
                    <a:pt x="815632" y="212619"/>
                    <a:pt x="831546" y="274410"/>
                  </a:cubicBezTo>
                  <a:cubicBezTo>
                    <a:pt x="915063" y="518579"/>
                    <a:pt x="665249" y="525551"/>
                    <a:pt x="744586" y="738371"/>
                  </a:cubicBezTo>
                  <a:cubicBezTo>
                    <a:pt x="498005" y="724435"/>
                    <a:pt x="570128" y="495242"/>
                    <a:pt x="454164" y="439509"/>
                  </a:cubicBezTo>
                  <a:cubicBezTo>
                    <a:pt x="422689" y="433882"/>
                    <a:pt x="384944" y="459601"/>
                    <a:pt x="454829" y="574141"/>
                  </a:cubicBezTo>
                  <a:cubicBezTo>
                    <a:pt x="47812" y="270832"/>
                    <a:pt x="333584" y="22904"/>
                    <a:pt x="570246" y="5904"/>
                  </a:cubicBezTo>
                  <a:close/>
                  <a:moveTo>
                    <a:pt x="0" y="0"/>
                  </a:moveTo>
                  <a:lnTo>
                    <a:pt x="9284" y="0"/>
                  </a:lnTo>
                  <a:lnTo>
                    <a:pt x="746" y="590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117E54FB-AAC1-4EE1-86B8-E486687E96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5616" y="-15598"/>
            <a:ext cx="5920621" cy="1368152"/>
          </a:xfrm>
        </p:spPr>
        <p:txBody>
          <a:bodyPr/>
          <a:lstStyle/>
          <a:p>
            <a:pPr>
              <a:defRPr/>
            </a:pPr>
            <a:r>
              <a:rPr lang="en-US" altLang="ko-KR" sz="36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Session Identifier</a:t>
            </a:r>
          </a:p>
        </p:txBody>
      </p:sp>
    </p:spTree>
    <p:extLst>
      <p:ext uri="{BB962C8B-B14F-4D97-AF65-F5344CB8AC3E}">
        <p14:creationId xmlns:p14="http://schemas.microsoft.com/office/powerpoint/2010/main" val="171308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11510"/>
            <a:ext cx="2016224" cy="136815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Process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91F6684-236C-4B6F-BAD3-03CDDAE3455A}"/>
              </a:ext>
            </a:extLst>
          </p:cNvPr>
          <p:cNvSpPr txBox="1"/>
          <p:nvPr/>
        </p:nvSpPr>
        <p:spPr>
          <a:xfrm>
            <a:off x="2771800" y="555526"/>
            <a:ext cx="57606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 יוצרים </a:t>
            </a:r>
            <a:r>
              <a:rPr lang="en-US" sz="1700" dirty="0"/>
              <a:t>session</a:t>
            </a:r>
            <a:r>
              <a:rPr lang="he-IL" sz="1700" dirty="0"/>
              <a:t> עבור כל</a:t>
            </a:r>
            <a:r>
              <a:rPr lang="en-US" sz="1700" dirty="0"/>
              <a:t>‏</a:t>
            </a:r>
            <a:r>
              <a:rPr lang="he-IL" sz="1700" dirty="0"/>
              <a:t> משתמש (כלומר דפדפן) בפניה </a:t>
            </a:r>
            <a:r>
              <a:rPr lang="en-US" sz="1700" dirty="0"/>
              <a:t>http </a:t>
            </a:r>
            <a:r>
              <a:rPr lang="he-IL" sz="1700" dirty="0"/>
              <a:t> ראשונה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700" dirty="0" err="1"/>
              <a:t>כל</a:t>
            </a:r>
            <a:r>
              <a:rPr lang="en-US" sz="1700" dirty="0"/>
              <a:t> </a:t>
            </a:r>
            <a:r>
              <a:rPr lang="en-US" sz="1700" dirty="0" err="1"/>
              <a:t>פעם</a:t>
            </a:r>
            <a:r>
              <a:rPr lang="en-US" sz="1700" dirty="0"/>
              <a:t> </a:t>
            </a:r>
            <a:r>
              <a:rPr lang="en-US" sz="1700" dirty="0" err="1"/>
              <a:t>שיוצרים</a:t>
            </a:r>
            <a:r>
              <a:rPr lang="en-US" sz="1700" dirty="0"/>
              <a:t>  session </a:t>
            </a:r>
            <a:r>
              <a:rPr lang="he-IL" sz="1700" dirty="0"/>
              <a:t>‏, נוצר  מספר (</a:t>
            </a:r>
            <a:r>
              <a:rPr lang="en-US" sz="1700" dirty="0">
                <a:solidFill>
                  <a:srgbClr val="FF0000"/>
                </a:solidFill>
              </a:rPr>
              <a:t>session ID</a:t>
            </a:r>
            <a:r>
              <a:rPr lang="he-IL" sz="1700" dirty="0"/>
              <a:t>) המייצג את אותו משתמש</a:t>
            </a:r>
            <a:r>
              <a:rPr lang="en-US" sz="1700" dirty="0"/>
              <a:t> ‏</a:t>
            </a:r>
            <a:r>
              <a:rPr lang="en-US" sz="1700" dirty="0" err="1"/>
              <a:t>כך</a:t>
            </a:r>
            <a:r>
              <a:rPr lang="en-US" sz="1700" dirty="0"/>
              <a:t> </a:t>
            </a:r>
            <a:r>
              <a:rPr lang="en-US" sz="1700" dirty="0" err="1"/>
              <a:t>שנוכל</a:t>
            </a:r>
            <a:r>
              <a:rPr lang="en-US" sz="1700" dirty="0"/>
              <a:t>  ‏</a:t>
            </a:r>
            <a:r>
              <a:rPr lang="en-US" sz="1700" dirty="0" err="1"/>
              <a:t>לזהות</a:t>
            </a:r>
            <a:r>
              <a:rPr lang="en-US" sz="1700" dirty="0"/>
              <a:t> </a:t>
            </a:r>
            <a:r>
              <a:rPr lang="en-US" sz="1700" dirty="0" err="1"/>
              <a:t>אותו</a:t>
            </a:r>
            <a:r>
              <a:rPr lang="en-US" sz="1700" dirty="0"/>
              <a:t> </a:t>
            </a:r>
            <a:r>
              <a:rPr lang="en-US" sz="1700" dirty="0" err="1"/>
              <a:t>בהמשך</a:t>
            </a:r>
            <a:r>
              <a:rPr lang="he-IL" sz="1700" dirty="0"/>
              <a:t>.</a:t>
            </a:r>
            <a:endParaRPr lang="en-US" sz="1700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700" dirty="0"/>
              <a:t>‏</a:t>
            </a:r>
            <a:r>
              <a:rPr lang="en-US" sz="1700" dirty="0" err="1"/>
              <a:t>המספר</a:t>
            </a:r>
            <a:r>
              <a:rPr lang="en-US" sz="1700" dirty="0"/>
              <a:t> ‏</a:t>
            </a:r>
            <a:r>
              <a:rPr lang="en-US" sz="1700" dirty="0" err="1"/>
              <a:t>נשלח</a:t>
            </a:r>
            <a:r>
              <a:rPr lang="en-US" sz="1700" dirty="0"/>
              <a:t> ב</a:t>
            </a:r>
            <a:r>
              <a:rPr lang="he-IL" sz="1700" dirty="0"/>
              <a:t>י</a:t>
            </a:r>
            <a:r>
              <a:rPr lang="en-US" sz="1700" dirty="0"/>
              <a:t>ן </a:t>
            </a:r>
            <a:r>
              <a:rPr lang="en-US" sz="1700" dirty="0" err="1"/>
              <a:t>השרת</a:t>
            </a:r>
            <a:r>
              <a:rPr lang="he-IL" sz="1700" dirty="0"/>
              <a:t> לבין </a:t>
            </a:r>
            <a:r>
              <a:rPr lang="en-US" sz="1700" dirty="0"/>
              <a:t> </a:t>
            </a:r>
            <a:r>
              <a:rPr lang="he-IL" sz="1700" dirty="0"/>
              <a:t>הלקוח </a:t>
            </a:r>
            <a:r>
              <a:rPr lang="en-US" sz="1700" dirty="0" err="1">
                <a:solidFill>
                  <a:srgbClr val="FF0000"/>
                </a:solidFill>
              </a:rPr>
              <a:t>יחד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 err="1">
                <a:solidFill>
                  <a:srgbClr val="FF0000"/>
                </a:solidFill>
              </a:rPr>
              <a:t>עם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 err="1">
                <a:solidFill>
                  <a:srgbClr val="FF0000"/>
                </a:solidFill>
              </a:rPr>
              <a:t>כל</a:t>
            </a:r>
            <a:r>
              <a:rPr lang="en-US" sz="1700" dirty="0">
                <a:solidFill>
                  <a:srgbClr val="FF0000"/>
                </a:solidFill>
              </a:rPr>
              <a:t> </a:t>
            </a:r>
            <a:r>
              <a:rPr lang="en-US" sz="1700" dirty="0" err="1">
                <a:solidFill>
                  <a:srgbClr val="FF0000"/>
                </a:solidFill>
              </a:rPr>
              <a:t>בקש</a:t>
            </a:r>
            <a:r>
              <a:rPr lang="he-IL" sz="1700" dirty="0">
                <a:solidFill>
                  <a:srgbClr val="FF0000"/>
                </a:solidFill>
              </a:rPr>
              <a:t>ה או תשובה </a:t>
            </a:r>
            <a:r>
              <a:rPr lang="en-US" sz="1700" dirty="0">
                <a:solidFill>
                  <a:srgbClr val="FF0000"/>
                </a:solidFill>
              </a:rPr>
              <a:t>http</a:t>
            </a:r>
            <a:r>
              <a:rPr lang="he-IL" sz="1700" dirty="0"/>
              <a:t>. ‏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</a:t>
            </a:r>
            <a:r>
              <a:rPr lang="en-US" sz="1700" dirty="0"/>
              <a:t>session ID </a:t>
            </a:r>
            <a:r>
              <a:rPr lang="he-IL" sz="1700" dirty="0"/>
              <a:t> נשמר בצד הלקוח ב-</a:t>
            </a:r>
            <a:r>
              <a:rPr lang="en-US" sz="1700" dirty="0"/>
              <a:t>cookies</a:t>
            </a:r>
            <a:r>
              <a:rPr lang="he-IL" sz="1700" dirty="0"/>
              <a:t> ‏</a:t>
            </a:r>
            <a:endParaRPr lang="en-US" sz="1700" dirty="0"/>
          </a:p>
          <a:p>
            <a:pPr marL="742950" lvl="1" indent="-285750" algn="r" rtl="1">
              <a:buFont typeface="Wingdings" panose="05000000000000000000" pitchFamily="2" charset="2"/>
              <a:buChar char="ü"/>
            </a:pPr>
            <a:r>
              <a:rPr lang="en-US" sz="1700" dirty="0"/>
              <a:t>‏</a:t>
            </a:r>
            <a:r>
              <a:rPr lang="he-IL" sz="1700" dirty="0"/>
              <a:t>ולכן: ‏ניתן להתחבר לאתר משני דפדפנים שונים וכך </a:t>
            </a:r>
            <a:r>
              <a:rPr lang="he-IL" sz="1700" dirty="0" err="1"/>
              <a:t>לסמלץ</a:t>
            </a:r>
            <a:r>
              <a:rPr lang="he-IL" sz="1700" dirty="0"/>
              <a:t> פניה של שני ‏משתמשים שונים בו זמנית לאתר.</a:t>
            </a:r>
          </a:p>
          <a:p>
            <a:pPr marL="742950" lvl="1" indent="-285750" algn="r" rtl="1">
              <a:buFont typeface="Wingdings" panose="05000000000000000000" pitchFamily="2" charset="2"/>
              <a:buChar char="ü"/>
            </a:pPr>
            <a:r>
              <a:rPr lang="he-IL" sz="1700" dirty="0"/>
              <a:t>ולכן: אם משתמש מוחק את ה-</a:t>
            </a:r>
            <a:r>
              <a:rPr lang="en-US" sz="1700" dirty="0"/>
              <a:t>cookies</a:t>
            </a:r>
            <a:r>
              <a:rPr lang="he-IL" sz="1700" dirty="0"/>
              <a:t> שלו הוא מאבד כל </a:t>
            </a:r>
            <a:r>
              <a:rPr lang="en-US" sz="1700" dirty="0"/>
              <a:t>session</a:t>
            </a:r>
            <a:r>
              <a:rPr lang="he-IL" sz="1700" dirty="0"/>
              <a:t> שהיה לו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1700" dirty="0"/>
              <a:t>‏</a:t>
            </a:r>
            <a:r>
              <a:rPr lang="en-US" sz="1700" dirty="0" err="1"/>
              <a:t>אנחנו</a:t>
            </a:r>
            <a:r>
              <a:rPr lang="en-US" sz="1700" dirty="0"/>
              <a:t> </a:t>
            </a:r>
            <a:r>
              <a:rPr lang="en-US" sz="1700" dirty="0" err="1"/>
              <a:t>לא</a:t>
            </a:r>
            <a:r>
              <a:rPr lang="en-US" sz="1700" dirty="0"/>
              <a:t> </a:t>
            </a:r>
            <a:r>
              <a:rPr lang="en-US" sz="1700" dirty="0" err="1"/>
              <a:t>צריכים</a:t>
            </a:r>
            <a:r>
              <a:rPr lang="en-US" sz="1700" dirty="0"/>
              <a:t> </a:t>
            </a:r>
            <a:r>
              <a:rPr lang="en-US" sz="1700" dirty="0" err="1"/>
              <a:t>לגשת</a:t>
            </a:r>
            <a:r>
              <a:rPr lang="he-IL" sz="1700" dirty="0"/>
              <a:t> ל-</a:t>
            </a:r>
            <a:r>
              <a:rPr lang="en-US" sz="1700" dirty="0"/>
              <a:t>cookies</a:t>
            </a:r>
            <a:r>
              <a:rPr lang="he-IL" sz="1700" dirty="0"/>
              <a:t> </a:t>
            </a:r>
            <a:r>
              <a:rPr lang="en-US" sz="1700" dirty="0"/>
              <a:t> ‏</a:t>
            </a:r>
            <a:r>
              <a:rPr lang="en-US" sz="1700" dirty="0" err="1"/>
              <a:t>על</a:t>
            </a:r>
            <a:r>
              <a:rPr lang="en-US" sz="1700" dirty="0"/>
              <a:t> </a:t>
            </a:r>
            <a:r>
              <a:rPr lang="en-US" sz="1700" dirty="0" err="1"/>
              <a:t>מנת</a:t>
            </a:r>
            <a:r>
              <a:rPr lang="en-US" sz="1700" dirty="0"/>
              <a:t> </a:t>
            </a:r>
            <a:r>
              <a:rPr lang="en-US" sz="1700" dirty="0" err="1"/>
              <a:t>לחלץ</a:t>
            </a:r>
            <a:r>
              <a:rPr lang="en-US" sz="1700" dirty="0"/>
              <a:t> את ה</a:t>
            </a:r>
            <a:r>
              <a:rPr lang="he-IL" sz="1700" dirty="0"/>
              <a:t>-</a:t>
            </a:r>
            <a:r>
              <a:rPr lang="en-US" sz="1700" dirty="0"/>
              <a:t>session</a:t>
            </a:r>
            <a:r>
              <a:rPr lang="he-IL" sz="1700" dirty="0"/>
              <a:t>. </a:t>
            </a:r>
            <a:r>
              <a:rPr lang="en-US" sz="1700" dirty="0"/>
              <a:t>‏</a:t>
            </a:r>
            <a:r>
              <a:rPr lang="en-US" sz="1700" dirty="0" err="1"/>
              <a:t>יש</a:t>
            </a:r>
            <a:r>
              <a:rPr lang="en-US" sz="1700" dirty="0"/>
              <a:t> </a:t>
            </a:r>
            <a:r>
              <a:rPr lang="en-US" sz="1700" dirty="0" err="1"/>
              <a:t>דרך</a:t>
            </a:r>
            <a:r>
              <a:rPr lang="en-US" sz="1700" dirty="0"/>
              <a:t> </a:t>
            </a:r>
            <a:r>
              <a:rPr lang="en-US" sz="1700" dirty="0" err="1"/>
              <a:t>מסודרת</a:t>
            </a:r>
            <a:r>
              <a:rPr lang="en-US" sz="1700" dirty="0"/>
              <a:t> </a:t>
            </a:r>
            <a:r>
              <a:rPr lang="en-US" sz="1700" dirty="0" err="1"/>
              <a:t>לגשת</a:t>
            </a:r>
            <a:r>
              <a:rPr lang="en-US" sz="1700" dirty="0"/>
              <a:t> </a:t>
            </a:r>
            <a:r>
              <a:rPr lang="he-IL" sz="1700" dirty="0"/>
              <a:t>ל-</a:t>
            </a:r>
            <a:r>
              <a:rPr lang="en-US" sz="1700" dirty="0"/>
              <a:t>session</a:t>
            </a:r>
            <a:r>
              <a:rPr lang="he-IL" sz="1700" dirty="0"/>
              <a:t> בצד שרת.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sz="1700" dirty="0"/>
              <a:t>ה </a:t>
            </a:r>
            <a:r>
              <a:rPr lang="en-US" sz="1700" dirty="0"/>
              <a:t>SESSION</a:t>
            </a:r>
            <a:r>
              <a:rPr lang="he-IL" sz="1700" dirty="0"/>
              <a:t> נמחק כשאר מתנתקים או מכפים את המערכת</a:t>
            </a:r>
          </a:p>
          <a:p>
            <a:pPr algn="r"/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sz="1700" dirty="0"/>
          </a:p>
        </p:txBody>
      </p:sp>
    </p:spTree>
    <p:extLst>
      <p:ext uri="{BB962C8B-B14F-4D97-AF65-F5344CB8AC3E}">
        <p14:creationId xmlns:p14="http://schemas.microsoft.com/office/powerpoint/2010/main" val="285795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11510"/>
            <a:ext cx="2016224" cy="136815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610B4B"/>
                </a:solidFill>
                <a:effectLst/>
                <a:latin typeface="erdana"/>
              </a:rPr>
              <a:t>Why Use Session?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D91F6684-236C-4B6F-BAD3-03CDDAE3455A}"/>
              </a:ext>
            </a:extLst>
          </p:cNvPr>
          <p:cNvSpPr txBox="1"/>
          <p:nvPr/>
        </p:nvSpPr>
        <p:spPr>
          <a:xfrm>
            <a:off x="3275856" y="987574"/>
            <a:ext cx="52565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store information over the server more securely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transfer the information from one web page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Inter-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It can be used as an alternative to cookies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000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טבלה 6">
            <a:extLst>
              <a:ext uri="{FF2B5EF4-FFF2-40B4-BE49-F238E27FC236}">
                <a16:creationId xmlns:a16="http://schemas.microsoft.com/office/drawing/2014/main" id="{C69A0E2D-CFFE-4280-B3E1-00A9A37F7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159905"/>
              </p:ext>
            </p:extLst>
          </p:nvPr>
        </p:nvGraphicFramePr>
        <p:xfrm>
          <a:off x="323528" y="411510"/>
          <a:ext cx="8305600" cy="46024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52800">
                  <a:extLst>
                    <a:ext uri="{9D8B030D-6E8A-4147-A177-3AD203B41FA5}">
                      <a16:colId xmlns:a16="http://schemas.microsoft.com/office/drawing/2014/main" val="2670050328"/>
                    </a:ext>
                  </a:extLst>
                </a:gridCol>
                <a:gridCol w="4152800">
                  <a:extLst>
                    <a:ext uri="{9D8B030D-6E8A-4147-A177-3AD203B41FA5}">
                      <a16:colId xmlns:a16="http://schemas.microsoft.com/office/drawing/2014/main" val="2683073388"/>
                    </a:ext>
                  </a:extLst>
                </a:gridCol>
              </a:tblGrid>
              <a:tr h="361026"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Sessions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Cookies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29166"/>
                  </a:ext>
                </a:extLst>
              </a:tr>
              <a:tr h="902566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Sessions are stored on</a:t>
                      </a:r>
                    </a:p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server side.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Cookies are stored on</a:t>
                      </a:r>
                      <a:endParaRPr lang="he-IL" sz="1600" dirty="0"/>
                    </a:p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client side.</a:t>
                      </a:r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14574092"/>
                  </a:ext>
                </a:extLst>
              </a:tr>
              <a:tr h="84239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Sessions can store object.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Cookies can only store </a:t>
                      </a:r>
                    </a:p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strings.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3611831"/>
                  </a:ext>
                </a:extLst>
              </a:tr>
              <a:tr h="84239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When users close their browser, they </a:t>
                      </a:r>
                    </a:p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also loss the session.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Cookies can be set to a</a:t>
                      </a:r>
                    </a:p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 long lifetime.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182352382"/>
                  </a:ext>
                </a:extLst>
              </a:tr>
              <a:tr h="601711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Session is dependent on Cookie.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Cookie is not dependent on session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165054911"/>
                  </a:ext>
                </a:extLst>
              </a:tr>
              <a:tr h="842395"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Within-session you can store as much data as you like. 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The official maximum </a:t>
                      </a:r>
                    </a:p>
                    <a:p>
                      <a:pPr marL="0" marR="0" lvl="0" indent="0" algn="l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222222"/>
                          </a:solidFill>
                          <a:effectLst/>
                          <a:latin typeface="Source Sans Pro" panose="020B0503030403020204" pitchFamily="34" charset="0"/>
                        </a:rPr>
                        <a:t>cookie size is 4KB</a:t>
                      </a:r>
                    </a:p>
                    <a:p>
                      <a:pPr rtl="1"/>
                      <a:endParaRPr lang="he-IL" dirty="0"/>
                    </a:p>
                  </a:txBody>
                  <a:tcPr>
                    <a:gradFill>
                      <a:gsLst>
                        <a:gs pos="43588">
                          <a:srgbClr val="FFF1C2"/>
                        </a:gs>
                        <a:gs pos="7000">
                          <a:srgbClr val="FFEEB3"/>
                        </a:gs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44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474923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191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350</Words>
  <Application>Microsoft Office PowerPoint</Application>
  <PresentationFormat>‫הצגה על המסך (16:9)</PresentationFormat>
  <Paragraphs>67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8</vt:i4>
      </vt:variant>
    </vt:vector>
  </HeadingPairs>
  <TitlesOfParts>
    <vt:vector size="18" baseType="lpstr">
      <vt:lpstr>맑은 고딕</vt:lpstr>
      <vt:lpstr>Arial</vt:lpstr>
      <vt:lpstr>erdana</vt:lpstr>
      <vt:lpstr>Helvetica Neue</vt:lpstr>
      <vt:lpstr>Inter-Regular</vt:lpstr>
      <vt:lpstr>Source Sans Pro</vt:lpstr>
      <vt:lpstr>Wingdings</vt:lpstr>
      <vt:lpstr>Cover and End Slide Master</vt:lpstr>
      <vt:lpstr>Contents Slide Master</vt:lpstr>
      <vt:lpstr>Section Break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365 Pro Plus</cp:lastModifiedBy>
  <cp:revision>117</cp:revision>
  <dcterms:created xsi:type="dcterms:W3CDTF">2016-12-05T23:26:54Z</dcterms:created>
  <dcterms:modified xsi:type="dcterms:W3CDTF">2021-06-29T10:01:22Z</dcterms:modified>
</cp:coreProperties>
</file>