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1" r:id="rId1"/>
  </p:sldMasterIdLst>
  <p:notesMasterIdLst>
    <p:notesMasterId r:id="rId34"/>
  </p:notesMasterIdLst>
  <p:sldIdLst>
    <p:sldId id="734" r:id="rId2"/>
    <p:sldId id="772" r:id="rId3"/>
    <p:sldId id="790" r:id="rId4"/>
    <p:sldId id="789" r:id="rId5"/>
    <p:sldId id="791" r:id="rId6"/>
    <p:sldId id="793" r:id="rId7"/>
    <p:sldId id="346" r:id="rId8"/>
    <p:sldId id="803" r:id="rId9"/>
    <p:sldId id="464" r:id="rId10"/>
    <p:sldId id="773" r:id="rId11"/>
    <p:sldId id="798" r:id="rId12"/>
    <p:sldId id="760" r:id="rId13"/>
    <p:sldId id="800" r:id="rId14"/>
    <p:sldId id="257" r:id="rId15"/>
    <p:sldId id="774" r:id="rId16"/>
    <p:sldId id="775" r:id="rId17"/>
    <p:sldId id="776" r:id="rId18"/>
    <p:sldId id="777" r:id="rId19"/>
    <p:sldId id="259" r:id="rId20"/>
    <p:sldId id="778" r:id="rId21"/>
    <p:sldId id="766" r:id="rId22"/>
    <p:sldId id="779" r:id="rId23"/>
    <p:sldId id="780" r:id="rId24"/>
    <p:sldId id="781" r:id="rId25"/>
    <p:sldId id="782" r:id="rId26"/>
    <p:sldId id="785" r:id="rId27"/>
    <p:sldId id="784" r:id="rId28"/>
    <p:sldId id="786" r:id="rId29"/>
    <p:sldId id="268" r:id="rId30"/>
    <p:sldId id="269" r:id="rId31"/>
    <p:sldId id="783" r:id="rId32"/>
    <p:sldId id="80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  <a:srgbClr val="FF3300"/>
    <a:srgbClr val="DA002A"/>
    <a:srgbClr val="339966"/>
    <a:srgbClr val="008000"/>
    <a:srgbClr val="00CC99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67336" autoAdjust="0"/>
  </p:normalViewPr>
  <p:slideViewPr>
    <p:cSldViewPr>
      <p:cViewPr varScale="1">
        <p:scale>
          <a:sx n="96" d="100"/>
          <a:sy n="96" d="100"/>
        </p:scale>
        <p:origin x="318" y="36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3535-2A09-4BE2-8983-F3818D50A908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EDD5E0-ACBE-4083-922B-E5756F8AF4F1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size( )</a:t>
          </a:r>
          <a:endParaRPr lang="zh-CN" altLang="en-US" sz="3200" dirty="0"/>
        </a:p>
      </dgm:t>
    </dgm:pt>
    <dgm:pt modelId="{1F35D82B-4C95-45C8-8937-5FE1624CFF3A}" type="parTrans" cxnId="{4B07656D-3F1B-46E2-8906-37F9CEE8FB5A}">
      <dgm:prSet/>
      <dgm:spPr/>
      <dgm:t>
        <a:bodyPr/>
        <a:lstStyle/>
        <a:p>
          <a:endParaRPr lang="zh-CN" altLang="en-US" sz="3200"/>
        </a:p>
      </dgm:t>
    </dgm:pt>
    <dgm:pt modelId="{B8B3E01C-DAD8-40D1-9A0A-7DFDDEAE695E}" type="sibTrans" cxnId="{4B07656D-3F1B-46E2-8906-37F9CEE8FB5A}">
      <dgm:prSet/>
      <dgm:spPr/>
      <dgm:t>
        <a:bodyPr/>
        <a:lstStyle/>
        <a:p>
          <a:endParaRPr lang="zh-CN" altLang="en-US" sz="3200"/>
        </a:p>
      </dgm:t>
    </dgm:pt>
    <dgm:pt modelId="{C3998F67-3F62-4CD1-AF97-43DEAB962C22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length()</a:t>
          </a:r>
          <a:endParaRPr lang="zh-CN" altLang="en-US" sz="3200" dirty="0"/>
        </a:p>
      </dgm:t>
    </dgm:pt>
    <dgm:pt modelId="{9FCFC879-97B9-4E54-9A03-7D968CA3888F}" type="parTrans" cxnId="{929DB3F8-D810-4C29-84B2-A7C1F17C945B}">
      <dgm:prSet/>
      <dgm:spPr/>
      <dgm:t>
        <a:bodyPr/>
        <a:lstStyle/>
        <a:p>
          <a:endParaRPr lang="zh-CN" altLang="en-US" sz="3200"/>
        </a:p>
      </dgm:t>
    </dgm:pt>
    <dgm:pt modelId="{DBCC202F-FF20-4660-B76F-671D0877A56F}" type="sibTrans" cxnId="{929DB3F8-D810-4C29-84B2-A7C1F17C945B}">
      <dgm:prSet/>
      <dgm:spPr/>
      <dgm:t>
        <a:bodyPr/>
        <a:lstStyle/>
        <a:p>
          <a:endParaRPr lang="zh-CN" altLang="en-US" sz="3200"/>
        </a:p>
      </dgm:t>
    </dgm:pt>
    <dgm:pt modelId="{3299A0C1-C321-4BF1-B27F-853347C7EC66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resize(</a:t>
          </a:r>
          <a:r>
            <a:rPr lang="en-US" altLang="zh-CN" sz="3200" dirty="0" err="1"/>
            <a:t>int</a:t>
          </a:r>
          <a:r>
            <a:rPr lang="en-US" altLang="zh-CN" sz="3200" dirty="0"/>
            <a:t>)</a:t>
          </a:r>
          <a:endParaRPr lang="zh-CN" altLang="en-US" sz="3200" dirty="0"/>
        </a:p>
      </dgm:t>
    </dgm:pt>
    <dgm:pt modelId="{AC18B48D-61E8-4A02-899D-9B616DEA0569}" type="parTrans" cxnId="{CB07DE76-49CB-4F07-AA04-94E269244B10}">
      <dgm:prSet/>
      <dgm:spPr/>
      <dgm:t>
        <a:bodyPr/>
        <a:lstStyle/>
        <a:p>
          <a:endParaRPr lang="zh-CN" altLang="en-US" sz="3200"/>
        </a:p>
      </dgm:t>
    </dgm:pt>
    <dgm:pt modelId="{A57EAC41-522F-45AB-B1EE-68E23C5B992C}" type="sibTrans" cxnId="{CB07DE76-49CB-4F07-AA04-94E269244B10}">
      <dgm:prSet/>
      <dgm:spPr/>
      <dgm:t>
        <a:bodyPr/>
        <a:lstStyle/>
        <a:p>
          <a:endParaRPr lang="zh-CN" altLang="en-US" sz="3200"/>
        </a:p>
      </dgm:t>
    </dgm:pt>
    <dgm:pt modelId="{A8344CB8-F192-4C9E-A7ED-BF07D7C8ABB0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capacity( )</a:t>
          </a:r>
          <a:endParaRPr lang="zh-CN" altLang="en-US" sz="3200" dirty="0"/>
        </a:p>
      </dgm:t>
    </dgm:pt>
    <dgm:pt modelId="{6EDD0A50-DBA4-49AB-BCFC-7B6BDEA9CD01}" type="parTrans" cxnId="{E726E1CC-99BC-4573-B7CF-F4D019155381}">
      <dgm:prSet/>
      <dgm:spPr/>
      <dgm:t>
        <a:bodyPr/>
        <a:lstStyle/>
        <a:p>
          <a:endParaRPr lang="zh-CN" altLang="en-US" sz="3200"/>
        </a:p>
      </dgm:t>
    </dgm:pt>
    <dgm:pt modelId="{1B94CDC8-F644-413B-BD17-EF81E52C9B57}" type="sibTrans" cxnId="{E726E1CC-99BC-4573-B7CF-F4D019155381}">
      <dgm:prSet/>
      <dgm:spPr/>
      <dgm:t>
        <a:bodyPr/>
        <a:lstStyle/>
        <a:p>
          <a:endParaRPr lang="zh-CN" altLang="en-US" sz="3200"/>
        </a:p>
      </dgm:t>
    </dgm:pt>
    <dgm:pt modelId="{4432EE89-96F2-497E-A580-9E0DA49902DA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clear( )</a:t>
          </a:r>
          <a:endParaRPr lang="zh-CN" altLang="en-US" sz="3200" dirty="0"/>
        </a:p>
      </dgm:t>
    </dgm:pt>
    <dgm:pt modelId="{27B01EAF-2AF4-4B7A-B93A-A62FB488B94C}" type="parTrans" cxnId="{8D76679B-BD49-493B-88C8-6265C9DAF4A4}">
      <dgm:prSet/>
      <dgm:spPr/>
      <dgm:t>
        <a:bodyPr/>
        <a:lstStyle/>
        <a:p>
          <a:endParaRPr lang="zh-CN" altLang="en-US" sz="3200"/>
        </a:p>
      </dgm:t>
    </dgm:pt>
    <dgm:pt modelId="{B125DF93-DA03-418D-8957-017C3E728E29}" type="sibTrans" cxnId="{8D76679B-BD49-493B-88C8-6265C9DAF4A4}">
      <dgm:prSet/>
      <dgm:spPr/>
      <dgm:t>
        <a:bodyPr/>
        <a:lstStyle/>
        <a:p>
          <a:endParaRPr lang="zh-CN" altLang="en-US" sz="3200"/>
        </a:p>
      </dgm:t>
    </dgm:pt>
    <dgm:pt modelId="{6019B3AA-7A18-4BFA-97D4-2E2549392974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 err="1"/>
            <a:t>max_size</a:t>
          </a:r>
          <a:r>
            <a:rPr lang="en-US" altLang="zh-CN" sz="3200" dirty="0"/>
            <a:t>( )</a:t>
          </a:r>
          <a:endParaRPr lang="zh-CN" altLang="en-US" sz="3200" dirty="0"/>
        </a:p>
      </dgm:t>
    </dgm:pt>
    <dgm:pt modelId="{53BF0745-20FA-412C-862D-6697A527CCE0}" type="parTrans" cxnId="{5C031CB3-D7E2-45B7-8D33-58912C6BBC0C}">
      <dgm:prSet/>
      <dgm:spPr/>
      <dgm:t>
        <a:bodyPr/>
        <a:lstStyle/>
        <a:p>
          <a:endParaRPr lang="zh-CN" altLang="en-US" sz="3200"/>
        </a:p>
      </dgm:t>
    </dgm:pt>
    <dgm:pt modelId="{61242FC3-C22D-4286-8973-4752B0B57402}" type="sibTrans" cxnId="{5C031CB3-D7E2-45B7-8D33-58912C6BBC0C}">
      <dgm:prSet/>
      <dgm:spPr/>
      <dgm:t>
        <a:bodyPr/>
        <a:lstStyle/>
        <a:p>
          <a:endParaRPr lang="zh-CN" altLang="en-US" sz="3200"/>
        </a:p>
      </dgm:t>
    </dgm:pt>
    <dgm:pt modelId="{0AE9D002-7AB5-45D0-AF84-DE34A89F4B25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/>
            <a:t>empty()</a:t>
          </a:r>
          <a:endParaRPr lang="zh-CN" altLang="en-US" sz="3200" dirty="0"/>
        </a:p>
      </dgm:t>
    </dgm:pt>
    <dgm:pt modelId="{1ACF85D0-B705-4297-8785-95BE2A6F414A}" type="parTrans" cxnId="{D8820882-8D7C-41A3-BED2-70207D0DD368}">
      <dgm:prSet/>
      <dgm:spPr/>
      <dgm:t>
        <a:bodyPr/>
        <a:lstStyle/>
        <a:p>
          <a:endParaRPr lang="zh-CN" altLang="en-US" sz="3200"/>
        </a:p>
      </dgm:t>
    </dgm:pt>
    <dgm:pt modelId="{794D90D4-C447-48A4-A2DF-4F62F6F15B9A}" type="sibTrans" cxnId="{D8820882-8D7C-41A3-BED2-70207D0DD368}">
      <dgm:prSet/>
      <dgm:spPr/>
      <dgm:t>
        <a:bodyPr/>
        <a:lstStyle/>
        <a:p>
          <a:endParaRPr lang="zh-CN" altLang="en-US" sz="3200"/>
        </a:p>
      </dgm:t>
    </dgm:pt>
    <dgm:pt modelId="{0DF97DCA-9DCC-4044-AA41-53CB49CFF6D6}" type="pres">
      <dgm:prSet presAssocID="{F0423535-2A09-4BE2-8983-F3818D50A908}" presName="cycle" presStyleCnt="0">
        <dgm:presLayoutVars>
          <dgm:dir/>
          <dgm:resizeHandles val="exact"/>
        </dgm:presLayoutVars>
      </dgm:prSet>
      <dgm:spPr/>
    </dgm:pt>
    <dgm:pt modelId="{E30F2F1D-AAF9-4474-90A7-EC3D5C314A42}" type="pres">
      <dgm:prSet presAssocID="{B2EDD5E0-ACBE-4083-922B-E5756F8AF4F1}" presName="node" presStyleLbl="node1" presStyleIdx="0" presStyleCnt="7" custScaleX="123028">
        <dgm:presLayoutVars>
          <dgm:bulletEnabled val="1"/>
        </dgm:presLayoutVars>
      </dgm:prSet>
      <dgm:spPr/>
    </dgm:pt>
    <dgm:pt modelId="{7734A570-87D6-45AF-B44A-5D50F4D2EEE5}" type="pres">
      <dgm:prSet presAssocID="{B2EDD5E0-ACBE-4083-922B-E5756F8AF4F1}" presName="spNode" presStyleCnt="0"/>
      <dgm:spPr/>
    </dgm:pt>
    <dgm:pt modelId="{708E1603-D199-4B89-AA33-62FD70996FE6}" type="pres">
      <dgm:prSet presAssocID="{B8B3E01C-DAD8-40D1-9A0A-7DFDDEAE695E}" presName="sibTrans" presStyleLbl="sibTrans1D1" presStyleIdx="0" presStyleCnt="7"/>
      <dgm:spPr/>
    </dgm:pt>
    <dgm:pt modelId="{4E3B9B80-39E2-4B21-9BA6-2CD7E6B9B6C6}" type="pres">
      <dgm:prSet presAssocID="{C3998F67-3F62-4CD1-AF97-43DEAB962C22}" presName="node" presStyleLbl="node1" presStyleIdx="1" presStyleCnt="7" custScaleX="151828">
        <dgm:presLayoutVars>
          <dgm:bulletEnabled val="1"/>
        </dgm:presLayoutVars>
      </dgm:prSet>
      <dgm:spPr/>
    </dgm:pt>
    <dgm:pt modelId="{BF853BB3-CA93-4366-BA47-65482A444165}" type="pres">
      <dgm:prSet presAssocID="{C3998F67-3F62-4CD1-AF97-43DEAB962C22}" presName="spNode" presStyleCnt="0"/>
      <dgm:spPr/>
    </dgm:pt>
    <dgm:pt modelId="{0126386A-FA2F-44B5-A471-06F1EA37130E}" type="pres">
      <dgm:prSet presAssocID="{DBCC202F-FF20-4660-B76F-671D0877A56F}" presName="sibTrans" presStyleLbl="sibTrans1D1" presStyleIdx="1" presStyleCnt="7"/>
      <dgm:spPr/>
    </dgm:pt>
    <dgm:pt modelId="{10C50168-1C29-45EE-9A89-E2A7DF864F4C}" type="pres">
      <dgm:prSet presAssocID="{3299A0C1-C321-4BF1-B27F-853347C7EC66}" presName="node" presStyleLbl="node1" presStyleIdx="2" presStyleCnt="7" custScaleX="206439">
        <dgm:presLayoutVars>
          <dgm:bulletEnabled val="1"/>
        </dgm:presLayoutVars>
      </dgm:prSet>
      <dgm:spPr/>
    </dgm:pt>
    <dgm:pt modelId="{33D1CC32-202E-4E99-9E34-0EF1ADF1638D}" type="pres">
      <dgm:prSet presAssocID="{3299A0C1-C321-4BF1-B27F-853347C7EC66}" presName="spNode" presStyleCnt="0"/>
      <dgm:spPr/>
    </dgm:pt>
    <dgm:pt modelId="{170527A0-8EFE-4944-893A-DF8D83C7B495}" type="pres">
      <dgm:prSet presAssocID="{A57EAC41-522F-45AB-B1EE-68E23C5B992C}" presName="sibTrans" presStyleLbl="sibTrans1D1" presStyleIdx="2" presStyleCnt="7"/>
      <dgm:spPr/>
    </dgm:pt>
    <dgm:pt modelId="{17A84F59-67D4-44BE-8F15-D7E74285F131}" type="pres">
      <dgm:prSet presAssocID="{A8344CB8-F192-4C9E-A7ED-BF07D7C8ABB0}" presName="node" presStyleLbl="node1" presStyleIdx="3" presStyleCnt="7" custScaleX="176735">
        <dgm:presLayoutVars>
          <dgm:bulletEnabled val="1"/>
        </dgm:presLayoutVars>
      </dgm:prSet>
      <dgm:spPr/>
    </dgm:pt>
    <dgm:pt modelId="{88D6938D-7901-4E97-A9FA-14B088348B36}" type="pres">
      <dgm:prSet presAssocID="{A8344CB8-F192-4C9E-A7ED-BF07D7C8ABB0}" presName="spNode" presStyleCnt="0"/>
      <dgm:spPr/>
    </dgm:pt>
    <dgm:pt modelId="{8F9CCCF9-CAE3-4BE6-BCF6-CD4C2C540B61}" type="pres">
      <dgm:prSet presAssocID="{1B94CDC8-F644-413B-BD17-EF81E52C9B57}" presName="sibTrans" presStyleLbl="sibTrans1D1" presStyleIdx="3" presStyleCnt="7"/>
      <dgm:spPr/>
    </dgm:pt>
    <dgm:pt modelId="{71E144F0-0842-4557-B763-5B37B58EEE3B}" type="pres">
      <dgm:prSet presAssocID="{4432EE89-96F2-497E-A580-9E0DA49902DA}" presName="node" presStyleLbl="node1" presStyleIdx="4" presStyleCnt="7" custScaleX="119976">
        <dgm:presLayoutVars>
          <dgm:bulletEnabled val="1"/>
        </dgm:presLayoutVars>
      </dgm:prSet>
      <dgm:spPr/>
    </dgm:pt>
    <dgm:pt modelId="{5490BB45-4C15-466F-8D6C-FC2F75709A24}" type="pres">
      <dgm:prSet presAssocID="{4432EE89-96F2-497E-A580-9E0DA49902DA}" presName="spNode" presStyleCnt="0"/>
      <dgm:spPr/>
    </dgm:pt>
    <dgm:pt modelId="{69801ACB-5581-4F03-BC47-3ACCD52490EB}" type="pres">
      <dgm:prSet presAssocID="{B125DF93-DA03-418D-8957-017C3E728E29}" presName="sibTrans" presStyleLbl="sibTrans1D1" presStyleIdx="4" presStyleCnt="7"/>
      <dgm:spPr/>
    </dgm:pt>
    <dgm:pt modelId="{66E8B7E6-2B17-48A4-89AE-4652C68F9343}" type="pres">
      <dgm:prSet presAssocID="{6019B3AA-7A18-4BFA-97D4-2E2549392974}" presName="node" presStyleLbl="node1" presStyleIdx="5" presStyleCnt="7" custScaleX="212833">
        <dgm:presLayoutVars>
          <dgm:bulletEnabled val="1"/>
        </dgm:presLayoutVars>
      </dgm:prSet>
      <dgm:spPr/>
    </dgm:pt>
    <dgm:pt modelId="{326542BF-65A6-41AE-B5D4-C22A3FFFD0D3}" type="pres">
      <dgm:prSet presAssocID="{6019B3AA-7A18-4BFA-97D4-2E2549392974}" presName="spNode" presStyleCnt="0"/>
      <dgm:spPr/>
    </dgm:pt>
    <dgm:pt modelId="{2F7A2F8D-B8D8-467F-8B7D-1A7BCA0688EC}" type="pres">
      <dgm:prSet presAssocID="{61242FC3-C22D-4286-8973-4752B0B57402}" presName="sibTrans" presStyleLbl="sibTrans1D1" presStyleIdx="5" presStyleCnt="7"/>
      <dgm:spPr/>
    </dgm:pt>
    <dgm:pt modelId="{B4C4A091-494D-49CF-8FF9-E3E93E567093}" type="pres">
      <dgm:prSet presAssocID="{0AE9D002-7AB5-45D0-AF84-DE34A89F4B25}" presName="node" presStyleLbl="node1" presStyleIdx="6" presStyleCnt="7" custScaleX="155025" custRadScaleRad="102790" custRadScaleInc="-45974">
        <dgm:presLayoutVars>
          <dgm:bulletEnabled val="1"/>
        </dgm:presLayoutVars>
      </dgm:prSet>
      <dgm:spPr/>
    </dgm:pt>
    <dgm:pt modelId="{CEFDA353-1B5D-4CF5-B13A-2F496514D727}" type="pres">
      <dgm:prSet presAssocID="{0AE9D002-7AB5-45D0-AF84-DE34A89F4B25}" presName="spNode" presStyleCnt="0"/>
      <dgm:spPr/>
    </dgm:pt>
    <dgm:pt modelId="{1B34F55B-10A0-4889-8A49-86F0AECB2DAB}" type="pres">
      <dgm:prSet presAssocID="{794D90D4-C447-48A4-A2DF-4F62F6F15B9A}" presName="sibTrans" presStyleLbl="sibTrans1D1" presStyleIdx="6" presStyleCnt="7"/>
      <dgm:spPr/>
    </dgm:pt>
  </dgm:ptLst>
  <dgm:cxnLst>
    <dgm:cxn modelId="{8DE4C407-3EE9-4485-A4A1-5FCE6DF95A40}" type="presOf" srcId="{0AE9D002-7AB5-45D0-AF84-DE34A89F4B25}" destId="{B4C4A091-494D-49CF-8FF9-E3E93E567093}" srcOrd="0" destOrd="0" presId="urn:microsoft.com/office/officeart/2005/8/layout/cycle6"/>
    <dgm:cxn modelId="{9350200A-4305-4463-8658-A1C0CAAEA8B0}" type="presOf" srcId="{6019B3AA-7A18-4BFA-97D4-2E2549392974}" destId="{66E8B7E6-2B17-48A4-89AE-4652C68F9343}" srcOrd="0" destOrd="0" presId="urn:microsoft.com/office/officeart/2005/8/layout/cycle6"/>
    <dgm:cxn modelId="{7D91A317-3E42-4A5A-BB70-58DA60FBDBA6}" type="presOf" srcId="{794D90D4-C447-48A4-A2DF-4F62F6F15B9A}" destId="{1B34F55B-10A0-4889-8A49-86F0AECB2DAB}" srcOrd="0" destOrd="0" presId="urn:microsoft.com/office/officeart/2005/8/layout/cycle6"/>
    <dgm:cxn modelId="{5BCDC719-12E7-41E7-9E89-0A29DE0E2F36}" type="presOf" srcId="{B125DF93-DA03-418D-8957-017C3E728E29}" destId="{69801ACB-5581-4F03-BC47-3ACCD52490EB}" srcOrd="0" destOrd="0" presId="urn:microsoft.com/office/officeart/2005/8/layout/cycle6"/>
    <dgm:cxn modelId="{E0FD1363-D3F9-47B5-9F05-80261C743A33}" type="presOf" srcId="{B2EDD5E0-ACBE-4083-922B-E5756F8AF4F1}" destId="{E30F2F1D-AAF9-4474-90A7-EC3D5C314A42}" srcOrd="0" destOrd="0" presId="urn:microsoft.com/office/officeart/2005/8/layout/cycle6"/>
    <dgm:cxn modelId="{5636244B-D550-4EBD-A6D2-DB53F30523D5}" type="presOf" srcId="{61242FC3-C22D-4286-8973-4752B0B57402}" destId="{2F7A2F8D-B8D8-467F-8B7D-1A7BCA0688EC}" srcOrd="0" destOrd="0" presId="urn:microsoft.com/office/officeart/2005/8/layout/cycle6"/>
    <dgm:cxn modelId="{EF36A54B-A655-48B6-B0E0-13C8B6C72575}" type="presOf" srcId="{1B94CDC8-F644-413B-BD17-EF81E52C9B57}" destId="{8F9CCCF9-CAE3-4BE6-BCF6-CD4C2C540B61}" srcOrd="0" destOrd="0" presId="urn:microsoft.com/office/officeart/2005/8/layout/cycle6"/>
    <dgm:cxn modelId="{4B07656D-3F1B-46E2-8906-37F9CEE8FB5A}" srcId="{F0423535-2A09-4BE2-8983-F3818D50A908}" destId="{B2EDD5E0-ACBE-4083-922B-E5756F8AF4F1}" srcOrd="0" destOrd="0" parTransId="{1F35D82B-4C95-45C8-8937-5FE1624CFF3A}" sibTransId="{B8B3E01C-DAD8-40D1-9A0A-7DFDDEAE695E}"/>
    <dgm:cxn modelId="{0A948B54-5577-46FC-9C48-5B83A3D7BD65}" type="presOf" srcId="{DBCC202F-FF20-4660-B76F-671D0877A56F}" destId="{0126386A-FA2F-44B5-A471-06F1EA37130E}" srcOrd="0" destOrd="0" presId="urn:microsoft.com/office/officeart/2005/8/layout/cycle6"/>
    <dgm:cxn modelId="{CB07DE76-49CB-4F07-AA04-94E269244B10}" srcId="{F0423535-2A09-4BE2-8983-F3818D50A908}" destId="{3299A0C1-C321-4BF1-B27F-853347C7EC66}" srcOrd="2" destOrd="0" parTransId="{AC18B48D-61E8-4A02-899D-9B616DEA0569}" sibTransId="{A57EAC41-522F-45AB-B1EE-68E23C5B992C}"/>
    <dgm:cxn modelId="{D8820882-8D7C-41A3-BED2-70207D0DD368}" srcId="{F0423535-2A09-4BE2-8983-F3818D50A908}" destId="{0AE9D002-7AB5-45D0-AF84-DE34A89F4B25}" srcOrd="6" destOrd="0" parTransId="{1ACF85D0-B705-4297-8785-95BE2A6F414A}" sibTransId="{794D90D4-C447-48A4-A2DF-4F62F6F15B9A}"/>
    <dgm:cxn modelId="{DAE34A94-591F-4D87-AF2B-2D5CAF5B297F}" type="presOf" srcId="{B8B3E01C-DAD8-40D1-9A0A-7DFDDEAE695E}" destId="{708E1603-D199-4B89-AA33-62FD70996FE6}" srcOrd="0" destOrd="0" presId="urn:microsoft.com/office/officeart/2005/8/layout/cycle6"/>
    <dgm:cxn modelId="{8D76679B-BD49-493B-88C8-6265C9DAF4A4}" srcId="{F0423535-2A09-4BE2-8983-F3818D50A908}" destId="{4432EE89-96F2-497E-A580-9E0DA49902DA}" srcOrd="4" destOrd="0" parTransId="{27B01EAF-2AF4-4B7A-B93A-A62FB488B94C}" sibTransId="{B125DF93-DA03-418D-8957-017C3E728E29}"/>
    <dgm:cxn modelId="{84F723A5-BC86-41A2-AF6F-290274AB8E9D}" type="presOf" srcId="{4432EE89-96F2-497E-A580-9E0DA49902DA}" destId="{71E144F0-0842-4557-B763-5B37B58EEE3B}" srcOrd="0" destOrd="0" presId="urn:microsoft.com/office/officeart/2005/8/layout/cycle6"/>
    <dgm:cxn modelId="{5C031CB3-D7E2-45B7-8D33-58912C6BBC0C}" srcId="{F0423535-2A09-4BE2-8983-F3818D50A908}" destId="{6019B3AA-7A18-4BFA-97D4-2E2549392974}" srcOrd="5" destOrd="0" parTransId="{53BF0745-20FA-412C-862D-6697A527CCE0}" sibTransId="{61242FC3-C22D-4286-8973-4752B0B57402}"/>
    <dgm:cxn modelId="{56BD0EB5-E602-4074-9B1F-B280213E90DC}" type="presOf" srcId="{A57EAC41-522F-45AB-B1EE-68E23C5B992C}" destId="{170527A0-8EFE-4944-893A-DF8D83C7B495}" srcOrd="0" destOrd="0" presId="urn:microsoft.com/office/officeart/2005/8/layout/cycle6"/>
    <dgm:cxn modelId="{E726E1CC-99BC-4573-B7CF-F4D019155381}" srcId="{F0423535-2A09-4BE2-8983-F3818D50A908}" destId="{A8344CB8-F192-4C9E-A7ED-BF07D7C8ABB0}" srcOrd="3" destOrd="0" parTransId="{6EDD0A50-DBA4-49AB-BCFC-7B6BDEA9CD01}" sibTransId="{1B94CDC8-F644-413B-BD17-EF81E52C9B57}"/>
    <dgm:cxn modelId="{5F452CCE-598C-4DB4-806B-E73547BB2138}" type="presOf" srcId="{C3998F67-3F62-4CD1-AF97-43DEAB962C22}" destId="{4E3B9B80-39E2-4B21-9BA6-2CD7E6B9B6C6}" srcOrd="0" destOrd="0" presId="urn:microsoft.com/office/officeart/2005/8/layout/cycle6"/>
    <dgm:cxn modelId="{E3785FD0-C05F-41B3-B597-FCFA7835F846}" type="presOf" srcId="{3299A0C1-C321-4BF1-B27F-853347C7EC66}" destId="{10C50168-1C29-45EE-9A89-E2A7DF864F4C}" srcOrd="0" destOrd="0" presId="urn:microsoft.com/office/officeart/2005/8/layout/cycle6"/>
    <dgm:cxn modelId="{58A5F3DF-1515-47DD-A568-0D8F309FADD1}" type="presOf" srcId="{F0423535-2A09-4BE2-8983-F3818D50A908}" destId="{0DF97DCA-9DCC-4044-AA41-53CB49CFF6D6}" srcOrd="0" destOrd="0" presId="urn:microsoft.com/office/officeart/2005/8/layout/cycle6"/>
    <dgm:cxn modelId="{929DB3F8-D810-4C29-84B2-A7C1F17C945B}" srcId="{F0423535-2A09-4BE2-8983-F3818D50A908}" destId="{C3998F67-3F62-4CD1-AF97-43DEAB962C22}" srcOrd="1" destOrd="0" parTransId="{9FCFC879-97B9-4E54-9A03-7D968CA3888F}" sibTransId="{DBCC202F-FF20-4660-B76F-671D0877A56F}"/>
    <dgm:cxn modelId="{E182DCFB-8F2D-427F-9BA9-DB4A107629CC}" type="presOf" srcId="{A8344CB8-F192-4C9E-A7ED-BF07D7C8ABB0}" destId="{17A84F59-67D4-44BE-8F15-D7E74285F131}" srcOrd="0" destOrd="0" presId="urn:microsoft.com/office/officeart/2005/8/layout/cycle6"/>
    <dgm:cxn modelId="{73ED8692-5BCE-41DB-B8D3-069974E0D0D4}" type="presParOf" srcId="{0DF97DCA-9DCC-4044-AA41-53CB49CFF6D6}" destId="{E30F2F1D-AAF9-4474-90A7-EC3D5C314A42}" srcOrd="0" destOrd="0" presId="urn:microsoft.com/office/officeart/2005/8/layout/cycle6"/>
    <dgm:cxn modelId="{4D4CB3B8-2C3D-4A22-B535-7778AC8BF24F}" type="presParOf" srcId="{0DF97DCA-9DCC-4044-AA41-53CB49CFF6D6}" destId="{7734A570-87D6-45AF-B44A-5D50F4D2EEE5}" srcOrd="1" destOrd="0" presId="urn:microsoft.com/office/officeart/2005/8/layout/cycle6"/>
    <dgm:cxn modelId="{FE2CD0A0-66FD-4350-A056-FECB98618A17}" type="presParOf" srcId="{0DF97DCA-9DCC-4044-AA41-53CB49CFF6D6}" destId="{708E1603-D199-4B89-AA33-62FD70996FE6}" srcOrd="2" destOrd="0" presId="urn:microsoft.com/office/officeart/2005/8/layout/cycle6"/>
    <dgm:cxn modelId="{7841D686-7917-4C56-9074-E82D0A2373BF}" type="presParOf" srcId="{0DF97DCA-9DCC-4044-AA41-53CB49CFF6D6}" destId="{4E3B9B80-39E2-4B21-9BA6-2CD7E6B9B6C6}" srcOrd="3" destOrd="0" presId="urn:microsoft.com/office/officeart/2005/8/layout/cycle6"/>
    <dgm:cxn modelId="{CBC8B41D-1D68-4BD3-972A-785968F8CE49}" type="presParOf" srcId="{0DF97DCA-9DCC-4044-AA41-53CB49CFF6D6}" destId="{BF853BB3-CA93-4366-BA47-65482A444165}" srcOrd="4" destOrd="0" presId="urn:microsoft.com/office/officeart/2005/8/layout/cycle6"/>
    <dgm:cxn modelId="{FCC02B9C-74E2-4E7C-8D7C-D9219CAC5009}" type="presParOf" srcId="{0DF97DCA-9DCC-4044-AA41-53CB49CFF6D6}" destId="{0126386A-FA2F-44B5-A471-06F1EA37130E}" srcOrd="5" destOrd="0" presId="urn:microsoft.com/office/officeart/2005/8/layout/cycle6"/>
    <dgm:cxn modelId="{51785222-DEAC-4378-BEA4-E754A590E373}" type="presParOf" srcId="{0DF97DCA-9DCC-4044-AA41-53CB49CFF6D6}" destId="{10C50168-1C29-45EE-9A89-E2A7DF864F4C}" srcOrd="6" destOrd="0" presId="urn:microsoft.com/office/officeart/2005/8/layout/cycle6"/>
    <dgm:cxn modelId="{9AB512A5-CBF3-4204-A127-31ADFBC86628}" type="presParOf" srcId="{0DF97DCA-9DCC-4044-AA41-53CB49CFF6D6}" destId="{33D1CC32-202E-4E99-9E34-0EF1ADF1638D}" srcOrd="7" destOrd="0" presId="urn:microsoft.com/office/officeart/2005/8/layout/cycle6"/>
    <dgm:cxn modelId="{E0888B9C-7840-46AB-835A-FAFFBCA9A20C}" type="presParOf" srcId="{0DF97DCA-9DCC-4044-AA41-53CB49CFF6D6}" destId="{170527A0-8EFE-4944-893A-DF8D83C7B495}" srcOrd="8" destOrd="0" presId="urn:microsoft.com/office/officeart/2005/8/layout/cycle6"/>
    <dgm:cxn modelId="{00822C7A-3B6F-4822-8EEA-66231EA1443A}" type="presParOf" srcId="{0DF97DCA-9DCC-4044-AA41-53CB49CFF6D6}" destId="{17A84F59-67D4-44BE-8F15-D7E74285F131}" srcOrd="9" destOrd="0" presId="urn:microsoft.com/office/officeart/2005/8/layout/cycle6"/>
    <dgm:cxn modelId="{A82425FF-CDF7-4197-AF37-5FFE86E867C0}" type="presParOf" srcId="{0DF97DCA-9DCC-4044-AA41-53CB49CFF6D6}" destId="{88D6938D-7901-4E97-A9FA-14B088348B36}" srcOrd="10" destOrd="0" presId="urn:microsoft.com/office/officeart/2005/8/layout/cycle6"/>
    <dgm:cxn modelId="{8AFD9E39-CEC8-49B1-A876-BB1A2543A512}" type="presParOf" srcId="{0DF97DCA-9DCC-4044-AA41-53CB49CFF6D6}" destId="{8F9CCCF9-CAE3-4BE6-BCF6-CD4C2C540B61}" srcOrd="11" destOrd="0" presId="urn:microsoft.com/office/officeart/2005/8/layout/cycle6"/>
    <dgm:cxn modelId="{E6328C15-D543-4241-B896-127750757852}" type="presParOf" srcId="{0DF97DCA-9DCC-4044-AA41-53CB49CFF6D6}" destId="{71E144F0-0842-4557-B763-5B37B58EEE3B}" srcOrd="12" destOrd="0" presId="urn:microsoft.com/office/officeart/2005/8/layout/cycle6"/>
    <dgm:cxn modelId="{14A0D72C-539C-47B5-AE1B-3F0F00054B2C}" type="presParOf" srcId="{0DF97DCA-9DCC-4044-AA41-53CB49CFF6D6}" destId="{5490BB45-4C15-466F-8D6C-FC2F75709A24}" srcOrd="13" destOrd="0" presId="urn:microsoft.com/office/officeart/2005/8/layout/cycle6"/>
    <dgm:cxn modelId="{C71373B3-C58E-4D5C-AF90-2FCDF3F29C0B}" type="presParOf" srcId="{0DF97DCA-9DCC-4044-AA41-53CB49CFF6D6}" destId="{69801ACB-5581-4F03-BC47-3ACCD52490EB}" srcOrd="14" destOrd="0" presId="urn:microsoft.com/office/officeart/2005/8/layout/cycle6"/>
    <dgm:cxn modelId="{98965D4E-8B61-4B38-B748-B5999CC8EF38}" type="presParOf" srcId="{0DF97DCA-9DCC-4044-AA41-53CB49CFF6D6}" destId="{66E8B7E6-2B17-48A4-89AE-4652C68F9343}" srcOrd="15" destOrd="0" presId="urn:microsoft.com/office/officeart/2005/8/layout/cycle6"/>
    <dgm:cxn modelId="{8F34A331-0259-49B8-B1D7-1B016DE23384}" type="presParOf" srcId="{0DF97DCA-9DCC-4044-AA41-53CB49CFF6D6}" destId="{326542BF-65A6-41AE-B5D4-C22A3FFFD0D3}" srcOrd="16" destOrd="0" presId="urn:microsoft.com/office/officeart/2005/8/layout/cycle6"/>
    <dgm:cxn modelId="{DFFA6C0D-5095-4396-9B03-14489073020E}" type="presParOf" srcId="{0DF97DCA-9DCC-4044-AA41-53CB49CFF6D6}" destId="{2F7A2F8D-B8D8-467F-8B7D-1A7BCA0688EC}" srcOrd="17" destOrd="0" presId="urn:microsoft.com/office/officeart/2005/8/layout/cycle6"/>
    <dgm:cxn modelId="{83F071BE-603D-4276-AF67-C02719D3DCA5}" type="presParOf" srcId="{0DF97DCA-9DCC-4044-AA41-53CB49CFF6D6}" destId="{B4C4A091-494D-49CF-8FF9-E3E93E567093}" srcOrd="18" destOrd="0" presId="urn:microsoft.com/office/officeart/2005/8/layout/cycle6"/>
    <dgm:cxn modelId="{C47D14CB-C624-4CDE-AA40-8AC093ABA1AF}" type="presParOf" srcId="{0DF97DCA-9DCC-4044-AA41-53CB49CFF6D6}" destId="{CEFDA353-1B5D-4CF5-B13A-2F496514D727}" srcOrd="19" destOrd="0" presId="urn:microsoft.com/office/officeart/2005/8/layout/cycle6"/>
    <dgm:cxn modelId="{DE60B694-3507-46F0-83C9-0A3BD7D46983}" type="presParOf" srcId="{0DF97DCA-9DCC-4044-AA41-53CB49CFF6D6}" destId="{1B34F55B-10A0-4889-8A49-86F0AECB2DA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F2F1D-AAF9-4474-90A7-EC3D5C314A42}">
      <dsp:nvSpPr>
        <dsp:cNvPr id="0" name=""/>
        <dsp:cNvSpPr/>
      </dsp:nvSpPr>
      <dsp:spPr>
        <a:xfrm>
          <a:off x="2916795" y="2378"/>
          <a:ext cx="1403684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size( )</a:t>
          </a:r>
          <a:endParaRPr lang="zh-CN" altLang="en-US" sz="3200" kern="1200" dirty="0"/>
        </a:p>
      </dsp:txBody>
      <dsp:txXfrm>
        <a:off x="2952998" y="38581"/>
        <a:ext cx="1331278" cy="669209"/>
      </dsp:txXfrm>
    </dsp:sp>
    <dsp:sp modelId="{708E1603-D199-4B89-AA33-62FD70996FE6}">
      <dsp:nvSpPr>
        <dsp:cNvPr id="0" name=""/>
        <dsp:cNvSpPr/>
      </dsp:nvSpPr>
      <dsp:spPr>
        <a:xfrm>
          <a:off x="1502911" y="373186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2823677" y="121960"/>
              </a:moveTo>
              <a:arcTo wR="2115726" hR="2115726" stAng="17372943" swAng="103586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B9B80-39E2-4B21-9BA6-2CD7E6B9B6C6}">
      <dsp:nvSpPr>
        <dsp:cNvPr id="0" name=""/>
        <dsp:cNvSpPr/>
      </dsp:nvSpPr>
      <dsp:spPr>
        <a:xfrm>
          <a:off x="4406641" y="798971"/>
          <a:ext cx="1732277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length()</a:t>
          </a:r>
          <a:endParaRPr lang="zh-CN" altLang="en-US" sz="3200" kern="1200" dirty="0"/>
        </a:p>
      </dsp:txBody>
      <dsp:txXfrm>
        <a:off x="4442844" y="835174"/>
        <a:ext cx="1659871" cy="669209"/>
      </dsp:txXfrm>
    </dsp:sp>
    <dsp:sp modelId="{0126386A-FA2F-44B5-A471-06F1EA37130E}">
      <dsp:nvSpPr>
        <dsp:cNvPr id="0" name=""/>
        <dsp:cNvSpPr/>
      </dsp:nvSpPr>
      <dsp:spPr>
        <a:xfrm>
          <a:off x="1502911" y="373186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4011795" y="1176991"/>
              </a:moveTo>
              <a:arcTo wR="2115726" hR="2115726" stAng="20019612" swAng="17255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50168-1C29-45EE-9A89-E2A7DF864F4C}">
      <dsp:nvSpPr>
        <dsp:cNvPr id="0" name=""/>
        <dsp:cNvSpPr/>
      </dsp:nvSpPr>
      <dsp:spPr>
        <a:xfrm>
          <a:off x="4503639" y="2588899"/>
          <a:ext cx="2355359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resize(</a:t>
          </a:r>
          <a:r>
            <a:rPr lang="en-US" altLang="zh-CN" sz="3200" kern="1200" dirty="0" err="1"/>
            <a:t>int</a:t>
          </a:r>
          <a:r>
            <a:rPr lang="en-US" altLang="zh-CN" sz="3200" kern="1200" dirty="0"/>
            <a:t>)</a:t>
          </a:r>
          <a:endParaRPr lang="zh-CN" altLang="en-US" sz="3200" kern="1200" dirty="0"/>
        </a:p>
      </dsp:txBody>
      <dsp:txXfrm>
        <a:off x="4539842" y="2625102"/>
        <a:ext cx="2282953" cy="669209"/>
      </dsp:txXfrm>
    </dsp:sp>
    <dsp:sp modelId="{170527A0-8EFE-4944-893A-DF8D83C7B495}">
      <dsp:nvSpPr>
        <dsp:cNvPr id="0" name=""/>
        <dsp:cNvSpPr/>
      </dsp:nvSpPr>
      <dsp:spPr>
        <a:xfrm>
          <a:off x="1502911" y="373186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4053478" y="2965090"/>
              </a:moveTo>
              <a:arcTo wR="2115726" hR="2115726" stAng="1420141" swAng="13577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4F59-67D4-44BE-8F15-D7E74285F131}">
      <dsp:nvSpPr>
        <dsp:cNvPr id="0" name=""/>
        <dsp:cNvSpPr/>
      </dsp:nvSpPr>
      <dsp:spPr>
        <a:xfrm>
          <a:off x="3528391" y="4024309"/>
          <a:ext cx="2016452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capacity( )</a:t>
          </a:r>
          <a:endParaRPr lang="zh-CN" altLang="en-US" sz="3200" kern="1200" dirty="0"/>
        </a:p>
      </dsp:txBody>
      <dsp:txXfrm>
        <a:off x="3564594" y="4060512"/>
        <a:ext cx="1944046" cy="669209"/>
      </dsp:txXfrm>
    </dsp:sp>
    <dsp:sp modelId="{8F9CCCF9-CAE3-4BE6-BCF6-CD4C2C540B61}">
      <dsp:nvSpPr>
        <dsp:cNvPr id="0" name=""/>
        <dsp:cNvSpPr/>
      </dsp:nvSpPr>
      <dsp:spPr>
        <a:xfrm>
          <a:off x="1502911" y="373186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2024043" y="4229466"/>
              </a:moveTo>
              <a:arcTo wR="2115726" hR="2115726" stAng="5549018" swAng="2289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144F0-0842-4557-B763-5B37B58EEE3B}">
      <dsp:nvSpPr>
        <dsp:cNvPr id="0" name=""/>
        <dsp:cNvSpPr/>
      </dsp:nvSpPr>
      <dsp:spPr>
        <a:xfrm>
          <a:off x="2016227" y="4024309"/>
          <a:ext cx="1368862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clear( )</a:t>
          </a:r>
          <a:endParaRPr lang="zh-CN" altLang="en-US" sz="3200" kern="1200" dirty="0"/>
        </a:p>
      </dsp:txBody>
      <dsp:txXfrm>
        <a:off x="2052430" y="4060512"/>
        <a:ext cx="1296456" cy="669209"/>
      </dsp:txXfrm>
    </dsp:sp>
    <dsp:sp modelId="{69801ACB-5581-4F03-BC47-3ACCD52490EB}">
      <dsp:nvSpPr>
        <dsp:cNvPr id="0" name=""/>
        <dsp:cNvSpPr/>
      </dsp:nvSpPr>
      <dsp:spPr>
        <a:xfrm>
          <a:off x="1502911" y="373186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653963" y="3645284"/>
              </a:moveTo>
              <a:arcTo wR="2115726" hR="2115726" stAng="8022101" swAng="13577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8B7E6-2B17-48A4-89AE-4652C68F9343}">
      <dsp:nvSpPr>
        <dsp:cNvPr id="0" name=""/>
        <dsp:cNvSpPr/>
      </dsp:nvSpPr>
      <dsp:spPr>
        <a:xfrm>
          <a:off x="341801" y="2588899"/>
          <a:ext cx="2428311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max_size</a:t>
          </a:r>
          <a:r>
            <a:rPr lang="en-US" altLang="zh-CN" sz="3200" kern="1200" dirty="0"/>
            <a:t>( )</a:t>
          </a:r>
          <a:endParaRPr lang="zh-CN" altLang="en-US" sz="3200" kern="1200" dirty="0"/>
        </a:p>
      </dsp:txBody>
      <dsp:txXfrm>
        <a:off x="378004" y="2625102"/>
        <a:ext cx="2355905" cy="669209"/>
      </dsp:txXfrm>
    </dsp:sp>
    <dsp:sp modelId="{2F7A2F8D-B8D8-467F-8B7D-1A7BCA0688EC}">
      <dsp:nvSpPr>
        <dsp:cNvPr id="0" name=""/>
        <dsp:cNvSpPr/>
      </dsp:nvSpPr>
      <dsp:spPr>
        <a:xfrm>
          <a:off x="1490224" y="221255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14065" y="2359281"/>
              </a:moveTo>
              <a:arcTo wR="2115726" hR="2115726" stAng="10403379" swAng="13498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4A091-494D-49CF-8FF9-E3E93E567093}">
      <dsp:nvSpPr>
        <dsp:cNvPr id="0" name=""/>
        <dsp:cNvSpPr/>
      </dsp:nvSpPr>
      <dsp:spPr>
        <a:xfrm>
          <a:off x="864102" y="1008120"/>
          <a:ext cx="1768753" cy="741615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empty()</a:t>
          </a:r>
          <a:endParaRPr lang="zh-CN" altLang="en-US" sz="3200" kern="1200" dirty="0"/>
        </a:p>
      </dsp:txBody>
      <dsp:txXfrm>
        <a:off x="900305" y="1044323"/>
        <a:ext cx="1696347" cy="669209"/>
      </dsp:txXfrm>
    </dsp:sp>
    <dsp:sp modelId="{1B34F55B-10A0-4889-8A49-86F0AECB2DAB}">
      <dsp:nvSpPr>
        <dsp:cNvPr id="0" name=""/>
        <dsp:cNvSpPr/>
      </dsp:nvSpPr>
      <dsp:spPr>
        <a:xfrm>
          <a:off x="1382879" y="411419"/>
          <a:ext cx="4231453" cy="4231453"/>
        </a:xfrm>
        <a:custGeom>
          <a:avLst/>
          <a:gdLst/>
          <a:ahLst/>
          <a:cxnLst/>
          <a:rect l="0" t="0" r="0" b="0"/>
          <a:pathLst>
            <a:path>
              <a:moveTo>
                <a:pt x="650427" y="589555"/>
              </a:moveTo>
              <a:arcTo wR="2115726" hR="2115726" stAng="13569943" swAng="16556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E019F9-EF2A-47D7-819F-B5974FBCF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6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89751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8933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280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182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6293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7101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1F2199-2DC8-419B-AFE4-014AA69C5E62}" type="slidenum">
              <a:rPr lang="en-US" altLang="zh-CN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6A3D78-25B0-4493-BCC2-BDAD9AA96022}" type="slidenum">
              <a:rPr lang="en-US" altLang="zh-CN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altLang="zh-CN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1F2199-2DC8-419B-AFE4-014AA69C5E62}" type="slidenum">
              <a:rPr lang="en-US" altLang="zh-CN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6A3D78-25B0-4493-BCC2-BDAD9AA96022}" type="slidenum">
              <a:rPr lang="en-US" altLang="zh-CN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altLang="zh-CN">
              <a:latin typeface="Calibri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1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9700"/>
            <a:ext cx="9144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8"/>
            <a:ext cx="9144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066" y="1052513"/>
            <a:ext cx="3744913" cy="1871662"/>
          </a:xfrm>
        </p:spPr>
        <p:txBody>
          <a:bodyPr/>
          <a:lstStyle>
            <a:lvl1pPr algn="l">
              <a:defRPr sz="40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921" y="5805488"/>
            <a:ext cx="3240087" cy="360362"/>
          </a:xfrm>
        </p:spPr>
        <p:txBody>
          <a:bodyPr/>
          <a:lstStyle>
            <a:lvl1pPr marL="0" indent="0" algn="l">
              <a:buFontTx/>
              <a:buNone/>
              <a:defRPr sz="1000">
                <a:solidFill>
                  <a:schemeClr val="bg1"/>
                </a:solidFill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pPr/>
              <a:t>2024/11/6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39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06344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08738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58739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pPr/>
              <a:t>2024/11/6</a:t>
            </a:fld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76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02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02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8"/>
            <a:ext cx="9144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13D0CE79-49FB-443D-BEF8-6B709DE8FD0C}" type="datetimeFigureOut">
              <a:rPr lang="zh-CN" altLang="en-US" smtClean="0"/>
              <a:pPr/>
              <a:t>2024/11/6</a:t>
            </a:fld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66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6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E3B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1800"/>
        </a:spcBef>
        <a:spcAft>
          <a:spcPct val="0"/>
        </a:spcAft>
        <a:buChar char="•"/>
        <a:defRPr sz="2000" kern="1200">
          <a:solidFill>
            <a:srgbClr val="3E3B40"/>
          </a:solidFill>
          <a:latin typeface="+mn-lt"/>
          <a:ea typeface="+mn-ea"/>
          <a:cs typeface="+mn-cs"/>
        </a:defRPr>
      </a:lvl1pPr>
      <a:lvl2pPr marL="357188" indent="-3571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ASCII&amp;tn=SE_PcZhidaonwhc_ngpagmjz&amp;rsv_dl=gh_pc_zhida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55066" y="1052512"/>
            <a:ext cx="6221190" cy="2376488"/>
          </a:xfrm>
        </p:spPr>
        <p:txBody>
          <a:bodyPr/>
          <a:lstStyle/>
          <a:p>
            <a:r>
              <a:rPr lang="zh-CN" altLang="en-US" dirty="0"/>
              <a:t>字符串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zh-CN" altLang="en-US" dirty="0"/>
              <a:t>字符数组和</a:t>
            </a:r>
            <a:r>
              <a:rPr lang="en-US" altLang="zh-CN" dirty="0"/>
              <a:t>String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其他函数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273050" y="725387"/>
            <a:ext cx="8424863" cy="51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链接两个字符串到目的串。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strcpy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复制一个字符串到目的串。</a:t>
            </a: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strlen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返回字符串的实际长度（不包括末尾的‘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）。</a:t>
            </a: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strlwr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把字符串中的大写字母换成小写字母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strupr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：把字符串中的小写字母换成大写字母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内存空间使用不灵活、不安全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辅助函数多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41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424863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  <a:buFont typeface="Times New Roman" pitchFamily="16" charset="0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C++ string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库：定义了字符串类型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幼圆" pitchFamily="49" charset="-122"/>
              </a:rPr>
              <a:t>#include</a:t>
            </a:r>
            <a:r>
              <a:rPr lang="en-US" altLang="zh-CN" sz="2400" b="1" dirty="0">
                <a:ea typeface="幼圆" pitchFamily="49" charset="-122"/>
              </a:rPr>
              <a:t>&lt;string&gt;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幼圆" pitchFamily="49" charset="-122"/>
              </a:rPr>
              <a:t>using namespace</a:t>
            </a:r>
            <a:r>
              <a:rPr lang="en-US" altLang="zh-CN" sz="2400" b="1" dirty="0">
                <a:ea typeface="幼圆" pitchFamily="49" charset="-122"/>
              </a:rPr>
              <a:t> </a:t>
            </a:r>
            <a:r>
              <a:rPr lang="en-US" altLang="zh-CN" sz="2400" b="1" dirty="0" err="1">
                <a:ea typeface="幼圆" pitchFamily="49" charset="-122"/>
              </a:rPr>
              <a:t>std</a:t>
            </a:r>
            <a:r>
              <a:rPr lang="en-US" altLang="zh-CN" sz="2400" b="1" dirty="0">
                <a:ea typeface="幼圆" pitchFamily="49" charset="-122"/>
              </a:rPr>
              <a:t>;</a:t>
            </a: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类型提供了对字符串数据的全面管理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直观的运算符操作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安全的内存处理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集成了基本操作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8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83568" y="836712"/>
            <a:ext cx="73453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endParaRPr lang="en-US" altLang="zh-CN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输入输出和访问字符元素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运算符应用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成员函数应用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692696"/>
            <a:ext cx="381642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FB2B4"/>
              </a:buClr>
              <a:buSzPct val="60000"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幼圆" pitchFamily="49" charset="-122"/>
              </a:rPr>
              <a:t>#include</a:t>
            </a:r>
            <a:r>
              <a:rPr lang="en-US" altLang="zh-CN" sz="2400" b="1" dirty="0">
                <a:solidFill>
                  <a:srgbClr val="454749"/>
                </a:solidFill>
                <a:ea typeface="幼圆" pitchFamily="49" charset="-122"/>
              </a:rPr>
              <a:t>&lt;string&gt;</a:t>
            </a:r>
          </a:p>
          <a:p>
            <a:pPr lvl="0">
              <a:spcBef>
                <a:spcPct val="20000"/>
              </a:spcBef>
              <a:buClr>
                <a:srgbClr val="AFB2B4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幼圆" pitchFamily="49" charset="-122"/>
              </a:rPr>
              <a:t>字符串的结束标记</a:t>
            </a:r>
            <a:r>
              <a:rPr lang="en-US" altLang="zh-CN" sz="2400" b="1" dirty="0">
                <a:solidFill>
                  <a:srgbClr val="FF0000"/>
                </a:solidFill>
                <a:ea typeface="幼圆" pitchFamily="49" charset="-122"/>
              </a:rPr>
              <a:t>‘\0’</a:t>
            </a:r>
          </a:p>
        </p:txBody>
      </p:sp>
    </p:spTree>
    <p:extLst>
      <p:ext uri="{BB962C8B-B14F-4D97-AF65-F5344CB8AC3E}">
        <p14:creationId xmlns:p14="http://schemas.microsoft.com/office/powerpoint/2010/main" val="137649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83568" y="836712"/>
            <a:ext cx="734536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模仿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的底层实现机制</a:t>
            </a:r>
            <a:endParaRPr lang="en-US" altLang="zh-CN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class String{  </a:t>
            </a: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private:  </a:t>
            </a: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 *_str;  </a:t>
            </a: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int _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pPr indent="-571500">
              <a:lnSpc>
                <a:spcPct val="20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827680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A56E-5982-47F1-9971-4531C37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858417"/>
          </a:xfrm>
        </p:spPr>
        <p:txBody>
          <a:bodyPr/>
          <a:lstStyle/>
          <a:p>
            <a:r>
              <a:rPr lang="en-US" altLang="zh-CN" dirty="0"/>
              <a:t>				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DFA61C-8844-45FE-9805-D71CB698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11" y="820429"/>
            <a:ext cx="7811139" cy="4519619"/>
          </a:xfrm>
        </p:spPr>
      </p:pic>
    </p:spTree>
    <p:extLst>
      <p:ext uri="{BB962C8B-B14F-4D97-AF65-F5344CB8AC3E}">
        <p14:creationId xmlns:p14="http://schemas.microsoft.com/office/powerpoint/2010/main" val="174971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对象的创建</a:t>
            </a:r>
            <a:r>
              <a:rPr lang="en-US" altLang="zh-CN" dirty="0">
                <a:latin typeface="+mn-lt"/>
              </a:rPr>
              <a:t>——3</a:t>
            </a:r>
            <a:r>
              <a:rPr lang="zh-CN" altLang="en-US" dirty="0">
                <a:latin typeface="+mn-lt"/>
              </a:rPr>
              <a:t>种方式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946752"/>
            <a:ext cx="7816850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#include &lt;string&gt;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string cat1("</a:t>
            </a:r>
            <a:r>
              <a:rPr lang="zh-CN" altLang="en-US" sz="2400" dirty="0"/>
              <a:t>喵喵</a:t>
            </a:r>
            <a:r>
              <a:rPr lang="en-US" altLang="zh-CN" sz="2400" dirty="0"/>
              <a:t>");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"cat1:" &lt;&lt; cat1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string cat2;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"cat2:" &lt;&lt; cat2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string cat3(cat1);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"cat3:" &lt;&lt; cat3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string cat4(6,’$’);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"cat4:" &lt;&lt; cat4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string cat5(cat1.begin(),cat1.begin()+2);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"cat5:" &lt;&lt; cat5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indent="-339725"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792" y="2495140"/>
            <a:ext cx="7272338" cy="36988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创建字符串对象，并用常量初始化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792" y="3201659"/>
            <a:ext cx="7272338" cy="3698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创建一个空字符串对象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792" y="3956050"/>
            <a:ext cx="7272338" cy="368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创建字符串对象，由已有对象来初始化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911" y="4699794"/>
            <a:ext cx="7272338" cy="36988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可指定字符串长度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272" y="5437188"/>
            <a:ext cx="7272338" cy="368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//begin() </a:t>
            </a:r>
            <a:r>
              <a:rPr lang="zh-CN" altLang="en-US" b="1" dirty="0">
                <a:solidFill>
                  <a:schemeClr val="accent2"/>
                </a:solidFill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16556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对象的读入</a:t>
            </a:r>
            <a:r>
              <a:rPr lang="en-US" altLang="zh-CN" dirty="0">
                <a:latin typeface="+mn-lt"/>
              </a:rPr>
              <a:t>——2</a:t>
            </a:r>
            <a:r>
              <a:rPr lang="zh-CN" altLang="en-US" dirty="0">
                <a:latin typeface="+mn-lt"/>
              </a:rPr>
              <a:t>种方式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55576" y="1013043"/>
            <a:ext cx="7816850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#include &lt;string&gt;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 err="1"/>
              <a:t>int</a:t>
            </a:r>
            <a:r>
              <a:rPr lang="en-US" altLang="zh-CN" sz="2600" dirty="0"/>
              <a:t> main(){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cat2;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cin</a:t>
            </a:r>
            <a:r>
              <a:rPr lang="en-US" altLang="zh-CN" sz="2600" dirty="0"/>
              <a:t> &gt;&gt; cat2;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"</a:t>
            </a:r>
            <a:r>
              <a:rPr lang="zh-CN" altLang="en-US" sz="2600" dirty="0"/>
              <a:t>采用</a:t>
            </a:r>
            <a:r>
              <a:rPr lang="en-US" altLang="zh-CN" sz="2600" dirty="0" err="1"/>
              <a:t>cin</a:t>
            </a:r>
            <a:r>
              <a:rPr lang="zh-CN" altLang="en-US" sz="2600" dirty="0"/>
              <a:t>直接输入</a:t>
            </a:r>
            <a:r>
              <a:rPr lang="en-US" altLang="zh-CN" sz="2600" dirty="0"/>
              <a:t>cat2:" &lt;&lt; cat2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getline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cin</a:t>
            </a:r>
            <a:r>
              <a:rPr lang="en-US" altLang="zh-CN" sz="2600" dirty="0"/>
              <a:t>,cat2);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“</a:t>
            </a:r>
            <a:r>
              <a:rPr lang="zh-CN" altLang="en-US" sz="2600" dirty="0"/>
              <a:t>采用</a:t>
            </a:r>
            <a:r>
              <a:rPr lang="en-US" altLang="zh-CN" sz="2600" dirty="0" err="1"/>
              <a:t>getline</a:t>
            </a:r>
            <a:r>
              <a:rPr lang="zh-CN" altLang="en-US" sz="2600" dirty="0"/>
              <a:t>读入</a:t>
            </a:r>
            <a:r>
              <a:rPr lang="en-US" altLang="zh-CN" sz="2600" dirty="0"/>
              <a:t>cat2:" &lt;&lt; cat2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sz="2600" dirty="0"/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return 0;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2" y="4273331"/>
            <a:ext cx="7272338" cy="5080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lnSpc>
                <a:spcPct val="150000"/>
              </a:lnSpc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面向行的输入，遇回车结束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3242" y="3314481"/>
            <a:ext cx="7272338" cy="4556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lnSpc>
                <a:spcPct val="150000"/>
              </a:lnSpc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           //</a:t>
            </a:r>
            <a:r>
              <a:rPr lang="zh-CN" altLang="en-US" b="1" dirty="0">
                <a:solidFill>
                  <a:schemeClr val="accent2"/>
                </a:solidFill>
              </a:rPr>
              <a:t>遇空格、</a:t>
            </a:r>
            <a:r>
              <a:rPr lang="en-US" altLang="zh-CN" b="1" dirty="0">
                <a:solidFill>
                  <a:schemeClr val="accent2"/>
                </a:solidFill>
              </a:rPr>
              <a:t>Tab</a:t>
            </a:r>
            <a:r>
              <a:rPr lang="zh-CN" altLang="en-US" b="1" dirty="0">
                <a:solidFill>
                  <a:schemeClr val="accent2"/>
                </a:solidFill>
              </a:rPr>
              <a:t>或回车结束</a:t>
            </a:r>
          </a:p>
        </p:txBody>
      </p:sp>
    </p:spTree>
    <p:extLst>
      <p:ext uri="{BB962C8B-B14F-4D97-AF65-F5344CB8AC3E}">
        <p14:creationId xmlns:p14="http://schemas.microsoft.com/office/powerpoint/2010/main" val="16249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对象的输出</a:t>
            </a:r>
            <a:r>
              <a:rPr lang="en-US" altLang="zh-CN" dirty="0">
                <a:latin typeface="+mn-lt"/>
              </a:rPr>
              <a:t>——1</a:t>
            </a:r>
            <a:r>
              <a:rPr lang="zh-CN" altLang="en-US" dirty="0">
                <a:latin typeface="+mn-lt"/>
              </a:rPr>
              <a:t>种方式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0175" y="3560242"/>
            <a:ext cx="1646606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altLang="zh-CN" sz="5400" b="1" dirty="0" err="1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cout</a:t>
            </a:r>
            <a:endParaRPr lang="zh-CN" altLang="en-US" sz="5400" b="1" dirty="0">
              <a:ln w="11430"/>
              <a:solidFill>
                <a:srgbClr val="FFFF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19493" y="1016656"/>
            <a:ext cx="7816850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#include &lt;string&gt;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 err="1"/>
              <a:t>int</a:t>
            </a:r>
            <a:r>
              <a:rPr lang="en-US" altLang="zh-CN" sz="2600" dirty="0"/>
              <a:t> main(){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cat(“</a:t>
            </a:r>
            <a:r>
              <a:rPr lang="zh-CN" altLang="en-US" sz="2600" dirty="0"/>
              <a:t>波斯猫</a:t>
            </a:r>
            <a:r>
              <a:rPr lang="en-US" altLang="zh-CN" sz="2600" dirty="0"/>
              <a:t>”);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b="1" dirty="0" err="1">
                <a:solidFill>
                  <a:schemeClr val="accent5">
                    <a:lumMod val="75000"/>
                  </a:schemeClr>
                </a:solidFill>
              </a:rPr>
              <a:t>cout</a:t>
            </a:r>
            <a:r>
              <a:rPr lang="en-US" altLang="zh-CN" sz="2600" b="1" dirty="0">
                <a:solidFill>
                  <a:schemeClr val="accent5">
                    <a:lumMod val="75000"/>
                  </a:schemeClr>
                </a:solidFill>
              </a:rPr>
              <a:t> &lt;&lt; cat &lt;&lt; </a:t>
            </a:r>
            <a:r>
              <a:rPr lang="en-US" altLang="zh-CN" sz="2600" b="1" dirty="0" err="1">
                <a:solidFill>
                  <a:schemeClr val="accent5">
                    <a:lumMod val="75000"/>
                  </a:schemeClr>
                </a:solidFill>
              </a:rPr>
              <a:t>endl</a:t>
            </a:r>
            <a:r>
              <a:rPr lang="en-US" altLang="zh-CN" sz="26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return 0;</a:t>
            </a:r>
          </a:p>
          <a:p>
            <a:pPr indent="-339725"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42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对象的运算符操作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= + == != []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528" y="900659"/>
            <a:ext cx="8243887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account1;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account1 </a:t>
            </a:r>
            <a:r>
              <a:rPr lang="en-US" altLang="zh-CN" sz="2600" dirty="0">
                <a:solidFill>
                  <a:srgbClr val="FF0000"/>
                </a:solidFill>
              </a:rPr>
              <a:t>=</a:t>
            </a:r>
            <a:r>
              <a:rPr lang="en-US" altLang="zh-CN" sz="2600" dirty="0"/>
              <a:t> "</a:t>
            </a:r>
            <a:r>
              <a:rPr lang="en-US" altLang="zh-CN" sz="2600" dirty="0" err="1"/>
              <a:t>zhangsan</a:t>
            </a:r>
            <a:r>
              <a:rPr lang="en-US" altLang="zh-CN" sz="2600" dirty="0"/>
              <a:t>";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server </a:t>
            </a:r>
            <a:r>
              <a:rPr lang="en-US" altLang="zh-CN" sz="2600" dirty="0">
                <a:solidFill>
                  <a:srgbClr val="FF0000"/>
                </a:solidFill>
              </a:rPr>
              <a:t>=</a:t>
            </a:r>
            <a:r>
              <a:rPr lang="en-US" altLang="zh-CN" sz="2600" dirty="0"/>
              <a:t> "hnu.edu.cn";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 &lt;&lt; account1 </a:t>
            </a:r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en-US" altLang="zh-CN" sz="2600" dirty="0"/>
              <a:t> "@" </a:t>
            </a:r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en-US" altLang="zh-CN" sz="2600" dirty="0"/>
              <a:t> server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 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</a:t>
            </a:r>
            <a:r>
              <a:rPr lang="en-US" altLang="zh-CN" sz="2600" dirty="0" err="1"/>
              <a:t>newaccount</a:t>
            </a:r>
            <a:r>
              <a:rPr lang="en-US" altLang="zh-CN" sz="2600" dirty="0"/>
              <a:t> 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"</a:t>
            </a:r>
            <a:r>
              <a:rPr lang="zh-CN" altLang="en-US" sz="2600" dirty="0"/>
              <a:t>请输入新用户名：</a:t>
            </a:r>
            <a:r>
              <a:rPr lang="en-US" altLang="zh-CN" sz="2600" dirty="0"/>
              <a:t>";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</a:t>
            </a:r>
            <a:r>
              <a:rPr lang="en-US" altLang="zh-CN" sz="2600" dirty="0" err="1"/>
              <a:t>getline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cin,newaccount</a:t>
            </a:r>
            <a:r>
              <a:rPr lang="en-US" altLang="zh-CN" sz="2600" dirty="0"/>
              <a:t>);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if(</a:t>
            </a:r>
            <a:r>
              <a:rPr lang="en-US" altLang="zh-CN" sz="2600" dirty="0" err="1"/>
              <a:t>newaccount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!=</a:t>
            </a:r>
            <a:r>
              <a:rPr lang="en-US" altLang="zh-CN" sz="2600" dirty="0"/>
              <a:t> account1) {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&lt;&lt;“</a:t>
            </a:r>
            <a:r>
              <a:rPr lang="zh-CN" altLang="en-US" sz="2600" dirty="0"/>
              <a:t> 可以使用！</a:t>
            </a:r>
            <a:r>
              <a:rPr lang="en-US" altLang="zh-CN" sz="2600" dirty="0"/>
              <a:t>"; }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string country;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for(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i=8;i&lt;</a:t>
            </a:r>
            <a:r>
              <a:rPr lang="en-US" altLang="zh-CN" sz="2600" dirty="0" err="1"/>
              <a:t>server.size</a:t>
            </a:r>
            <a:r>
              <a:rPr lang="en-US" altLang="zh-CN" sz="2600" dirty="0"/>
              <a:t>();i++){  country </a:t>
            </a:r>
            <a:r>
              <a:rPr lang="en-US" altLang="zh-CN" sz="2600" dirty="0">
                <a:solidFill>
                  <a:srgbClr val="FF0000"/>
                </a:solidFill>
              </a:rPr>
              <a:t>+=</a:t>
            </a:r>
            <a:r>
              <a:rPr lang="en-US" altLang="zh-CN" sz="2600" dirty="0"/>
              <a:t> server</a:t>
            </a:r>
            <a:r>
              <a:rPr lang="en-US" altLang="zh-CN" sz="2600" dirty="0">
                <a:solidFill>
                  <a:srgbClr val="FF0000"/>
                </a:solidFill>
              </a:rPr>
              <a:t>[i]</a:t>
            </a:r>
            <a:r>
              <a:rPr lang="en-US" altLang="zh-CN" sz="2600" dirty="0"/>
              <a:t>;}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if(country </a:t>
            </a:r>
            <a:r>
              <a:rPr lang="en-US" altLang="zh-CN" sz="2600" dirty="0">
                <a:solidFill>
                  <a:srgbClr val="FF0000"/>
                </a:solidFill>
              </a:rPr>
              <a:t>==</a:t>
            </a:r>
            <a:r>
              <a:rPr lang="en-US" altLang="zh-CN" sz="2600" dirty="0"/>
              <a:t>"</a:t>
            </a:r>
            <a:r>
              <a:rPr lang="en-US" altLang="zh-CN" sz="2600" dirty="0" err="1"/>
              <a:t>cn</a:t>
            </a:r>
            <a:r>
              <a:rPr lang="en-US" altLang="zh-CN" sz="2600" dirty="0"/>
              <a:t>")</a:t>
            </a:r>
          </a:p>
          <a:p>
            <a:pPr indent="-339725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/>
              <a:t>   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 &lt;&lt; "</a:t>
            </a:r>
            <a:r>
              <a:rPr lang="zh-CN" altLang="en-US" sz="2600" dirty="0"/>
              <a:t>您的</a:t>
            </a:r>
            <a:r>
              <a:rPr lang="en-US" altLang="zh-CN" sz="2600" dirty="0"/>
              <a:t>email</a:t>
            </a:r>
            <a:r>
              <a:rPr lang="zh-CN" altLang="en-US" sz="2600" dirty="0"/>
              <a:t>服务器在中国</a:t>
            </a:r>
            <a:r>
              <a:rPr lang="en-US" altLang="zh-CN" sz="2600" dirty="0"/>
              <a:t>"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4608512"/>
            <a:ext cx="2051720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//i</a:t>
            </a:r>
            <a:r>
              <a:rPr lang="zh-CN" altLang="en-US" b="1" dirty="0">
                <a:solidFill>
                  <a:srgbClr val="FF0000"/>
                </a:solidFill>
              </a:rPr>
              <a:t>的取值范围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Times New Roman" pitchFamily="16" charset="0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[0,server.size()-1]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0460E-8D0F-4FDC-8088-51AB469F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最为常用的函数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F3A9E-95F2-4AEB-9F69-3B0ECF76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1"/>
            <a:ext cx="7886700" cy="381642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size</a:t>
            </a:r>
            <a:r>
              <a:rPr lang="en-US" altLang="zh-CN" sz="2400" dirty="0"/>
              <a:t>,</a:t>
            </a:r>
            <a:r>
              <a:rPr lang="zh-CN" altLang="en-US" sz="2400" dirty="0"/>
              <a:t>用于获取字符串长度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find,</a:t>
            </a:r>
            <a:r>
              <a:rPr lang="zh-CN" altLang="en-US" sz="2400" dirty="0"/>
              <a:t>用于查找某一字符串中另一子字符串的出现位置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insert</a:t>
            </a:r>
            <a:r>
              <a:rPr lang="zh-CN" altLang="en-US" sz="2400" dirty="0"/>
              <a:t>，用于在一个字符串里插入另一个字符串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/>
              <a:t>,</a:t>
            </a:r>
            <a:r>
              <a:rPr lang="zh-CN" altLang="en-US" sz="2400" dirty="0"/>
              <a:t>获取指定位置到之后某指定位置的子字符串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replace</a:t>
            </a:r>
            <a:r>
              <a:rPr lang="en-US" altLang="zh-CN" sz="2400" dirty="0"/>
              <a:t>,</a:t>
            </a:r>
            <a:r>
              <a:rPr lang="zh-CN" altLang="en-US" sz="2400" dirty="0"/>
              <a:t>获取指定位置到之后某指定位置的子字符串替换为另一字符串</a:t>
            </a:r>
          </a:p>
        </p:txBody>
      </p:sp>
    </p:spTree>
    <p:extLst>
      <p:ext uri="{BB962C8B-B14F-4D97-AF65-F5344CB8AC3E}">
        <p14:creationId xmlns:p14="http://schemas.microsoft.com/office/powerpoint/2010/main" val="33232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70681" y="1340768"/>
            <a:ext cx="8424863" cy="427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-3429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用一对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双引号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括起来的零或多个字符称为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字符串常量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″Programming in C++″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″hello″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342900">
              <a:lnSpc>
                <a:spcPct val="20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字符串中的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称为该字符串的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Tx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如前述字符串的长度分别为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342900">
              <a:lnSpc>
                <a:spcPct val="20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隐含的字符串常量结束标记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\0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(NULL) 000 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9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对象的成员函数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长度相关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552" y="979487"/>
            <a:ext cx="8243887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string str ("Test string");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"size: " &lt;&lt; </a:t>
            </a:r>
            <a:r>
              <a:rPr lang="en-US" altLang="zh-CN" sz="2800" dirty="0" err="1">
                <a:solidFill>
                  <a:srgbClr val="FF0000"/>
                </a:solidFill>
              </a:rPr>
              <a:t>str.size</a:t>
            </a:r>
            <a:r>
              <a:rPr lang="en-US" altLang="zh-CN" sz="2800" dirty="0">
                <a:solidFill>
                  <a:srgbClr val="FF0000"/>
                </a:solidFill>
              </a:rPr>
              <a:t>( ) </a:t>
            </a:r>
            <a:r>
              <a:rPr lang="en-US" altLang="zh-CN" sz="2800" dirty="0"/>
              <a:t>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resize</a:t>
            </a:r>
            <a:r>
              <a:rPr lang="en-US" altLang="zh-CN" sz="2800" dirty="0">
                <a:solidFill>
                  <a:srgbClr val="FF0000"/>
                </a:solidFill>
              </a:rPr>
              <a:t>(30)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str = "I like programming"; 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"length: " &lt;&lt;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length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"capacity: " &lt;&lt;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capacity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</a:t>
            </a:r>
            <a:r>
              <a:rPr lang="en-US" altLang="zh-CN" sz="2800" dirty="0" err="1"/>
              <a:t>max_size</a:t>
            </a:r>
            <a:r>
              <a:rPr lang="en-US" altLang="zh-CN" sz="2800" dirty="0"/>
              <a:t>: " &lt;&lt;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max_size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clear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en-US" altLang="zh-CN" sz="2800" dirty="0"/>
              <a:t>;</a:t>
            </a:r>
          </a:p>
          <a:p>
            <a:pPr indent="-3397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empty</a:t>
            </a:r>
            <a:r>
              <a:rPr lang="en-US" altLang="zh-CN" sz="2800" dirty="0">
                <a:solidFill>
                  <a:srgbClr val="FF0000"/>
                </a:solidFill>
              </a:rPr>
              <a:t>( )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181991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7380306"/>
              </p:ext>
            </p:extLst>
          </p:nvPr>
        </p:nvGraphicFramePr>
        <p:xfrm>
          <a:off x="858814" y="165646"/>
          <a:ext cx="720080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799903" y="215900"/>
            <a:ext cx="19446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有效字符个数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1538090" y="5456238"/>
            <a:ext cx="2592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可容纳的字符个数</a:t>
            </a:r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6043415" y="5567363"/>
            <a:ext cx="2447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理论最大字符个数</a:t>
            </a:r>
          </a:p>
        </p:txBody>
      </p: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14178" y="4486275"/>
            <a:ext cx="172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清空字符串</a:t>
            </a: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6764140" y="4422775"/>
            <a:ext cx="172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字符串判空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442965" y="4702175"/>
            <a:ext cx="4318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9463" idx="1"/>
          </p:cNvCxnSpPr>
          <p:nvPr/>
        </p:nvCxnSpPr>
        <p:spPr bwMode="auto">
          <a:xfrm flipH="1" flipV="1">
            <a:off x="3522465" y="1893888"/>
            <a:ext cx="3241675" cy="274478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flipV="1">
            <a:off x="2227065" y="431800"/>
            <a:ext cx="1600200" cy="2159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>
            <a:off x="2227065" y="647700"/>
            <a:ext cx="2916238" cy="74136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9460" idx="0"/>
          </p:cNvCxnSpPr>
          <p:nvPr/>
        </p:nvCxnSpPr>
        <p:spPr bwMode="auto">
          <a:xfrm flipV="1">
            <a:off x="2835078" y="4949825"/>
            <a:ext cx="1984375" cy="50641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 bwMode="auto">
          <a:xfrm>
            <a:off x="455415" y="3333750"/>
            <a:ext cx="5553075" cy="2881313"/>
          </a:xfrm>
          <a:custGeom>
            <a:avLst/>
            <a:gdLst>
              <a:gd name="connsiteX0" fmla="*/ 5553290 w 5553290"/>
              <a:gd name="connsiteY0" fmla="*/ 2455345 h 2880509"/>
              <a:gd name="connsiteX1" fmla="*/ 287607 w 5553290"/>
              <a:gd name="connsiteY1" fmla="*/ 2707594 h 2880509"/>
              <a:gd name="connsiteX2" fmla="*/ 697511 w 5553290"/>
              <a:gd name="connsiteY2" fmla="*/ 185111 h 2880509"/>
              <a:gd name="connsiteX3" fmla="*/ 713276 w 5553290"/>
              <a:gd name="connsiteY3" fmla="*/ 185111 h 288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290" h="2880509">
                <a:moveTo>
                  <a:pt x="5553290" y="2455345"/>
                </a:moveTo>
                <a:cubicBezTo>
                  <a:pt x="3325096" y="2770655"/>
                  <a:pt x="1096903" y="3085966"/>
                  <a:pt x="287607" y="2707594"/>
                </a:cubicBezTo>
                <a:cubicBezTo>
                  <a:pt x="-521689" y="2329222"/>
                  <a:pt x="626566" y="605525"/>
                  <a:pt x="697511" y="185111"/>
                </a:cubicBezTo>
                <a:cubicBezTo>
                  <a:pt x="768456" y="-235303"/>
                  <a:pt x="702766" y="192994"/>
                  <a:pt x="713276" y="185111"/>
                </a:cubicBezTo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70" name="TextBox 21"/>
          <p:cNvSpPr txBox="1">
            <a:spLocks noChangeArrowheads="1"/>
          </p:cNvSpPr>
          <p:nvPr/>
        </p:nvSpPr>
        <p:spPr bwMode="auto">
          <a:xfrm>
            <a:off x="6403778" y="215900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tx1"/>
                </a:solidFill>
              </a:rPr>
              <a:t>重置字符串容量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 flipH="1">
            <a:off x="7519790" y="647700"/>
            <a:ext cx="539750" cy="20383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对象的成员函数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追加、插入、删除、替换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00113" y="1196975"/>
            <a:ext cx="7344295" cy="446427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string info ;</a:t>
            </a:r>
          </a:p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 err="1"/>
              <a:t>getline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cin,info</a:t>
            </a:r>
            <a:r>
              <a:rPr lang="en-US" altLang="zh-CN" sz="2800" dirty="0"/>
              <a:t>);</a:t>
            </a:r>
          </a:p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 err="1"/>
              <a:t>info.</a:t>
            </a:r>
            <a:r>
              <a:rPr lang="en-US" altLang="zh-CN" sz="2800" dirty="0" err="1">
                <a:solidFill>
                  <a:srgbClr val="FF0000"/>
                </a:solidFill>
              </a:rPr>
              <a:t>append</a:t>
            </a:r>
            <a:r>
              <a:rPr lang="en-US" altLang="zh-CN" sz="2800" dirty="0"/>
              <a:t>(“</a:t>
            </a:r>
            <a:r>
              <a:rPr lang="zh-CN" altLang="en-US" sz="2800" dirty="0"/>
              <a:t>专业：通信专业</a:t>
            </a:r>
            <a:r>
              <a:rPr lang="en-US" altLang="zh-CN" sz="2800" dirty="0"/>
              <a:t>" );</a:t>
            </a:r>
          </a:p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 err="1"/>
              <a:t>info.</a:t>
            </a:r>
            <a:r>
              <a:rPr lang="en-US" altLang="zh-CN" sz="2800" dirty="0" err="1">
                <a:solidFill>
                  <a:srgbClr val="FF0000"/>
                </a:solidFill>
              </a:rPr>
              <a:t>insert</a:t>
            </a:r>
            <a:r>
              <a:rPr lang="en-US" altLang="zh-CN" sz="2800" dirty="0"/>
              <a:t>(10,"</a:t>
            </a:r>
            <a:r>
              <a:rPr lang="zh-CN" altLang="en-US" sz="2800" dirty="0"/>
              <a:t>年级：</a:t>
            </a:r>
            <a:r>
              <a:rPr lang="en-US" altLang="zh-CN" sz="2800" dirty="0"/>
              <a:t>2022");</a:t>
            </a:r>
          </a:p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 err="1"/>
              <a:t>info.</a:t>
            </a:r>
            <a:r>
              <a:rPr lang="en-US" altLang="zh-CN" sz="2800" dirty="0" err="1">
                <a:solidFill>
                  <a:srgbClr val="FF0000"/>
                </a:solidFill>
              </a:rPr>
              <a:t>erase</a:t>
            </a:r>
            <a:r>
              <a:rPr lang="en-US" altLang="zh-CN" sz="2800" dirty="0"/>
              <a:t>(30,4);</a:t>
            </a:r>
          </a:p>
          <a:p>
            <a:pPr indent="-339725">
              <a:lnSpc>
                <a:spcPct val="160000"/>
              </a:lnSpc>
              <a:spcBef>
                <a:spcPts val="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 err="1"/>
              <a:t>info.</a:t>
            </a:r>
            <a:r>
              <a:rPr lang="en-US" altLang="zh-CN" sz="2800" dirty="0" err="1">
                <a:solidFill>
                  <a:srgbClr val="FF0000"/>
                </a:solidFill>
              </a:rPr>
              <a:t>replace</a:t>
            </a:r>
            <a:r>
              <a:rPr lang="en-US" altLang="zh-CN" sz="2800" dirty="0"/>
              <a:t>(26,4,“</a:t>
            </a:r>
            <a:r>
              <a:rPr lang="zh-CN" altLang="en-US" sz="2800" dirty="0"/>
              <a:t>软件</a:t>
            </a:r>
            <a:r>
              <a:rPr lang="en-US" altLang="zh-CN" sz="28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84908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对象的成员函数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查找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1180005"/>
            <a:ext cx="8460035" cy="5545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string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("</a:t>
            </a:r>
            <a:r>
              <a:rPr lang="zh-CN" altLang="en-US" sz="2800" dirty="0"/>
              <a:t>中国</a:t>
            </a:r>
            <a:r>
              <a:rPr lang="en-US" altLang="zh-CN" sz="2800" dirty="0"/>
              <a:t>,</a:t>
            </a:r>
            <a:r>
              <a:rPr lang="zh-CN" altLang="en-US" sz="2800" dirty="0"/>
              <a:t>中华人民共和国</a:t>
            </a:r>
            <a:r>
              <a:rPr lang="en-US" altLang="zh-CN" sz="2800" dirty="0"/>
              <a:t>,</a:t>
            </a:r>
            <a:r>
              <a:rPr lang="zh-CN" altLang="en-US" sz="2800" dirty="0"/>
              <a:t>国家</a:t>
            </a:r>
            <a:r>
              <a:rPr lang="en-US" altLang="zh-CN" sz="2800" dirty="0"/>
              <a:t>.");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string str2 ("</a:t>
            </a:r>
            <a:r>
              <a:rPr lang="zh-CN" altLang="en-US" sz="2800" dirty="0"/>
              <a:t>国</a:t>
            </a:r>
            <a:r>
              <a:rPr lang="en-US" altLang="zh-CN" sz="2800" dirty="0"/>
              <a:t>");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unsigned found = </a:t>
            </a:r>
            <a:r>
              <a:rPr lang="en-US" altLang="zh-CN" sz="2800" dirty="0" err="1"/>
              <a:t>str.</a:t>
            </a:r>
            <a:r>
              <a:rPr lang="en-US" altLang="zh-CN" sz="2800" dirty="0" err="1">
                <a:solidFill>
                  <a:srgbClr val="FF0000"/>
                </a:solidFill>
              </a:rPr>
              <a:t>find</a:t>
            </a:r>
            <a:r>
              <a:rPr lang="en-US" altLang="zh-CN" sz="2800" dirty="0"/>
              <a:t>(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str2 </a:t>
            </a:r>
            <a:r>
              <a:rPr lang="en-US" altLang="zh-CN" sz="2800" dirty="0"/>
              <a:t>); </a:t>
            </a:r>
            <a:r>
              <a:rPr lang="en-US" altLang="zh-CN" sz="2200" dirty="0"/>
              <a:t>//</a:t>
            </a:r>
            <a:r>
              <a:rPr lang="zh-CN" altLang="en-US" sz="2200" dirty="0"/>
              <a:t>返回找到子串的起始位置</a:t>
            </a:r>
            <a:endParaRPr lang="en-US" altLang="zh-CN" sz="2200" dirty="0"/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if (found!=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string::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npos</a:t>
            </a:r>
            <a:r>
              <a:rPr lang="en-US" altLang="zh-CN" sz="2800" dirty="0"/>
              <a:t>)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"first " &lt;&lt; str2 &lt;&lt;" found at: " &lt;&lt; found 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found=</a:t>
            </a:r>
            <a:r>
              <a:rPr lang="en-US" altLang="zh-CN" sz="2800" dirty="0" err="1"/>
              <a:t>str.find</a:t>
            </a:r>
            <a:r>
              <a:rPr lang="en-US" altLang="zh-CN" sz="2800" dirty="0"/>
              <a:t>(str2,found+1);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if (found!=string::</a:t>
            </a:r>
            <a:r>
              <a:rPr lang="en-US" altLang="zh-CN" sz="2800" dirty="0" err="1"/>
              <a:t>npos</a:t>
            </a:r>
            <a:r>
              <a:rPr lang="en-US" altLang="zh-CN" sz="2800" dirty="0"/>
              <a:t>)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"second " &lt;&lt; str2 &lt;&lt;" found at: " &lt;&lt; found;</a:t>
            </a:r>
          </a:p>
        </p:txBody>
      </p:sp>
    </p:spTree>
    <p:extLst>
      <p:ext uri="{BB962C8B-B14F-4D97-AF65-F5344CB8AC3E}">
        <p14:creationId xmlns:p14="http://schemas.microsoft.com/office/powerpoint/2010/main" val="163718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对象的成员函数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子串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528" y="981075"/>
            <a:ext cx="8243887" cy="57324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string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 = "$GPGGA,050901,3931.4449,N,11643.5123,E,1,07,1.4,76.2,M,-7.0,M,,*65";</a:t>
            </a:r>
          </a:p>
          <a:p>
            <a:pPr marL="0" lvl="0" indent="-339725">
              <a:lnSpc>
                <a:spcPct val="120000"/>
              </a:lnSpc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//$GPGGA</a:t>
            </a:r>
            <a:r>
              <a:rPr lang="zh-CN" altLang="en-US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，包含了定位信息相关的详细信息。</a:t>
            </a:r>
            <a:endParaRPr lang="en-US" altLang="zh-CN" sz="2200" dirty="0">
              <a:solidFill>
                <a:srgbClr val="454749"/>
              </a:solidFill>
              <a:latin typeface="Arial" charset="0"/>
              <a:ea typeface="宋体" pitchFamily="2" charset="-122"/>
            </a:endParaRPr>
          </a:p>
          <a:p>
            <a:pPr marL="0" lvl="0" indent="-339725">
              <a:lnSpc>
                <a:spcPct val="120000"/>
              </a:lnSpc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en-US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时间，维度，北</a:t>
            </a:r>
            <a:r>
              <a:rPr lang="en-US" altLang="zh-CN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/</a:t>
            </a:r>
            <a:r>
              <a:rPr lang="zh-CN" altLang="en-US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南，精度，东</a:t>
            </a:r>
            <a:r>
              <a:rPr lang="en-US" altLang="zh-CN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/</a:t>
            </a:r>
            <a:r>
              <a:rPr lang="zh-CN" altLang="en-US" sz="2200" dirty="0">
                <a:solidFill>
                  <a:srgbClr val="454749"/>
                </a:solidFill>
                <a:latin typeface="Arial" charset="0"/>
                <a:ea typeface="宋体" pitchFamily="2" charset="-122"/>
              </a:rPr>
              <a:t>西，精度，卫星数目等</a:t>
            </a:r>
            <a:endParaRPr lang="en-US" altLang="zh-CN" sz="2200" dirty="0">
              <a:solidFill>
                <a:srgbClr val="454749"/>
              </a:solidFill>
              <a:latin typeface="Arial" charset="0"/>
              <a:ea typeface="宋体" pitchFamily="2" charset="-122"/>
            </a:endParaRP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sz="2800" dirty="0"/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string latitude = </a:t>
            </a:r>
            <a:r>
              <a:rPr lang="en-US" altLang="zh-CN" sz="2800" dirty="0" err="1"/>
              <a:t>src.</a:t>
            </a:r>
            <a:r>
              <a:rPr lang="en-US" altLang="zh-CN" sz="2800" dirty="0" err="1">
                <a:solidFill>
                  <a:srgbClr val="FF0000"/>
                </a:solidFill>
              </a:rPr>
              <a:t>substr</a:t>
            </a:r>
            <a:r>
              <a:rPr lang="en-US" altLang="zh-CN" sz="2800" dirty="0"/>
              <a:t> (14,9);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latitude.insert</a:t>
            </a:r>
            <a:r>
              <a:rPr lang="en-US" altLang="zh-CN" sz="2800" dirty="0"/>
              <a:t>(2,"</a:t>
            </a:r>
            <a:r>
              <a:rPr lang="zh-CN" altLang="en-US" sz="2800" dirty="0"/>
              <a:t>度</a:t>
            </a:r>
            <a:r>
              <a:rPr lang="en-US" altLang="zh-CN" sz="2800" dirty="0"/>
              <a:t>");</a:t>
            </a:r>
          </a:p>
          <a:p>
            <a:pPr indent="-339725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</a:t>
            </a:r>
            <a:r>
              <a:rPr lang="zh-CN" altLang="en-US" sz="2800" dirty="0"/>
              <a:t>纬度信息：</a:t>
            </a:r>
            <a:r>
              <a:rPr lang="en-US" altLang="zh-CN" sz="2800" dirty="0"/>
              <a:t>" &lt;&lt; latitude ;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419872" y="1556792"/>
            <a:ext cx="1584176" cy="432048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反转字符串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0177" name="Picture 1" descr="C:\Users\yangliu\AppData\Roaming\Tencent\Users\7593973\QQ\WinTemp\RichOle\0{CRDN9(9)}NSFHPC2W6G2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" y="1041283"/>
            <a:ext cx="4823175" cy="33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8" name="Picture 2" descr="C:\Users\yangliu\AppData\Roaming\Tencent\Users\7593973\QQ\WinTemp\RichOle\(0DUC(Y)T{SGK1VS1AHYX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771427"/>
            <a:ext cx="4772025" cy="3295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判断回文字符串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465" name="Picture 1" descr="C:\Users\yangliu\AppData\Roaming\Tencent\Users\7593973\QQ\WinTemp\RichOle\BA30W61Z(5I3R[QF3OI45(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846809"/>
            <a:ext cx="7175379" cy="56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655910" y="3068960"/>
            <a:ext cx="2831369" cy="432048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123728" y="4493172"/>
            <a:ext cx="947866" cy="303980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课堂实例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1011179"/>
            <a:ext cx="7497763" cy="4799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800" dirty="0">
                <a:latin typeface="黑体" charset="0"/>
              </a:rPr>
              <a:t>将美国格式的日期转换为国际格式</a:t>
            </a: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zh-CN" altLang="en-US" sz="2800" dirty="0">
              <a:latin typeface="黑体" charset="0"/>
            </a:endParaRP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800" dirty="0">
                <a:latin typeface="黑体" charset="0"/>
              </a:rPr>
              <a:t>美国日期格式：</a:t>
            </a:r>
            <a:r>
              <a:rPr lang="en-US" altLang="zh-CN" sz="2800" dirty="0"/>
              <a:t>December</a:t>
            </a:r>
            <a:r>
              <a:rPr lang="en-US" altLang="zh-CN" sz="2800" dirty="0">
                <a:latin typeface="黑体" charset="0"/>
              </a:rPr>
              <a:t> 30,2023</a:t>
            </a: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800" dirty="0">
                <a:latin typeface="黑体" charset="0"/>
              </a:rPr>
              <a:t>国际日期格式：</a:t>
            </a:r>
            <a:r>
              <a:rPr lang="en-US" altLang="zh-CN" sz="2800" dirty="0">
                <a:latin typeface="黑体" charset="0"/>
              </a:rPr>
              <a:t>30 </a:t>
            </a:r>
            <a:r>
              <a:rPr lang="en-US" altLang="zh-CN" sz="2800" dirty="0"/>
              <a:t>December</a:t>
            </a:r>
            <a:r>
              <a:rPr lang="en-US" altLang="zh-CN" sz="2800" dirty="0">
                <a:latin typeface="黑体" charset="0"/>
              </a:rPr>
              <a:t> 2023</a:t>
            </a: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zh-CN" sz="2800" dirty="0">
              <a:latin typeface="黑体" charset="0"/>
            </a:endParaRP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800" dirty="0">
                <a:latin typeface="黑体" charset="0"/>
              </a:rPr>
              <a:t>解题分析：</a:t>
            </a:r>
            <a:endParaRPr lang="en-US" altLang="zh-CN" sz="2800" dirty="0">
              <a:latin typeface="黑体" charset="0"/>
            </a:endParaRPr>
          </a:p>
          <a:p>
            <a:pPr marL="354013" lvl="1" indent="720000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利用特殊符号定位</a:t>
            </a:r>
            <a:endParaRPr lang="en-US" altLang="zh-CN" sz="2400" dirty="0"/>
          </a:p>
          <a:p>
            <a:pPr marL="354013" lvl="1" indent="720000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提取子串</a:t>
            </a:r>
            <a:endParaRPr lang="en-US" altLang="zh-CN" sz="2400" dirty="0"/>
          </a:p>
          <a:p>
            <a:pPr marL="354013" lvl="1" indent="720000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位置、长度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884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 descr="C:\Users\yangliu\AppData\Roaming\Tencent\Users\7593973\QQ\WinTemp\RichOle\WK`UVZZ@QBXMLRH)5TQJ7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45887"/>
            <a:ext cx="7056784" cy="69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899592" y="2852936"/>
            <a:ext cx="7056784" cy="864096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9592" y="4524703"/>
            <a:ext cx="4968552" cy="48847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F96EE-585A-4E1A-806E-5ED11E94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例题练习</a:t>
            </a:r>
            <a:r>
              <a:rPr lang="en-US" altLang="zh-CN" dirty="0"/>
              <a:t>—— </a:t>
            </a:r>
            <a:r>
              <a:rPr lang="zh-CN" altLang="en-US" dirty="0"/>
              <a:t>字符串弱等于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29D837-5BF7-4A77-914A-8B53FF67B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2" y="1196752"/>
            <a:ext cx="8593967" cy="3528392"/>
          </a:xfrm>
        </p:spPr>
      </p:pic>
    </p:spTree>
    <p:extLst>
      <p:ext uri="{BB962C8B-B14F-4D97-AF65-F5344CB8AC3E}">
        <p14:creationId xmlns:p14="http://schemas.microsoft.com/office/powerpoint/2010/main" val="43462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字符串中的特殊字符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‘\’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424863" cy="51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转义序列用于在字符串常量和字符常量中表示某些特殊字符。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所有的转义字符，在字符串中都要以反斜杠开头书写。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换行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(LF) 010   			\t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水平制表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(HT) 009    </a:t>
            </a: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\\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反斜杠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092   			\?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问号字符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063    </a:t>
            </a: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\'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单引号字符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039    		\"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双引号字符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034 </a:t>
            </a: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ddd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三位八进制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\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xhh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二位十六进制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&lt;&lt; “ I say :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class is over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”;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2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B3FB3-CC7F-48EE-A334-A4D04F39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E828A-2911-47DE-AA2A-A0C4149C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76" y="755650"/>
            <a:ext cx="7034692" cy="1377206"/>
          </a:xfrm>
        </p:spPr>
        <p:txBody>
          <a:bodyPr/>
          <a:lstStyle/>
          <a:p>
            <a:r>
              <a:rPr lang="zh-CN" altLang="en-US" dirty="0"/>
              <a:t>显然，这道题可用递归实现。</a:t>
            </a:r>
            <a:endParaRPr lang="en-US" altLang="zh-CN" dirty="0"/>
          </a:p>
          <a:p>
            <a:r>
              <a:rPr lang="zh-CN" altLang="en-US" dirty="0"/>
              <a:t>运用刚学的</a:t>
            </a:r>
            <a:r>
              <a:rPr lang="en-US" altLang="zh-CN" dirty="0" err="1"/>
              <a:t>substr</a:t>
            </a:r>
            <a:r>
              <a:rPr lang="zh-CN" altLang="en-US" dirty="0"/>
              <a:t>来完成</a:t>
            </a:r>
            <a:r>
              <a:rPr lang="en-US" altLang="zh-CN" dirty="0"/>
              <a:t>string </a:t>
            </a:r>
            <a:r>
              <a:rPr lang="zh-CN" altLang="en-US" dirty="0"/>
              <a:t>的截取工作。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E85DB-C330-0C50-0DBF-136721B7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164026"/>
            <a:ext cx="7524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0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字符串小结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95056" y="981075"/>
            <a:ext cx="8441440" cy="5025832"/>
            <a:chOff x="1042988" y="1000125"/>
            <a:chExt cx="8548944" cy="5237163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1077913" y="1000125"/>
              <a:ext cx="2025650" cy="1365250"/>
            </a:xfrm>
            <a:prstGeom prst="foldedCorner">
              <a:avLst>
                <a:gd name="adj" fmla="val 12500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string</a:t>
              </a:r>
              <a:r>
                <a:rPr lang="zh-CN" sz="2400" b="1" dirty="0">
                  <a:solidFill>
                    <a:schemeClr val="tx1"/>
                  </a:solidFill>
                </a:rPr>
                <a:t>是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字符串处理</a:t>
              </a:r>
              <a:r>
                <a:rPr lang="zh-CN" sz="2400" b="1" dirty="0">
                  <a:solidFill>
                    <a:schemeClr val="tx1"/>
                  </a:solidFill>
                </a:rPr>
                <a:t>的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集大成者</a:t>
              </a:r>
              <a:endParaRPr 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042988" y="3681413"/>
              <a:ext cx="1370012" cy="1185862"/>
            </a:xfrm>
            <a:prstGeom prst="bevel">
              <a:avLst>
                <a:gd name="adj" fmla="val 4708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字符串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zh-CN" sz="2400" b="1" dirty="0">
                  <a:solidFill>
                    <a:schemeClr val="tx1"/>
                  </a:solidFill>
                </a:rPr>
                <a:t>的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应用</a:t>
              </a:r>
              <a:endParaRPr 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565525" y="2205038"/>
              <a:ext cx="1060450" cy="360362"/>
            </a:xfrm>
            <a:prstGeom prst="bevel">
              <a:avLst>
                <a:gd name="adj" fmla="val 4708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string</a:t>
              </a:r>
              <a:endParaRPr 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4427538" y="1447800"/>
              <a:ext cx="5164394" cy="2703513"/>
              <a:chOff x="5437262" y="1447030"/>
              <a:chExt cx="3792129" cy="2704307"/>
            </a:xfrm>
            <a:noFill/>
          </p:grpSpPr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5943165" y="1701105"/>
                <a:ext cx="0" cy="2305727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5940834" y="1701105"/>
                <a:ext cx="388169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5437262" y="2348995"/>
                <a:ext cx="503572" cy="1588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5940834" y="3069931"/>
                <a:ext cx="484921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5940834" y="2636417"/>
                <a:ext cx="484921" cy="1587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940834" y="3574905"/>
                <a:ext cx="388169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5940834" y="4006832"/>
                <a:ext cx="388169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AutoShape 15"/>
              <p:cNvSpPr>
                <a:spLocks noChangeArrowheads="1"/>
              </p:cNvSpPr>
              <p:nvPr/>
            </p:nvSpPr>
            <p:spPr bwMode="auto">
              <a:xfrm>
                <a:off x="6301027" y="1447030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std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：：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string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AutoShape 16"/>
              <p:cNvSpPr>
                <a:spLocks noChangeArrowheads="1"/>
              </p:cNvSpPr>
              <p:nvPr/>
            </p:nvSpPr>
            <p:spPr bwMode="auto">
              <a:xfrm>
                <a:off x="6301027" y="1880545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创建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string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对象：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3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utoShape 17"/>
              <p:cNvSpPr>
                <a:spLocks noChangeArrowheads="1"/>
              </p:cNvSpPr>
              <p:nvPr/>
            </p:nvSpPr>
            <p:spPr bwMode="auto">
              <a:xfrm>
                <a:off x="6301027" y="2385519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输入输出：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cin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\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getline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()\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cout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AutoShape 18"/>
              <p:cNvSpPr>
                <a:spLocks noChangeArrowheads="1"/>
              </p:cNvSpPr>
              <p:nvPr/>
            </p:nvSpPr>
            <p:spPr bwMode="auto">
              <a:xfrm>
                <a:off x="6301027" y="2817445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运算符：赋值、连接、比较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utoShape 19"/>
              <p:cNvSpPr>
                <a:spLocks noChangeArrowheads="1"/>
              </p:cNvSpPr>
              <p:nvPr/>
            </p:nvSpPr>
            <p:spPr bwMode="auto">
              <a:xfrm>
                <a:off x="6301027" y="3247784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内置操作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utoShape 20"/>
              <p:cNvSpPr>
                <a:spLocks noChangeArrowheads="1"/>
              </p:cNvSpPr>
              <p:nvPr/>
            </p:nvSpPr>
            <p:spPr bwMode="auto">
              <a:xfrm>
                <a:off x="6301027" y="3681299"/>
                <a:ext cx="2928364" cy="470038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转化为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风格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cstr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5940834" y="2206078"/>
                <a:ext cx="484921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2484438" y="2349500"/>
              <a:ext cx="1081087" cy="3386138"/>
              <a:chOff x="2484512" y="2349525"/>
              <a:chExt cx="1081087" cy="3386137"/>
            </a:xfrm>
            <a:noFill/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2916312" y="2349525"/>
                <a:ext cx="1587" cy="3384549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2916312" y="5734074"/>
                <a:ext cx="431800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916312" y="2349525"/>
                <a:ext cx="649287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484512" y="4151337"/>
                <a:ext cx="431800" cy="1587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3349625" y="5589588"/>
              <a:ext cx="1871663" cy="360362"/>
            </a:xfrm>
            <a:prstGeom prst="bevel">
              <a:avLst>
                <a:gd name="adj" fmla="val 4708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风格字符串</a:t>
              </a:r>
              <a:endParaRPr 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>
              <a:grpSpLocks/>
            </p:cNvGrpSpPr>
            <p:nvPr/>
          </p:nvGrpSpPr>
          <p:grpSpPr bwMode="auto">
            <a:xfrm>
              <a:off x="5221288" y="4941888"/>
              <a:ext cx="3671192" cy="1295400"/>
              <a:chOff x="5436642" y="4597400"/>
              <a:chExt cx="2735262" cy="1295400"/>
            </a:xfrm>
            <a:noFill/>
          </p:grpSpPr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>
                <a:off x="5940161" y="4741862"/>
                <a:ext cx="1311" cy="935038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5940161" y="4735512"/>
                <a:ext cx="360593" cy="11113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>
                <a:off x="5436642" y="5389562"/>
                <a:ext cx="503519" cy="1588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5940161" y="5676900"/>
                <a:ext cx="360593" cy="1587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5940161" y="5246687"/>
                <a:ext cx="360593" cy="1588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6300754" y="4597400"/>
                <a:ext cx="1871150" cy="360362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char [] char *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utoShape 32"/>
              <p:cNvSpPr>
                <a:spLocks noChangeArrowheads="1"/>
              </p:cNvSpPr>
              <p:nvPr/>
            </p:nvSpPr>
            <p:spPr bwMode="auto">
              <a:xfrm>
                <a:off x="6300754" y="5100637"/>
                <a:ext cx="1871150" cy="360363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Getchar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putchar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utoShape 33"/>
              <p:cNvSpPr>
                <a:spLocks noChangeArrowheads="1"/>
              </p:cNvSpPr>
              <p:nvPr/>
            </p:nvSpPr>
            <p:spPr bwMode="auto">
              <a:xfrm>
                <a:off x="6300754" y="5532437"/>
                <a:ext cx="1871150" cy="360363"/>
              </a:xfrm>
              <a:prstGeom prst="bevel">
                <a:avLst>
                  <a:gd name="adj" fmla="val 4708"/>
                </a:avLst>
              </a:prstGeom>
              <a:grp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cstring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&gt;</a:t>
                </a:r>
                <a:endParaRPr lang="zh-CN" sz="2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95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课后练习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3528" y="1077912"/>
            <a:ext cx="7497763" cy="4799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800">
                <a:latin typeface="黑体" charset="0"/>
              </a:rPr>
              <a:t>输出字符串组</a:t>
            </a:r>
            <a:r>
              <a:rPr lang="zh-CN" altLang="en-US" sz="2800" dirty="0">
                <a:latin typeface="黑体" charset="0"/>
              </a:rPr>
              <a:t>中长度最长的字符串</a:t>
            </a:r>
            <a:endParaRPr lang="en-US" altLang="zh-CN" sz="2800" dirty="0">
              <a:latin typeface="黑体" charset="0"/>
            </a:endParaRPr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输入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  第一行是整数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，代表有</a:t>
            </a:r>
            <a:r>
              <a:rPr lang="en-US" altLang="zh-CN" sz="2400" dirty="0"/>
              <a:t>n</a:t>
            </a:r>
            <a:r>
              <a:rPr lang="zh-CN" altLang="en-US" sz="2400" dirty="0"/>
              <a:t>个字符串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  第</a:t>
            </a:r>
            <a:r>
              <a:rPr lang="en-US" altLang="zh-CN" sz="2400" dirty="0"/>
              <a:t>2</a:t>
            </a:r>
            <a:r>
              <a:rPr lang="zh-CN" altLang="en-US" sz="2400" dirty="0"/>
              <a:t>至</a:t>
            </a:r>
            <a:r>
              <a:rPr lang="en-US" altLang="zh-CN" sz="2400" dirty="0"/>
              <a:t>n+1</a:t>
            </a:r>
            <a:r>
              <a:rPr lang="zh-CN" altLang="en-US" sz="2400" dirty="0"/>
              <a:t>行是</a:t>
            </a:r>
            <a:r>
              <a:rPr lang="en-US" altLang="zh-CN" sz="2400" dirty="0"/>
              <a:t>n</a:t>
            </a:r>
            <a:r>
              <a:rPr lang="zh-CN" altLang="en-US" sz="2400" dirty="0"/>
              <a:t>行字符串（包含空格）</a:t>
            </a:r>
            <a:endParaRPr lang="en-US" altLang="zh-CN" sz="2400" dirty="0"/>
          </a:p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输出</a:t>
            </a:r>
            <a:r>
              <a:rPr lang="en-US" altLang="zh-CN" sz="2400" dirty="0"/>
              <a:t>·</a:t>
            </a:r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  所有字符串中最长的字符串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用指针数组和</a:t>
            </a:r>
            <a:r>
              <a:rPr lang="en-US" altLang="zh-CN" sz="2400" dirty="0"/>
              <a:t>string</a:t>
            </a:r>
            <a:r>
              <a:rPr lang="zh-CN" altLang="en-US" sz="2400" dirty="0"/>
              <a:t>数组两种方式实现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Clr>
                <a:srgbClr val="0099CC"/>
              </a:buClr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字符串长不超过</a:t>
            </a:r>
            <a:r>
              <a:rPr lang="en-US" altLang="zh-CN" sz="2400" dirty="0"/>
              <a:t>100</a:t>
            </a:r>
            <a:r>
              <a:rPr lang="zh-CN" altLang="en-US" sz="2400" dirty="0"/>
              <a:t>，字符串个数不超过</a:t>
            </a:r>
            <a:r>
              <a:rPr lang="en-US" altLang="zh-CN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50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字符串变量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424863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  <a:buFont typeface="Times New Roman" pitchFamily="16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风格字符串变量：以字符数组的形式存储和使用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 str[4] = {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’，‘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’，‘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}; </a:t>
            </a: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 s[] = “Hello world!”;</a:t>
            </a: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开辟固定大小的栈空间存放若干字符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571500">
              <a:lnSpc>
                <a:spcPct val="150000"/>
              </a:lnSpc>
              <a:buClrTx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 *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p_str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str;   //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未开辟字符存放空间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80A2D6A-DC10-4A88-87D0-6079EC05C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58225"/>
              </p:ext>
            </p:extLst>
          </p:nvPr>
        </p:nvGraphicFramePr>
        <p:xfrm>
          <a:off x="1488281" y="3920998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46963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551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4391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9934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str[0]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str[1]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str[2]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str[3]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73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‘a’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‘b’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‘c’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‘d’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52089"/>
                  </a:ext>
                </a:extLst>
              </a:tr>
            </a:tbl>
          </a:graphicData>
        </a:graphic>
      </p:graphicFrame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1EB32BC-77F0-4656-A76F-BB3E63EFC172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912451" y="4509357"/>
            <a:ext cx="706988" cy="444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6EDA6F-8337-4A04-8E11-35C7F37EF8FD}"/>
              </a:ext>
            </a:extLst>
          </p:cNvPr>
          <p:cNvGrpSpPr/>
          <p:nvPr/>
        </p:nvGrpSpPr>
        <p:grpSpPr>
          <a:xfrm>
            <a:off x="219505" y="4680134"/>
            <a:ext cx="1605114" cy="857791"/>
            <a:chOff x="219505" y="4680134"/>
            <a:chExt cx="1605114" cy="8577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B206B64-0321-4E0A-89DC-9D75726B5789}"/>
                </a:ext>
              </a:extLst>
            </p:cNvPr>
            <p:cNvSpPr/>
            <p:nvPr/>
          </p:nvSpPr>
          <p:spPr>
            <a:xfrm>
              <a:off x="744499" y="5080722"/>
              <a:ext cx="1080120" cy="457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&amp;str[0]</a:t>
              </a:r>
              <a:endParaRPr lang="zh-CN" altLang="en-US" sz="20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60C059-D561-4361-BAF2-80BE227AE6E0}"/>
                </a:ext>
              </a:extLst>
            </p:cNvPr>
            <p:cNvSpPr txBox="1"/>
            <p:nvPr/>
          </p:nvSpPr>
          <p:spPr>
            <a:xfrm>
              <a:off x="219505" y="4680134"/>
              <a:ext cx="960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p_str</a:t>
              </a:r>
              <a:endParaRPr lang="zh-CN" altLang="en-US" sz="2400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B49C82E-6D86-CFDE-9867-3063305DB0A8}"/>
              </a:ext>
            </a:extLst>
          </p:cNvPr>
          <p:cNvSpPr txBox="1"/>
          <p:nvPr/>
        </p:nvSpPr>
        <p:spPr>
          <a:xfrm>
            <a:off x="517917" y="5676868"/>
            <a:ext cx="817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/>
              <a:t>字符数组名、字符指针都是字符类型的地址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风格的标准输入输出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712646" cy="501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单字符输入函数：   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(void);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从标准输入获取一个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字符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.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返回该字符的编码值</a:t>
            </a:r>
            <a:endParaRPr lang="en-US" altLang="zh-CN" sz="2400" dirty="0">
              <a:solidFill>
                <a:srgbClr val="3E3B40"/>
              </a:solidFill>
              <a:latin typeface="Calibri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/>
              <a:t>单字符输出函数：  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(int c);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将标准输出的字符返回到终端屏幕上</a:t>
            </a:r>
            <a:endParaRPr lang="en-US" altLang="zh-CN" sz="2400" dirty="0">
              <a:solidFill>
                <a:srgbClr val="3E3B40"/>
              </a:solidFill>
              <a:latin typeface="Calibri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行输入函数：	   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 * gets ( char s[ ] )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从标准输入读取完整的一行，将读取的内容存入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s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字符数组中，并用字符串结束符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’\0’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取代行尾的’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\n’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。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行输出函数	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 puts ( char s [ ] )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将字符数组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s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中的内容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(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以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’\0’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结束</a:t>
            </a:r>
            <a:r>
              <a:rPr lang="en-US" altLang="zh-CN" sz="2400" dirty="0">
                <a:solidFill>
                  <a:srgbClr val="3E3B40"/>
                </a:solidFill>
                <a:latin typeface="Calibri"/>
              </a:rPr>
              <a:t>)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输出到标准输出上，末尾换行。</a:t>
            </a:r>
          </a:p>
        </p:txBody>
      </p:sp>
    </p:spTree>
    <p:extLst>
      <p:ext uri="{BB962C8B-B14F-4D97-AF65-F5344CB8AC3E}">
        <p14:creationId xmlns:p14="http://schemas.microsoft.com/office/powerpoint/2010/main" val="31611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简单示例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712646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/>
              <a:t>输入一行字符（不超过</a:t>
            </a:r>
            <a:r>
              <a:rPr lang="en-US" altLang="zh-CN" sz="2400" dirty="0"/>
              <a:t>80</a:t>
            </a:r>
            <a:r>
              <a:rPr lang="zh-CN" altLang="en-US" sz="2400" dirty="0"/>
              <a:t>个字符），包含各种合法字符，如空格、大小写字母、数字、标点符号等，</a:t>
            </a: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再原样输出。</a:t>
            </a:r>
            <a:endParaRPr lang="en-US" altLang="zh-CN" sz="2400" dirty="0">
              <a:solidFill>
                <a:srgbClr val="3E3B40"/>
              </a:solidFill>
              <a:latin typeface="Calibri"/>
            </a:endParaRPr>
          </a:p>
          <a:p>
            <a:pPr lvl="0" indent="-342900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dirty="0">
                <a:solidFill>
                  <a:srgbClr val="3E3B40"/>
                </a:solidFill>
                <a:latin typeface="Calibri"/>
              </a:rPr>
              <a:t>输入样例：</a:t>
            </a:r>
            <a:r>
              <a:rPr lang="en-US" altLang="zh-CN" sz="2400" dirty="0" err="1"/>
              <a:t>nimik</a:t>
            </a:r>
            <a:r>
              <a:rPr lang="en-US" altLang="zh-CN" sz="2400" dirty="0"/>
              <a:t> J-hKn.4N</a:t>
            </a:r>
            <a:endParaRPr lang="en-US" altLang="zh-CN" sz="2400" dirty="0">
              <a:solidFill>
                <a:srgbClr val="3E3B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6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">
            <a:extLst>
              <a:ext uri="{FF2B5EF4-FFF2-40B4-BE49-F238E27FC236}">
                <a16:creationId xmlns:a16="http://schemas.microsoft.com/office/drawing/2014/main" id="{047076BD-6842-47F2-9E14-F5FC18F9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828800"/>
            <a:ext cx="4665663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C0CE8AA5-1031-433B-B926-1A08D39A4E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534400" cy="533400"/>
          </a:xfrm>
        </p:spPr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zh-CN" altLang="en-US" sz="2400" dirty="0"/>
              <a:t>一个数组中若每个元素都是一个指针， 则为指针数组</a:t>
            </a:r>
            <a:endParaRPr lang="en-US" altLang="zh-CN" sz="24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zh-CN" altLang="en-US" sz="2400" dirty="0"/>
              <a:t>一维指针数组的数组名是指向指针的指针（即二级指针） </a:t>
            </a:r>
            <a:br>
              <a:rPr lang="zh-CN" altLang="en-US" sz="2400" dirty="0"/>
            </a:b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56D6315-DD52-4CC7-B517-0EBF398BEA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334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/>
                </a:solidFill>
              </a:rPr>
              <a:t>字符指针数组</a:t>
            </a:r>
            <a:endParaRPr lang="zh-CN" altLang="en-US" dirty="0"/>
          </a:p>
        </p:txBody>
      </p:sp>
      <p:pic>
        <p:nvPicPr>
          <p:cNvPr id="27653" name="图片 2">
            <a:extLst>
              <a:ext uri="{FF2B5EF4-FFF2-40B4-BE49-F238E27FC236}">
                <a16:creationId xmlns:a16="http://schemas.microsoft.com/office/drawing/2014/main" id="{09A2825E-55B4-4ACB-85ED-6A047E192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9513"/>
            <a:ext cx="40386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02D223F-A899-AB4A-AE06-4B0E8B65663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5" y="4725144"/>
            <a:ext cx="4038600" cy="62289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80000"/>
              </a:lnSpc>
              <a:buClr>
                <a:srgbClr val="0099CC"/>
              </a:buClr>
              <a:buFont typeface="Wingdings" pitchFamily="2" charset="2"/>
              <a:buChar char="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400" dirty="0"/>
              <a:t>有一组字符串，按行输出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2AED7-7E60-B6E5-7B72-5765B621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EEF9E875-BB3D-ED7A-BDFC-E68FF6B9C6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759244"/>
            <a:ext cx="8991600" cy="1371600"/>
          </a:xfrm>
        </p:spPr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zh-CN" altLang="en-US" sz="2000" dirty="0"/>
              <a:t>要进行字符串比较， 应该怎么办？</a:t>
            </a:r>
            <a:endParaRPr lang="en-US" altLang="zh-CN" sz="20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endParaRPr lang="en-US" altLang="zh-CN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、自已写代码。将其当成普通数组，自己写循环，数组元素逐个处理，与其它数据类型的数组在处理上没有任何区别。</a:t>
            </a:r>
            <a:endParaRPr lang="en-US" altLang="zh-CN" sz="20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endParaRPr lang="en-US" altLang="zh-CN" sz="20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94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228402AE-9DB5-4B72-BBA6-85524C6519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759244"/>
            <a:ext cx="8991600" cy="1371600"/>
          </a:xfrm>
        </p:spPr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zh-CN" altLang="en-US" sz="2000" dirty="0"/>
              <a:t>要进行字符串比较， 应该怎么办？ 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、自已写代码。将其当成普通数组，自己写循环，数组元素逐个处理，与其它数据类型的数组在处理上没有任何区别。</a:t>
            </a:r>
            <a:endParaRPr lang="en-US" altLang="zh-CN" sz="20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endParaRPr lang="en-US" altLang="zh-CN" sz="2000" dirty="0"/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、采用库函数。记得字符数组中的字符串最后要有多余的一个元素存储</a:t>
            </a:r>
            <a:r>
              <a:rPr lang="en-US" altLang="zh-CN" sz="2000" dirty="0"/>
              <a:t>\0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E901F-4DB3-4F97-A008-684997E19DE3}"/>
              </a:ext>
            </a:extLst>
          </p:cNvPr>
          <p:cNvSpPr/>
          <p:nvPr/>
        </p:nvSpPr>
        <p:spPr>
          <a:xfrm>
            <a:off x="609600" y="2921168"/>
            <a:ext cx="80772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标准库函数</a:t>
            </a:r>
            <a:endParaRPr lang="en-US" altLang="zh-CN" sz="2000" b="1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字符串比较函数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LiberationSerif"/>
              </a:rPr>
              <a:t>strcmp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（），在</a:t>
            </a:r>
            <a:r>
              <a:rPr lang="en-US" altLang="zh-CN" sz="2000" dirty="0" err="1">
                <a:solidFill>
                  <a:srgbClr val="000000"/>
                </a:solidFill>
                <a:latin typeface="LiberationSerif"/>
              </a:rPr>
              <a:t>string.h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000" dirty="0" err="1">
                <a:solidFill>
                  <a:srgbClr val="000000"/>
                </a:solidFill>
                <a:latin typeface="LiberationSerif"/>
              </a:rPr>
              <a:t>cstring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头文件中声明，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1114A07PWBG">
  <a:themeElements>
    <a:clrScheme name="自定义 1">
      <a:dk1>
        <a:srgbClr val="454749"/>
      </a:dk1>
      <a:lt1>
        <a:srgbClr val="FFFFFF"/>
      </a:lt1>
      <a:dk2>
        <a:srgbClr val="454749"/>
      </a:dk2>
      <a:lt2>
        <a:srgbClr val="FFFFFF"/>
      </a:lt2>
      <a:accent1>
        <a:srgbClr val="534F55"/>
      </a:accent1>
      <a:accent2>
        <a:srgbClr val="6A8F94"/>
      </a:accent2>
      <a:accent3>
        <a:srgbClr val="8B695B"/>
      </a:accent3>
      <a:accent4>
        <a:srgbClr val="998F56"/>
      </a:accent4>
      <a:accent5>
        <a:srgbClr val="FD39A5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A000120150508A09PPBG</Template>
  <TotalTime>1079809</TotalTime>
  <Words>1962</Words>
  <Application>Microsoft Office PowerPoint</Application>
  <PresentationFormat>全屏显示(4:3)</PresentationFormat>
  <Paragraphs>269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LiberationSerif</vt:lpstr>
      <vt:lpstr>黑体</vt:lpstr>
      <vt:lpstr>SimSun</vt:lpstr>
      <vt:lpstr>SimSun</vt:lpstr>
      <vt:lpstr>微软雅黑</vt:lpstr>
      <vt:lpstr>幼圆</vt:lpstr>
      <vt:lpstr>Arial</vt:lpstr>
      <vt:lpstr>Broadway</vt:lpstr>
      <vt:lpstr>Calibri</vt:lpstr>
      <vt:lpstr>Times New Roman</vt:lpstr>
      <vt:lpstr>Wingdings</vt:lpstr>
      <vt:lpstr>Wingdings 3</vt:lpstr>
      <vt:lpstr>A000120141114A07PWBG</vt:lpstr>
      <vt:lpstr>字符串           字符数组和String</vt:lpstr>
      <vt:lpstr>字符串常量</vt:lpstr>
      <vt:lpstr>字符串中的特殊字符 —— 转义字符  ‘\’</vt:lpstr>
      <vt:lpstr>字符串变量</vt:lpstr>
      <vt:lpstr>C风格的标准输入输出</vt:lpstr>
      <vt:lpstr>简单示例</vt:lpstr>
      <vt:lpstr>字符指针数组</vt:lpstr>
      <vt:lpstr>PowerPoint 演示文稿</vt:lpstr>
      <vt:lpstr>PowerPoint 演示文稿</vt:lpstr>
      <vt:lpstr>其他函数</vt:lpstr>
      <vt:lpstr>字符串</vt:lpstr>
      <vt:lpstr>PowerPoint 演示文稿</vt:lpstr>
      <vt:lpstr>PowerPoint 演示文稿</vt:lpstr>
      <vt:lpstr>    </vt:lpstr>
      <vt:lpstr>string对象的创建——3种方式</vt:lpstr>
      <vt:lpstr>string对象的读入——2种方式</vt:lpstr>
      <vt:lpstr>string对象的输出——1种方式</vt:lpstr>
      <vt:lpstr>string对象的运算符操作:  = + == != []</vt:lpstr>
      <vt:lpstr>最为常用的函数</vt:lpstr>
      <vt:lpstr>string对象的成员函数:  长度相关</vt:lpstr>
      <vt:lpstr>PowerPoint 演示文稿</vt:lpstr>
      <vt:lpstr>string对象的成员函数:  追加、插入、删除、替换</vt:lpstr>
      <vt:lpstr>string对象的成员函数:  查找</vt:lpstr>
      <vt:lpstr>string对象的成员函数:  子串</vt:lpstr>
      <vt:lpstr>例 反转字符串</vt:lpstr>
      <vt:lpstr>例 判断回文字符串</vt:lpstr>
      <vt:lpstr>课堂实例</vt:lpstr>
      <vt:lpstr>PowerPoint 演示文稿</vt:lpstr>
      <vt:lpstr>例题练习—— 字符串弱等于</vt:lpstr>
      <vt:lpstr>题目分析</vt:lpstr>
      <vt:lpstr>字符串小结</vt:lpstr>
      <vt:lpstr>课后练习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8613786114545</cp:lastModifiedBy>
  <cp:revision>4601</cp:revision>
  <dcterms:created xsi:type="dcterms:W3CDTF">2005-06-22T06:00:03Z</dcterms:created>
  <dcterms:modified xsi:type="dcterms:W3CDTF">2024-11-06T06:22:04Z</dcterms:modified>
</cp:coreProperties>
</file>