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4"/>
  </p:notesMasterIdLst>
  <p:sldIdLst>
    <p:sldId id="422" r:id="rId2"/>
    <p:sldId id="558" r:id="rId3"/>
    <p:sldId id="640" r:id="rId4"/>
    <p:sldId id="259" r:id="rId5"/>
    <p:sldId id="642" r:id="rId6"/>
    <p:sldId id="639" r:id="rId7"/>
    <p:sldId id="423" r:id="rId8"/>
    <p:sldId id="632" r:id="rId9"/>
    <p:sldId id="644" r:id="rId10"/>
    <p:sldId id="577" r:id="rId11"/>
    <p:sldId id="578" r:id="rId12"/>
    <p:sldId id="634" r:id="rId13"/>
    <p:sldId id="565" r:id="rId14"/>
    <p:sldId id="635" r:id="rId15"/>
    <p:sldId id="636" r:id="rId16"/>
    <p:sldId id="579" r:id="rId17"/>
    <p:sldId id="572" r:id="rId18"/>
    <p:sldId id="580" r:id="rId19"/>
    <p:sldId id="637" r:id="rId20"/>
    <p:sldId id="595" r:id="rId21"/>
    <p:sldId id="643" r:id="rId22"/>
    <p:sldId id="645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90710" autoAdjust="0"/>
  </p:normalViewPr>
  <p:slideViewPr>
    <p:cSldViewPr>
      <p:cViewPr varScale="1">
        <p:scale>
          <a:sx n="87" d="100"/>
          <a:sy n="87" d="100"/>
        </p:scale>
        <p:origin x="570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30DA924D-74F8-4B84-960E-EBD0EC90765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5A989983-7B0C-453D-9098-19A6B4236A6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F05B4591-2A16-4E9B-92E5-3D419B2780E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9F5882E3-C799-41B4-B3CF-37A2D03902D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379E2956-5CCA-483C-A2DC-4E4EFE72AF1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63D76677-F27B-4A3D-A3F8-4870B52BCC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841FE14-CE5A-49DA-86CE-E754ACB75FF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14D486E6-1FC5-4DBC-ADBD-F4DFFB7203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D8CB4C6-8621-4E12-986D-23DF10C316FF}" type="slidenum">
              <a:rPr lang="zh-CN" altLang="en-US" smtClean="0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23882A5B-2862-46C8-98B3-061DF34428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0" y="2400300"/>
            <a:ext cx="0" cy="0"/>
          </a:xfrm>
          <a:solidFill>
            <a:srgbClr val="FFFFFF"/>
          </a:solidFill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895D4CD4-9460-4713-8EE2-0415D6219A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4EB509A7-86FE-46A6-B962-85BF1A03F8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DE3B2C4-0F99-478C-82E0-2D6713CFDD96}" type="slidenum">
              <a:rPr lang="zh-CN" altLang="en-US" smtClean="0"/>
              <a:pPr>
                <a:spcBef>
                  <a:spcPct val="0"/>
                </a:spcBef>
              </a:pPr>
              <a:t>13</a:t>
            </a:fld>
            <a:endParaRPr lang="en-US" altLang="zh-CN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8E594600-A59C-440D-A7C8-7982ABFE86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0" y="2400300"/>
            <a:ext cx="0" cy="0"/>
          </a:xfrm>
          <a:solidFill>
            <a:srgbClr val="FFFFFF"/>
          </a:solidFill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BB6CDE0E-0DFB-45A8-BA3E-A46BC31CDA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5372080A-65AB-4D28-8690-952B1869A5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11ED10B-698B-43BB-B785-2E1F685CE8BF}" type="slidenum">
              <a:rPr lang="zh-CN" altLang="en-US" smtClean="0"/>
              <a:pPr>
                <a:spcBef>
                  <a:spcPct val="0"/>
                </a:spcBef>
              </a:pPr>
              <a:t>14</a:t>
            </a:fld>
            <a:endParaRPr lang="en-US" altLang="zh-CN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F74551B3-3E58-4273-A929-AA109744F0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0" y="2400300"/>
            <a:ext cx="0" cy="0"/>
          </a:xfrm>
          <a:solidFill>
            <a:srgbClr val="FFFFFF"/>
          </a:solidFill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EC6FFC3F-A94F-4ABE-8680-1AE5D9DFB2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2242FD78-E201-40D2-8F15-0765567A9D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7DC682-B858-4D07-BAEE-9A4107CF9B05}" type="slidenum">
              <a:rPr lang="zh-CN" altLang="en-US" smtClean="0"/>
              <a:pPr>
                <a:spcBef>
                  <a:spcPct val="0"/>
                </a:spcBef>
              </a:pPr>
              <a:t>15</a:t>
            </a:fld>
            <a:endParaRPr lang="en-US" altLang="zh-CN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87645C43-5D61-4B56-AFC8-CE404DF9D6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0" y="2400300"/>
            <a:ext cx="0" cy="0"/>
          </a:xfrm>
          <a:solidFill>
            <a:srgbClr val="FFFFFF"/>
          </a:solidFill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4BC8C9BC-AED4-455B-844E-1ADA893A5A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DBEE1B51-6A8A-432A-B987-7CABF16050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EE45E69-5530-4F6E-9E7E-794D7B04D09F}" type="slidenum">
              <a:rPr lang="zh-CN" altLang="en-US" smtClean="0"/>
              <a:pPr>
                <a:spcBef>
                  <a:spcPct val="0"/>
                </a:spcBef>
              </a:pPr>
              <a:t>16</a:t>
            </a:fld>
            <a:endParaRPr lang="en-US" altLang="zh-CN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1B5F2940-591D-49E2-A92F-7AA370065C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0" y="2400300"/>
            <a:ext cx="0" cy="0"/>
          </a:xfrm>
          <a:solidFill>
            <a:srgbClr val="FFFFFF"/>
          </a:solidFill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3F1EB8E6-235F-43E8-AF8C-BD678DD04C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178E2A56-7890-492B-A27F-E04E136F53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33C63F6-D18A-4A40-9A8F-4ACDA60C73C1}" type="slidenum">
              <a:rPr lang="zh-CN" altLang="en-US" smtClean="0"/>
              <a:pPr>
                <a:spcBef>
                  <a:spcPct val="0"/>
                </a:spcBef>
              </a:pPr>
              <a:t>17</a:t>
            </a:fld>
            <a:endParaRPr lang="en-US" altLang="zh-CN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68AB2B50-BD88-44F7-9DC6-C7BFC9F703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0" y="2400300"/>
            <a:ext cx="0" cy="0"/>
          </a:xfrm>
          <a:solidFill>
            <a:srgbClr val="FFFFFF"/>
          </a:solidFill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D6F6AB2E-D17D-4108-93CE-139A9963C1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F61D96CF-248D-4CD9-BBCB-49184C7415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62F50E0-B5B9-489B-874B-5D93A17BE578}" type="slidenum">
              <a:rPr lang="zh-CN" altLang="en-US" smtClean="0"/>
              <a:pPr>
                <a:spcBef>
                  <a:spcPct val="0"/>
                </a:spcBef>
              </a:pPr>
              <a:t>18</a:t>
            </a:fld>
            <a:endParaRPr lang="en-US" altLang="zh-CN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071FCA3D-5214-4195-91A2-DC0CDBD429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0" y="2400300"/>
            <a:ext cx="0" cy="0"/>
          </a:xfrm>
          <a:solidFill>
            <a:srgbClr val="FFFFFF"/>
          </a:solidFill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2C0FA2F6-64A7-4712-97F8-7C83077784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8131D2D8-1138-4FD1-98E0-2F0BDF5226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C9FD4C6-2E4D-44E1-884C-B32038550871}" type="slidenum">
              <a:rPr lang="zh-CN" altLang="en-US" smtClean="0"/>
              <a:pPr>
                <a:spcBef>
                  <a:spcPct val="0"/>
                </a:spcBef>
              </a:pPr>
              <a:t>19</a:t>
            </a:fld>
            <a:endParaRPr lang="en-US" altLang="zh-CN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A2981059-A19A-4BD9-AB5C-77B98C2598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0" y="2400300"/>
            <a:ext cx="0" cy="0"/>
          </a:xfrm>
          <a:solidFill>
            <a:srgbClr val="FFFFFF"/>
          </a:solidFill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243CDF12-5805-48D6-9B01-BFD752E2D9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887C4735-C2B9-47DF-A94C-A610C2D4C1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678B1ED-BEE4-4B2B-BBE6-0C648ECBDB66}" type="slidenum">
              <a:rPr lang="zh-CN" altLang="en-US" smtClean="0"/>
              <a:pPr>
                <a:spcBef>
                  <a:spcPct val="0"/>
                </a:spcBef>
              </a:pPr>
              <a:t>20</a:t>
            </a:fld>
            <a:endParaRPr lang="en-US" altLang="zh-CN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558EF704-24D8-43F8-825E-4DF9F4F25E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0" y="2400300"/>
            <a:ext cx="0" cy="0"/>
          </a:xfrm>
          <a:solidFill>
            <a:srgbClr val="FFFFFF"/>
          </a:solidFill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5AD5E77F-2A68-4E6D-9CF9-FC3B7CAC83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6AEE0019-92BF-4861-A95A-D790D6EB6B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1800EC5-E695-4C8D-90A3-DA418AC1884C}" type="slidenum">
              <a:rPr lang="zh-CN" altLang="en-US" smtClean="0"/>
              <a:pPr>
                <a:spcBef>
                  <a:spcPct val="0"/>
                </a:spcBef>
              </a:pPr>
              <a:t>2</a:t>
            </a:fld>
            <a:endParaRPr lang="en-US" altLang="zh-CN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77165922-7B15-4CEC-81EF-12F9981A6B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0" y="2400300"/>
            <a:ext cx="0" cy="0"/>
          </a:xfrm>
          <a:solidFill>
            <a:srgbClr val="FFFFFF"/>
          </a:solidFill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B2CC6537-04E3-4E49-9CA6-26056A34E4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37DA268B-42C0-4133-8DF8-5A92F429C4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B486C68-5388-43EE-911E-2877E6CD2DE6}" type="slidenum">
              <a:rPr lang="zh-CN" altLang="en-US" smtClean="0"/>
              <a:pPr>
                <a:spcBef>
                  <a:spcPct val="0"/>
                </a:spcBef>
              </a:pPr>
              <a:t>3</a:t>
            </a:fld>
            <a:endParaRPr lang="en-US" altLang="zh-CN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BFE9B217-85D1-4667-B017-904F473F58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0" y="2400300"/>
            <a:ext cx="0" cy="0"/>
          </a:xfrm>
          <a:solidFill>
            <a:srgbClr val="FFFFFF"/>
          </a:solidFill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D11471F0-BA9C-4614-982C-AA5E7F8C12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62402555-68A6-4E7E-B751-7E69953D12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7548797-533C-4008-B1D4-B49748FE54F8}" type="slidenum">
              <a:rPr lang="zh-CN" altLang="en-US" smtClean="0"/>
              <a:pPr>
                <a:spcBef>
                  <a:spcPct val="0"/>
                </a:spcBef>
              </a:pPr>
              <a:t>6</a:t>
            </a:fld>
            <a:endParaRPr lang="en-US" altLang="zh-CN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5E2BDE7B-B321-4ABD-8D3A-BD01FB1379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0" y="2400300"/>
            <a:ext cx="0" cy="0"/>
          </a:xfrm>
          <a:solidFill>
            <a:srgbClr val="FFFFFF"/>
          </a:solidFill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214B29CB-BD0D-4361-9FB2-11B7B43F90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94801D53-EC84-4C47-9AF7-55CCACFB02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31AAA9E-B57A-42C5-A740-1D771D09379A}" type="slidenum">
              <a:rPr lang="zh-CN" altLang="en-US" smtClean="0"/>
              <a:pPr>
                <a:spcBef>
                  <a:spcPct val="0"/>
                </a:spcBef>
              </a:pPr>
              <a:t>7</a:t>
            </a:fld>
            <a:endParaRPr lang="en-US" altLang="zh-CN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37FF72B0-03E7-4CA9-8686-9DCE324DAC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0" y="2400300"/>
            <a:ext cx="0" cy="0"/>
          </a:xfrm>
          <a:solidFill>
            <a:srgbClr val="FFFFFF"/>
          </a:solidFill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8D3CCF91-9C5A-4717-A50D-A23A6D2751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B11017B2-8E0E-409B-8025-1E5A798065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D5D90A6-97FC-4081-AEB6-F8FE856F0172}" type="slidenum">
              <a:rPr lang="zh-CN" altLang="en-US" smtClean="0"/>
              <a:pPr>
                <a:spcBef>
                  <a:spcPct val="0"/>
                </a:spcBef>
              </a:pPr>
              <a:t>8</a:t>
            </a:fld>
            <a:endParaRPr lang="en-US" altLang="zh-CN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772D8E67-6B57-4CB7-B490-92855F379C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0" y="2400300"/>
            <a:ext cx="0" cy="0"/>
          </a:xfrm>
          <a:solidFill>
            <a:srgbClr val="FFFFFF"/>
          </a:solidFill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6D688098-A97D-4CD7-88A3-B468172A34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6789CBA5-A6EC-476B-8C6B-36139509FB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7BC39EF-2A7F-489A-977F-206A158A07F6}" type="slidenum">
              <a:rPr lang="zh-CN" altLang="en-US" smtClean="0"/>
              <a:pPr>
                <a:spcBef>
                  <a:spcPct val="0"/>
                </a:spcBef>
              </a:pPr>
              <a:t>10</a:t>
            </a:fld>
            <a:endParaRPr lang="en-US" altLang="zh-CN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94A40E8A-A270-4378-9B76-DEF261AA8F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0" y="2400300"/>
            <a:ext cx="0" cy="0"/>
          </a:xfrm>
          <a:solidFill>
            <a:srgbClr val="FFFFFF"/>
          </a:solidFill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CA074EAC-9DF3-4385-8D19-81421CC145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1254C6F8-0E1F-4ACF-8DC0-778154A297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DDC888D-4493-4A23-B497-3E7B9ACC4540}" type="slidenum">
              <a:rPr lang="zh-CN" altLang="en-US" smtClean="0"/>
              <a:pPr>
                <a:spcBef>
                  <a:spcPct val="0"/>
                </a:spcBef>
              </a:pPr>
              <a:t>11</a:t>
            </a:fld>
            <a:endParaRPr lang="en-US" altLang="zh-CN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88263DA0-6B97-4CC4-9D26-54386E3C42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0" y="2400300"/>
            <a:ext cx="0" cy="0"/>
          </a:xfrm>
          <a:solidFill>
            <a:srgbClr val="FFFFFF"/>
          </a:solidFill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2DFB7132-0B0C-4547-B566-8EDB3F5DB4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FE322B58-362B-41D9-AC4B-70A173FACC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43945FC-85BF-4CE6-8972-4F510D208447}" type="slidenum">
              <a:rPr lang="zh-CN" altLang="en-US" smtClean="0"/>
              <a:pPr>
                <a:spcBef>
                  <a:spcPct val="0"/>
                </a:spcBef>
              </a:pPr>
              <a:t>12</a:t>
            </a:fld>
            <a:endParaRPr lang="en-US" altLang="zh-CN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63E878A9-D510-42D8-A5B3-43A0EAE122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0" y="2400300"/>
            <a:ext cx="0" cy="0"/>
          </a:xfrm>
          <a:solidFill>
            <a:srgbClr val="FFFFFF"/>
          </a:solidFill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69184D85-3A34-4885-9165-A39B01CC79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533400" y="914400"/>
            <a:ext cx="7772400" cy="1143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09600" y="2286000"/>
            <a:ext cx="7924800" cy="42672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7338" indent="-287338"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421088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19288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80605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3915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05382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69157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65340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9603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4100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72520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78642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FECCFD4-FA4B-49B0-9AB0-59753D5DA6A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3400" y="762000"/>
            <a:ext cx="77724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200" b="1">
                <a:solidFill>
                  <a:srgbClr val="800000"/>
                </a:solidFill>
              </a:rPr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BB6C1ED-3771-4BE7-913D-DE96C83534B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7200" y="2514600"/>
            <a:ext cx="8229600" cy="17526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287338" indent="-2873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b="1"/>
              <a:t>单击此处编辑母版副标题样式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8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800000"/>
          </a:solidFill>
          <a:latin typeface="Times New Roman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800000"/>
          </a:solidFill>
          <a:latin typeface="Times New Roman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800000"/>
          </a:solidFill>
          <a:latin typeface="Times New Roman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800000"/>
          </a:solidFill>
          <a:latin typeface="Times New Roman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800000"/>
          </a:solidFill>
          <a:latin typeface="Times New Roman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800000"/>
          </a:solidFill>
          <a:latin typeface="Times New Roman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800000"/>
          </a:solidFill>
          <a:latin typeface="Times New Roman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800000"/>
          </a:solidFill>
          <a:latin typeface="Times New Roman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>
            <a:extLst>
              <a:ext uri="{FF2B5EF4-FFF2-40B4-BE49-F238E27FC236}">
                <a16:creationId xmlns:a16="http://schemas.microsoft.com/office/drawing/2014/main" id="{A8832FA6-16E7-4F29-A388-26F3311D43F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04800" y="533400"/>
            <a:ext cx="8382000" cy="5991225"/>
          </a:xfrm>
        </p:spPr>
        <p:txBody>
          <a:bodyPr/>
          <a:lstStyle/>
          <a:p>
            <a:pPr indent="-6350" eaLnBrk="1" hangingPunct="1">
              <a:buFontTx/>
              <a:buNone/>
              <a:defRPr/>
            </a:pPr>
            <a:r>
              <a:rPr lang="zh-CN" altLang="en-US" dirty="0"/>
              <a:t>我们已经学了一些基本数据类型，如</a:t>
            </a:r>
            <a:r>
              <a:rPr lang="en-US" altLang="zh-CN" dirty="0" err="1"/>
              <a:t>int、float、double、char</a:t>
            </a:r>
            <a:r>
              <a:rPr lang="zh-CN" altLang="en-US" dirty="0"/>
              <a:t>等</a:t>
            </a:r>
            <a:endParaRPr lang="en-US" altLang="zh-CN" dirty="0"/>
          </a:p>
          <a:p>
            <a:pPr marL="738188" indent="-457200" eaLnBrk="1" hangingPunct="1">
              <a:lnSpc>
                <a:spcPct val="150000"/>
              </a:lnSpc>
              <a:buFont typeface="Wingdings" pitchFamily="2" charset="2"/>
              <a:buChar char="l"/>
              <a:defRPr/>
            </a:pPr>
            <a:endParaRPr lang="en-US" altLang="zh-CN" dirty="0"/>
          </a:p>
          <a:p>
            <a:pPr marL="738188" indent="-457200" eaLnBrk="1" hangingPunct="1">
              <a:lnSpc>
                <a:spcPct val="150000"/>
              </a:lnSpc>
              <a:buFont typeface="Wingdings" pitchFamily="2" charset="2"/>
              <a:buChar char="l"/>
              <a:defRPr/>
            </a:pPr>
            <a:endParaRPr lang="en-US" altLang="zh-CN" dirty="0"/>
          </a:p>
          <a:p>
            <a:pPr marL="738188" indent="-457200" eaLnBrk="1" hangingPunct="1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dirty="0"/>
              <a:t>例如，一个学生的学号、姓名、性别、年龄、成绩、家庭地址等项，存储并输出该学生信息</a:t>
            </a: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>
            <a:extLst>
              <a:ext uri="{FF2B5EF4-FFF2-40B4-BE49-F238E27FC236}">
                <a16:creationId xmlns:a16="http://schemas.microsoft.com/office/drawing/2014/main" id="{5EE14344-1900-466D-942E-F3D35F55C89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609600"/>
            <a:ext cx="80772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3000"/>
              <a:t>结构体类型变量的定义方法及其初始化</a:t>
            </a: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DF9367FD-492C-48CA-BCD9-843322DF95E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07950" y="1447800"/>
            <a:ext cx="8856663" cy="5076825"/>
          </a:xfrm>
        </p:spPr>
        <p:txBody>
          <a:bodyPr/>
          <a:lstStyle/>
          <a:p>
            <a:pPr marL="795338" indent="-514350" eaLnBrk="1" hangingPunct="1">
              <a:buFontTx/>
              <a:buAutoNum type="arabicPeriod"/>
              <a:defRPr/>
            </a:pPr>
            <a:r>
              <a:rPr lang="zh-CN" altLang="en-US" dirty="0">
                <a:solidFill>
                  <a:srgbClr val="800000"/>
                </a:solidFill>
              </a:rPr>
              <a:t>定义结构体类型变量之后，系统才分配内存</a:t>
            </a:r>
            <a:endParaRPr lang="en-US" altLang="zh-CN" dirty="0">
              <a:solidFill>
                <a:srgbClr val="800000"/>
              </a:solidFill>
            </a:endParaRPr>
          </a:p>
          <a:p>
            <a:pPr marL="795338" indent="-514350" eaLnBrk="1" hangingPunct="1">
              <a:buFontTx/>
              <a:buAutoNum type="arabicPeriod"/>
              <a:defRPr/>
            </a:pPr>
            <a:r>
              <a:rPr lang="zh-CN" altLang="en-US" dirty="0">
                <a:solidFill>
                  <a:srgbClr val="800000"/>
                </a:solidFill>
              </a:rPr>
              <a:t>长度</a:t>
            </a:r>
            <a:r>
              <a:rPr lang="en-US" altLang="zh-CN" dirty="0">
                <a:solidFill>
                  <a:srgbClr val="800000"/>
                </a:solidFill>
              </a:rPr>
              <a:t>=</a:t>
            </a:r>
            <a:r>
              <a:rPr lang="zh-CN" altLang="en-US" dirty="0">
                <a:solidFill>
                  <a:srgbClr val="800000"/>
                </a:solidFill>
              </a:rPr>
              <a:t>各成员存储长度</a:t>
            </a:r>
            <a:r>
              <a:rPr lang="zh-CN" altLang="en-US">
                <a:solidFill>
                  <a:srgbClr val="800000"/>
                </a:solidFill>
              </a:rPr>
              <a:t>之和（地址对齐）</a:t>
            </a:r>
            <a:endParaRPr lang="en-US" altLang="zh-CN" dirty="0">
              <a:solidFill>
                <a:srgbClr val="800000"/>
              </a:solidFill>
            </a:endParaRPr>
          </a:p>
          <a:p>
            <a:pPr marL="795338" indent="-514350" eaLnBrk="1" hangingPunct="1">
              <a:buFontTx/>
              <a:buAutoNum type="arabicPeriod"/>
              <a:defRPr/>
            </a:pPr>
            <a:r>
              <a:rPr lang="zh-CN" altLang="en-US" dirty="0">
                <a:solidFill>
                  <a:srgbClr val="800000"/>
                </a:solidFill>
              </a:rPr>
              <a:t>可以直接使用赋值语句进行初始化操作</a:t>
            </a:r>
            <a:endParaRPr lang="en-US" altLang="zh-CN" dirty="0">
              <a:solidFill>
                <a:srgbClr val="800000"/>
              </a:solidFill>
            </a:endParaRPr>
          </a:p>
          <a:p>
            <a:pPr marL="280988" indent="0" eaLnBrk="1" hangingPunct="1">
              <a:buFontTx/>
              <a:buNone/>
              <a:defRPr/>
            </a:pPr>
            <a:endParaRPr lang="en-US" altLang="zh-CN" dirty="0">
              <a:solidFill>
                <a:srgbClr val="800000"/>
              </a:solidFill>
            </a:endParaRPr>
          </a:p>
          <a:p>
            <a:pPr marL="280988" indent="0" eaLnBrk="1" hangingPunct="1">
              <a:buFontTx/>
              <a:buNone/>
              <a:defRPr/>
            </a:pPr>
            <a:r>
              <a:rPr lang="en-US" altLang="zh-CN" sz="2400" dirty="0"/>
              <a:t>Student student1={10001,″Zhang Xin″,′M′,19,90.5, Shanghai″};</a:t>
            </a:r>
          </a:p>
          <a:p>
            <a:pPr marL="280988" indent="0" eaLnBrk="1" hangingPunct="1">
              <a:buFontTx/>
              <a:buNone/>
              <a:defRPr/>
            </a:pPr>
            <a:r>
              <a:rPr lang="en-US" altLang="zh-CN" sz="2400" dirty="0"/>
              <a:t>Student student2={10002,″Wang Li″,′F′,20,98,″Beijing″}; </a:t>
            </a:r>
          </a:p>
          <a:p>
            <a:pPr marL="280988" indent="0" eaLnBrk="1" hangingPunct="1">
              <a:buFontTx/>
              <a:buNone/>
              <a:defRPr/>
            </a:pPr>
            <a:endParaRPr lang="en-US" altLang="zh-CN" dirty="0"/>
          </a:p>
          <a:p>
            <a:pPr marL="280988" indent="0" eaLnBrk="1" hangingPunct="1">
              <a:buFontTx/>
              <a:buNone/>
              <a:defRPr/>
            </a:pPr>
            <a:endParaRPr lang="zh-CN" altLang="en-US" dirty="0">
              <a:solidFill>
                <a:srgbClr val="800000"/>
              </a:solidFill>
            </a:endParaRPr>
          </a:p>
        </p:txBody>
      </p:sp>
      <p:pic>
        <p:nvPicPr>
          <p:cNvPr id="17412" name="Picture 3">
            <a:extLst>
              <a:ext uri="{FF2B5EF4-FFF2-40B4-BE49-F238E27FC236}">
                <a16:creationId xmlns:a16="http://schemas.microsoft.com/office/drawing/2014/main" id="{019FEEE3-8974-487B-919C-3FE69B8E5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4646613"/>
            <a:ext cx="8153400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>
            <a:extLst>
              <a:ext uri="{FF2B5EF4-FFF2-40B4-BE49-F238E27FC236}">
                <a16:creationId xmlns:a16="http://schemas.microsoft.com/office/drawing/2014/main" id="{FB2C91F1-1964-46E2-A17E-832EF8379A1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609600"/>
            <a:ext cx="80772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3000"/>
              <a:t>结构体变量的引用</a:t>
            </a: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8A2584D0-DFBB-4BE2-B7B8-5C9F4ED518B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04800" y="1447800"/>
            <a:ext cx="8382000" cy="5076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indent="-635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/>
              <a:t>对一个结构体变量的最基本的操作就是去访问它的各个成员变量。访问的方式为：</a:t>
            </a:r>
          </a:p>
          <a:p>
            <a:pPr indent="-635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FF0000"/>
                </a:solidFill>
              </a:rPr>
              <a:t>结构体变量名</a:t>
            </a:r>
            <a:r>
              <a:rPr lang="en-US" altLang="zh-CN">
                <a:solidFill>
                  <a:srgbClr val="FF0000"/>
                </a:solidFill>
              </a:rPr>
              <a:t>. </a:t>
            </a:r>
            <a:r>
              <a:rPr lang="zh-CN" altLang="en-US">
                <a:solidFill>
                  <a:srgbClr val="FF0000"/>
                </a:solidFill>
              </a:rPr>
              <a:t>成员变量名</a:t>
            </a:r>
          </a:p>
          <a:p>
            <a:pPr indent="-635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/>
              <a:t>可以对成员变量进行各种通常的变量操作。如：</a:t>
            </a:r>
            <a:endParaRPr lang="en-US" altLang="zh-CN"/>
          </a:p>
          <a:p>
            <a:pPr indent="-635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/>
              <a:t>cin &gt;&gt; student1.name;</a:t>
            </a:r>
          </a:p>
          <a:p>
            <a:pPr indent="-635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/>
              <a:t>cout &lt;&lt; student1.name;</a:t>
            </a:r>
          </a:p>
          <a:p>
            <a:pPr indent="-635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/>
              <a:t>if(student1.score &gt; student2.score) </a:t>
            </a:r>
          </a:p>
          <a:p>
            <a:pPr indent="-635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/>
              <a:t>		max=student1.score;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>
            <a:extLst>
              <a:ext uri="{FF2B5EF4-FFF2-40B4-BE49-F238E27FC236}">
                <a16:creationId xmlns:a16="http://schemas.microsoft.com/office/drawing/2014/main" id="{E6FFA7E9-8FF0-49DC-A7B3-7572CA74597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609600"/>
            <a:ext cx="80772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3000" dirty="0"/>
              <a:t>结构体变量的引用</a:t>
            </a: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D10FE532-F2FF-4987-8501-FA848886E13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04800" y="1447800"/>
            <a:ext cx="8382000" cy="5076825"/>
          </a:xfrm>
        </p:spPr>
        <p:txBody>
          <a:bodyPr/>
          <a:lstStyle/>
          <a:p>
            <a:pPr marL="738188" indent="-457200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dirty="0"/>
              <a:t>不能直接比较两个结构体变量</a:t>
            </a:r>
            <a:endParaRPr lang="en-US" altLang="zh-CN" dirty="0"/>
          </a:p>
          <a:p>
            <a:pPr indent="-6350" eaLnBrk="1" hangingPunct="1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student1== student2</a:t>
            </a:r>
          </a:p>
          <a:p>
            <a:pPr indent="-6350" eaLnBrk="1" hangingPunct="1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student1 &lt; student2 </a:t>
            </a:r>
          </a:p>
          <a:p>
            <a:pPr marL="738188" indent="-457200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dirty="0"/>
              <a:t>不能直接输入输出整个结构体变量</a:t>
            </a:r>
            <a:endParaRPr lang="en-US" altLang="zh-CN" dirty="0"/>
          </a:p>
          <a:p>
            <a:pPr indent="-6350" eaLnBrk="1" hangingPunct="1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dirty="0" err="1">
                <a:solidFill>
                  <a:srgbClr val="FF0000"/>
                </a:solidFill>
              </a:rPr>
              <a:t>cin</a:t>
            </a:r>
            <a:r>
              <a:rPr lang="en-US" altLang="zh-CN" sz="2400" dirty="0">
                <a:solidFill>
                  <a:srgbClr val="FF0000"/>
                </a:solidFill>
              </a:rPr>
              <a:t> &gt;&gt; student1;</a:t>
            </a:r>
          </a:p>
          <a:p>
            <a:pPr indent="-6350" eaLnBrk="1" hangingPunct="1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dirty="0" err="1">
                <a:solidFill>
                  <a:srgbClr val="FF0000"/>
                </a:solidFill>
              </a:rPr>
              <a:t>cout</a:t>
            </a:r>
            <a:r>
              <a:rPr lang="en-US" altLang="zh-CN" sz="2400" dirty="0">
                <a:solidFill>
                  <a:srgbClr val="FF0000"/>
                </a:solidFill>
              </a:rPr>
              <a:t> &lt;&lt; student2;</a:t>
            </a:r>
          </a:p>
          <a:p>
            <a:pPr marL="738188" indent="-457200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dirty="0"/>
              <a:t>但是可以进行整体赋值</a:t>
            </a:r>
            <a:endParaRPr lang="en-US" altLang="zh-CN" dirty="0"/>
          </a:p>
          <a:p>
            <a:pPr indent="-6350" eaLnBrk="1" hangingPunct="1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student2 = student1;</a:t>
            </a:r>
          </a:p>
        </p:txBody>
      </p:sp>
      <p:pic>
        <p:nvPicPr>
          <p:cNvPr id="21508" name="Picture 2">
            <a:extLst>
              <a:ext uri="{FF2B5EF4-FFF2-40B4-BE49-F238E27FC236}">
                <a16:creationId xmlns:a16="http://schemas.microsoft.com/office/drawing/2014/main" id="{EC74E1CD-9122-48D0-A260-AF157801B90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2738438"/>
            <a:ext cx="1906587" cy="166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6301B264-BC50-4AD7-8EC3-B3A4D0A362C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04800" y="533400"/>
            <a:ext cx="8382000" cy="5991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indent="-6350" eaLnBrk="1" hangingPunct="1">
              <a:buFontTx/>
              <a:buNone/>
            </a:pPr>
            <a:endParaRPr lang="zh-CN" altLang="en-US"/>
          </a:p>
          <a:p>
            <a:pPr indent="-6350" eaLnBrk="1" hangingPunct="1">
              <a:buFontTx/>
              <a:buNone/>
            </a:pPr>
            <a:endParaRPr lang="zh-CN" altLang="en-US"/>
          </a:p>
          <a:p>
            <a:pPr indent="-6350" eaLnBrk="1" hangingPunct="1">
              <a:buFontTx/>
              <a:buNone/>
            </a:pPr>
            <a:endParaRPr lang="zh-CN" altLang="en-US"/>
          </a:p>
          <a:p>
            <a:pPr indent="-6350" eaLnBrk="1" hangingPunct="1">
              <a:buFontTx/>
              <a:buNone/>
            </a:pPr>
            <a:endParaRPr lang="zh-CN" altLang="en-US"/>
          </a:p>
          <a:p>
            <a:pPr indent="-6350" eaLnBrk="1" hangingPunct="1">
              <a:buFontTx/>
              <a:buNone/>
            </a:pPr>
            <a:endParaRPr lang="zh-CN" altLang="en-US"/>
          </a:p>
        </p:txBody>
      </p:sp>
      <p:pic>
        <p:nvPicPr>
          <p:cNvPr id="23555" name="Picture 3">
            <a:extLst>
              <a:ext uri="{FF2B5EF4-FFF2-40B4-BE49-F238E27FC236}">
                <a16:creationId xmlns:a16="http://schemas.microsoft.com/office/drawing/2014/main" id="{5E139115-1530-4CE8-8317-FC3D4DD29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8382000" cy="132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083E6F0-77CF-49BA-8536-797A780F0AAA}"/>
              </a:ext>
            </a:extLst>
          </p:cNvPr>
          <p:cNvSpPr txBox="1"/>
          <p:nvPr/>
        </p:nvSpPr>
        <p:spPr>
          <a:xfrm>
            <a:off x="611188" y="3009900"/>
            <a:ext cx="6684962" cy="2308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>
                <a:latin typeface="Times New Roman" charset="0"/>
              </a:rPr>
              <a:t>例：</a:t>
            </a:r>
            <a:endParaRPr lang="en-US" altLang="zh-CN" dirty="0">
              <a:latin typeface="Times New Roman" charset="0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dirty="0">
                <a:latin typeface="Times New Roman" charset="0"/>
              </a:rPr>
              <a:t>对上表所示内容进行结构体类型</a:t>
            </a:r>
            <a:r>
              <a:rPr lang="en-US" altLang="zh-CN" dirty="0">
                <a:latin typeface="Times New Roman" charset="0"/>
              </a:rPr>
              <a:t>People</a:t>
            </a:r>
            <a:r>
              <a:rPr lang="zh-CN" altLang="en-US" dirty="0">
                <a:latin typeface="Times New Roman" charset="0"/>
              </a:rPr>
              <a:t>的定义</a:t>
            </a:r>
            <a:r>
              <a:rPr lang="en-US" altLang="zh-CN" dirty="0">
                <a:latin typeface="Times New Roman" charset="0"/>
              </a:rPr>
              <a:t>;</a:t>
            </a: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dirty="0">
                <a:latin typeface="Times New Roman" charset="0"/>
              </a:rPr>
              <a:t>声明该类型的变量</a:t>
            </a:r>
            <a:r>
              <a:rPr lang="en-US" altLang="zh-CN" dirty="0">
                <a:latin typeface="Times New Roman" charset="0"/>
              </a:rPr>
              <a:t>p1;</a:t>
            </a: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dirty="0">
                <a:latin typeface="Times New Roman" charset="0"/>
              </a:rPr>
              <a:t>输入输出</a:t>
            </a:r>
            <a:r>
              <a:rPr lang="en-US" altLang="zh-CN" dirty="0">
                <a:latin typeface="Times New Roman" charset="0"/>
              </a:rPr>
              <a:t>p1</a:t>
            </a:r>
            <a:r>
              <a:rPr lang="zh-CN" altLang="en-US" dirty="0">
                <a:latin typeface="Times New Roman" charset="0"/>
              </a:rPr>
              <a:t>的信息。</a:t>
            </a:r>
            <a:endParaRPr lang="en-US" altLang="zh-CN" dirty="0">
              <a:latin typeface="Times New Roman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793" name="Picture 1">
            <a:extLst>
              <a:ext uri="{FF2B5EF4-FFF2-40B4-BE49-F238E27FC236}">
                <a16:creationId xmlns:a16="http://schemas.microsoft.com/office/drawing/2014/main" id="{DA0439B8-A072-4CC3-A181-FB170E917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8" y="908050"/>
            <a:ext cx="7821612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AutoShape 2">
            <a:extLst>
              <a:ext uri="{FF2B5EF4-FFF2-40B4-BE49-F238E27FC236}">
                <a16:creationId xmlns:a16="http://schemas.microsoft.com/office/drawing/2014/main" id="{E3C90AC2-E09D-4AB1-8780-718D61B077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61795" name="Picture 3">
            <a:extLst>
              <a:ext uri="{FF2B5EF4-FFF2-40B4-BE49-F238E27FC236}">
                <a16:creationId xmlns:a16="http://schemas.microsoft.com/office/drawing/2014/main" id="{C86ECEDA-3002-4BE9-988F-EA02267B3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141663"/>
            <a:ext cx="8818563" cy="302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319CCD55-6891-45D2-9AAE-B68C7B22B952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5157788"/>
            <a:ext cx="5705475" cy="1468437"/>
            <a:chOff x="755576" y="5157192"/>
            <a:chExt cx="5704900" cy="1469777"/>
          </a:xfrm>
        </p:grpSpPr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8B88E6C6-339C-41A1-8852-D34FB65B593F}"/>
                </a:ext>
              </a:extLst>
            </p:cNvPr>
            <p:cNvSpPr/>
            <p:nvPr/>
          </p:nvSpPr>
          <p:spPr>
            <a:xfrm>
              <a:off x="755576" y="5157192"/>
              <a:ext cx="2304818" cy="432194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5607" name="TextBox 6">
              <a:extLst>
                <a:ext uri="{FF2B5EF4-FFF2-40B4-BE49-F238E27FC236}">
                  <a16:creationId xmlns:a16="http://schemas.microsoft.com/office/drawing/2014/main" id="{D2A136DD-25F5-4A64-AD8A-71B08497F9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3608" y="6165304"/>
              <a:ext cx="541686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FF0000"/>
                  </a:solidFill>
                </a:rPr>
                <a:t>结构体的成员变量也可以使结构体类型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AutoShape 2">
            <a:extLst>
              <a:ext uri="{FF2B5EF4-FFF2-40B4-BE49-F238E27FC236}">
                <a16:creationId xmlns:a16="http://schemas.microsoft.com/office/drawing/2014/main" id="{B9F96B66-58B9-4252-830A-FFB8D6A81F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61796" name="Picture 4">
            <a:extLst>
              <a:ext uri="{FF2B5EF4-FFF2-40B4-BE49-F238E27FC236}">
                <a16:creationId xmlns:a16="http://schemas.microsoft.com/office/drawing/2014/main" id="{620AC441-9754-44A4-89FF-EC7E51023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620713"/>
            <a:ext cx="7999413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797" name="Picture 5">
            <a:extLst>
              <a:ext uri="{FF2B5EF4-FFF2-40B4-BE49-F238E27FC236}">
                <a16:creationId xmlns:a16="http://schemas.microsoft.com/office/drawing/2014/main" id="{3CD0B7A4-FEEC-4855-A02C-C5715D053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98500"/>
            <a:ext cx="1447800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6B6525D7-EC69-4673-A1EE-FB43DCEEB2F2}"/>
              </a:ext>
            </a:extLst>
          </p:cNvPr>
          <p:cNvGrpSpPr>
            <a:grpSpLocks/>
          </p:cNvGrpSpPr>
          <p:nvPr/>
        </p:nvGrpSpPr>
        <p:grpSpPr bwMode="auto">
          <a:xfrm>
            <a:off x="371475" y="2649538"/>
            <a:ext cx="8382000" cy="3859212"/>
            <a:chOff x="370971" y="2649719"/>
            <a:chExt cx="8382423" cy="3859075"/>
          </a:xfrm>
        </p:grpSpPr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95C6375E-9250-4CC1-B989-3FB4DAF8E86B}"/>
                </a:ext>
              </a:extLst>
            </p:cNvPr>
            <p:cNvSpPr/>
            <p:nvPr/>
          </p:nvSpPr>
          <p:spPr>
            <a:xfrm>
              <a:off x="3276243" y="4365745"/>
              <a:ext cx="1871757" cy="431785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6405C26B-8FF7-46AF-9FBA-E1BFFC3BCA17}"/>
                </a:ext>
              </a:extLst>
            </p:cNvPr>
            <p:cNvSpPr/>
            <p:nvPr/>
          </p:nvSpPr>
          <p:spPr>
            <a:xfrm>
              <a:off x="1044105" y="2649719"/>
              <a:ext cx="1871757" cy="495282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7656" name="TextBox 1">
              <a:extLst>
                <a:ext uri="{FF2B5EF4-FFF2-40B4-BE49-F238E27FC236}">
                  <a16:creationId xmlns:a16="http://schemas.microsoft.com/office/drawing/2014/main" id="{DAD3E086-633C-4642-B3D1-0F79519541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971" y="5677797"/>
              <a:ext cx="8382423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FF0000"/>
                  </a:solidFill>
                </a:rPr>
                <a:t>如果成员本身也是一个结构体类型,则要用若干个成员运算符,</a:t>
              </a:r>
              <a:endParaRPr lang="en-US" altLang="zh-CN" b="1">
                <a:solidFill>
                  <a:srgbClr val="FF0000"/>
                </a:solidFill>
              </a:endParaRPr>
            </a:p>
            <a:p>
              <a:pPr eaLnBrk="1" hangingPunct="1"/>
              <a:r>
                <a:rPr lang="zh-CN" altLang="en-US" b="1">
                  <a:solidFill>
                    <a:srgbClr val="FF0000"/>
                  </a:solidFill>
                </a:rPr>
                <a:t>一级一级地找到最低一级的成员。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>
            <a:extLst>
              <a:ext uri="{FF2B5EF4-FFF2-40B4-BE49-F238E27FC236}">
                <a16:creationId xmlns:a16="http://schemas.microsoft.com/office/drawing/2014/main" id="{0231C0CE-52C3-4AD4-9537-58BEDB8862D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609600"/>
            <a:ext cx="80772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3000"/>
              <a:t>结构体数组</a:t>
            </a: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067BE6E8-F5AF-4067-87E6-2D58BA4B856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04800" y="1447800"/>
            <a:ext cx="8382000" cy="5076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indent="-6350" eaLnBrk="1" hangingPunct="1">
              <a:buFontTx/>
              <a:buNone/>
            </a:pPr>
            <a:r>
              <a:rPr lang="zh-CN" altLang="en-US"/>
              <a:t>如果有10个</a:t>
            </a:r>
            <a:r>
              <a:rPr lang="zh-CN" altLang="en-US">
                <a:solidFill>
                  <a:srgbClr val="FF0000"/>
                </a:solidFill>
              </a:rPr>
              <a:t>学生</a:t>
            </a:r>
            <a:r>
              <a:rPr lang="zh-CN" altLang="en-US"/>
              <a:t>的数据需要参加运算，则应该声明结构体数组。</a:t>
            </a:r>
            <a:endParaRPr lang="en-US" altLang="zh-CN"/>
          </a:p>
          <a:p>
            <a:pPr indent="-6350" eaLnBrk="1" hangingPunct="1">
              <a:buFontTx/>
              <a:buNone/>
            </a:pPr>
            <a:r>
              <a:rPr lang="zh-CN" altLang="en-US"/>
              <a:t>结构体数组的每个元素都是一个结构体类型的数据，它们都分别包括各个成员项。</a:t>
            </a:r>
          </a:p>
        </p:txBody>
      </p:sp>
      <p:pic>
        <p:nvPicPr>
          <p:cNvPr id="29700" name="Picture 4">
            <a:extLst>
              <a:ext uri="{FF2B5EF4-FFF2-40B4-BE49-F238E27FC236}">
                <a16:creationId xmlns:a16="http://schemas.microsoft.com/office/drawing/2014/main" id="{E12BB1D2-F1A3-43B8-A434-56774FA51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429000"/>
            <a:ext cx="6083300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9980AADC-DE76-4D0D-A8D8-43674211EFD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04800" y="533400"/>
            <a:ext cx="8382000" cy="5991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indent="-6350" eaLnBrk="1" hangingPunct="1">
              <a:buFontTx/>
              <a:buNone/>
            </a:pPr>
            <a:r>
              <a:rPr lang="zh-CN" altLang="en-US">
                <a:solidFill>
                  <a:srgbClr val="800000"/>
                </a:solidFill>
              </a:rPr>
              <a:t>1. 定义结构体数组</a:t>
            </a:r>
          </a:p>
          <a:p>
            <a:pPr indent="-6350" eaLnBrk="1" hangingPunct="1">
              <a:buFontTx/>
              <a:buNone/>
            </a:pPr>
            <a:r>
              <a:rPr lang="en-US" altLang="zh-CN"/>
              <a:t>Student stu[3];      </a:t>
            </a:r>
          </a:p>
          <a:p>
            <a:pPr indent="-6350" eaLnBrk="1" hangingPunct="1">
              <a:buFontTx/>
              <a:buNone/>
            </a:pPr>
            <a:r>
              <a:rPr lang="en-US" altLang="zh-CN"/>
              <a:t>//</a:t>
            </a:r>
            <a:r>
              <a:rPr lang="zh-CN" altLang="en-US"/>
              <a:t>定义</a:t>
            </a:r>
            <a:r>
              <a:rPr lang="en-US" altLang="zh-CN"/>
              <a:t>Student</a:t>
            </a:r>
            <a:r>
              <a:rPr lang="zh-CN" altLang="en-US"/>
              <a:t>类型的数组</a:t>
            </a:r>
            <a:r>
              <a:rPr lang="en-US" altLang="zh-CN"/>
              <a:t>stu</a:t>
            </a:r>
          </a:p>
        </p:txBody>
      </p:sp>
      <p:pic>
        <p:nvPicPr>
          <p:cNvPr id="31747" name="Picture 3">
            <a:extLst>
              <a:ext uri="{FF2B5EF4-FFF2-40B4-BE49-F238E27FC236}">
                <a16:creationId xmlns:a16="http://schemas.microsoft.com/office/drawing/2014/main" id="{36862BF4-2510-4229-ABC8-F77C3370C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495550"/>
            <a:ext cx="61722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Picture 4">
            <a:extLst>
              <a:ext uri="{FF2B5EF4-FFF2-40B4-BE49-F238E27FC236}">
                <a16:creationId xmlns:a16="http://schemas.microsoft.com/office/drawing/2014/main" id="{A7D6AF96-0EF2-4104-813C-EE6434284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025" y="908050"/>
            <a:ext cx="2093913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E6985913-8A39-46EA-B733-746A8389907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23850" y="981075"/>
            <a:ext cx="7116763" cy="1943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indent="-6350" eaLnBrk="1" hangingPunct="1">
              <a:buFontTx/>
              <a:buNone/>
            </a:pPr>
            <a:r>
              <a:rPr lang="zh-CN" altLang="en-US"/>
              <a:t>例</a:t>
            </a:r>
            <a:r>
              <a:rPr lang="en-US" altLang="zh-CN"/>
              <a:t>:</a:t>
            </a:r>
            <a:r>
              <a:rPr lang="zh-CN" altLang="en-US"/>
              <a:t>对候选人得票的统计程序。</a:t>
            </a:r>
            <a:endParaRPr lang="en-US" altLang="zh-CN"/>
          </a:p>
          <a:p>
            <a:pPr indent="-6350" eaLnBrk="1" hangingPunct="1">
              <a:buFontTx/>
              <a:buNone/>
            </a:pPr>
            <a:r>
              <a:rPr lang="zh-CN" altLang="en-US"/>
              <a:t>设有3个候选人，最终只能有1人当选为领导。今有10个人参加投票，从键盘先后输入这10个人所投的候选人的名字，要求最后输出这3个候选人的得票结果。</a:t>
            </a:r>
          </a:p>
          <a:p>
            <a:pPr indent="-6350" eaLnBrk="1" hangingPunct="1">
              <a:buFontTx/>
              <a:buNone/>
            </a:pPr>
            <a:endParaRPr lang="en-US" altLang="zh-CN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323CFC7F-2EEF-4E04-8EFA-E0162FC2A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4292600"/>
            <a:ext cx="335280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D071842-0E93-4E91-BBD0-B0C0D1E62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" y="3422650"/>
            <a:ext cx="72723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-63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思考：定义一个候选人结构体数组，包括3个元素，在每个元素中存放</a:t>
            </a:r>
            <a:r>
              <a:rPr lang="en-US" altLang="zh-CN" b="1"/>
              <a:t>&lt;</a:t>
            </a:r>
            <a:r>
              <a:rPr lang="zh-CN" altLang="en-US" b="1"/>
              <a:t>姓名，得票数</a:t>
            </a:r>
            <a:r>
              <a:rPr lang="en-US" altLang="zh-CN" b="1"/>
              <a:t>&gt;</a:t>
            </a:r>
            <a:r>
              <a:rPr lang="zh-CN" altLang="en-US" b="1"/>
              <a:t>。</a:t>
            </a:r>
          </a:p>
        </p:txBody>
      </p:sp>
      <p:pic>
        <p:nvPicPr>
          <p:cNvPr id="33797" name="Picture 3">
            <a:extLst>
              <a:ext uri="{FF2B5EF4-FFF2-40B4-BE49-F238E27FC236}">
                <a16:creationId xmlns:a16="http://schemas.microsoft.com/office/drawing/2014/main" id="{9C1C5239-6A91-4159-B52F-23EE0DEAA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312738"/>
            <a:ext cx="1158875" cy="421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4">
            <a:extLst>
              <a:ext uri="{FF2B5EF4-FFF2-40B4-BE49-F238E27FC236}">
                <a16:creationId xmlns:a16="http://schemas.microsoft.com/office/drawing/2014/main" id="{F8B9243B-FABB-4DD8-82EC-45E6F457F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613" y="4852988"/>
            <a:ext cx="1789112" cy="163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副标题 1">
            <a:extLst>
              <a:ext uri="{FF2B5EF4-FFF2-40B4-BE49-F238E27FC236}">
                <a16:creationId xmlns:a16="http://schemas.microsoft.com/office/drawing/2014/main" id="{0694FF59-1C87-48D9-B8DC-4DFC198B0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5843" name="Picture 1">
            <a:extLst>
              <a:ext uri="{FF2B5EF4-FFF2-40B4-BE49-F238E27FC236}">
                <a16:creationId xmlns:a16="http://schemas.microsoft.com/office/drawing/2014/main" id="{EF0B9EA4-08DF-4828-B806-B1D5B4E1E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5613"/>
            <a:ext cx="8893175" cy="640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844" name="组合 4">
            <a:extLst>
              <a:ext uri="{FF2B5EF4-FFF2-40B4-BE49-F238E27FC236}">
                <a16:creationId xmlns:a16="http://schemas.microsoft.com/office/drawing/2014/main" id="{2A72C23E-9C23-4CB5-A4D9-9580F8E2A1F3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1916113"/>
            <a:ext cx="7908925" cy="1225550"/>
            <a:chOff x="611560" y="1916831"/>
            <a:chExt cx="7907885" cy="1224137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D52CC52-C541-41CA-B1B8-530CB6B2A720}"/>
                </a:ext>
              </a:extLst>
            </p:cNvPr>
            <p:cNvSpPr/>
            <p:nvPr/>
          </p:nvSpPr>
          <p:spPr>
            <a:xfrm>
              <a:off x="3262336" y="1916831"/>
              <a:ext cx="5257109" cy="70720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indent="-6350" eaLnBrk="1" hangingPunct="1">
                <a:defRPr/>
              </a:pPr>
              <a:r>
                <a:rPr lang="en-US" altLang="zh-CN" sz="2000" dirty="0">
                  <a:latin typeface="+mn-ea"/>
                  <a:ea typeface="+mn-ea"/>
                </a:rPr>
                <a:t>//</a:t>
              </a:r>
              <a:r>
                <a:rPr lang="zh-CN" altLang="en-US" sz="2000" dirty="0">
                  <a:latin typeface="+mn-ea"/>
                  <a:ea typeface="+mn-ea"/>
                </a:rPr>
                <a:t>定义</a:t>
              </a:r>
              <a:r>
                <a:rPr lang="en-US" altLang="zh-CN" sz="2000" dirty="0">
                  <a:latin typeface="+mn-ea"/>
                  <a:ea typeface="+mn-ea"/>
                </a:rPr>
                <a:t>Person</a:t>
              </a:r>
              <a:r>
                <a:rPr lang="zh-CN" altLang="en-US" sz="2000" dirty="0">
                  <a:latin typeface="+mn-ea"/>
                  <a:ea typeface="+mn-ea"/>
                </a:rPr>
                <a:t>类型的数组，内容为3个候选人的姓名和当前的得票数</a:t>
              </a:r>
            </a:p>
          </p:txBody>
        </p:sp>
        <p:sp>
          <p:nvSpPr>
            <p:cNvPr id="4" name="圆角矩形 3">
              <a:extLst>
                <a:ext uri="{FF2B5EF4-FFF2-40B4-BE49-F238E27FC236}">
                  <a16:creationId xmlns:a16="http://schemas.microsoft.com/office/drawing/2014/main" id="{8D0385BE-855A-4A28-B8E2-CD6AD6A01CA1}"/>
                </a:ext>
              </a:extLst>
            </p:cNvPr>
            <p:cNvSpPr/>
            <p:nvPr/>
          </p:nvSpPr>
          <p:spPr>
            <a:xfrm>
              <a:off x="611560" y="2747722"/>
              <a:ext cx="6984081" cy="39324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grpSp>
        <p:nvGrpSpPr>
          <p:cNvPr id="35845" name="组合 10">
            <a:extLst>
              <a:ext uri="{FF2B5EF4-FFF2-40B4-BE49-F238E27FC236}">
                <a16:creationId xmlns:a16="http://schemas.microsoft.com/office/drawing/2014/main" id="{74E225BD-D90B-46B5-8DFB-8529DBEC297F}"/>
              </a:ext>
            </a:extLst>
          </p:cNvPr>
          <p:cNvGrpSpPr>
            <a:grpSpLocks/>
          </p:cNvGrpSpPr>
          <p:nvPr/>
        </p:nvGrpSpPr>
        <p:grpSpPr bwMode="auto">
          <a:xfrm>
            <a:off x="1147763" y="3656013"/>
            <a:ext cx="6616700" cy="669925"/>
            <a:chOff x="1147418" y="3656413"/>
            <a:chExt cx="6616506" cy="669342"/>
          </a:xfrm>
        </p:grpSpPr>
        <p:sp>
          <p:nvSpPr>
            <p:cNvPr id="35849" name="矩形 5">
              <a:extLst>
                <a:ext uri="{FF2B5EF4-FFF2-40B4-BE49-F238E27FC236}">
                  <a16:creationId xmlns:a16="http://schemas.microsoft.com/office/drawing/2014/main" id="{07E1E5B2-40A0-4D26-818E-5A85CCCC9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3948" y="3656413"/>
              <a:ext cx="365997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indent="-6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//</a:t>
              </a:r>
              <a:r>
                <a:rPr lang="zh-CN" altLang="en-US" sz="2000"/>
                <a:t>先后输入10张票上所写的姓名</a:t>
              </a: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973CCA11-72B5-4DAF-9A9B-227022FCEA18}"/>
                </a:ext>
              </a:extLst>
            </p:cNvPr>
            <p:cNvSpPr/>
            <p:nvPr/>
          </p:nvSpPr>
          <p:spPr>
            <a:xfrm>
              <a:off x="1147418" y="3932398"/>
              <a:ext cx="2955838" cy="39335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grpSp>
        <p:nvGrpSpPr>
          <p:cNvPr id="35846" name="组合 7">
            <a:extLst>
              <a:ext uri="{FF2B5EF4-FFF2-40B4-BE49-F238E27FC236}">
                <a16:creationId xmlns:a16="http://schemas.microsoft.com/office/drawing/2014/main" id="{212B2247-42BD-4BC1-BD08-AD36ECAD6CF6}"/>
              </a:ext>
            </a:extLst>
          </p:cNvPr>
          <p:cNvGrpSpPr>
            <a:grpSpLocks/>
          </p:cNvGrpSpPr>
          <p:nvPr/>
        </p:nvGrpSpPr>
        <p:grpSpPr bwMode="auto">
          <a:xfrm>
            <a:off x="1708150" y="4522788"/>
            <a:ext cx="7431088" cy="1290637"/>
            <a:chOff x="1707856" y="4522550"/>
            <a:chExt cx="7431779" cy="1290098"/>
          </a:xfrm>
        </p:grpSpPr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D9340477-C4DF-4101-AC14-A03350266C69}"/>
                </a:ext>
              </a:extLst>
            </p:cNvPr>
            <p:cNvSpPr/>
            <p:nvPr/>
          </p:nvSpPr>
          <p:spPr>
            <a:xfrm>
              <a:off x="1707856" y="4522550"/>
              <a:ext cx="5240825" cy="56332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5848" name="矩形 6">
              <a:extLst>
                <a:ext uri="{FF2B5EF4-FFF2-40B4-BE49-F238E27FC236}">
                  <a16:creationId xmlns:a16="http://schemas.microsoft.com/office/drawing/2014/main" id="{EBC92B24-A4C2-4FE9-A5DB-1ECE76ECB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9872" y="5104762"/>
              <a:ext cx="5719763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-6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//</a:t>
              </a:r>
              <a:r>
                <a:rPr lang="zh-CN" altLang="en-US" sz="2000"/>
                <a:t>依次与每个数组元素比较，如果与某一候选人的姓名相同，就给他加一票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>
            <a:extLst>
              <a:ext uri="{FF2B5EF4-FFF2-40B4-BE49-F238E27FC236}">
                <a16:creationId xmlns:a16="http://schemas.microsoft.com/office/drawing/2014/main" id="{62A8352A-8B73-422F-A106-AAB87E16DA2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3400" y="609600"/>
            <a:ext cx="81534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endParaRPr lang="zh-CN" altLang="en-US" sz="30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FED54254-FB61-48CD-BD3E-5A9AA0011F5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27025" y="1524000"/>
            <a:ext cx="8382000" cy="381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indent="-6350" eaLnBrk="1" hangingPunct="1">
              <a:buFontTx/>
              <a:buNone/>
            </a:pPr>
            <a:r>
              <a:rPr lang="zh-CN" altLang="en-US" dirty="0"/>
              <a:t>有时需要将</a:t>
            </a:r>
            <a:r>
              <a:rPr lang="zh-CN" altLang="en-US" dirty="0">
                <a:solidFill>
                  <a:srgbClr val="FF0000"/>
                </a:solidFill>
              </a:rPr>
              <a:t>不同类型的数据组合</a:t>
            </a:r>
            <a:r>
              <a:rPr lang="zh-CN" altLang="en-US" dirty="0"/>
              <a:t>成一个有机的整体，以供用户方便地使用。这些组合在一个整体中的数据是互相联系的。例如，一个学生的学号、姓名、性别、年龄、成绩、家庭地址等项，都是这个学生的属性。见图。</a:t>
            </a:r>
          </a:p>
          <a:p>
            <a:pPr indent="-6350" eaLnBrk="1" hangingPunct="1">
              <a:buFontTx/>
              <a:buNone/>
            </a:pPr>
            <a:endParaRPr lang="en-US" altLang="zh-CN" dirty="0"/>
          </a:p>
          <a:p>
            <a:pPr indent="-6350" algn="ctr" eaLnBrk="1" hangingPunct="1">
              <a:buFontTx/>
              <a:buNone/>
            </a:pPr>
            <a:endParaRPr lang="zh-CN" altLang="en-US" dirty="0"/>
          </a:p>
          <a:p>
            <a:pPr indent="-6350" algn="ctr" eaLnBrk="1" hangingPunct="1">
              <a:buFontTx/>
              <a:buNone/>
            </a:pPr>
            <a:endParaRPr lang="zh-CN" altLang="en-US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5548130C-78CE-4411-948F-A96DF3F83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60800"/>
            <a:ext cx="7848600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>
            <a:extLst>
              <a:ext uri="{FF2B5EF4-FFF2-40B4-BE49-F238E27FC236}">
                <a16:creationId xmlns:a16="http://schemas.microsoft.com/office/drawing/2014/main" id="{8B571B96-EAE6-4CF5-A56D-D9FD63D0C8A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609600"/>
            <a:ext cx="80772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3000"/>
              <a:t>指向结构体变量的指针</a:t>
            </a: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6976534B-9011-4A7B-A157-98BC352E2E5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04800" y="1447800"/>
            <a:ext cx="8382000" cy="5076825"/>
          </a:xfrm>
        </p:spPr>
        <p:txBody>
          <a:bodyPr/>
          <a:lstStyle/>
          <a:p>
            <a:pPr indent="-6350" eaLnBrk="1" hangingPunct="1">
              <a:buFontTx/>
              <a:buNone/>
              <a:defRPr/>
            </a:pPr>
            <a:r>
              <a:rPr lang="en-US" altLang="zh-CN" dirty="0"/>
              <a:t>Student </a:t>
            </a:r>
            <a:r>
              <a:rPr lang="zh-CN" altLang="en-US" dirty="0"/>
              <a:t>*</a:t>
            </a:r>
            <a:r>
              <a:rPr lang="en-US" altLang="zh-CN" dirty="0"/>
              <a:t>p = &amp;student1;      </a:t>
            </a:r>
          </a:p>
          <a:p>
            <a:pPr indent="-6350" eaLnBrk="1" hangingPunct="1">
              <a:buFontTx/>
              <a:buNone/>
              <a:defRPr/>
            </a:pPr>
            <a:r>
              <a:rPr lang="en-US" altLang="zh-CN" dirty="0"/>
              <a:t>//</a:t>
            </a:r>
            <a:r>
              <a:rPr lang="zh-CN" altLang="en-US" dirty="0"/>
              <a:t>定义指向</a:t>
            </a:r>
            <a:r>
              <a:rPr lang="en-US" altLang="zh-CN" dirty="0"/>
              <a:t>Student</a:t>
            </a:r>
            <a:r>
              <a:rPr lang="zh-CN" altLang="en-US" dirty="0"/>
              <a:t>类型变量</a:t>
            </a:r>
            <a:r>
              <a:rPr lang="en-US" altLang="zh-CN" dirty="0"/>
              <a:t>student1</a:t>
            </a:r>
            <a:r>
              <a:rPr lang="zh-CN" altLang="en-US" dirty="0"/>
              <a:t>的指针</a:t>
            </a:r>
            <a:r>
              <a:rPr lang="en-US" altLang="zh-CN" dirty="0"/>
              <a:t>p</a:t>
            </a:r>
          </a:p>
          <a:p>
            <a:pPr indent="-6350" eaLnBrk="1" hangingPunct="1">
              <a:buFontTx/>
              <a:buNone/>
              <a:defRPr/>
            </a:pPr>
            <a:endParaRPr lang="en-US" altLang="zh-CN" dirty="0"/>
          </a:p>
          <a:p>
            <a:pPr marL="280988" indent="0" eaLnBrk="1" hangingPunct="1">
              <a:buFontTx/>
              <a:buNone/>
              <a:defRPr/>
            </a:pPr>
            <a:r>
              <a:rPr lang="en-US" altLang="zh-CN" dirty="0">
                <a:solidFill>
                  <a:srgbClr val="800000"/>
                </a:solidFill>
              </a:rPr>
              <a:t>1. </a:t>
            </a:r>
            <a:r>
              <a:rPr lang="zh-CN" altLang="en-US" dirty="0">
                <a:solidFill>
                  <a:srgbClr val="800000"/>
                </a:solidFill>
              </a:rPr>
              <a:t>箭头运算符</a:t>
            </a:r>
            <a:endParaRPr lang="en-US" altLang="zh-CN" dirty="0">
              <a:solidFill>
                <a:srgbClr val="800000"/>
              </a:solidFill>
            </a:endParaRPr>
          </a:p>
          <a:p>
            <a:pPr marL="280988" indent="0" eaLnBrk="1" hangingPunct="1">
              <a:buFontTx/>
              <a:buNone/>
              <a:defRPr/>
            </a:pPr>
            <a:r>
              <a:rPr lang="en-US" altLang="zh-CN" dirty="0" err="1">
                <a:solidFill>
                  <a:srgbClr val="800000"/>
                </a:solidFill>
              </a:rPr>
              <a:t>cout</a:t>
            </a:r>
            <a:r>
              <a:rPr lang="en-US" altLang="zh-CN" dirty="0">
                <a:solidFill>
                  <a:srgbClr val="800000"/>
                </a:solidFill>
              </a:rPr>
              <a:t> &lt;&lt; p-&gt;name;</a:t>
            </a:r>
          </a:p>
          <a:p>
            <a:pPr marL="280988" indent="0" eaLnBrk="1" hangingPunct="1">
              <a:buFontTx/>
              <a:buNone/>
              <a:defRPr/>
            </a:pPr>
            <a:r>
              <a:rPr lang="en-US" altLang="zh-CN" dirty="0">
                <a:solidFill>
                  <a:srgbClr val="800000"/>
                </a:solidFill>
              </a:rPr>
              <a:t>2. </a:t>
            </a:r>
            <a:r>
              <a:rPr lang="zh-CN" altLang="en-US" dirty="0">
                <a:solidFill>
                  <a:srgbClr val="800000"/>
                </a:solidFill>
              </a:rPr>
              <a:t>成员运算符</a:t>
            </a:r>
            <a:endParaRPr lang="en-US" altLang="zh-CN" dirty="0">
              <a:solidFill>
                <a:srgbClr val="800000"/>
              </a:solidFill>
            </a:endParaRPr>
          </a:p>
          <a:p>
            <a:pPr marL="280988" indent="0" eaLnBrk="1" hangingPunct="1">
              <a:buFontTx/>
              <a:buNone/>
              <a:defRPr/>
            </a:pPr>
            <a:r>
              <a:rPr lang="en-US" altLang="zh-CN" dirty="0" err="1">
                <a:solidFill>
                  <a:srgbClr val="800000"/>
                </a:solidFill>
              </a:rPr>
              <a:t>cout</a:t>
            </a:r>
            <a:r>
              <a:rPr lang="en-US" altLang="zh-CN" dirty="0">
                <a:solidFill>
                  <a:srgbClr val="800000"/>
                </a:solidFill>
              </a:rPr>
              <a:t> &lt;&lt; (*p).score;</a:t>
            </a:r>
          </a:p>
          <a:p>
            <a:pPr marL="280988" indent="0" eaLnBrk="1" hangingPunct="1">
              <a:buFontTx/>
              <a:buNone/>
              <a:defRPr/>
            </a:pPr>
            <a:endParaRPr lang="en-US" altLang="zh-CN" dirty="0">
              <a:solidFill>
                <a:srgbClr val="800000"/>
              </a:solidFill>
            </a:endParaRPr>
          </a:p>
        </p:txBody>
      </p:sp>
      <p:pic>
        <p:nvPicPr>
          <p:cNvPr id="37892" name="Picture 3">
            <a:extLst>
              <a:ext uri="{FF2B5EF4-FFF2-40B4-BE49-F238E27FC236}">
                <a16:creationId xmlns:a16="http://schemas.microsoft.com/office/drawing/2014/main" id="{70B5F990-F6DD-4893-858A-8B30AC0D9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925763"/>
            <a:ext cx="259080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7E44B7-3E2C-33E5-25D2-81152C3D9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50DAE1-A743-80AA-DA96-C50FFDD0E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zh-CN" altLang="en-US" dirty="0"/>
              <a:t>假设一个学生相关信息的学号</a:t>
            </a:r>
            <a:r>
              <a:rPr lang="en-US" altLang="zh-CN" dirty="0"/>
              <a:t>(</a:t>
            </a:r>
            <a:r>
              <a:rPr lang="zh-CN" altLang="en-US" dirty="0"/>
              <a:t>五位数字串</a:t>
            </a:r>
            <a:r>
              <a:rPr lang="en-US" altLang="zh-CN" dirty="0"/>
              <a:t>)</a:t>
            </a:r>
            <a:r>
              <a:rPr lang="zh-CN" altLang="en-US" dirty="0"/>
              <a:t>、姓名（不包含空格的字符串）、成绩三个属性。其中成绩属性包括（语文，数学，英语）三科成绩（整数分数）。</a:t>
            </a:r>
            <a:endParaRPr lang="en-US" altLang="zh-CN" dirty="0"/>
          </a:p>
          <a:p>
            <a:r>
              <a:rPr lang="zh-CN" altLang="en-US" dirty="0"/>
              <a:t>输入</a:t>
            </a:r>
            <a:r>
              <a:rPr lang="en-US" altLang="zh-CN" dirty="0"/>
              <a:t>n(n&lt;100)</a:t>
            </a:r>
            <a:r>
              <a:rPr lang="zh-CN" altLang="en-US" dirty="0"/>
              <a:t>个学生的信息</a:t>
            </a:r>
            <a:endParaRPr lang="en-US" altLang="zh-CN" dirty="0"/>
          </a:p>
          <a:p>
            <a:r>
              <a:rPr lang="zh-CN" altLang="en-US" dirty="0"/>
              <a:t>求总分最高的同学学号，姓名和总分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4180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2CBFC4-0EA0-C649-599F-79BA4DA8F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287D76-B405-53B5-66C7-D6F13DAAD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B3E8FE-13EA-6502-A4A6-927D3337C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980729"/>
            <a:ext cx="8435280" cy="3096344"/>
          </a:xfrm>
        </p:spPr>
        <p:txBody>
          <a:bodyPr/>
          <a:lstStyle/>
          <a:p>
            <a:r>
              <a:rPr lang="zh-CN" altLang="en-US" dirty="0"/>
              <a:t>假设一个学生相关信息的学号</a:t>
            </a:r>
            <a:r>
              <a:rPr lang="en-US" altLang="zh-CN" dirty="0"/>
              <a:t>(</a:t>
            </a:r>
            <a:r>
              <a:rPr lang="zh-CN" altLang="en-US" dirty="0"/>
              <a:t>五位数字串</a:t>
            </a:r>
            <a:r>
              <a:rPr lang="en-US" altLang="zh-CN" dirty="0"/>
              <a:t>)</a:t>
            </a:r>
            <a:r>
              <a:rPr lang="zh-CN" altLang="en-US" dirty="0"/>
              <a:t>、姓名（不包含空格的字符串）、成绩三个属性。其中成绩属性包括（语文，数学，英语）三科成绩（整数分数）。输入</a:t>
            </a:r>
            <a:r>
              <a:rPr lang="en-US" altLang="zh-CN" dirty="0"/>
              <a:t>n(n&lt;100)</a:t>
            </a:r>
            <a:r>
              <a:rPr lang="zh-CN" altLang="en-US" dirty="0"/>
              <a:t>个学生的信息，求总分最高的同学学号，姓名和总分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解题思路：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定义成绩结构体，定义学生结构体，定义学生结构体数组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数据输入存储到数组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遍历数组，找出总分最高的学生信息，记录下标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/>
              <a:t>根据下标输出该学生信息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8502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>
            <a:extLst>
              <a:ext uri="{FF2B5EF4-FFF2-40B4-BE49-F238E27FC236}">
                <a16:creationId xmlns:a16="http://schemas.microsoft.com/office/drawing/2014/main" id="{8855A121-A411-45DC-98FB-CF161FAFB60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04800" y="533400"/>
            <a:ext cx="8382000" cy="5991225"/>
          </a:xfrm>
        </p:spPr>
        <p:txBody>
          <a:bodyPr/>
          <a:lstStyle/>
          <a:p>
            <a:pPr indent="-6350" eaLnBrk="1" hangingPunct="1">
              <a:buFontTx/>
              <a:buNone/>
              <a:defRPr/>
            </a:pPr>
            <a:endParaRPr lang="en-US" altLang="zh-CN" dirty="0"/>
          </a:p>
          <a:p>
            <a:pPr marL="738188" indent="-457200" eaLnBrk="1" hangingPunct="1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dirty="0"/>
              <a:t>用户根据需要自己声明一些类型，如</a:t>
            </a:r>
            <a:r>
              <a:rPr lang="zh-CN" altLang="en-US" dirty="0">
                <a:solidFill>
                  <a:srgbClr val="FF0000"/>
                </a:solidFill>
              </a:rPr>
              <a:t>结构体</a:t>
            </a:r>
            <a:r>
              <a:rPr lang="zh-CN" altLang="en-US" dirty="0"/>
              <a:t>(</a:t>
            </a:r>
            <a:r>
              <a:rPr lang="en-US" altLang="zh-CN" dirty="0"/>
              <a:t>structure)</a:t>
            </a:r>
            <a:r>
              <a:rPr lang="zh-CN" altLang="en-US" dirty="0"/>
              <a:t>类型、</a:t>
            </a:r>
            <a:r>
              <a:rPr lang="zh-CN" altLang="en-US" dirty="0">
                <a:solidFill>
                  <a:srgbClr val="FF0000"/>
                </a:solidFill>
              </a:rPr>
              <a:t>共用体</a:t>
            </a:r>
            <a:r>
              <a:rPr lang="zh-CN" altLang="en-US" dirty="0"/>
              <a:t>(</a:t>
            </a:r>
            <a:r>
              <a:rPr lang="en-US" altLang="zh-CN" dirty="0"/>
              <a:t>union)</a:t>
            </a:r>
            <a:r>
              <a:rPr lang="zh-CN" altLang="en-US" dirty="0"/>
              <a:t>类型、</a:t>
            </a:r>
            <a:r>
              <a:rPr lang="zh-CN" altLang="en-US" dirty="0">
                <a:solidFill>
                  <a:srgbClr val="FF0000"/>
                </a:solidFill>
              </a:rPr>
              <a:t>枚举</a:t>
            </a:r>
            <a:r>
              <a:rPr lang="zh-CN" altLang="en-US" dirty="0"/>
              <a:t>(</a:t>
            </a:r>
            <a:r>
              <a:rPr lang="en-US" altLang="zh-CN" dirty="0"/>
              <a:t>enumeration)</a:t>
            </a:r>
            <a:r>
              <a:rPr lang="zh-CN" altLang="en-US" dirty="0"/>
              <a:t>类型、</a:t>
            </a:r>
            <a:r>
              <a:rPr lang="zh-CN" altLang="en-US" dirty="0">
                <a:solidFill>
                  <a:srgbClr val="FF0000"/>
                </a:solidFill>
              </a:rPr>
              <a:t>类</a:t>
            </a:r>
            <a:r>
              <a:rPr lang="zh-CN" altLang="en-US" dirty="0"/>
              <a:t>(</a:t>
            </a:r>
            <a:r>
              <a:rPr lang="en-US" altLang="zh-CN" dirty="0"/>
              <a:t>class)</a:t>
            </a:r>
            <a:r>
              <a:rPr lang="zh-CN" altLang="en-US" dirty="0"/>
              <a:t>类型等，这些统称为用户</a:t>
            </a:r>
            <a:r>
              <a:rPr lang="zh-CN" altLang="en-US" dirty="0">
                <a:solidFill>
                  <a:srgbClr val="FF0000"/>
                </a:solidFill>
              </a:rPr>
              <a:t>自定义类型</a:t>
            </a:r>
            <a:r>
              <a:rPr lang="zh-CN" altLang="en-US" dirty="0"/>
              <a:t>(</a:t>
            </a:r>
            <a:r>
              <a:rPr lang="en-US" altLang="zh-CN" dirty="0"/>
              <a:t>user-defined </a:t>
            </a:r>
            <a:r>
              <a:rPr lang="en-US" altLang="zh-CN" dirty="0" err="1"/>
              <a:t>type,UDT</a:t>
            </a:r>
            <a:r>
              <a:rPr lang="en-US" altLang="zh-CN" dirty="0"/>
              <a:t>)。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47BF566-1964-47F1-9FA9-0342D56275A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519238"/>
            <a:ext cx="7772400" cy="1944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/>
              <a:t>自定义数据类型</a:t>
            </a:r>
            <a:r>
              <a:rPr lang="en-US" altLang="zh-CN"/>
              <a:t>——</a:t>
            </a:r>
            <a:r>
              <a:rPr lang="zh-CN" altLang="en-US"/>
              <a:t>结构体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736743-EFB8-49CD-A08A-35E539D32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432755-E911-4806-91BB-284340A1E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525963"/>
          </a:xfrm>
        </p:spPr>
        <p:txBody>
          <a:bodyPr/>
          <a:lstStyle/>
          <a:p>
            <a:r>
              <a:rPr lang="zh-CN" altLang="en-US"/>
              <a:t>定义</a:t>
            </a:r>
            <a:r>
              <a:rPr lang="zh-CN" altLang="en-US" dirty="0"/>
              <a:t>结构体</a:t>
            </a:r>
            <a:endParaRPr lang="en-US" altLang="zh-CN" dirty="0"/>
          </a:p>
          <a:p>
            <a:r>
              <a:rPr lang="zh-CN" altLang="en-US" dirty="0"/>
              <a:t>结构体变量、结构体数组和结构体指针</a:t>
            </a:r>
            <a:endParaRPr lang="en-US" altLang="zh-CN" dirty="0"/>
          </a:p>
          <a:p>
            <a:r>
              <a:rPr lang="zh-CN" altLang="en-US" dirty="0"/>
              <a:t>理解并运用结构体解决问题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1603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>
            <a:extLst>
              <a:ext uri="{FF2B5EF4-FFF2-40B4-BE49-F238E27FC236}">
                <a16:creationId xmlns:a16="http://schemas.microsoft.com/office/drawing/2014/main" id="{AE0648DD-629F-4A05-B5E0-A2DE0BB30BC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3400" y="609600"/>
            <a:ext cx="81534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3400"/>
              <a:t>结构体类型</a:t>
            </a:r>
            <a:br>
              <a:rPr lang="zh-CN" altLang="en-US" sz="3400"/>
            </a:br>
            <a:r>
              <a:rPr lang="zh-CN" altLang="en-US" sz="3400"/>
              <a:t> </a:t>
            </a:r>
            <a:r>
              <a:rPr lang="zh-CN" altLang="en-US" sz="3000"/>
              <a:t> 结构体概述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BAE6E652-368B-4738-BA99-FF888FA71C6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04800" y="2438400"/>
            <a:ext cx="8382000" cy="381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indent="-6350" eaLnBrk="1" hangingPunct="1">
              <a:buFontTx/>
              <a:buNone/>
            </a:pPr>
            <a:r>
              <a:rPr lang="zh-CN" altLang="en-US">
                <a:solidFill>
                  <a:srgbClr val="FF0000"/>
                </a:solidFill>
              </a:rPr>
              <a:t>结构体</a:t>
            </a:r>
            <a:r>
              <a:rPr lang="zh-CN" altLang="en-US"/>
              <a:t>就可以有效的将</a:t>
            </a:r>
            <a:r>
              <a:rPr lang="zh-CN" altLang="en-US">
                <a:solidFill>
                  <a:srgbClr val="FF0000"/>
                </a:solidFill>
              </a:rPr>
              <a:t>不同类型的数据组合</a:t>
            </a:r>
            <a:r>
              <a:rPr lang="zh-CN" altLang="en-US"/>
              <a:t>成一个有机的整体，以供用户方便地使用。</a:t>
            </a:r>
          </a:p>
          <a:p>
            <a:pPr indent="-6350" eaLnBrk="1" hangingPunct="1">
              <a:buFontTx/>
              <a:buNone/>
            </a:pPr>
            <a:endParaRPr lang="en-US" altLang="zh-CN"/>
          </a:p>
          <a:p>
            <a:pPr indent="-6350" algn="ctr" eaLnBrk="1" hangingPunct="1">
              <a:buFontTx/>
              <a:buNone/>
            </a:pPr>
            <a:endParaRPr lang="zh-CN" altLang="en-US"/>
          </a:p>
          <a:p>
            <a:pPr indent="-6350" algn="ctr" eaLnBrk="1" hangingPunct="1">
              <a:buFontTx/>
              <a:buNone/>
            </a:pPr>
            <a:endParaRPr lang="zh-CN" altLang="en-US"/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D742A922-1818-492E-82A8-6B52CB3F3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3740150"/>
            <a:ext cx="7848600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F3A1AEA-5D81-45FA-8D60-A5E5062289F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79388" y="1052513"/>
            <a:ext cx="8785225" cy="54721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indent="-6350" eaLnBrk="1" hangingPunct="1">
              <a:buFontTx/>
              <a:buNone/>
            </a:pPr>
            <a:r>
              <a:rPr lang="en-US" altLang="zh-CN" dirty="0"/>
              <a:t>【 </a:t>
            </a:r>
            <a:r>
              <a:rPr lang="zh-CN" altLang="en-US" dirty="0"/>
              <a:t>结构体 </a:t>
            </a:r>
            <a:r>
              <a:rPr lang="en-US" altLang="zh-CN" dirty="0"/>
              <a:t>】</a:t>
            </a:r>
          </a:p>
          <a:p>
            <a:pPr indent="-6350" eaLnBrk="1" hangingPunct="1">
              <a:buFontTx/>
              <a:buNone/>
            </a:pPr>
            <a:r>
              <a:rPr lang="zh-CN" altLang="en-US" dirty="0"/>
              <a:t>由一个或多个变量 （ 类型可以相同 ， 也可以</a:t>
            </a:r>
          </a:p>
          <a:p>
            <a:pPr indent="-6350" eaLnBrk="1" hangingPunct="1">
              <a:buFontTx/>
              <a:buNone/>
            </a:pPr>
            <a:r>
              <a:rPr lang="zh-CN" altLang="en-US" dirty="0"/>
              <a:t>不同 ， 称为成员变量 ） 所组成的一个组合项 。</a:t>
            </a:r>
          </a:p>
          <a:p>
            <a:pPr indent="-6350" eaLnBrk="1" hangingPunct="1">
              <a:buFontTx/>
              <a:buNone/>
            </a:pPr>
            <a:r>
              <a:rPr lang="en-US" altLang="zh-CN" b="0" i="1" dirty="0"/>
              <a:t>A structure is a collection of one or more variables, possibly of different types, grouped together under a single name for convenient Handling.</a:t>
            </a:r>
          </a:p>
          <a:p>
            <a:pPr indent="-6350" eaLnBrk="1" hangingPunct="1">
              <a:buFontTx/>
              <a:buNone/>
            </a:pPr>
            <a:endParaRPr lang="en-US" altLang="zh-CN" b="0" i="1" dirty="0"/>
          </a:p>
          <a:p>
            <a:pPr indent="-6350" eaLnBrk="1" hangingPunct="1">
              <a:buFontTx/>
              <a:buNone/>
            </a:pPr>
            <a:r>
              <a:rPr lang="zh-CN" altLang="en-US" sz="2600" dirty="0"/>
              <a:t>定义一个 结构体</a:t>
            </a:r>
            <a:r>
              <a:rPr lang="en-US" altLang="zh-CN" sz="2600" dirty="0"/>
              <a:t>( struct ) </a:t>
            </a:r>
            <a:r>
              <a:rPr lang="zh-CN" altLang="en-US" sz="2600" dirty="0"/>
              <a:t>的步骤：</a:t>
            </a:r>
          </a:p>
          <a:p>
            <a:pPr indent="-6350" eaLnBrk="1" hangingPunct="1">
              <a:buFontTx/>
              <a:buNone/>
            </a:pPr>
            <a:r>
              <a:rPr lang="en-US" altLang="zh-CN" sz="2600" dirty="0"/>
              <a:t>1. </a:t>
            </a:r>
            <a:r>
              <a:rPr lang="zh-CN" altLang="en-US" sz="2600" dirty="0"/>
              <a:t>定义一个新的</a:t>
            </a:r>
            <a:r>
              <a:rPr lang="zh-CN" altLang="en-US" sz="2600" dirty="0">
                <a:solidFill>
                  <a:srgbClr val="FF0000"/>
                </a:solidFill>
              </a:rPr>
              <a:t>结构体类型</a:t>
            </a:r>
            <a:r>
              <a:rPr lang="zh-CN" altLang="en-US" sz="2600" dirty="0"/>
              <a:t> ，并指明它内部的各个成员变量；</a:t>
            </a:r>
          </a:p>
          <a:p>
            <a:pPr indent="-6350" eaLnBrk="1" hangingPunct="1">
              <a:buFontTx/>
              <a:buNone/>
            </a:pPr>
            <a:r>
              <a:rPr lang="en-US" altLang="zh-CN" sz="2600" dirty="0"/>
              <a:t>2. </a:t>
            </a:r>
            <a:r>
              <a:rPr lang="zh-CN" altLang="en-US" sz="2600" dirty="0"/>
              <a:t>使用该类型来定义相应的</a:t>
            </a:r>
            <a:r>
              <a:rPr lang="zh-CN" altLang="en-US" sz="2600" dirty="0">
                <a:solidFill>
                  <a:srgbClr val="FF0000"/>
                </a:solidFill>
              </a:rPr>
              <a:t>结构体变量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副标题 1">
            <a:extLst>
              <a:ext uri="{FF2B5EF4-FFF2-40B4-BE49-F238E27FC236}">
                <a16:creationId xmlns:a16="http://schemas.microsoft.com/office/drawing/2014/main" id="{7FCD8201-691F-4883-AC8E-F753522E0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4339" name="Picture 3">
            <a:extLst>
              <a:ext uri="{FF2B5EF4-FFF2-40B4-BE49-F238E27FC236}">
                <a16:creationId xmlns:a16="http://schemas.microsoft.com/office/drawing/2014/main" id="{3EF1E4D9-966F-48D2-B129-7E3F4204C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825500"/>
            <a:ext cx="8728075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BE0E8330-F11F-43C4-986E-3828ED882B8F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5251450"/>
            <a:ext cx="3916362" cy="1260475"/>
            <a:chOff x="796358" y="4191000"/>
            <a:chExt cx="3916635" cy="1260445"/>
          </a:xfrm>
        </p:grpSpPr>
        <p:sp>
          <p:nvSpPr>
            <p:cNvPr id="9" name="矩形标注 8">
              <a:extLst>
                <a:ext uri="{FF2B5EF4-FFF2-40B4-BE49-F238E27FC236}">
                  <a16:creationId xmlns:a16="http://schemas.microsoft.com/office/drawing/2014/main" id="{95745D69-6162-426B-AEDF-CF7C88878283}"/>
                </a:ext>
              </a:extLst>
            </p:cNvPr>
            <p:cNvSpPr/>
            <p:nvPr/>
          </p:nvSpPr>
          <p:spPr>
            <a:xfrm>
              <a:off x="796358" y="4191000"/>
              <a:ext cx="1244687" cy="830243"/>
            </a:xfrm>
            <a:prstGeom prst="wedgeRectCallout">
              <a:avLst>
                <a:gd name="adj1" fmla="val 72564"/>
                <a:gd name="adj2" fmla="val 5871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4342" name="TextBox 9">
              <a:extLst>
                <a:ext uri="{FF2B5EF4-FFF2-40B4-BE49-F238E27FC236}">
                  <a16:creationId xmlns:a16="http://schemas.microsoft.com/office/drawing/2014/main" id="{9FDE421D-A902-4092-9887-CD70A3ACE5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4047" y="5051335"/>
              <a:ext cx="24689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solidFill>
                    <a:srgbClr val="FF0000"/>
                  </a:solidFill>
                </a:rPr>
                <a:t>C++</a:t>
              </a:r>
              <a:r>
                <a:rPr lang="zh-CN" altLang="en-US" sz="2000" b="1">
                  <a:solidFill>
                    <a:srgbClr val="FF0000"/>
                  </a:solidFill>
                </a:rPr>
                <a:t>编译器可以忽略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7CE4B5-3253-AEF5-1582-657556C2D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9" name="Picture 4">
            <a:extLst>
              <a:ext uri="{FF2B5EF4-FFF2-40B4-BE49-F238E27FC236}">
                <a16:creationId xmlns:a16="http://schemas.microsoft.com/office/drawing/2014/main" id="{DE8A0028-75FF-D48A-ED12-A100ADCEE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157192"/>
            <a:ext cx="7848600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C69EDED-E7F2-E9A1-9E9A-B8790AF78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980728"/>
            <a:ext cx="9144000" cy="3830022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04FDE5E4-47C1-60F7-86D5-3555879009E3}"/>
              </a:ext>
            </a:extLst>
          </p:cNvPr>
          <p:cNvGrpSpPr>
            <a:grpSpLocks/>
          </p:cNvGrpSpPr>
          <p:nvPr/>
        </p:nvGrpSpPr>
        <p:grpSpPr bwMode="auto">
          <a:xfrm>
            <a:off x="4392613" y="1124744"/>
            <a:ext cx="3313112" cy="2918619"/>
            <a:chOff x="3635896" y="836712"/>
            <a:chExt cx="3841425" cy="327835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4B20BA2-30C6-A5C3-A813-61F11F16C978}"/>
                </a:ext>
              </a:extLst>
            </p:cNvPr>
            <p:cNvSpPr txBox="1"/>
            <p:nvPr/>
          </p:nvSpPr>
          <p:spPr>
            <a:xfrm>
              <a:off x="4035315" y="1997830"/>
              <a:ext cx="3442006" cy="12107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b="1" dirty="0">
                  <a:latin typeface="+mn-ea"/>
                  <a:ea typeface="+mn-ea"/>
                </a:rPr>
                <a:t>结构体</a:t>
              </a:r>
              <a:r>
                <a:rPr lang="zh-CN" altLang="en-US" b="1" dirty="0">
                  <a:solidFill>
                    <a:srgbClr val="FF0000"/>
                  </a:solidFill>
                  <a:latin typeface="+mn-ea"/>
                  <a:ea typeface="+mn-ea"/>
                </a:rPr>
                <a:t>类型定义</a:t>
              </a:r>
              <a:endParaRPr lang="en-US" altLang="zh-CN" b="1" dirty="0">
                <a:solidFill>
                  <a:srgbClr val="FF0000"/>
                </a:solidFill>
                <a:latin typeface="+mn-ea"/>
                <a:ea typeface="+mn-ea"/>
              </a:endParaRPr>
            </a:p>
            <a:p>
              <a:pPr eaLnBrk="1" hangingPunct="1">
                <a:defRPr/>
              </a:pPr>
              <a:r>
                <a:rPr lang="zh-CN" altLang="en-US" b="1" dirty="0">
                  <a:latin typeface="+mn-ea"/>
                  <a:ea typeface="+mn-ea"/>
                </a:rPr>
                <a:t>描述结构的组织形式</a:t>
              </a:r>
              <a:endParaRPr lang="en-US" altLang="zh-CN" b="1" dirty="0">
                <a:latin typeface="+mn-ea"/>
                <a:ea typeface="+mn-ea"/>
              </a:endParaRPr>
            </a:p>
            <a:p>
              <a:pPr eaLnBrk="1" hangingPunct="1">
                <a:defRPr/>
              </a:pPr>
              <a:r>
                <a:rPr lang="zh-CN" altLang="en-US" b="1" dirty="0">
                  <a:solidFill>
                    <a:srgbClr val="FF0000"/>
                  </a:solidFill>
                  <a:latin typeface="+mn-ea"/>
                  <a:ea typeface="+mn-ea"/>
                </a:rPr>
                <a:t>不分配内存</a:t>
              </a:r>
            </a:p>
          </p:txBody>
        </p:sp>
        <p:sp>
          <p:nvSpPr>
            <p:cNvPr id="8" name="右大括号 7">
              <a:extLst>
                <a:ext uri="{FF2B5EF4-FFF2-40B4-BE49-F238E27FC236}">
                  <a16:creationId xmlns:a16="http://schemas.microsoft.com/office/drawing/2014/main" id="{571DF087-FC62-84A5-6453-F7B954472B0A}"/>
                </a:ext>
              </a:extLst>
            </p:cNvPr>
            <p:cNvSpPr/>
            <p:nvPr/>
          </p:nvSpPr>
          <p:spPr>
            <a:xfrm>
              <a:off x="3635896" y="836712"/>
              <a:ext cx="399419" cy="3278355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092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教材母版">
  <a:themeElements>
    <a:clrScheme name="教材母版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教材母版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教材母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教材母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教材母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教材母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教材母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教材母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教材母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2057</TotalTime>
  <Words>1008</Words>
  <Application>Microsoft Office PowerPoint</Application>
  <PresentationFormat>全屏显示(4:3)</PresentationFormat>
  <Paragraphs>110</Paragraphs>
  <Slides>22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5" baseType="lpstr">
      <vt:lpstr>Times New Roman</vt:lpstr>
      <vt:lpstr>Wingdings</vt:lpstr>
      <vt:lpstr>教材母版</vt:lpstr>
      <vt:lpstr>PowerPoint 演示文稿</vt:lpstr>
      <vt:lpstr>PowerPoint 演示文稿</vt:lpstr>
      <vt:lpstr>PowerPoint 演示文稿</vt:lpstr>
      <vt:lpstr>自定义数据类型——结构体</vt:lpstr>
      <vt:lpstr>PowerPoint 演示文稿</vt:lpstr>
      <vt:lpstr>结构体类型   结构体概述</vt:lpstr>
      <vt:lpstr>PowerPoint 演示文稿</vt:lpstr>
      <vt:lpstr>PowerPoint 演示文稿</vt:lpstr>
      <vt:lpstr>PowerPoint 演示文稿</vt:lpstr>
      <vt:lpstr>结构体类型变量的定义方法及其初始化</vt:lpstr>
      <vt:lpstr>结构体变量的引用</vt:lpstr>
      <vt:lpstr>结构体变量的引用</vt:lpstr>
      <vt:lpstr>PowerPoint 演示文稿</vt:lpstr>
      <vt:lpstr>PowerPoint 演示文稿</vt:lpstr>
      <vt:lpstr>PowerPoint 演示文稿</vt:lpstr>
      <vt:lpstr>结构体数组</vt:lpstr>
      <vt:lpstr>PowerPoint 演示文稿</vt:lpstr>
      <vt:lpstr>PowerPoint 演示文稿</vt:lpstr>
      <vt:lpstr>PowerPoint 演示文稿</vt:lpstr>
      <vt:lpstr>指向结构体变量的指针</vt:lpstr>
      <vt:lpstr>课堂练习</vt:lpstr>
      <vt:lpstr>课堂练习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yangliu</dc:creator>
  <cp:lastModifiedBy>8613786114545</cp:lastModifiedBy>
  <cp:revision>156</cp:revision>
  <dcterms:created xsi:type="dcterms:W3CDTF">1601-01-01T00:00:00Z</dcterms:created>
  <dcterms:modified xsi:type="dcterms:W3CDTF">2024-11-13T04:59:48Z</dcterms:modified>
</cp:coreProperties>
</file>