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643" r:id="rId2"/>
    <p:sldId id="644" r:id="rId3"/>
    <p:sldId id="645" r:id="rId4"/>
    <p:sldId id="639" r:id="rId5"/>
    <p:sldId id="641" r:id="rId6"/>
    <p:sldId id="642" r:id="rId7"/>
    <p:sldId id="646" r:id="rId8"/>
    <p:sldId id="262" r:id="rId9"/>
    <p:sldId id="612" r:id="rId10"/>
    <p:sldId id="263" r:id="rId11"/>
    <p:sldId id="545" r:id="rId12"/>
    <p:sldId id="613" r:id="rId13"/>
    <p:sldId id="620" r:id="rId14"/>
    <p:sldId id="629" r:id="rId15"/>
    <p:sldId id="632" r:id="rId16"/>
    <p:sldId id="631" r:id="rId17"/>
    <p:sldId id="559" r:id="rId18"/>
    <p:sldId id="621" r:id="rId19"/>
    <p:sldId id="622" r:id="rId20"/>
    <p:sldId id="623" r:id="rId21"/>
    <p:sldId id="614" r:id="rId22"/>
    <p:sldId id="628" r:id="rId23"/>
    <p:sldId id="626" r:id="rId24"/>
    <p:sldId id="635" r:id="rId25"/>
    <p:sldId id="634" r:id="rId26"/>
    <p:sldId id="636" r:id="rId27"/>
    <p:sldId id="640" r:id="rId28"/>
    <p:sldId id="647" r:id="rId29"/>
    <p:sldId id="627" r:id="rId30"/>
    <p:sldId id="637" r:id="rId31"/>
    <p:sldId id="638" r:id="rId32"/>
    <p:sldId id="64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30832-EE86-4FCA-88B4-AD4C1EE4430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4153D-5B88-4307-A3E3-5C173DF77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根据文件中数据的组织形式，可分为</a:t>
            </a:r>
            <a:r>
              <a:rPr lang="en-US" altLang="zh-CN" dirty="0"/>
              <a:t>ASCII</a:t>
            </a:r>
            <a:r>
              <a:rPr lang="zh-CN" altLang="en-US" dirty="0"/>
              <a:t>文件和二进制文件。</a:t>
            </a:r>
          </a:p>
          <a:p>
            <a:r>
              <a:rPr lang="zh-CN" altLang="en-US" dirty="0"/>
              <a:t>对于字符信息，在内存中是以</a:t>
            </a:r>
            <a:r>
              <a:rPr lang="en-US" altLang="zh-CN" dirty="0"/>
              <a:t>ASCII</a:t>
            </a:r>
            <a:r>
              <a:rPr lang="zh-CN" altLang="en-US" dirty="0"/>
              <a:t>代码形式存放的，因此，无论用</a:t>
            </a:r>
            <a:r>
              <a:rPr lang="en-US" altLang="zh-CN" dirty="0"/>
              <a:t>ASCII</a:t>
            </a:r>
            <a:r>
              <a:rPr lang="zh-CN" altLang="en-US" dirty="0"/>
              <a:t>文件输出还是用二进制文件输出，其数据形式是一样的。但是对于数值数据，二者是不同的。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9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要以磁盘文件为对象进行输入输出，必须定义一个文件流类的对象，通过文件流对象将数据从内存输出到磁盘文件，或者通过文件流对象从磁盘文件将数据输入到内存。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1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从该文件读入数据时不是靠空格作为数据的间隔，而是用字节数来控制。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6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14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0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3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35360" y="277896"/>
            <a:ext cx="11521280" cy="6302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16673" y="2632439"/>
            <a:ext cx="808375" cy="1593124"/>
            <a:chOff x="231914" y="1863941"/>
            <a:chExt cx="305354" cy="601784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004F8A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11080982" y="2632439"/>
            <a:ext cx="808375" cy="1593124"/>
            <a:chOff x="231914" y="1863941"/>
            <a:chExt cx="305354" cy="601784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004F8A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180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13082" y="2571798"/>
            <a:ext cx="26597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输入输出</a:t>
            </a:r>
            <a:endParaRPr lang="en-US" altLang="zh-CN" sz="48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3749" y="3546163"/>
            <a:ext cx="29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8206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06204" y="380094"/>
            <a:ext cx="5808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长整数</a:t>
            </a:r>
            <a:r>
              <a:rPr lang="en-US" altLang="zh-CN" sz="3200" b="1" kern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100000</a:t>
            </a:r>
            <a:r>
              <a:rPr lang="zh-CN" altLang="en-US" sz="3200" b="1" kern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的两种存储形式</a:t>
            </a:r>
            <a:endParaRPr lang="en-US" altLang="zh-CN" sz="3200" b="1" kern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45FCA3-ABC5-4743-A3E3-3E9133EEE5A2}"/>
              </a:ext>
            </a:extLst>
          </p:cNvPr>
          <p:cNvGraphicFramePr>
            <a:graphicFrameLocks noGrp="1"/>
          </p:cNvGraphicFramePr>
          <p:nvPr/>
        </p:nvGraphicFramePr>
        <p:xfrm>
          <a:off x="581067" y="1997032"/>
          <a:ext cx="7205500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75">
                  <a:extLst>
                    <a:ext uri="{9D8B030D-6E8A-4147-A177-3AD203B41FA5}">
                      <a16:colId xmlns:a16="http://schemas.microsoft.com/office/drawing/2014/main" val="1892844709"/>
                    </a:ext>
                  </a:extLst>
                </a:gridCol>
                <a:gridCol w="1801375">
                  <a:extLst>
                    <a:ext uri="{9D8B030D-6E8A-4147-A177-3AD203B41FA5}">
                      <a16:colId xmlns:a16="http://schemas.microsoft.com/office/drawing/2014/main" val="2991892038"/>
                    </a:ext>
                  </a:extLst>
                </a:gridCol>
                <a:gridCol w="1801375">
                  <a:extLst>
                    <a:ext uri="{9D8B030D-6E8A-4147-A177-3AD203B41FA5}">
                      <a16:colId xmlns:a16="http://schemas.microsoft.com/office/drawing/2014/main" val="3288847785"/>
                    </a:ext>
                  </a:extLst>
                </a:gridCol>
                <a:gridCol w="1801375">
                  <a:extLst>
                    <a:ext uri="{9D8B030D-6E8A-4147-A177-3AD203B41FA5}">
                      <a16:colId xmlns:a16="http://schemas.microsoft.com/office/drawing/2014/main" val="348442129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00000000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00000001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10000110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10100000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0519332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E94BF3E-453C-49D8-8942-D766355E1272}"/>
              </a:ext>
            </a:extLst>
          </p:cNvPr>
          <p:cNvGraphicFramePr>
            <a:graphicFrameLocks noGrp="1"/>
          </p:cNvGraphicFramePr>
          <p:nvPr/>
        </p:nvGraphicFramePr>
        <p:xfrm>
          <a:off x="581067" y="3748542"/>
          <a:ext cx="7205500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75">
                  <a:extLst>
                    <a:ext uri="{9D8B030D-6E8A-4147-A177-3AD203B41FA5}">
                      <a16:colId xmlns:a16="http://schemas.microsoft.com/office/drawing/2014/main" val="1892844709"/>
                    </a:ext>
                  </a:extLst>
                </a:gridCol>
                <a:gridCol w="1801375">
                  <a:extLst>
                    <a:ext uri="{9D8B030D-6E8A-4147-A177-3AD203B41FA5}">
                      <a16:colId xmlns:a16="http://schemas.microsoft.com/office/drawing/2014/main" val="2991892038"/>
                    </a:ext>
                  </a:extLst>
                </a:gridCol>
                <a:gridCol w="1801375">
                  <a:extLst>
                    <a:ext uri="{9D8B030D-6E8A-4147-A177-3AD203B41FA5}">
                      <a16:colId xmlns:a16="http://schemas.microsoft.com/office/drawing/2014/main" val="3288847785"/>
                    </a:ext>
                  </a:extLst>
                </a:gridCol>
                <a:gridCol w="1801375">
                  <a:extLst>
                    <a:ext uri="{9D8B030D-6E8A-4147-A177-3AD203B41FA5}">
                      <a16:colId xmlns:a16="http://schemas.microsoft.com/office/drawing/2014/main" val="348442129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00000000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00000001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10000110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10100000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0519332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FA18F7-BDCE-41EE-9817-4A8CD43A7ADE}"/>
              </a:ext>
            </a:extLst>
          </p:cNvPr>
          <p:cNvGraphicFramePr>
            <a:graphicFrameLocks noGrp="1"/>
          </p:cNvGraphicFramePr>
          <p:nvPr/>
        </p:nvGraphicFramePr>
        <p:xfrm>
          <a:off x="581065" y="5401567"/>
          <a:ext cx="10872000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00">
                  <a:extLst>
                    <a:ext uri="{9D8B030D-6E8A-4147-A177-3AD203B41FA5}">
                      <a16:colId xmlns:a16="http://schemas.microsoft.com/office/drawing/2014/main" val="1892844709"/>
                    </a:ext>
                  </a:extLst>
                </a:gridCol>
                <a:gridCol w="1812000">
                  <a:extLst>
                    <a:ext uri="{9D8B030D-6E8A-4147-A177-3AD203B41FA5}">
                      <a16:colId xmlns:a16="http://schemas.microsoft.com/office/drawing/2014/main" val="2991892038"/>
                    </a:ext>
                  </a:extLst>
                </a:gridCol>
                <a:gridCol w="1812000">
                  <a:extLst>
                    <a:ext uri="{9D8B030D-6E8A-4147-A177-3AD203B41FA5}">
                      <a16:colId xmlns:a16="http://schemas.microsoft.com/office/drawing/2014/main" val="3288847785"/>
                    </a:ext>
                  </a:extLst>
                </a:gridCol>
                <a:gridCol w="1812000">
                  <a:extLst>
                    <a:ext uri="{9D8B030D-6E8A-4147-A177-3AD203B41FA5}">
                      <a16:colId xmlns:a16="http://schemas.microsoft.com/office/drawing/2014/main" val="3484421290"/>
                    </a:ext>
                  </a:extLst>
                </a:gridCol>
                <a:gridCol w="1812000">
                  <a:extLst>
                    <a:ext uri="{9D8B030D-6E8A-4147-A177-3AD203B41FA5}">
                      <a16:colId xmlns:a16="http://schemas.microsoft.com/office/drawing/2014/main" val="3427240721"/>
                    </a:ext>
                  </a:extLst>
                </a:gridCol>
                <a:gridCol w="1812000">
                  <a:extLst>
                    <a:ext uri="{9D8B030D-6E8A-4147-A177-3AD203B41FA5}">
                      <a16:colId xmlns:a16="http://schemas.microsoft.com/office/drawing/2014/main" val="231779169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00110001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00110000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00110000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00110000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/>
                        <a:t>00110000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/>
                        <a:t>00110000</a:t>
                      </a:r>
                      <a:endParaRPr lang="zh-CN" alt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0519332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FE17F26-F1B5-4DEB-9DBA-373D6E9748DD}"/>
              </a:ext>
            </a:extLst>
          </p:cNvPr>
          <p:cNvSpPr txBox="1"/>
          <p:nvPr/>
        </p:nvSpPr>
        <p:spPr>
          <a:xfrm>
            <a:off x="581066" y="1443593"/>
            <a:ext cx="527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内存中的数据存储：</a:t>
            </a:r>
            <a:r>
              <a:rPr lang="en-US" altLang="zh-CN" sz="2400" dirty="0"/>
              <a:t>4</a:t>
            </a:r>
            <a:r>
              <a:rPr lang="zh-CN" altLang="en-US" sz="2400" dirty="0"/>
              <a:t>个字节，二进制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3E0E3A-C152-47F4-9CB6-88530EDF4091}"/>
              </a:ext>
            </a:extLst>
          </p:cNvPr>
          <p:cNvSpPr txBox="1"/>
          <p:nvPr/>
        </p:nvSpPr>
        <p:spPr>
          <a:xfrm>
            <a:off x="581064" y="3094608"/>
            <a:ext cx="903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文件中的数据存储：</a:t>
            </a:r>
            <a:r>
              <a:rPr lang="en-US" altLang="zh-CN" sz="2400" dirty="0"/>
              <a:t>4</a:t>
            </a:r>
            <a:r>
              <a:rPr lang="zh-CN" altLang="en-US" sz="2400" dirty="0"/>
              <a:t>个字节，二进制 </a:t>
            </a:r>
            <a:r>
              <a:rPr lang="en-US" altLang="zh-CN" sz="2400" dirty="0"/>
              <a:t>—— 2</a:t>
            </a:r>
            <a:r>
              <a:rPr lang="en-US" altLang="zh-CN" sz="2400" baseline="30000" dirty="0"/>
              <a:t>16</a:t>
            </a:r>
            <a:r>
              <a:rPr lang="en-US" altLang="zh-CN" sz="2400" dirty="0"/>
              <a:t>+2</a:t>
            </a:r>
            <a:r>
              <a:rPr lang="en-US" altLang="zh-CN" sz="2400" baseline="30000" dirty="0"/>
              <a:t>15</a:t>
            </a:r>
            <a:r>
              <a:rPr lang="en-US" altLang="zh-CN" sz="2400" dirty="0"/>
              <a:t>+2</a:t>
            </a:r>
            <a:r>
              <a:rPr lang="en-US" altLang="zh-CN" sz="2400" baseline="30000" dirty="0"/>
              <a:t>10</a:t>
            </a:r>
            <a:r>
              <a:rPr lang="en-US" altLang="zh-CN" sz="2400" dirty="0"/>
              <a:t>+2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+2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+2</a:t>
            </a:r>
            <a:r>
              <a:rPr lang="en-US" altLang="zh-CN" sz="2400" baseline="30000" dirty="0"/>
              <a:t>5</a:t>
            </a:r>
            <a:endParaRPr lang="zh-CN" altLang="en-US" sz="2400" baseline="30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E76660-3E5A-48BD-88CC-BA5C4555FE23}"/>
              </a:ext>
            </a:extLst>
          </p:cNvPr>
          <p:cNvSpPr txBox="1"/>
          <p:nvPr/>
        </p:nvSpPr>
        <p:spPr>
          <a:xfrm>
            <a:off x="581063" y="4839822"/>
            <a:ext cx="895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文件中的数据存储：</a:t>
            </a:r>
            <a:r>
              <a:rPr lang="en-US" altLang="zh-CN" sz="2400" dirty="0"/>
              <a:t>6</a:t>
            </a:r>
            <a:r>
              <a:rPr lang="zh-CN" altLang="en-US" sz="2400" dirty="0"/>
              <a:t>个字节，</a:t>
            </a:r>
            <a:r>
              <a:rPr lang="en-US" altLang="zh-CN" sz="2400" dirty="0"/>
              <a:t>ASCII</a:t>
            </a:r>
            <a:r>
              <a:rPr lang="zh-CN" altLang="en-US" sz="2400" dirty="0"/>
              <a:t>码 </a:t>
            </a:r>
            <a:r>
              <a:rPr lang="en-US" altLang="zh-CN" sz="2400" dirty="0"/>
              <a:t>—— ‘1’ ‘0’ ‘0’ ‘0’ ‘0’ ‘0’</a:t>
            </a: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6205" y="38009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文件流类与文件流对象</a:t>
            </a:r>
            <a:endParaRPr sz="3200" b="1" kern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B2DDCA-029B-48B2-B5C3-DC446D23649D}"/>
              </a:ext>
            </a:extLst>
          </p:cNvPr>
          <p:cNvSpPr/>
          <p:nvPr/>
        </p:nvSpPr>
        <p:spPr>
          <a:xfrm>
            <a:off x="516103" y="1169695"/>
            <a:ext cx="11279471" cy="2477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722" indent="-457189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/>
              <a:t>文件流是以外存文件为输入输出对象的数据流。</a:t>
            </a:r>
            <a:endParaRPr lang="en-US" altLang="zh-CN" sz="2667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/>
              <a:t>每一个文件流都有一个内存缓冲区与之对应。</a:t>
            </a:r>
            <a:endParaRPr lang="en-US" altLang="zh-CN" sz="2667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667" dirty="0">
                <a:solidFill>
                  <a:srgbClr val="FF0000"/>
                </a:solidFill>
              </a:rPr>
              <a:t>#include &lt;</a:t>
            </a:r>
            <a:r>
              <a:rPr lang="en-US" altLang="zh-CN" sz="2667" dirty="0" err="1">
                <a:solidFill>
                  <a:srgbClr val="FF0000"/>
                </a:solidFill>
              </a:rPr>
              <a:t>fstream</a:t>
            </a:r>
            <a:r>
              <a:rPr lang="en-US" altLang="zh-CN" sz="2667" dirty="0">
                <a:solidFill>
                  <a:srgbClr val="FF0000"/>
                </a:solidFill>
              </a:rPr>
              <a:t>&gt;</a:t>
            </a:r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667" dirty="0" err="1">
                <a:solidFill>
                  <a:srgbClr val="FF0000"/>
                </a:solidFill>
              </a:rPr>
              <a:t>fstream</a:t>
            </a:r>
            <a:r>
              <a:rPr lang="en-US" altLang="zh-CN" sz="2667" dirty="0">
                <a:solidFill>
                  <a:srgbClr val="FF0000"/>
                </a:solidFill>
              </a:rPr>
              <a:t> </a:t>
            </a:r>
            <a:r>
              <a:rPr lang="en-US" altLang="zh-CN" sz="2667" dirty="0" err="1">
                <a:solidFill>
                  <a:srgbClr val="FF0000"/>
                </a:solidFill>
              </a:rPr>
              <a:t>fp</a:t>
            </a:r>
            <a:r>
              <a:rPr lang="en-US" altLang="zh-CN" sz="2667" dirty="0">
                <a:solidFill>
                  <a:srgbClr val="FF0000"/>
                </a:solidFill>
              </a:rPr>
              <a:t>; </a:t>
            </a:r>
            <a:r>
              <a:rPr lang="en-US" altLang="zh-CN" sz="2400" dirty="0">
                <a:solidFill>
                  <a:srgbClr val="0070C0"/>
                </a:solidFill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</a:rPr>
              <a:t>声明一个文件流对象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319089-F651-4B04-8642-C923D2F6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47" y="4030227"/>
            <a:ext cx="6697576" cy="1960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B88ECA-CCC7-49A0-88BD-D6B0D731BA42}"/>
              </a:ext>
            </a:extLst>
          </p:cNvPr>
          <p:cNvSpPr/>
          <p:nvPr/>
        </p:nvSpPr>
        <p:spPr>
          <a:xfrm>
            <a:off x="516103" y="1169695"/>
            <a:ext cx="11279471" cy="5350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722" indent="-457189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ea typeface="微软雅黑" panose="020B0503020204020204" pitchFamily="34" charset="-122"/>
                <a:sym typeface="Calibri" panose="020F0502020204030204" pitchFamily="34" charset="0"/>
              </a:rPr>
              <a:t>打开磁盘文件</a:t>
            </a:r>
            <a:endParaRPr lang="en-US" altLang="zh-CN" sz="2667" dirty="0"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1058307" lvl="1" indent="-457189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/>
              <a:t>为文件流对象指定磁盘文件（绝对路径和相对路径）</a:t>
            </a:r>
            <a:endParaRPr lang="en-US" altLang="zh-CN" sz="2667" dirty="0"/>
          </a:p>
          <a:p>
            <a:pPr marL="1058307" lvl="1" indent="-457189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ea typeface="微软雅黑" panose="020B0503020204020204" pitchFamily="34" charset="-122"/>
              </a:rPr>
              <a:t>指定文件的工作方式（教材表</a:t>
            </a:r>
            <a:r>
              <a:rPr lang="en-US" altLang="zh-CN" sz="2667" dirty="0">
                <a:ea typeface="微软雅黑" panose="020B0503020204020204" pitchFamily="34" charset="-122"/>
              </a:rPr>
              <a:t>19-2</a:t>
            </a:r>
            <a:r>
              <a:rPr lang="zh-CN" altLang="en-US" sz="2667" dirty="0">
                <a:ea typeface="微软雅黑" panose="020B0503020204020204" pitchFamily="34" charset="-122"/>
              </a:rPr>
              <a:t>）</a:t>
            </a:r>
            <a:endParaRPr lang="en-US" altLang="zh-CN" sz="2667" dirty="0">
              <a:ea typeface="微软雅黑" panose="020B0503020204020204" pitchFamily="34" charset="-122"/>
            </a:endParaRPr>
          </a:p>
          <a:p>
            <a:pPr marL="372524" indent="-380990">
              <a:buFont typeface="Wingdings" panose="05000000000000000000" pitchFamily="2" charset="2"/>
              <a:buChar char="p"/>
            </a:pPr>
            <a:endParaRPr lang="en-US" altLang="zh-CN" sz="2667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/>
              <a:t>调用文件流类的构造函数，创建文件流对象的时候带参数</a:t>
            </a:r>
            <a:endParaRPr lang="en-US" altLang="zh-CN" sz="2667" dirty="0"/>
          </a:p>
          <a:p>
            <a:pPr lvl="1">
              <a:lnSpc>
                <a:spcPct val="150000"/>
              </a:lnSpc>
            </a:pPr>
            <a:r>
              <a:rPr lang="en-US" altLang="zh-CN" sz="2667" dirty="0" err="1">
                <a:solidFill>
                  <a:srgbClr val="FF0000"/>
                </a:solidFill>
              </a:rPr>
              <a:t>ofstream</a:t>
            </a:r>
            <a:r>
              <a:rPr lang="en-US" altLang="zh-CN" sz="2667" dirty="0">
                <a:solidFill>
                  <a:srgbClr val="FF0000"/>
                </a:solidFill>
              </a:rPr>
              <a:t> </a:t>
            </a:r>
            <a:r>
              <a:rPr lang="en-US" altLang="zh-CN" sz="2667" dirty="0" err="1">
                <a:solidFill>
                  <a:srgbClr val="FF0000"/>
                </a:solidFill>
              </a:rPr>
              <a:t>outfile</a:t>
            </a:r>
            <a:r>
              <a:rPr lang="en-US" altLang="zh-CN" sz="2667" dirty="0">
                <a:solidFill>
                  <a:srgbClr val="FF0000"/>
                </a:solidFill>
              </a:rPr>
              <a:t>(″D:\\code\\f1.dat″,ios::</a:t>
            </a:r>
            <a:r>
              <a:rPr lang="en-US" altLang="zh-CN" sz="2667" dirty="0" err="1">
                <a:solidFill>
                  <a:srgbClr val="FF0000"/>
                </a:solidFill>
              </a:rPr>
              <a:t>out|ios</a:t>
            </a:r>
            <a:r>
              <a:rPr lang="en-US" altLang="zh-CN" sz="2667" dirty="0">
                <a:solidFill>
                  <a:srgbClr val="FF0000"/>
                </a:solidFill>
              </a:rPr>
              <a:t>::</a:t>
            </a:r>
            <a:r>
              <a:rPr lang="en-US" altLang="zh-CN" sz="2667" dirty="0" err="1">
                <a:solidFill>
                  <a:srgbClr val="FF0000"/>
                </a:solidFill>
              </a:rPr>
              <a:t>trunc</a:t>
            </a:r>
            <a:r>
              <a:rPr lang="en-US" altLang="zh-CN" sz="2667" dirty="0">
                <a:solidFill>
                  <a:srgbClr val="FF0000"/>
                </a:solidFill>
              </a:rPr>
              <a:t>);</a:t>
            </a:r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/>
              <a:t>调用文件流类的</a:t>
            </a:r>
            <a:r>
              <a:rPr lang="en-US" altLang="zh-CN" sz="2667" dirty="0"/>
              <a:t>open</a:t>
            </a:r>
            <a:r>
              <a:rPr lang="zh-CN" altLang="en-US" sz="2667" dirty="0"/>
              <a:t>函数，以磁盘文件名和输入输出方式为参数</a:t>
            </a:r>
          </a:p>
          <a:p>
            <a:pPr lvl="1" indent="-8466">
              <a:lnSpc>
                <a:spcPct val="150000"/>
              </a:lnSpc>
            </a:pPr>
            <a:r>
              <a:rPr lang="en-US" altLang="zh-CN" sz="2667" dirty="0" err="1"/>
              <a:t>ofstream</a:t>
            </a:r>
            <a:r>
              <a:rPr lang="en-US" altLang="zh-CN" sz="2667" dirty="0"/>
              <a:t> </a:t>
            </a:r>
            <a:r>
              <a:rPr lang="en-US" altLang="zh-CN" sz="2667" dirty="0" err="1"/>
              <a:t>outfile</a:t>
            </a:r>
            <a:r>
              <a:rPr lang="en-US" altLang="zh-CN" sz="2667" dirty="0"/>
              <a:t>;    </a:t>
            </a:r>
            <a:r>
              <a:rPr lang="en-US" altLang="zh-CN" sz="2400" dirty="0">
                <a:solidFill>
                  <a:srgbClr val="0070C0"/>
                </a:solidFill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</a:rPr>
              <a:t>定义</a:t>
            </a:r>
            <a:r>
              <a:rPr lang="en-US" altLang="zh-CN" sz="2400" dirty="0" err="1">
                <a:solidFill>
                  <a:srgbClr val="0070C0"/>
                </a:solidFill>
              </a:rPr>
              <a:t>ofstream</a:t>
            </a:r>
            <a:r>
              <a:rPr lang="zh-CN" altLang="en-US" sz="2400" dirty="0">
                <a:solidFill>
                  <a:srgbClr val="0070C0"/>
                </a:solidFill>
              </a:rPr>
              <a:t>类对象</a:t>
            </a:r>
            <a:r>
              <a:rPr lang="en-US" altLang="zh-CN" sz="2400" dirty="0" err="1">
                <a:solidFill>
                  <a:srgbClr val="0070C0"/>
                </a:solidFill>
              </a:rPr>
              <a:t>outfile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 indent="-8466">
              <a:lnSpc>
                <a:spcPct val="150000"/>
              </a:lnSpc>
            </a:pPr>
            <a:r>
              <a:rPr lang="en-US" altLang="zh-CN" sz="2667" dirty="0" err="1">
                <a:solidFill>
                  <a:srgbClr val="FF0000"/>
                </a:solidFill>
              </a:rPr>
              <a:t>outfile.open</a:t>
            </a:r>
            <a:r>
              <a:rPr lang="en-US" altLang="zh-CN" sz="2667" dirty="0">
                <a:solidFill>
                  <a:srgbClr val="FF0000"/>
                </a:solidFill>
              </a:rPr>
              <a:t>(″f1.dat″,ios::out);  </a:t>
            </a:r>
            <a:r>
              <a:rPr lang="en-US" altLang="zh-CN" sz="2400" dirty="0">
                <a:solidFill>
                  <a:srgbClr val="0070C0"/>
                </a:solidFill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</a:rPr>
              <a:t>使文件流与</a:t>
            </a:r>
            <a:r>
              <a:rPr lang="en-US" altLang="zh-CN" sz="2400" dirty="0">
                <a:solidFill>
                  <a:srgbClr val="0070C0"/>
                </a:solidFill>
              </a:rPr>
              <a:t>f1.dat</a:t>
            </a:r>
            <a:r>
              <a:rPr lang="zh-CN" altLang="en-US" sz="2400" dirty="0">
                <a:solidFill>
                  <a:srgbClr val="0070C0"/>
                </a:solidFill>
              </a:rPr>
              <a:t>文件建立关联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D58C85-D14A-478F-A228-EC468AA90BE7}"/>
              </a:ext>
            </a:extLst>
          </p:cNvPr>
          <p:cNvSpPr/>
          <p:nvPr/>
        </p:nvSpPr>
        <p:spPr>
          <a:xfrm>
            <a:off x="906204" y="38009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文件的打开与关闭</a:t>
            </a:r>
            <a:endParaRPr sz="3200" b="1" kern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4407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B88ECA-CCC7-49A0-88BD-D6B0D731BA42}"/>
              </a:ext>
            </a:extLst>
          </p:cNvPr>
          <p:cNvSpPr/>
          <p:nvPr/>
        </p:nvSpPr>
        <p:spPr>
          <a:xfrm>
            <a:off x="516103" y="1169695"/>
            <a:ext cx="11279471" cy="5351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722" indent="-457189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ea typeface="微软雅黑" panose="020B0503020204020204" pitchFamily="34" charset="-122"/>
                <a:sym typeface="Calibri" panose="020F0502020204030204" pitchFamily="34" charset="0"/>
              </a:rPr>
              <a:t>关闭磁盘文件</a:t>
            </a:r>
            <a:endParaRPr lang="en-US" altLang="zh-CN" sz="2667" dirty="0"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601118" lvl="1">
              <a:lnSpc>
                <a:spcPct val="150000"/>
              </a:lnSpc>
            </a:pPr>
            <a:r>
              <a:rPr lang="en-US" altLang="zh-CN" sz="2667" dirty="0" err="1">
                <a:solidFill>
                  <a:srgbClr val="FF0000"/>
                </a:solidFill>
              </a:rPr>
              <a:t>outfile.close</a:t>
            </a:r>
            <a:r>
              <a:rPr lang="en-US" altLang="zh-CN" sz="2667" dirty="0">
                <a:solidFill>
                  <a:srgbClr val="FF0000"/>
                </a:solidFill>
              </a:rPr>
              <a:t>( );      </a:t>
            </a:r>
            <a:r>
              <a:rPr lang="en-US" altLang="zh-CN" sz="2400" dirty="0">
                <a:solidFill>
                  <a:srgbClr val="004F8A"/>
                </a:solidFill>
              </a:rPr>
              <a:t>//</a:t>
            </a:r>
            <a:r>
              <a:rPr lang="zh-CN" altLang="en-US" sz="2400" dirty="0">
                <a:solidFill>
                  <a:srgbClr val="004F8A"/>
                </a:solidFill>
              </a:rPr>
              <a:t>将输出文件流所关联的磁盘文件关闭</a:t>
            </a:r>
            <a:endParaRPr lang="en-US" altLang="zh-CN" sz="2400" dirty="0">
              <a:solidFill>
                <a:srgbClr val="004F8A"/>
              </a:solidFill>
            </a:endParaRPr>
          </a:p>
          <a:p>
            <a:pPr marL="601118" lvl="1">
              <a:lnSpc>
                <a:spcPct val="150000"/>
              </a:lnSpc>
            </a:pPr>
            <a:endParaRPr lang="zh-CN" altLang="en-US" sz="2667" dirty="0"/>
          </a:p>
          <a:p>
            <a:pPr marL="372524" indent="-380990">
              <a:buFont typeface="Wingdings" panose="05000000000000000000" pitchFamily="2" charset="2"/>
              <a:buChar char="p"/>
            </a:pPr>
            <a:r>
              <a:rPr lang="zh-CN" altLang="en-US" sz="2667" dirty="0"/>
              <a:t>可用运算符</a:t>
            </a:r>
            <a:r>
              <a:rPr lang="zh-CN" altLang="en-US" sz="2667" dirty="0">
                <a:latin typeface="Arial" panose="020B0604020202020204" pitchFamily="34" charset="0"/>
              </a:rPr>
              <a:t>“</a:t>
            </a:r>
            <a:r>
              <a:rPr lang="zh-CN" altLang="en-US" sz="2667" dirty="0"/>
              <a:t>|</a:t>
            </a:r>
            <a:r>
              <a:rPr lang="zh-CN" altLang="en-US" sz="2667" dirty="0">
                <a:latin typeface="Arial" panose="020B0604020202020204" pitchFamily="34" charset="0"/>
              </a:rPr>
              <a:t>”</a:t>
            </a:r>
            <a:r>
              <a:rPr lang="zh-CN" altLang="en-US" sz="2667" dirty="0"/>
              <a:t>对输入输出方式进行组合。</a:t>
            </a:r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667" dirty="0" err="1"/>
              <a:t>ios</a:t>
            </a:r>
            <a:r>
              <a:rPr lang="en-US" altLang="zh-CN" sz="2667" dirty="0"/>
              <a:t>::app</a:t>
            </a:r>
            <a:r>
              <a:rPr lang="zh-CN" altLang="en-US" sz="2667" dirty="0"/>
              <a:t>　　　以追加的方式打开文件</a:t>
            </a:r>
            <a:endParaRPr lang="en-US" altLang="zh-CN" sz="2667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667" dirty="0" err="1"/>
              <a:t>ios</a:t>
            </a:r>
            <a:r>
              <a:rPr lang="en-US" altLang="zh-CN" sz="2667" dirty="0"/>
              <a:t>::ate</a:t>
            </a:r>
            <a:r>
              <a:rPr lang="zh-CN" altLang="en-US" sz="2667" dirty="0"/>
              <a:t>　　　文件打开后定位到文件尾，</a:t>
            </a:r>
            <a:r>
              <a:rPr lang="en-US" altLang="zh-CN" sz="2667" dirty="0" err="1"/>
              <a:t>ios:app</a:t>
            </a:r>
            <a:r>
              <a:rPr lang="zh-CN" altLang="en-US" sz="2667" dirty="0"/>
              <a:t>就包含有此属性　</a:t>
            </a:r>
            <a:endParaRPr lang="en-US" altLang="zh-CN" sz="2667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667" dirty="0" err="1"/>
              <a:t>ios</a:t>
            </a:r>
            <a:r>
              <a:rPr lang="en-US" altLang="zh-CN" sz="2667" dirty="0"/>
              <a:t>::binary   </a:t>
            </a:r>
            <a:r>
              <a:rPr lang="zh-CN" altLang="en-US" sz="2667" dirty="0"/>
              <a:t>　以二进制方式打开文件，缺省的方式是文本方式</a:t>
            </a:r>
            <a:endParaRPr lang="en-US" altLang="zh-CN" sz="2667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667" dirty="0" err="1"/>
              <a:t>ios</a:t>
            </a:r>
            <a:r>
              <a:rPr lang="en-US" altLang="zh-CN" sz="2667" dirty="0"/>
              <a:t>::in </a:t>
            </a:r>
            <a:r>
              <a:rPr lang="zh-CN" altLang="en-US" sz="2667" dirty="0"/>
              <a:t>　　　 文件以输入方式打开</a:t>
            </a:r>
            <a:r>
              <a:rPr lang="en-US" altLang="zh-CN" sz="2667" dirty="0"/>
              <a:t>(</a:t>
            </a:r>
            <a:r>
              <a:rPr lang="zh-CN" altLang="en-US" sz="2667" dirty="0"/>
              <a:t>文件数据输入到内存</a:t>
            </a:r>
            <a:r>
              <a:rPr lang="en-US" altLang="zh-CN" sz="2667" dirty="0"/>
              <a:t>) </a:t>
            </a:r>
            <a:r>
              <a:rPr lang="zh-CN" altLang="en-US" sz="2667" dirty="0"/>
              <a:t>读文件</a:t>
            </a:r>
            <a:endParaRPr lang="en-US" altLang="zh-CN" sz="2667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667" dirty="0" err="1"/>
              <a:t>ios</a:t>
            </a:r>
            <a:r>
              <a:rPr lang="en-US" altLang="zh-CN" sz="2667" dirty="0"/>
              <a:t>::out</a:t>
            </a:r>
            <a:r>
              <a:rPr lang="zh-CN" altLang="en-US" sz="2667" dirty="0"/>
              <a:t>　　　文件以输出方式打开</a:t>
            </a:r>
            <a:r>
              <a:rPr lang="en-US" altLang="zh-CN" sz="2667" dirty="0"/>
              <a:t>(</a:t>
            </a:r>
            <a:r>
              <a:rPr lang="zh-CN" altLang="en-US" sz="2667" dirty="0"/>
              <a:t>内存数据输出到文件</a:t>
            </a:r>
            <a:r>
              <a:rPr lang="en-US" altLang="zh-CN" sz="2667" dirty="0"/>
              <a:t>) </a:t>
            </a:r>
            <a:r>
              <a:rPr lang="zh-CN" altLang="en-US" sz="2667" dirty="0"/>
              <a:t>写文件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D58C85-D14A-478F-A228-EC468AA90BE7}"/>
              </a:ext>
            </a:extLst>
          </p:cNvPr>
          <p:cNvSpPr/>
          <p:nvPr/>
        </p:nvSpPr>
        <p:spPr>
          <a:xfrm>
            <a:off x="906204" y="38009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文件的打开与关闭</a:t>
            </a:r>
            <a:endParaRPr sz="3200" b="1" kern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311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BF1CCCB-FAA4-4A9A-8102-308938FA9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65"/>
          <a:stretch/>
        </p:blipFill>
        <p:spPr>
          <a:xfrm>
            <a:off x="470863" y="1256001"/>
            <a:ext cx="11166191" cy="48433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862034" y="465721"/>
            <a:ext cx="779762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+mn-ea"/>
              </a:rPr>
              <a:t>写入文本文件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58BD3D-36A3-4E0E-B808-7DD2807B529C}"/>
              </a:ext>
            </a:extLst>
          </p:cNvPr>
          <p:cNvSpPr/>
          <p:nvPr/>
        </p:nvSpPr>
        <p:spPr>
          <a:xfrm>
            <a:off x="1056295" y="3615559"/>
            <a:ext cx="10664843" cy="59909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133" i="1" dirty="0">
                <a:solidFill>
                  <a:srgbClr val="FF0000"/>
                </a:solidFill>
              </a:rPr>
              <a:t>创建文输出件流对象</a:t>
            </a:r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r>
              <a:rPr lang="zh-CN" altLang="en-US" sz="2133" i="1" dirty="0">
                <a:solidFill>
                  <a:srgbClr val="FF0000"/>
                </a:solidFill>
              </a:rPr>
              <a:t>关联文件</a:t>
            </a:r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r>
              <a:rPr lang="zh-CN" altLang="en-US" sz="2133" i="1" dirty="0">
                <a:solidFill>
                  <a:srgbClr val="FF0000"/>
                </a:solidFill>
              </a:rPr>
              <a:t>指定打开方式</a:t>
            </a:r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endParaRPr lang="zh-CN" altLang="en-US" sz="2133" i="1" dirty="0">
              <a:solidFill>
                <a:srgbClr val="FF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A23C4F-EE70-4E5D-BB95-9D00E74EC622}"/>
              </a:ext>
            </a:extLst>
          </p:cNvPr>
          <p:cNvSpPr/>
          <p:nvPr/>
        </p:nvSpPr>
        <p:spPr>
          <a:xfrm>
            <a:off x="941729" y="4967983"/>
            <a:ext cx="2850404" cy="49244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400" i="1" dirty="0">
              <a:solidFill>
                <a:srgbClr val="FF0000"/>
              </a:solidFill>
            </a:endParaRPr>
          </a:p>
          <a:p>
            <a:endParaRPr lang="en-US" altLang="zh-CN" sz="2400" i="1" dirty="0">
              <a:solidFill>
                <a:srgbClr val="FF0000"/>
              </a:solidFill>
            </a:endParaRPr>
          </a:p>
          <a:p>
            <a:endParaRPr lang="en-US" altLang="zh-CN" sz="2133" i="1" dirty="0">
              <a:solidFill>
                <a:srgbClr val="FF0000"/>
              </a:solidFill>
            </a:endParaRPr>
          </a:p>
          <a:p>
            <a:r>
              <a:rPr lang="zh-CN" altLang="en-US" sz="2133" i="1" dirty="0">
                <a:solidFill>
                  <a:srgbClr val="FF0000"/>
                </a:solidFill>
              </a:rPr>
              <a:t>关闭文件流对象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ACE0CB9-38A1-4025-A3E9-F96189EF00BC}"/>
              </a:ext>
            </a:extLst>
          </p:cNvPr>
          <p:cNvSpPr/>
          <p:nvPr/>
        </p:nvSpPr>
        <p:spPr>
          <a:xfrm>
            <a:off x="440543" y="1349762"/>
            <a:ext cx="7649323" cy="5990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133" i="1" dirty="0">
                <a:solidFill>
                  <a:srgbClr val="FF0000"/>
                </a:solidFill>
              </a:rPr>
              <a:t>包含文件流声明的头文件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FB087E5-D7E3-4884-B63F-3887F12D7814}"/>
              </a:ext>
            </a:extLst>
          </p:cNvPr>
          <p:cNvSpPr/>
          <p:nvPr/>
        </p:nvSpPr>
        <p:spPr>
          <a:xfrm>
            <a:off x="2195963" y="4329013"/>
            <a:ext cx="9441091" cy="49244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altLang="zh-CN" sz="2400" i="1" dirty="0">
              <a:solidFill>
                <a:srgbClr val="FF0000"/>
              </a:solidFill>
            </a:endParaRPr>
          </a:p>
          <a:p>
            <a:pPr algn="r"/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r>
              <a:rPr lang="zh-CN" altLang="en-US" sz="2133" i="1" dirty="0">
                <a:solidFill>
                  <a:srgbClr val="FF0000"/>
                </a:solidFill>
              </a:rPr>
              <a:t>重载运算符</a:t>
            </a:r>
            <a:r>
              <a:rPr lang="en-US" altLang="zh-CN" sz="2133" i="1" dirty="0">
                <a:solidFill>
                  <a:srgbClr val="FF0000"/>
                </a:solidFill>
              </a:rPr>
              <a:t>&lt;&lt;</a:t>
            </a:r>
          </a:p>
          <a:p>
            <a:pPr algn="r"/>
            <a:r>
              <a:rPr lang="zh-CN" altLang="en-US" sz="2133" i="1" dirty="0">
                <a:solidFill>
                  <a:srgbClr val="FF0000"/>
                </a:solidFill>
              </a:rPr>
              <a:t>将内容写入文件</a:t>
            </a:r>
          </a:p>
        </p:txBody>
      </p:sp>
    </p:spTree>
    <p:extLst>
      <p:ext uri="{BB962C8B-B14F-4D97-AF65-F5344CB8AC3E}">
        <p14:creationId xmlns:p14="http://schemas.microsoft.com/office/powerpoint/2010/main" val="3859776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BF1CCCB-FAA4-4A9A-8102-308938FA9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35"/>
          <a:stretch/>
        </p:blipFill>
        <p:spPr>
          <a:xfrm>
            <a:off x="862034" y="1089107"/>
            <a:ext cx="10775020" cy="5303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862034" y="465721"/>
            <a:ext cx="779762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latin typeface="+mn-ea"/>
              </a:rPr>
              <a:t>写入文本文件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58BD3D-36A3-4E0E-B808-7DD2807B529C}"/>
              </a:ext>
            </a:extLst>
          </p:cNvPr>
          <p:cNvSpPr/>
          <p:nvPr/>
        </p:nvSpPr>
        <p:spPr>
          <a:xfrm>
            <a:off x="4574102" y="1807779"/>
            <a:ext cx="2556116" cy="8576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133" i="1" dirty="0">
                <a:solidFill>
                  <a:srgbClr val="FF0000"/>
                </a:solidFill>
              </a:rPr>
              <a:t>打开参数有变化</a:t>
            </a:r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endParaRPr lang="zh-CN" altLang="en-US" sz="2133" i="1" dirty="0">
              <a:solidFill>
                <a:srgbClr val="FF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A23C4F-EE70-4E5D-BB95-9D00E74EC622}"/>
              </a:ext>
            </a:extLst>
          </p:cNvPr>
          <p:cNvSpPr/>
          <p:nvPr/>
        </p:nvSpPr>
        <p:spPr>
          <a:xfrm>
            <a:off x="2657015" y="4825815"/>
            <a:ext cx="1202384" cy="49244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133" i="1" dirty="0">
              <a:solidFill>
                <a:srgbClr val="FF0000"/>
              </a:solidFill>
            </a:endParaRPr>
          </a:p>
          <a:p>
            <a:endParaRPr lang="en-US" altLang="zh-CN" sz="2133" i="1" dirty="0">
              <a:solidFill>
                <a:srgbClr val="FF0000"/>
              </a:solidFill>
            </a:endParaRPr>
          </a:p>
          <a:p>
            <a:endParaRPr lang="en-US" altLang="zh-CN" sz="2133" i="1" dirty="0">
              <a:solidFill>
                <a:srgbClr val="FF0000"/>
              </a:solidFill>
            </a:endParaRPr>
          </a:p>
          <a:p>
            <a:endParaRPr lang="en-US" altLang="zh-CN" sz="2133" i="1" dirty="0">
              <a:solidFill>
                <a:srgbClr val="FF0000"/>
              </a:solidFill>
            </a:endParaRPr>
          </a:p>
          <a:p>
            <a:endParaRPr lang="en-US" altLang="zh-CN" sz="2133" i="1" dirty="0">
              <a:solidFill>
                <a:srgbClr val="FF0000"/>
              </a:solidFill>
            </a:endParaRPr>
          </a:p>
          <a:p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r>
              <a:rPr lang="en-US" altLang="zh-CN" sz="2133" i="1" dirty="0">
                <a:solidFill>
                  <a:srgbClr val="FF0000"/>
                </a:solidFill>
              </a:rPr>
              <a:t> </a:t>
            </a:r>
            <a:r>
              <a:rPr lang="zh-CN" altLang="en-US" sz="2133" i="1" dirty="0">
                <a:solidFill>
                  <a:srgbClr val="FF0000"/>
                </a:solidFill>
              </a:rPr>
              <a:t>文件</a:t>
            </a:r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r>
              <a:rPr lang="zh-CN" altLang="en-US" sz="2133" i="1" dirty="0">
                <a:solidFill>
                  <a:srgbClr val="FF0000"/>
                </a:solidFill>
              </a:rPr>
              <a:t>路径</a:t>
            </a:r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r>
              <a:rPr lang="zh-CN" altLang="en-US" sz="2133" i="1" dirty="0">
                <a:solidFill>
                  <a:srgbClr val="FF0000"/>
                </a:solidFill>
              </a:rPr>
              <a:t>不一样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ACE0CB9-38A1-4025-A3E9-F96189EF00BC}"/>
              </a:ext>
            </a:extLst>
          </p:cNvPr>
          <p:cNvSpPr/>
          <p:nvPr/>
        </p:nvSpPr>
        <p:spPr>
          <a:xfrm>
            <a:off x="344737" y="1807779"/>
            <a:ext cx="2993348" cy="77356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33" i="1" dirty="0">
                <a:solidFill>
                  <a:srgbClr val="FF0000"/>
                </a:solidFill>
              </a:rPr>
              <a:t>先声明</a:t>
            </a:r>
            <a:endParaRPr lang="en-US" altLang="zh-CN" sz="2133" i="1" dirty="0">
              <a:solidFill>
                <a:srgbClr val="FF0000"/>
              </a:solidFill>
            </a:endParaRPr>
          </a:p>
          <a:p>
            <a:r>
              <a:rPr lang="zh-CN" altLang="en-US" sz="2133" i="1" dirty="0">
                <a:solidFill>
                  <a:srgbClr val="FF0000"/>
                </a:solidFill>
              </a:rPr>
              <a:t>后打开</a:t>
            </a:r>
          </a:p>
        </p:txBody>
      </p:sp>
    </p:spTree>
    <p:extLst>
      <p:ext uri="{BB962C8B-B14F-4D97-AF65-F5344CB8AC3E}">
        <p14:creationId xmlns:p14="http://schemas.microsoft.com/office/powerpoint/2010/main" val="6531152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6643AB-1BCF-438B-86AC-18BB63EF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6" y="1343960"/>
            <a:ext cx="5743241" cy="296948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972211" y="3723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写入文本文件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ACE0CB9-38A1-4025-A3E9-F96189EF00BC}"/>
              </a:ext>
            </a:extLst>
          </p:cNvPr>
          <p:cNvSpPr/>
          <p:nvPr/>
        </p:nvSpPr>
        <p:spPr>
          <a:xfrm>
            <a:off x="1022659" y="2110480"/>
            <a:ext cx="4921991" cy="30269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i="1" dirty="0">
                <a:solidFill>
                  <a:srgbClr val="FF0000"/>
                </a:solidFill>
              </a:rPr>
              <a:t>标准输出流对象</a:t>
            </a:r>
            <a:r>
              <a:rPr lang="en-US" altLang="zh-CN" sz="2133" i="1" dirty="0" err="1">
                <a:solidFill>
                  <a:srgbClr val="FF0000"/>
                </a:solidFill>
              </a:rPr>
              <a:t>cout</a:t>
            </a:r>
            <a:r>
              <a:rPr lang="en-US" altLang="zh-CN" sz="2133" i="1" dirty="0">
                <a:solidFill>
                  <a:srgbClr val="FF0000"/>
                </a:solidFill>
              </a:rPr>
              <a:t> —— </a:t>
            </a:r>
            <a:r>
              <a:rPr lang="zh-CN" altLang="en-US" sz="2133" i="1" dirty="0">
                <a:solidFill>
                  <a:srgbClr val="FF0000"/>
                </a:solidFill>
              </a:rPr>
              <a:t>设备：屏幕</a:t>
            </a:r>
            <a:endParaRPr lang="en-US" altLang="zh-CN" sz="2133" i="1" dirty="0">
              <a:solidFill>
                <a:srgbClr val="FF0000"/>
              </a:solidFill>
            </a:endParaRPr>
          </a:p>
          <a:p>
            <a:pPr algn="ctr"/>
            <a:endParaRPr lang="en-US" altLang="zh-CN" sz="2133" i="1" dirty="0">
              <a:solidFill>
                <a:srgbClr val="FF0000"/>
              </a:solidFill>
            </a:endParaRPr>
          </a:p>
          <a:p>
            <a:pPr algn="r"/>
            <a:endParaRPr lang="zh-CN" altLang="en-US" sz="2133" i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FE7645-8904-42CA-8834-D44A4D3E2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00" y="1519065"/>
            <a:ext cx="4543689" cy="249228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111663-04D6-4CD8-B796-B8887E0FF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534" y="4487668"/>
            <a:ext cx="5111788" cy="192406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D1C2B3-4506-4647-9CB8-8F401DA7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79" y="4567089"/>
            <a:ext cx="3365524" cy="15748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140546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972211" y="3723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操作文本文件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1EFFFD-2061-43F1-97B5-CFD3A20F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81" y="1545299"/>
            <a:ext cx="9639371" cy="49403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1147EA-EC64-487C-AE8E-EAD1CAAB2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85" b="5138"/>
          <a:stretch/>
        </p:blipFill>
        <p:spPr>
          <a:xfrm>
            <a:off x="6612939" y="1993569"/>
            <a:ext cx="4593055" cy="624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C09242-1698-4A99-876D-58830E1E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939" y="3934071"/>
            <a:ext cx="4593053" cy="965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71D3EC-D40D-4881-9374-F795FE07C56C}"/>
              </a:ext>
            </a:extLst>
          </p:cNvPr>
          <p:cNvSpPr/>
          <p:nvPr/>
        </p:nvSpPr>
        <p:spPr>
          <a:xfrm>
            <a:off x="751473" y="1114411"/>
            <a:ext cx="10204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466"/>
            <a:r>
              <a:rPr lang="zh-CN" altLang="en-US" sz="2400" dirty="0"/>
              <a:t>从键盘输入10个整数给数组，将此数组送到磁盘文件中存放。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58BD3D-36A3-4E0E-B808-7DD2807B529C}"/>
              </a:ext>
            </a:extLst>
          </p:cNvPr>
          <p:cNvSpPr/>
          <p:nvPr/>
        </p:nvSpPr>
        <p:spPr>
          <a:xfrm>
            <a:off x="1298713" y="3039166"/>
            <a:ext cx="9329531" cy="32688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A23C4F-EE70-4E5D-BB95-9D00E74EC622}"/>
              </a:ext>
            </a:extLst>
          </p:cNvPr>
          <p:cNvSpPr/>
          <p:nvPr/>
        </p:nvSpPr>
        <p:spPr>
          <a:xfrm>
            <a:off x="1725649" y="5032285"/>
            <a:ext cx="8354839" cy="31411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ACE0CB9-38A1-4025-A3E9-F96189EF00BC}"/>
              </a:ext>
            </a:extLst>
          </p:cNvPr>
          <p:cNvSpPr/>
          <p:nvPr/>
        </p:nvSpPr>
        <p:spPr>
          <a:xfrm>
            <a:off x="826981" y="1528441"/>
            <a:ext cx="2238688" cy="32688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6AB6154-BFA1-4108-B778-2A72A34F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13" y="1511601"/>
            <a:ext cx="5556423" cy="50668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972211" y="3723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操作文本文件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C09242-1698-4A99-876D-58830E1E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27" y="1718835"/>
            <a:ext cx="4593053" cy="965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71D3EC-D40D-4881-9374-F795FE07C56C}"/>
              </a:ext>
            </a:extLst>
          </p:cNvPr>
          <p:cNvSpPr/>
          <p:nvPr/>
        </p:nvSpPr>
        <p:spPr>
          <a:xfrm>
            <a:off x="751473" y="1114411"/>
            <a:ext cx="10204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466"/>
            <a:r>
              <a:rPr lang="zh-CN" altLang="en-US" sz="2400" dirty="0"/>
              <a:t>从文件读取10个整数给数组，计算数组中最大的元素及其位置。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58BD3D-36A3-4E0E-B808-7DD2807B529C}"/>
              </a:ext>
            </a:extLst>
          </p:cNvPr>
          <p:cNvSpPr/>
          <p:nvPr/>
        </p:nvSpPr>
        <p:spPr>
          <a:xfrm>
            <a:off x="1431235" y="2632579"/>
            <a:ext cx="3692939" cy="31411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A23C4F-EE70-4E5D-BB95-9D00E74EC622}"/>
              </a:ext>
            </a:extLst>
          </p:cNvPr>
          <p:cNvSpPr/>
          <p:nvPr/>
        </p:nvSpPr>
        <p:spPr>
          <a:xfrm>
            <a:off x="1831667" y="3990271"/>
            <a:ext cx="1746421" cy="31411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ACE0CB9-38A1-4025-A3E9-F96189EF00BC}"/>
              </a:ext>
            </a:extLst>
          </p:cNvPr>
          <p:cNvSpPr/>
          <p:nvPr/>
        </p:nvSpPr>
        <p:spPr>
          <a:xfrm>
            <a:off x="826981" y="1528441"/>
            <a:ext cx="2238688" cy="27870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A5EF75-BF13-4E86-91E6-AEA455B96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927" y="3861147"/>
            <a:ext cx="4447356" cy="822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650251C-8EA6-4E3D-93A6-683334AB1F06}"/>
              </a:ext>
            </a:extLst>
          </p:cNvPr>
          <p:cNvSpPr/>
          <p:nvPr/>
        </p:nvSpPr>
        <p:spPr>
          <a:xfrm>
            <a:off x="1431235" y="5836741"/>
            <a:ext cx="1746421" cy="31411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04465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972211" y="3723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操作文本文件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1D3EC-D40D-4881-9374-F795FE07C56C}"/>
              </a:ext>
            </a:extLst>
          </p:cNvPr>
          <p:cNvSpPr/>
          <p:nvPr/>
        </p:nvSpPr>
        <p:spPr>
          <a:xfrm>
            <a:off x="751472" y="1114411"/>
            <a:ext cx="10424528" cy="16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466">
              <a:lnSpc>
                <a:spcPct val="150000"/>
              </a:lnSpc>
            </a:pPr>
            <a:r>
              <a:rPr lang="zh-CN" altLang="en-US" sz="2400" dirty="0"/>
              <a:t>从键盘读入一行字符，把其中的字母字符依次存放在磁盘文件</a:t>
            </a:r>
            <a:r>
              <a:rPr lang="en-US" altLang="zh-CN" sz="2400" dirty="0"/>
              <a:t>f2.txt</a:t>
            </a:r>
            <a:r>
              <a:rPr lang="zh-CN" altLang="en-US" sz="2400" dirty="0"/>
              <a:t>中。再把它从磁盘文件读入程序，将其中的小写字母改为大写字母，再存入磁盘文件</a:t>
            </a:r>
            <a:r>
              <a:rPr lang="en-US" altLang="zh-CN" sz="2400" dirty="0"/>
              <a:t>f3.txt</a:t>
            </a:r>
            <a:r>
              <a:rPr lang="zh-CN" altLang="en-US" sz="2400" dirty="0"/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2F3B63-F2E9-4AE7-8279-8E123031A30A}"/>
              </a:ext>
            </a:extLst>
          </p:cNvPr>
          <p:cNvSpPr/>
          <p:nvPr/>
        </p:nvSpPr>
        <p:spPr>
          <a:xfrm>
            <a:off x="972211" y="2960178"/>
            <a:ext cx="4116493" cy="2789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读一行字符</a:t>
            </a:r>
            <a:endParaRPr lang="en-US" altLang="zh-CN" sz="2400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字母判断</a:t>
            </a:r>
            <a:endParaRPr lang="en-US" altLang="zh-CN" sz="2400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将字母写入文件</a:t>
            </a:r>
            <a:endParaRPr lang="en-US" altLang="zh-CN" sz="2400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从文件中读取字母</a:t>
            </a:r>
            <a:endParaRPr lang="en-US" altLang="zh-CN" sz="2400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小写字母改大写字母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A17AAE-FE1C-4917-82FA-3F31093ABBC2}"/>
              </a:ext>
            </a:extLst>
          </p:cNvPr>
          <p:cNvSpPr/>
          <p:nvPr/>
        </p:nvSpPr>
        <p:spPr>
          <a:xfrm>
            <a:off x="5327243" y="2888963"/>
            <a:ext cx="4681919" cy="279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char[ ] + </a:t>
            </a:r>
            <a:r>
              <a:rPr lang="en-US" altLang="zh-CN" sz="2400" dirty="0" err="1"/>
              <a:t>cin.getline</a:t>
            </a:r>
            <a:r>
              <a:rPr lang="en-US" altLang="zh-CN" sz="2400" dirty="0"/>
              <a:t>( )</a:t>
            </a:r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‘a’~</a:t>
            </a:r>
            <a:r>
              <a:rPr lang="zh-CN" altLang="en-US" sz="2400" dirty="0"/>
              <a:t>‘</a:t>
            </a:r>
            <a:r>
              <a:rPr lang="en-US" altLang="zh-CN" sz="2400" dirty="0"/>
              <a:t>z</a:t>
            </a:r>
            <a:r>
              <a:rPr lang="zh-CN" altLang="en-US" sz="2400" dirty="0"/>
              <a:t>’ ‘</a:t>
            </a:r>
            <a:r>
              <a:rPr lang="en-US" altLang="zh-CN" sz="2400" dirty="0"/>
              <a:t>A</a:t>
            </a:r>
            <a:r>
              <a:rPr lang="zh-CN" altLang="en-US" sz="2400" dirty="0"/>
              <a:t>’</a:t>
            </a:r>
            <a:r>
              <a:rPr lang="en-US" altLang="zh-CN" sz="2400" dirty="0"/>
              <a:t>~</a:t>
            </a:r>
            <a:r>
              <a:rPr lang="zh-CN" altLang="en-US" sz="2400" dirty="0"/>
              <a:t>‘</a:t>
            </a:r>
            <a:r>
              <a:rPr lang="en-US" altLang="zh-CN" sz="2400" dirty="0"/>
              <a:t>Z</a:t>
            </a:r>
            <a:r>
              <a:rPr lang="zh-CN" altLang="en-US" sz="2400" dirty="0"/>
              <a:t>’</a:t>
            </a:r>
            <a:endParaRPr lang="en-US" altLang="zh-CN" sz="2400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ofstream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outfile</a:t>
            </a:r>
            <a:endParaRPr lang="en-US" altLang="zh-CN" sz="2400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infile</a:t>
            </a:r>
            <a:endParaRPr lang="en-US" altLang="zh-CN" sz="2400" dirty="0"/>
          </a:p>
          <a:p>
            <a:pPr marL="372524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ch</a:t>
            </a:r>
            <a:r>
              <a:rPr lang="en-US" altLang="zh-CN" sz="2400" dirty="0"/>
              <a:t> - 32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86559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613749" y="3546163"/>
            <a:ext cx="29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3D7D7643-7F89-4446-BFE4-301B50193F3C}"/>
              </a:ext>
            </a:extLst>
          </p:cNvPr>
          <p:cNvSpPr txBox="1">
            <a:spLocks noChangeArrowheads="1"/>
          </p:cNvSpPr>
          <p:nvPr/>
        </p:nvSpPr>
        <p:spPr>
          <a:xfrm>
            <a:off x="1497495" y="1742661"/>
            <a:ext cx="8382000" cy="3810000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0">
              <a:buNone/>
            </a:pPr>
            <a:r>
              <a:rPr lang="zh-CN" altLang="en-US" sz="2400"/>
              <a:t>程序的输入指的是从输入文件将数据传送给程序，程序的输出指的是从程序将数据传送给输出文件。</a:t>
            </a:r>
            <a:endParaRPr lang="en-US" altLang="zh-CN" sz="2400"/>
          </a:p>
          <a:p>
            <a:pPr marL="336550" indent="0">
              <a:buNone/>
            </a:pPr>
            <a:r>
              <a:rPr lang="en-US" altLang="zh-CN" sz="2400"/>
              <a:t>C++</a:t>
            </a:r>
            <a:r>
              <a:rPr lang="zh-CN" altLang="en-US" sz="2400"/>
              <a:t>的输入与输出包括以下3方面的内容: </a:t>
            </a:r>
            <a:endParaRPr lang="en-US" altLang="zh-CN" sz="2400"/>
          </a:p>
          <a:p>
            <a:pPr marL="336550" indent="0">
              <a:buNone/>
            </a:pPr>
            <a:r>
              <a:rPr lang="zh-CN" altLang="en-US" sz="2400" b="1"/>
              <a:t>（1） 标准</a:t>
            </a:r>
            <a:r>
              <a:rPr lang="en-US" altLang="zh-CN" sz="2400" b="1"/>
              <a:t>I/O。</a:t>
            </a:r>
          </a:p>
          <a:p>
            <a:pPr marL="336550" indent="0">
              <a:buNone/>
            </a:pPr>
            <a:r>
              <a:rPr lang="en-US" altLang="zh-CN" sz="2400" b="1"/>
              <a:t>（2） </a:t>
            </a:r>
            <a:r>
              <a:rPr lang="zh-CN" altLang="en-US" sz="2400" b="1"/>
              <a:t>文件</a:t>
            </a:r>
            <a:r>
              <a:rPr lang="en-US" altLang="zh-CN" sz="2400" b="1"/>
              <a:t>I/O。</a:t>
            </a:r>
          </a:p>
          <a:p>
            <a:pPr marL="336550" indent="0">
              <a:buNone/>
            </a:pPr>
            <a:r>
              <a:rPr lang="en-US" altLang="zh-CN" sz="2400" b="1"/>
              <a:t>（3） </a:t>
            </a:r>
            <a:r>
              <a:rPr lang="zh-CN" altLang="en-US" sz="2400" b="1"/>
              <a:t>串</a:t>
            </a:r>
            <a:r>
              <a:rPr lang="en-US" altLang="zh-CN" sz="2400" b="1"/>
              <a:t>I/O。</a:t>
            </a:r>
          </a:p>
          <a:p>
            <a:pPr marL="336550" indent="0">
              <a:buNone/>
            </a:pPr>
            <a:r>
              <a:rPr lang="en-US" altLang="zh-CN" sz="2400" b="1"/>
              <a:t>C++</a:t>
            </a:r>
            <a:r>
              <a:rPr lang="zh-CN" altLang="en-US" sz="2400" b="1"/>
              <a:t>采取不同的方法来实现以上3种输入输出。</a:t>
            </a:r>
          </a:p>
          <a:p>
            <a:pPr marL="33655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748286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1149038" y="3723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操作文本文件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1D3EC-D40D-4881-9374-F795FE07C56C}"/>
              </a:ext>
            </a:extLst>
          </p:cNvPr>
          <p:cNvSpPr/>
          <p:nvPr/>
        </p:nvSpPr>
        <p:spPr>
          <a:xfrm>
            <a:off x="1149038" y="1126957"/>
            <a:ext cx="102048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466"/>
            <a:r>
              <a:rPr lang="zh-CN" altLang="en-US" sz="2400" dirty="0"/>
              <a:t>从键盘输入一行文本，将字母写入文件。</a:t>
            </a:r>
            <a:endParaRPr lang="en-US" altLang="zh-CN" sz="2400" dirty="0"/>
          </a:p>
          <a:p>
            <a:pPr indent="-8466"/>
            <a:endParaRPr lang="en-US" altLang="zh-CN" sz="2400" dirty="0"/>
          </a:p>
          <a:p>
            <a:pPr indent="-8466"/>
            <a:r>
              <a:rPr lang="en-US" altLang="zh-CN" sz="2400" dirty="0" err="1"/>
              <a:t>save_to_file</a:t>
            </a:r>
            <a:r>
              <a:rPr lang="en-US" altLang="zh-CN" sz="2400" dirty="0"/>
              <a:t>()</a:t>
            </a:r>
          </a:p>
          <a:p>
            <a:pPr indent="-8466"/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CC7E65-3787-482B-709A-09D1C31F7AFA}"/>
              </a:ext>
            </a:extLst>
          </p:cNvPr>
          <p:cNvSpPr txBox="1"/>
          <p:nvPr/>
        </p:nvSpPr>
        <p:spPr>
          <a:xfrm>
            <a:off x="1065624" y="2696617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操作文本文件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AFEA51-DED9-DDB5-448B-B3A16583CEA4}"/>
              </a:ext>
            </a:extLst>
          </p:cNvPr>
          <p:cNvSpPr/>
          <p:nvPr/>
        </p:nvSpPr>
        <p:spPr>
          <a:xfrm>
            <a:off x="1149038" y="3429000"/>
            <a:ext cx="747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466"/>
            <a:r>
              <a:rPr lang="zh-CN" altLang="en-US" sz="2400" dirty="0"/>
              <a:t>一边从文件读取字母，一边将大写字母写入文件。</a:t>
            </a:r>
            <a:endParaRPr lang="en-US" altLang="zh-CN" sz="2400" dirty="0"/>
          </a:p>
          <a:p>
            <a:pPr indent="-8466"/>
            <a:endParaRPr lang="en-US" altLang="zh-CN" sz="2400" dirty="0"/>
          </a:p>
          <a:p>
            <a:pPr indent="-8466"/>
            <a:r>
              <a:rPr lang="en-US" altLang="zh-CN" sz="2400" dirty="0" err="1"/>
              <a:t>get_and_save</a:t>
            </a:r>
            <a:r>
              <a:rPr lang="en-US" altLang="zh-CN" sz="2400" dirty="0"/>
              <a:t>()</a:t>
            </a:r>
            <a:endParaRPr lang="zh-CN" altLang="en-US" sz="2400" dirty="0"/>
          </a:p>
          <a:p>
            <a:pPr indent="-8466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6448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2211" y="37236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二进制文件操作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2FC3F9-B3CE-4DA3-AD2F-546F04974ACA}"/>
              </a:ext>
            </a:extLst>
          </p:cNvPr>
          <p:cNvSpPr/>
          <p:nvPr/>
        </p:nvSpPr>
        <p:spPr>
          <a:xfrm>
            <a:off x="845213" y="1145701"/>
            <a:ext cx="10905483" cy="4885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defTabSz="1219170">
              <a:lnSpc>
                <a:spcPct val="200000"/>
              </a:lnSpc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zh-CN" altLang="en-US" sz="2667" dirty="0"/>
              <a:t>打开时要用</a:t>
            </a:r>
            <a:r>
              <a:rPr lang="en-US" altLang="zh-CN" sz="2667" dirty="0" err="1">
                <a:solidFill>
                  <a:srgbClr val="FF0000"/>
                </a:solidFill>
              </a:rPr>
              <a:t>ios</a:t>
            </a:r>
            <a:r>
              <a:rPr lang="en-US" altLang="zh-CN" sz="2667" dirty="0">
                <a:solidFill>
                  <a:srgbClr val="FF0000"/>
                </a:solidFill>
              </a:rPr>
              <a:t>::binary</a:t>
            </a:r>
            <a:r>
              <a:rPr lang="zh-CN" altLang="en-US" sz="2667" dirty="0"/>
              <a:t>指定为以二进制形式传送和存储</a:t>
            </a:r>
            <a:endParaRPr lang="en-US" altLang="zh-CN" sz="2667" dirty="0"/>
          </a:p>
          <a:p>
            <a:pPr marL="457189" indent="-457189" defTabSz="1219170">
              <a:lnSpc>
                <a:spcPct val="200000"/>
              </a:lnSpc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zh-CN" altLang="en-US" sz="2667" dirty="0"/>
              <a:t>二进制文件可以是既能输入又能输出的文件</a:t>
            </a:r>
            <a:endParaRPr lang="en-US" altLang="zh-CN" sz="2667" dirty="0"/>
          </a:p>
          <a:p>
            <a:pPr marL="457189" indent="-457189" defTabSz="1219170">
              <a:lnSpc>
                <a:spcPct val="200000"/>
              </a:lnSpc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zh-CN" altLang="en-US" sz="2667" dirty="0"/>
              <a:t>对二进制文件的读写主要用</a:t>
            </a:r>
            <a:r>
              <a:rPr lang="en-US" altLang="zh-CN" sz="2667" dirty="0"/>
              <a:t>iostream</a:t>
            </a:r>
            <a:r>
              <a:rPr lang="zh-CN" altLang="en-US" sz="2667" dirty="0"/>
              <a:t>类的成员函数</a:t>
            </a:r>
            <a:r>
              <a:rPr lang="en-US" altLang="zh-CN" sz="2667" dirty="0"/>
              <a:t>read</a:t>
            </a:r>
            <a:r>
              <a:rPr lang="zh-CN" altLang="en-US" sz="2667" dirty="0"/>
              <a:t>和</a:t>
            </a:r>
            <a:r>
              <a:rPr lang="en-US" altLang="zh-CN" sz="2667" dirty="0"/>
              <a:t>write</a:t>
            </a:r>
            <a:r>
              <a:rPr lang="zh-CN" altLang="en-US" sz="2667" dirty="0"/>
              <a:t>来实现</a:t>
            </a:r>
            <a:r>
              <a:rPr lang="en-US" altLang="zh-CN" sz="2667" dirty="0" err="1"/>
              <a:t>istream</a:t>
            </a:r>
            <a:r>
              <a:rPr lang="en-US" altLang="zh-CN" sz="2667" dirty="0"/>
              <a:t>&amp; </a:t>
            </a:r>
            <a:r>
              <a:rPr lang="en-US" altLang="zh-CN" sz="2667" dirty="0">
                <a:solidFill>
                  <a:srgbClr val="FF0000"/>
                </a:solidFill>
              </a:rPr>
              <a:t>read</a:t>
            </a:r>
            <a:r>
              <a:rPr lang="en-US" altLang="zh-CN" sz="2667" dirty="0"/>
              <a:t>(</a:t>
            </a:r>
            <a:r>
              <a:rPr lang="en-US" altLang="zh-CN" sz="2667" dirty="0">
                <a:solidFill>
                  <a:srgbClr val="FF0000"/>
                </a:solidFill>
              </a:rPr>
              <a:t>char* </a:t>
            </a:r>
            <a:r>
              <a:rPr lang="en-US" altLang="zh-CN" sz="2667" dirty="0"/>
              <a:t>buffer, int </a:t>
            </a:r>
            <a:r>
              <a:rPr lang="en-US" altLang="zh-CN" sz="2667" dirty="0" err="1"/>
              <a:t>len</a:t>
            </a:r>
            <a:r>
              <a:rPr lang="en-US" altLang="zh-CN" sz="2667" dirty="0"/>
              <a:t>);</a:t>
            </a:r>
          </a:p>
          <a:p>
            <a:pPr defTabSz="1219170">
              <a:lnSpc>
                <a:spcPct val="200000"/>
              </a:lnSpc>
              <a:buClr>
                <a:srgbClr val="004F8A"/>
              </a:buClr>
              <a:tabLst>
                <a:tab pos="899138" algn="l"/>
                <a:tab pos="899984" algn="l"/>
              </a:tabLst>
            </a:pPr>
            <a:r>
              <a:rPr lang="en-US" altLang="zh-CN" sz="2667" dirty="0"/>
              <a:t>     </a:t>
            </a:r>
            <a:r>
              <a:rPr lang="en-US" altLang="zh-CN" sz="2667" dirty="0" err="1"/>
              <a:t>ostream</a:t>
            </a:r>
            <a:r>
              <a:rPr lang="en-US" altLang="zh-CN" sz="2667" dirty="0"/>
              <a:t>&amp; </a:t>
            </a:r>
            <a:r>
              <a:rPr lang="en-US" altLang="zh-CN" sz="2667" dirty="0">
                <a:solidFill>
                  <a:srgbClr val="FF0000"/>
                </a:solidFill>
              </a:rPr>
              <a:t>write</a:t>
            </a:r>
            <a:r>
              <a:rPr lang="en-US" altLang="zh-CN" sz="2667" dirty="0"/>
              <a:t>(</a:t>
            </a:r>
            <a:r>
              <a:rPr lang="en-US" altLang="zh-CN" sz="2667" dirty="0">
                <a:solidFill>
                  <a:srgbClr val="FF0000"/>
                </a:solidFill>
              </a:rPr>
              <a:t>const char* </a:t>
            </a:r>
            <a:r>
              <a:rPr lang="en-US" altLang="zh-CN" sz="2667" dirty="0"/>
              <a:t>buffer, int </a:t>
            </a:r>
            <a:r>
              <a:rPr lang="en-US" altLang="zh-CN" sz="2667" dirty="0" err="1"/>
              <a:t>len</a:t>
            </a:r>
            <a:r>
              <a:rPr lang="en-US" altLang="zh-CN" sz="2667" dirty="0"/>
              <a:t>);</a:t>
            </a:r>
          </a:p>
          <a:p>
            <a:pPr marL="457189" indent="-457189" defTabSz="1219170">
              <a:lnSpc>
                <a:spcPct val="200000"/>
              </a:lnSpc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zh-CN" altLang="en-US" sz="2667" dirty="0"/>
              <a:t>关闭文件</a:t>
            </a:r>
            <a:endParaRPr lang="en-US" altLang="zh-CN" sz="2667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D5912E9D-CB4A-4EE2-B863-3A099B1BB6F2}"/>
              </a:ext>
            </a:extLst>
          </p:cNvPr>
          <p:cNvSpPr/>
          <p:nvPr/>
        </p:nvSpPr>
        <p:spPr>
          <a:xfrm>
            <a:off x="3701774" y="5604623"/>
            <a:ext cx="3710609" cy="621916"/>
          </a:xfrm>
          <a:prstGeom prst="wedgeRectCallout">
            <a:avLst>
              <a:gd name="adj1" fmla="val 18413"/>
              <a:gd name="adj2" fmla="val -1232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</a:rPr>
              <a:t>内存中对象存储的首地址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673E29BC-DF97-4EA0-BFB0-90CD9C71BFB3}"/>
              </a:ext>
            </a:extLst>
          </p:cNvPr>
          <p:cNvSpPr/>
          <p:nvPr/>
        </p:nvSpPr>
        <p:spPr>
          <a:xfrm>
            <a:off x="7032488" y="3816625"/>
            <a:ext cx="3074505" cy="621916"/>
          </a:xfrm>
          <a:prstGeom prst="wedgeRectCallout">
            <a:avLst>
              <a:gd name="adj1" fmla="val -43081"/>
              <a:gd name="adj2" fmla="val 968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</a:rPr>
              <a:t>对象存储的字节数</a:t>
            </a:r>
          </a:p>
        </p:txBody>
      </p:sp>
    </p:spTree>
    <p:extLst>
      <p:ext uri="{BB962C8B-B14F-4D97-AF65-F5344CB8AC3E}">
        <p14:creationId xmlns:p14="http://schemas.microsoft.com/office/powerpoint/2010/main" val="41228198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9F9FE0-9E2E-431E-B725-34FFD254A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55" y="1550534"/>
            <a:ext cx="7774300" cy="50088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972211" y="37236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操作二进制文件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1D3EC-D40D-4881-9374-F795FE07C56C}"/>
              </a:ext>
            </a:extLst>
          </p:cNvPr>
          <p:cNvSpPr/>
          <p:nvPr/>
        </p:nvSpPr>
        <p:spPr>
          <a:xfrm>
            <a:off x="751473" y="1114412"/>
            <a:ext cx="10204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466"/>
            <a:r>
              <a:rPr lang="zh-CN" altLang="en-US" sz="2400" dirty="0"/>
              <a:t>将一批数据以二进制形式存放在磁盘文件中。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58BD3D-36A3-4E0E-B808-7DD2807B529C}"/>
              </a:ext>
            </a:extLst>
          </p:cNvPr>
          <p:cNvSpPr/>
          <p:nvPr/>
        </p:nvSpPr>
        <p:spPr>
          <a:xfrm>
            <a:off x="2204995" y="4030474"/>
            <a:ext cx="4191388" cy="23672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650251C-8EA6-4E3D-93A6-683334AB1F06}"/>
              </a:ext>
            </a:extLst>
          </p:cNvPr>
          <p:cNvSpPr/>
          <p:nvPr/>
        </p:nvSpPr>
        <p:spPr>
          <a:xfrm>
            <a:off x="2531613" y="5304193"/>
            <a:ext cx="5013292" cy="31411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02DD6B3-6359-4D3E-AC0A-7A6F63D03EDD}"/>
              </a:ext>
            </a:extLst>
          </p:cNvPr>
          <p:cNvSpPr/>
          <p:nvPr/>
        </p:nvSpPr>
        <p:spPr>
          <a:xfrm>
            <a:off x="7368208" y="4196521"/>
            <a:ext cx="3772453" cy="998331"/>
          </a:xfrm>
          <a:prstGeom prst="wedgeRectCallout">
            <a:avLst>
              <a:gd name="adj1" fmla="val -43784"/>
              <a:gd name="adj2" fmla="val 784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</a:rPr>
              <a:t>以</a:t>
            </a:r>
            <a:r>
              <a:rPr lang="en-US" altLang="zh-CN" sz="2400" dirty="0">
                <a:ln w="0"/>
                <a:solidFill>
                  <a:schemeClr val="tx1"/>
                </a:solidFill>
              </a:rPr>
              <a:t>student</a:t>
            </a:r>
            <a:r>
              <a:rPr lang="zh-CN" altLang="en-US" sz="2400" dirty="0">
                <a:ln w="0"/>
                <a:solidFill>
                  <a:schemeClr val="tx1"/>
                </a:solidFill>
              </a:rPr>
              <a:t>对象为基本单元，</a:t>
            </a:r>
            <a:r>
              <a:rPr lang="en-US" altLang="zh-CN" sz="2400" dirty="0">
                <a:ln w="0"/>
                <a:solidFill>
                  <a:schemeClr val="tx1"/>
                </a:solidFill>
              </a:rPr>
              <a:t>student</a:t>
            </a:r>
            <a:r>
              <a:rPr lang="zh-CN" altLang="en-US" sz="2400" dirty="0">
                <a:ln w="0"/>
                <a:solidFill>
                  <a:schemeClr val="tx1"/>
                </a:solidFill>
              </a:rPr>
              <a:t>对象的大小固定</a:t>
            </a:r>
          </a:p>
        </p:txBody>
      </p:sp>
    </p:spTree>
    <p:extLst>
      <p:ext uri="{BB962C8B-B14F-4D97-AF65-F5344CB8AC3E}">
        <p14:creationId xmlns:p14="http://schemas.microsoft.com/office/powerpoint/2010/main" val="7233211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28AEC5-53C6-4D07-B169-B79097BE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53" y="1600587"/>
            <a:ext cx="5901153" cy="48597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972211" y="37236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操作二进制文件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1D3EC-D40D-4881-9374-F795FE07C56C}"/>
              </a:ext>
            </a:extLst>
          </p:cNvPr>
          <p:cNvSpPr/>
          <p:nvPr/>
        </p:nvSpPr>
        <p:spPr>
          <a:xfrm>
            <a:off x="751473" y="1114412"/>
            <a:ext cx="10204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466"/>
            <a:r>
              <a:rPr lang="zh-CN" altLang="en-US" sz="2400" dirty="0"/>
              <a:t>将二进制文件中的数据按格式读取输出。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58BD3D-36A3-4E0E-B808-7DD2807B529C}"/>
              </a:ext>
            </a:extLst>
          </p:cNvPr>
          <p:cNvSpPr/>
          <p:nvPr/>
        </p:nvSpPr>
        <p:spPr>
          <a:xfrm>
            <a:off x="3053133" y="3588733"/>
            <a:ext cx="5684467" cy="49244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02DD6B3-6359-4D3E-AC0A-7A6F63D03EDD}"/>
              </a:ext>
            </a:extLst>
          </p:cNvPr>
          <p:cNvSpPr/>
          <p:nvPr/>
        </p:nvSpPr>
        <p:spPr>
          <a:xfrm>
            <a:off x="7544905" y="2623930"/>
            <a:ext cx="3074505" cy="621916"/>
          </a:xfrm>
          <a:prstGeom prst="wedgeRectCallout">
            <a:avLst>
              <a:gd name="adj1" fmla="val -43081"/>
              <a:gd name="adj2" fmla="val 968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</a:rPr>
              <a:t>以字节数来控制读取</a:t>
            </a:r>
          </a:p>
        </p:txBody>
      </p:sp>
    </p:spTree>
    <p:extLst>
      <p:ext uri="{BB962C8B-B14F-4D97-AF65-F5344CB8AC3E}">
        <p14:creationId xmlns:p14="http://schemas.microsoft.com/office/powerpoint/2010/main" val="3708815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2211" y="37236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二进制文件操作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2FC3F9-B3CE-4DA3-AD2F-546F04974ACA}"/>
              </a:ext>
            </a:extLst>
          </p:cNvPr>
          <p:cNvSpPr/>
          <p:nvPr/>
        </p:nvSpPr>
        <p:spPr>
          <a:xfrm>
            <a:off x="845213" y="1145700"/>
            <a:ext cx="10905483" cy="4407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defTabSz="1219170">
              <a:lnSpc>
                <a:spcPct val="200000"/>
              </a:lnSpc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zh-CN" altLang="en-US" sz="2400" dirty="0"/>
              <a:t>成员函数，分别是 </a:t>
            </a:r>
            <a:r>
              <a:rPr lang="en-US" altLang="zh-CN" sz="2400" dirty="0" err="1">
                <a:solidFill>
                  <a:srgbClr val="FF0000"/>
                </a:solidFill>
              </a:rPr>
              <a:t>seekp</a:t>
            </a:r>
            <a:r>
              <a:rPr lang="zh-CN" altLang="en-US" sz="2400" dirty="0"/>
              <a:t> 和 </a:t>
            </a:r>
            <a:r>
              <a:rPr lang="en-US" altLang="zh-CN" sz="2400" dirty="0" err="1">
                <a:solidFill>
                  <a:srgbClr val="FF0000"/>
                </a:solidFill>
              </a:rPr>
              <a:t>seekg</a:t>
            </a:r>
            <a:r>
              <a:rPr lang="zh-CN" altLang="en-US" sz="2400" dirty="0"/>
              <a:t>。它们可以用于将读写位置移动到文件中的任何字节。</a:t>
            </a:r>
            <a:endParaRPr lang="en-US" altLang="zh-CN" sz="2400" dirty="0"/>
          </a:p>
          <a:p>
            <a:pPr marL="457189" indent="-457189" defTabSz="1219170">
              <a:lnSpc>
                <a:spcPct val="200000"/>
              </a:lnSpc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400" dirty="0" err="1"/>
              <a:t>seekp</a:t>
            </a:r>
            <a:r>
              <a:rPr lang="en-US" altLang="zh-CN" sz="2400" dirty="0"/>
              <a:t> </a:t>
            </a:r>
            <a:r>
              <a:rPr lang="zh-CN" altLang="en-US" sz="2400" dirty="0"/>
              <a:t>函数用于已经打开要进行输出的文件，而 </a:t>
            </a:r>
            <a:r>
              <a:rPr lang="en-US" altLang="zh-CN" sz="2400" dirty="0" err="1"/>
              <a:t>seekg</a:t>
            </a:r>
            <a:r>
              <a:rPr lang="en-US" altLang="zh-CN" sz="2400" dirty="0"/>
              <a:t> </a:t>
            </a:r>
            <a:r>
              <a:rPr lang="zh-CN" altLang="en-US" sz="2400" dirty="0"/>
              <a:t>函数则用于已经打开要进行输入的文件。</a:t>
            </a:r>
            <a:endParaRPr lang="en-US" altLang="zh-CN" sz="2400" dirty="0"/>
          </a:p>
          <a:p>
            <a:pPr marL="457189" indent="-457189" defTabSz="1219170">
              <a:lnSpc>
                <a:spcPct val="200000"/>
              </a:lnSpc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400" dirty="0" err="1"/>
              <a:t>outfile.seekp</a:t>
            </a:r>
            <a:r>
              <a:rPr lang="en-US" altLang="zh-CN" sz="2400" dirty="0"/>
              <a:t>(0,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::end);</a:t>
            </a:r>
          </a:p>
          <a:p>
            <a:pPr marL="457189" indent="-457189" defTabSz="1219170">
              <a:lnSpc>
                <a:spcPct val="200000"/>
              </a:lnSpc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400" dirty="0" err="1"/>
              <a:t>infile.seekg</a:t>
            </a:r>
            <a:r>
              <a:rPr lang="en-US" altLang="zh-CN" sz="2400" dirty="0"/>
              <a:t>(20L,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::beg);</a:t>
            </a:r>
            <a:endParaRPr lang="en-US" altLang="zh-CN" sz="2667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D5912E9D-CB4A-4EE2-B863-3A099B1BB6F2}"/>
              </a:ext>
            </a:extLst>
          </p:cNvPr>
          <p:cNvSpPr/>
          <p:nvPr/>
        </p:nvSpPr>
        <p:spPr>
          <a:xfrm>
            <a:off x="1199787" y="5863719"/>
            <a:ext cx="2743695" cy="621916"/>
          </a:xfrm>
          <a:prstGeom prst="wedgeRectCallout">
            <a:avLst>
              <a:gd name="adj1" fmla="val 18413"/>
              <a:gd name="adj2" fmla="val -1232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</a:rPr>
              <a:t>文件位置的偏移量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673E29BC-DF97-4EA0-BFB0-90CD9C71BFB3}"/>
              </a:ext>
            </a:extLst>
          </p:cNvPr>
          <p:cNvSpPr/>
          <p:nvPr/>
        </p:nvSpPr>
        <p:spPr>
          <a:xfrm>
            <a:off x="4386917" y="3522335"/>
            <a:ext cx="2171539" cy="621916"/>
          </a:xfrm>
          <a:prstGeom prst="wedgeRectCallout">
            <a:avLst>
              <a:gd name="adj1" fmla="val -43081"/>
              <a:gd name="adj2" fmla="val 968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</a:rPr>
              <a:t>文件定位标记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7FD933-A447-4CCD-B673-CDCE3D05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419" y="4350173"/>
            <a:ext cx="3502795" cy="19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562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972211" y="37236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操作二进制文件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1D3EC-D40D-4881-9374-F795FE07C56C}"/>
              </a:ext>
            </a:extLst>
          </p:cNvPr>
          <p:cNvSpPr/>
          <p:nvPr/>
        </p:nvSpPr>
        <p:spPr>
          <a:xfrm>
            <a:off x="751473" y="1114412"/>
            <a:ext cx="10204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466"/>
            <a:r>
              <a:rPr lang="zh-CN" altLang="en-US" sz="2400" dirty="0"/>
              <a:t>将第二个位置上插入新的学生数据。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046708-6E05-4941-BA9A-8CB768622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62" y="1891862"/>
            <a:ext cx="10425129" cy="4061196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CD34C9-9226-407B-994E-98D9EE67B184}"/>
              </a:ext>
            </a:extLst>
          </p:cNvPr>
          <p:cNvSpPr/>
          <p:nvPr/>
        </p:nvSpPr>
        <p:spPr>
          <a:xfrm>
            <a:off x="1514419" y="2529291"/>
            <a:ext cx="9550871" cy="49244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99E41593-19B0-4200-8892-4A500BD45400}"/>
              </a:ext>
            </a:extLst>
          </p:cNvPr>
          <p:cNvSpPr/>
          <p:nvPr/>
        </p:nvSpPr>
        <p:spPr>
          <a:xfrm>
            <a:off x="6516414" y="1581310"/>
            <a:ext cx="4649777" cy="621916"/>
          </a:xfrm>
          <a:prstGeom prst="wedgeRectCallout">
            <a:avLst>
              <a:gd name="adj1" fmla="val -34763"/>
              <a:gd name="adj2" fmla="val 1063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</a:rPr>
              <a:t>创建</a:t>
            </a:r>
            <a:r>
              <a:rPr lang="en-US" altLang="zh-CN" sz="2400" dirty="0" err="1">
                <a:ln w="0"/>
                <a:solidFill>
                  <a:schemeClr val="tx1"/>
                </a:solidFill>
              </a:rPr>
              <a:t>fstream</a:t>
            </a:r>
            <a:r>
              <a:rPr lang="zh-CN" altLang="en-US" sz="2400" dirty="0">
                <a:ln w="0"/>
                <a:solidFill>
                  <a:schemeClr val="tx1"/>
                </a:solidFill>
              </a:rPr>
              <a:t>对象，同时读取文件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367B63C-B7C8-4DE3-8BFF-9159C40CB183}"/>
              </a:ext>
            </a:extLst>
          </p:cNvPr>
          <p:cNvSpPr/>
          <p:nvPr/>
        </p:nvSpPr>
        <p:spPr>
          <a:xfrm>
            <a:off x="1514418" y="4649577"/>
            <a:ext cx="5001996" cy="49244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45477B91-5DB6-465D-A518-457AB307C134}"/>
              </a:ext>
            </a:extLst>
          </p:cNvPr>
          <p:cNvSpPr/>
          <p:nvPr/>
        </p:nvSpPr>
        <p:spPr>
          <a:xfrm>
            <a:off x="6758964" y="4176438"/>
            <a:ext cx="4649777" cy="621916"/>
          </a:xfrm>
          <a:prstGeom prst="wedgeRectCallout">
            <a:avLst>
              <a:gd name="adj1" fmla="val -52665"/>
              <a:gd name="adj2" fmla="val 752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</a:rPr>
              <a:t>从文件尾，向前偏移</a:t>
            </a:r>
            <a:r>
              <a:rPr lang="en-US" altLang="zh-CN" sz="2400" dirty="0">
                <a:ln w="0"/>
                <a:solidFill>
                  <a:schemeClr val="tx1"/>
                </a:solidFill>
              </a:rPr>
              <a:t>64</a:t>
            </a:r>
            <a:r>
              <a:rPr lang="zh-CN" altLang="en-US" sz="2400" dirty="0">
                <a:ln w="0"/>
                <a:solidFill>
                  <a:schemeClr val="tx1"/>
                </a:solidFill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4122905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8B00F0-162B-47BA-A392-314CFE28B877}"/>
              </a:ext>
            </a:extLst>
          </p:cNvPr>
          <p:cNvSpPr txBox="1"/>
          <p:nvPr/>
        </p:nvSpPr>
        <p:spPr>
          <a:xfrm>
            <a:off x="972211" y="37236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操作二进制文件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1D3EC-D40D-4881-9374-F795FE07C56C}"/>
              </a:ext>
            </a:extLst>
          </p:cNvPr>
          <p:cNvSpPr/>
          <p:nvPr/>
        </p:nvSpPr>
        <p:spPr>
          <a:xfrm>
            <a:off x="751473" y="1114412"/>
            <a:ext cx="10204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8466"/>
            <a:r>
              <a:rPr lang="zh-CN" altLang="en-US" sz="2400" dirty="0"/>
              <a:t>将文件从头查找并输出信息至屏幕。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61D35D-ED85-4CBA-9E21-DE47B20E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12" y="1824596"/>
            <a:ext cx="10426776" cy="438912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6634C28-729F-4ABA-9F53-D7ADAACDE4BA}"/>
              </a:ext>
            </a:extLst>
          </p:cNvPr>
          <p:cNvSpPr/>
          <p:nvPr/>
        </p:nvSpPr>
        <p:spPr>
          <a:xfrm>
            <a:off x="1144455" y="1730505"/>
            <a:ext cx="2946560" cy="49244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FFCBE3BB-E653-4D70-B816-432E7E5A4AC4}"/>
              </a:ext>
            </a:extLst>
          </p:cNvPr>
          <p:cNvSpPr/>
          <p:nvPr/>
        </p:nvSpPr>
        <p:spPr>
          <a:xfrm>
            <a:off x="4775900" y="1976727"/>
            <a:ext cx="3775317" cy="621916"/>
          </a:xfrm>
          <a:prstGeom prst="wedgeRectCallout">
            <a:avLst>
              <a:gd name="adj1" fmla="val -62792"/>
              <a:gd name="adj2" fmla="val -477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n w="0"/>
                <a:solidFill>
                  <a:schemeClr val="tx1"/>
                </a:solidFill>
              </a:rPr>
              <a:t>从文件头开始，偏移量为</a:t>
            </a:r>
            <a:r>
              <a:rPr lang="en-US" altLang="zh-CN" sz="2400" dirty="0">
                <a:ln w="0"/>
                <a:solidFill>
                  <a:schemeClr val="tx1"/>
                </a:solidFill>
              </a:rPr>
              <a:t>0</a:t>
            </a:r>
            <a:endParaRPr lang="zh-CN" altLang="en-US" sz="2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415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13082" y="2571798"/>
            <a:ext cx="26597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字符串流</a:t>
            </a:r>
            <a:endParaRPr lang="en-US" altLang="zh-CN" sz="48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3749" y="3546163"/>
            <a:ext cx="29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038563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60BE6C-1D8A-41A9-B709-11139B1CFF85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447800"/>
            <a:ext cx="8382000" cy="4800600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/>
            <a:r>
              <a:rPr lang="zh-CN" altLang="en-US" sz="2400" dirty="0"/>
              <a:t>文件流是以外存文件为输入输出对象的数据流，字符串流不是以外存文件为输入输出的对象，而以内存中用户定义的字符数组(字符串)为输入输出的对象，即将数据输出到内存中的字符数组，或者从字符数组(字符串)将数据读入。字符串流也称为内存流。</a:t>
            </a:r>
          </a:p>
        </p:txBody>
      </p:sp>
    </p:spTree>
    <p:extLst>
      <p:ext uri="{BB962C8B-B14F-4D97-AF65-F5344CB8AC3E}">
        <p14:creationId xmlns:p14="http://schemas.microsoft.com/office/powerpoint/2010/main" val="13866756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2211" y="37236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字符串流类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2FC3F9-B3CE-4DA3-AD2F-546F04974ACA}"/>
              </a:ext>
            </a:extLst>
          </p:cNvPr>
          <p:cNvSpPr/>
          <p:nvPr/>
        </p:nvSpPr>
        <p:spPr>
          <a:xfrm>
            <a:off x="818708" y="1490258"/>
            <a:ext cx="10905483" cy="46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#include &lt;</a:t>
            </a:r>
            <a:r>
              <a:rPr lang="en-US" altLang="zh-CN" sz="2667" dirty="0" err="1"/>
              <a:t>sstream</a:t>
            </a:r>
            <a:r>
              <a:rPr lang="en-US" altLang="zh-CN" sz="2667" dirty="0"/>
              <a:t>&gt;  //</a:t>
            </a:r>
            <a:r>
              <a:rPr lang="zh-CN" altLang="en-US" sz="2667" dirty="0"/>
              <a:t> </a:t>
            </a:r>
            <a:r>
              <a:rPr lang="en-US" altLang="zh-CN" sz="2667" dirty="0"/>
              <a:t>string</a:t>
            </a:r>
            <a:r>
              <a:rPr lang="zh-CN" altLang="en-US" sz="2667" dirty="0"/>
              <a:t>流类的头文件</a:t>
            </a:r>
            <a:endParaRPr lang="en-US" altLang="zh-CN" sz="2667" dirty="0"/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string s="123 *** f 95.5" ;</a:t>
            </a:r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	</a:t>
            </a:r>
            <a:r>
              <a:rPr lang="en-US" altLang="zh-CN" sz="2667" dirty="0" err="1"/>
              <a:t>stringstream</a:t>
            </a:r>
            <a:r>
              <a:rPr lang="en-US" altLang="zh-CN" sz="2667" dirty="0"/>
              <a:t> ss;</a:t>
            </a:r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	ss &lt;&lt; s;</a:t>
            </a:r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	int id;</a:t>
            </a:r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	string name;</a:t>
            </a:r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	char sex;</a:t>
            </a:r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	float score;</a:t>
            </a:r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	ss &gt;&gt;  id &gt;&gt; name &gt;&gt; sex &gt;&gt; score;</a:t>
            </a:r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en-US" altLang="zh-CN" sz="2667" dirty="0"/>
              <a:t>	</a:t>
            </a:r>
            <a:r>
              <a:rPr lang="en-US" altLang="zh-CN" sz="2667" dirty="0" err="1"/>
              <a:t>cout</a:t>
            </a:r>
            <a:r>
              <a:rPr lang="en-US" altLang="zh-CN" sz="2667" dirty="0"/>
              <a:t> &lt;&lt; id &lt;&lt; </a:t>
            </a:r>
            <a:r>
              <a:rPr lang="en-US" altLang="zh-CN" sz="2667" dirty="0" err="1"/>
              <a:t>endl</a:t>
            </a:r>
            <a:r>
              <a:rPr lang="en-US" altLang="zh-CN" sz="2667" dirty="0"/>
              <a:t> &lt;&lt; name &lt;&lt; </a:t>
            </a:r>
            <a:r>
              <a:rPr lang="en-US" altLang="zh-CN" sz="2667" dirty="0" err="1"/>
              <a:t>endl</a:t>
            </a:r>
            <a:r>
              <a:rPr lang="en-US" altLang="zh-CN" sz="2667" dirty="0"/>
              <a:t> &lt;&lt; sex &lt;&lt; </a:t>
            </a:r>
            <a:r>
              <a:rPr lang="en-US" altLang="zh-CN" sz="2667" dirty="0" err="1"/>
              <a:t>endl</a:t>
            </a:r>
            <a:r>
              <a:rPr lang="en-US" altLang="zh-CN" sz="2667" dirty="0"/>
              <a:t> &lt;&lt; score;</a:t>
            </a:r>
          </a:p>
          <a:p>
            <a:pPr marL="457189" indent="-457189" defTabSz="1219170">
              <a:buClr>
                <a:srgbClr val="004F8A"/>
              </a:buClr>
              <a:buFont typeface="Wingdings" panose="05000000000000000000" pitchFamily="2" charset="2"/>
              <a:buChar char="p"/>
              <a:tabLst>
                <a:tab pos="899138" algn="l"/>
                <a:tab pos="899984" algn="l"/>
              </a:tabLst>
            </a:pPr>
            <a:r>
              <a:rPr lang="zh-CN" altLang="en-US" sz="2667" dirty="0"/>
              <a:t>解析字符串（类型转换，以空格为内部分隔）</a:t>
            </a:r>
            <a:endParaRPr lang="en-US" altLang="zh-CN" sz="2667" dirty="0"/>
          </a:p>
        </p:txBody>
      </p:sp>
    </p:spTree>
    <p:extLst>
      <p:ext uri="{BB962C8B-B14F-4D97-AF65-F5344CB8AC3E}">
        <p14:creationId xmlns:p14="http://schemas.microsoft.com/office/powerpoint/2010/main" val="3053405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613749" y="3546163"/>
            <a:ext cx="29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B6920240-F343-4B6E-94A7-88FEA14F3447}"/>
              </a:ext>
            </a:extLst>
          </p:cNvPr>
          <p:cNvSpPr txBox="1">
            <a:spLocks noChangeArrowheads="1"/>
          </p:cNvSpPr>
          <p:nvPr/>
        </p:nvSpPr>
        <p:spPr>
          <a:xfrm>
            <a:off x="1351721" y="1135325"/>
            <a:ext cx="8382000" cy="5991225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0">
              <a:buNone/>
            </a:pPr>
            <a:r>
              <a:rPr lang="zh-CN" altLang="en-US" sz="3200" dirty="0">
                <a:solidFill>
                  <a:srgbClr val="800000"/>
                </a:solidFill>
              </a:rPr>
              <a:t>与</a:t>
            </a:r>
            <a:r>
              <a:rPr lang="en-US" altLang="zh-CN" sz="3200" dirty="0">
                <a:solidFill>
                  <a:srgbClr val="800000"/>
                </a:solidFill>
              </a:rPr>
              <a:t>iostream</a:t>
            </a:r>
            <a:r>
              <a:rPr lang="zh-CN" altLang="en-US" sz="3200" dirty="0">
                <a:solidFill>
                  <a:srgbClr val="800000"/>
                </a:solidFill>
              </a:rPr>
              <a:t>类库有关的头文件</a:t>
            </a:r>
          </a:p>
          <a:p>
            <a:pPr marL="336550" indent="0">
              <a:buNone/>
            </a:pPr>
            <a:r>
              <a:rPr lang="en-US" altLang="zh-CN" sz="2400" dirty="0"/>
              <a:t>iostream</a:t>
            </a:r>
            <a:r>
              <a:rPr lang="zh-CN" altLang="en-US" sz="2400" dirty="0"/>
              <a:t>类库中不同的类的声明被放在不同的头文件中。</a:t>
            </a:r>
            <a:endParaRPr lang="en-US" altLang="zh-CN" sz="2400" dirty="0"/>
          </a:p>
          <a:p>
            <a:pPr marL="336550" indent="0">
              <a:buNone/>
            </a:pPr>
            <a:endParaRPr lang="en-US" altLang="zh-CN" sz="2400" dirty="0"/>
          </a:p>
          <a:p>
            <a:pPr marL="33655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iostream</a:t>
            </a:r>
            <a:r>
              <a:rPr lang="zh-CN" altLang="en-US" sz="2400" dirty="0"/>
              <a:t>包含了对输入输出流进行操作所需的基本信息。</a:t>
            </a:r>
          </a:p>
          <a:p>
            <a:pPr marL="33655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fstream</a:t>
            </a:r>
            <a:r>
              <a:rPr lang="zh-CN" altLang="en-US" sz="2400" dirty="0"/>
              <a:t>用于用户管理的文件的</a:t>
            </a:r>
            <a:r>
              <a:rPr lang="en-US" altLang="zh-CN" sz="2400" dirty="0"/>
              <a:t>I/O</a:t>
            </a:r>
            <a:r>
              <a:rPr lang="zh-CN" altLang="en-US" sz="2400" dirty="0"/>
              <a:t>操作。</a:t>
            </a:r>
          </a:p>
          <a:p>
            <a:pPr marL="33655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strstream</a:t>
            </a:r>
            <a:r>
              <a:rPr lang="zh-CN" altLang="en-US" sz="2400" dirty="0"/>
              <a:t>用于字符串流</a:t>
            </a:r>
            <a:r>
              <a:rPr lang="en-US" altLang="zh-CN" sz="2400" dirty="0"/>
              <a:t>I/O。</a:t>
            </a:r>
          </a:p>
          <a:p>
            <a:pPr marL="33655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stdiostream</a:t>
            </a:r>
            <a:r>
              <a:rPr lang="zh-CN" altLang="en-US" sz="2400" dirty="0"/>
              <a:t>用于混合使用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C++</a:t>
            </a:r>
            <a:r>
              <a:rPr lang="zh-CN" altLang="en-US" sz="2400" dirty="0"/>
              <a:t>的</a:t>
            </a:r>
            <a:r>
              <a:rPr lang="en-US" altLang="zh-CN" sz="2400" dirty="0"/>
              <a:t>I/O</a:t>
            </a:r>
            <a:r>
              <a:rPr lang="zh-CN" altLang="en-US" sz="2400" dirty="0"/>
              <a:t>机制时。</a:t>
            </a:r>
          </a:p>
          <a:p>
            <a:pPr marL="33655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iomanip</a:t>
            </a:r>
            <a:r>
              <a:rPr lang="zh-CN" altLang="en-US" sz="2400" dirty="0"/>
              <a:t>在使用格式化</a:t>
            </a:r>
            <a:r>
              <a:rPr lang="en-US" altLang="zh-CN" sz="2400" dirty="0"/>
              <a:t>I/O</a:t>
            </a:r>
            <a:r>
              <a:rPr lang="zh-CN" altLang="en-US" sz="2400" dirty="0"/>
              <a:t>时应包含此头文件。</a:t>
            </a:r>
          </a:p>
        </p:txBody>
      </p:sp>
    </p:spTree>
    <p:extLst>
      <p:ext uri="{BB962C8B-B14F-4D97-AF65-F5344CB8AC3E}">
        <p14:creationId xmlns:p14="http://schemas.microsoft.com/office/powerpoint/2010/main" val="127714934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2211" y="37236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字符串流类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E0B741-E3A1-4A3B-85E6-205539C2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41" y="1295655"/>
            <a:ext cx="9389319" cy="47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17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2211" y="37236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/>
                </a:solidFill>
              </a:rPr>
              <a:t>字符串流类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659BEC-19BB-46D5-8710-18F237EA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0" y="1287151"/>
            <a:ext cx="10447223" cy="51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31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60BE6C-1D8A-41A9-B709-11139B1CFF85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447800"/>
            <a:ext cx="8382000" cy="4800600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/>
            <a:r>
              <a:rPr lang="zh-CN" altLang="en-US" sz="2400" dirty="0"/>
              <a:t>请完成一个简单的成绩管理系统（链表实现）：</a:t>
            </a:r>
            <a:endParaRPr lang="en-US" altLang="zh-CN" sz="2400" dirty="0"/>
          </a:p>
          <a:p>
            <a:pPr marL="33655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可以录入一个人（学号，姓名</a:t>
            </a:r>
            <a:r>
              <a:rPr lang="zh-CN" altLang="en-US" sz="2400"/>
              <a:t>）的一科和多</a:t>
            </a:r>
            <a:r>
              <a:rPr lang="zh-CN" altLang="en-US" sz="2400" dirty="0"/>
              <a:t>科成绩</a:t>
            </a:r>
            <a:endParaRPr lang="en-US" altLang="zh-CN" sz="2400" dirty="0"/>
          </a:p>
          <a:p>
            <a:pPr marL="33655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可以增加删除修改一个人的成绩记录</a:t>
            </a:r>
            <a:endParaRPr lang="en-US" altLang="zh-CN" sz="2400" dirty="0"/>
          </a:p>
          <a:p>
            <a:pPr marL="336550" indent="0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可以从文件中读入多个人的成绩记录</a:t>
            </a:r>
            <a:endParaRPr lang="en-US" altLang="zh-CN" sz="2400" dirty="0"/>
          </a:p>
          <a:p>
            <a:pPr marL="336550" indent="0"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可以保存回文件</a:t>
            </a:r>
            <a:endParaRPr lang="en-US" altLang="zh-CN" sz="2400" dirty="0"/>
          </a:p>
          <a:p>
            <a:pPr marL="336550" indent="0"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可以输出所有人的成绩</a:t>
            </a:r>
            <a:endParaRPr lang="en-US" altLang="zh-CN" sz="2400" dirty="0"/>
          </a:p>
          <a:p>
            <a:pPr marL="336550" indent="0">
              <a:buNone/>
            </a:pPr>
            <a:r>
              <a:rPr lang="en-US" altLang="zh-CN" sz="2400" dirty="0"/>
              <a:t>6.</a:t>
            </a:r>
            <a:r>
              <a:rPr lang="zh-CN" altLang="en-US" sz="2400" dirty="0"/>
              <a:t>可以算出每个人的总成绩</a:t>
            </a:r>
            <a:endParaRPr lang="en-US" altLang="zh-CN" sz="2400" dirty="0"/>
          </a:p>
          <a:p>
            <a:pPr marL="336550" indent="0">
              <a:buNone/>
            </a:pPr>
            <a:r>
              <a:rPr lang="en-US" altLang="zh-CN" sz="2400" dirty="0"/>
              <a:t>7.</a:t>
            </a:r>
            <a:r>
              <a:rPr lang="zh-CN" altLang="en-US" sz="2400" dirty="0"/>
              <a:t>可以给出每科成绩的平均分最高分</a:t>
            </a:r>
          </a:p>
        </p:txBody>
      </p:sp>
    </p:spTree>
    <p:extLst>
      <p:ext uri="{BB962C8B-B14F-4D97-AF65-F5344CB8AC3E}">
        <p14:creationId xmlns:p14="http://schemas.microsoft.com/office/powerpoint/2010/main" val="12816912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894323" y="2571798"/>
            <a:ext cx="38972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标准输入输出</a:t>
            </a:r>
            <a:endParaRPr lang="en-US" altLang="zh-CN" sz="48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3749" y="3546163"/>
            <a:ext cx="29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9972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>
            <a:extLst>
              <a:ext uri="{FF2B5EF4-FFF2-40B4-BE49-F238E27FC236}">
                <a16:creationId xmlns:a16="http://schemas.microsoft.com/office/drawing/2014/main" id="{DDF69B0D-DE31-4EDA-A1C5-4A8F24D12605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948069"/>
            <a:ext cx="8382000" cy="3810000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/>
            <a:r>
              <a:rPr lang="en-US" altLang="zh-CN" sz="2400" dirty="0" err="1"/>
              <a:t>cout</a:t>
            </a:r>
            <a:endParaRPr lang="en-US" altLang="zh-CN" sz="2400" dirty="0"/>
          </a:p>
          <a:p>
            <a:pPr indent="-6350"/>
            <a:r>
              <a:rPr lang="en-US" altLang="zh-CN" sz="2400" dirty="0" err="1"/>
              <a:t>cerr</a:t>
            </a:r>
            <a:endParaRPr lang="en-US" altLang="zh-CN" sz="2400" dirty="0"/>
          </a:p>
          <a:p>
            <a:pPr indent="-6350"/>
            <a:r>
              <a:rPr lang="en-US" altLang="zh-CN" sz="2400" dirty="0"/>
              <a:t>Clog</a:t>
            </a:r>
          </a:p>
          <a:p>
            <a:pPr indent="-6350"/>
            <a:endParaRPr lang="en-US" altLang="zh-CN" sz="2400" dirty="0"/>
          </a:p>
          <a:p>
            <a:pPr marL="450850" indent="-457200">
              <a:buAutoNum type="arabicPeriod"/>
            </a:pPr>
            <a:r>
              <a:rPr lang="zh-CN" altLang="en-US" sz="2400" dirty="0">
                <a:solidFill>
                  <a:srgbClr val="800000"/>
                </a:solidFill>
              </a:rPr>
              <a:t>使用控制符控制输出格式</a:t>
            </a:r>
            <a:endParaRPr lang="en-US" altLang="zh-CN" sz="2400" dirty="0">
              <a:solidFill>
                <a:srgbClr val="800000"/>
              </a:solidFill>
            </a:endParaRPr>
          </a:p>
          <a:p>
            <a:pPr marL="450850" indent="-457200">
              <a:buFont typeface="Wingdings 3" charset="2"/>
              <a:buAutoNum type="arabicPeriod"/>
            </a:pPr>
            <a:r>
              <a:rPr lang="zh-CN" altLang="en-US" sz="2400" dirty="0">
                <a:solidFill>
                  <a:srgbClr val="800000"/>
                </a:solidFill>
              </a:rPr>
              <a:t>用流对象的成员函数控制输出格式</a:t>
            </a:r>
          </a:p>
          <a:p>
            <a:pPr indent="-6350"/>
            <a:endParaRPr lang="zh-CN" altLang="en-US" sz="2400" dirty="0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CCA53ADC-2A34-49DD-8A4A-18BB595CF49B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609600"/>
            <a:ext cx="8153400" cy="685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/>
              <a:t> 标准输出流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3614570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AA5C9E7-73E5-4330-BD61-EC05860853B7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762539"/>
            <a:ext cx="8382000" cy="38100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/>
            <a:r>
              <a:rPr lang="zh-CN" altLang="en-US" sz="2400"/>
              <a:t>标准输入流是从标准输入设备(键盘)流向程序的数据。</a:t>
            </a:r>
            <a:endParaRPr lang="en-US" altLang="zh-CN" sz="2400"/>
          </a:p>
          <a:p>
            <a:pPr indent="-6350"/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B17C08-33FC-4EE7-82F0-33D2BCDBEE25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609600"/>
            <a:ext cx="8153400" cy="685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/>
              <a:t>标准输入流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34A95A-C7C1-4288-84A6-0E6C91B89415}"/>
              </a:ext>
            </a:extLst>
          </p:cNvPr>
          <p:cNvSpPr/>
          <p:nvPr/>
        </p:nvSpPr>
        <p:spPr>
          <a:xfrm>
            <a:off x="1724439" y="2784399"/>
            <a:ext cx="8819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0"/>
            <a:r>
              <a:rPr lang="en-US" altLang="zh-CN" sz="2400" dirty="0" err="1"/>
              <a:t>cin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istream</a:t>
            </a:r>
            <a:r>
              <a:rPr lang="zh-CN" altLang="en-US" sz="2400" dirty="0"/>
              <a:t>类的对象，它从标准输入设备(键盘)获取数据，程序中的变量通过流提取符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/>
              <a:t>&gt;&gt;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/>
              <a:t>从流中提取数据。</a:t>
            </a:r>
            <a:endParaRPr lang="en-US" altLang="zh-CN" sz="2400" dirty="0"/>
          </a:p>
          <a:p>
            <a:pPr indent="-6350"/>
            <a:r>
              <a:rPr lang="zh-CN" altLang="en-US" sz="2400" dirty="0"/>
              <a:t>流提取符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/>
              <a:t>&gt;&gt;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/>
              <a:t>从流中提取数据时通常跳过输入流中的空格、</a:t>
            </a:r>
            <a:r>
              <a:rPr lang="en-US" altLang="zh-CN" sz="2400" dirty="0"/>
              <a:t>tab</a:t>
            </a:r>
            <a:r>
              <a:rPr lang="zh-CN" altLang="en-US" sz="2400" dirty="0"/>
              <a:t>键、换行符等空白字符。</a:t>
            </a:r>
          </a:p>
        </p:txBody>
      </p:sp>
    </p:spTree>
    <p:extLst>
      <p:ext uri="{BB962C8B-B14F-4D97-AF65-F5344CB8AC3E}">
        <p14:creationId xmlns:p14="http://schemas.microsoft.com/office/powerpoint/2010/main" val="8248206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3FD8BBF4-077A-4DCE-9962-D932E239BA19}"/>
              </a:ext>
            </a:extLst>
          </p:cNvPr>
          <p:cNvSpPr txBox="1">
            <a:spLocks noChangeArrowheads="1"/>
          </p:cNvSpPr>
          <p:nvPr/>
        </p:nvSpPr>
        <p:spPr>
          <a:xfrm>
            <a:off x="1126435" y="1527314"/>
            <a:ext cx="9263270" cy="5076825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0">
              <a:buNone/>
            </a:pPr>
            <a:r>
              <a:rPr lang="zh-CN" altLang="en-US" sz="2400" dirty="0"/>
              <a:t>除了可以用</a:t>
            </a:r>
            <a:r>
              <a:rPr lang="en-US" altLang="zh-CN" sz="2400" dirty="0" err="1"/>
              <a:t>cin</a:t>
            </a:r>
            <a:r>
              <a:rPr lang="zh-CN" altLang="en-US" sz="2400" dirty="0"/>
              <a:t>输入标准类型的数据外，还可以用</a:t>
            </a:r>
            <a:r>
              <a:rPr lang="en-US" altLang="zh-CN" sz="2400" dirty="0" err="1"/>
              <a:t>istream</a:t>
            </a:r>
            <a:r>
              <a:rPr lang="zh-CN" altLang="en-US" sz="2400" dirty="0"/>
              <a:t>类流对象的一些成员函数，实现字符的输入。</a:t>
            </a:r>
          </a:p>
          <a:p>
            <a:pPr marL="336550" indent="0">
              <a:buNone/>
            </a:pPr>
            <a:r>
              <a:rPr lang="zh-CN" altLang="en-US" sz="2400" dirty="0">
                <a:solidFill>
                  <a:srgbClr val="800000"/>
                </a:solidFill>
              </a:rPr>
              <a:t>1. 用</a:t>
            </a:r>
            <a:r>
              <a:rPr lang="en-US" altLang="zh-CN" sz="2400" dirty="0">
                <a:solidFill>
                  <a:srgbClr val="800000"/>
                </a:solidFill>
              </a:rPr>
              <a:t>get</a:t>
            </a:r>
            <a:r>
              <a:rPr lang="zh-CN" altLang="en-US" sz="2400" dirty="0">
                <a:solidFill>
                  <a:srgbClr val="800000"/>
                </a:solidFill>
              </a:rPr>
              <a:t>函数读入一个字符</a:t>
            </a:r>
          </a:p>
          <a:p>
            <a:pPr marL="336550" indent="0">
              <a:buNone/>
            </a:pPr>
            <a:r>
              <a:rPr lang="zh-CN" altLang="en-US" sz="2400" dirty="0"/>
              <a:t>流成员函数</a:t>
            </a:r>
            <a:r>
              <a:rPr lang="en-US" altLang="zh-CN" sz="2400" dirty="0"/>
              <a:t>get</a:t>
            </a:r>
            <a:r>
              <a:rPr lang="zh-CN" altLang="en-US" sz="2400" dirty="0"/>
              <a:t>有3种形式: 无参数的，有一个参数的，有3个参数的</a:t>
            </a:r>
            <a:endParaRPr lang="en-US" altLang="zh-CN" sz="2400" dirty="0"/>
          </a:p>
          <a:p>
            <a:pPr marL="336550" indent="0">
              <a:buNone/>
            </a:pPr>
            <a:endParaRPr lang="en-US" altLang="zh-CN" sz="2400" dirty="0"/>
          </a:p>
          <a:p>
            <a:pPr marL="336550" indent="0">
              <a:buNone/>
            </a:pPr>
            <a:r>
              <a:rPr lang="zh-CN" altLang="en-US" sz="2400" dirty="0">
                <a:solidFill>
                  <a:srgbClr val="800000"/>
                </a:solidFill>
              </a:rPr>
              <a:t>2. 用成员函数</a:t>
            </a:r>
            <a:r>
              <a:rPr lang="en-US" altLang="zh-CN" sz="2400" dirty="0" err="1">
                <a:solidFill>
                  <a:srgbClr val="800000"/>
                </a:solidFill>
              </a:rPr>
              <a:t>getline</a:t>
            </a:r>
            <a:r>
              <a:rPr lang="zh-CN" altLang="en-US" sz="2400" dirty="0">
                <a:solidFill>
                  <a:srgbClr val="800000"/>
                </a:solidFill>
              </a:rPr>
              <a:t>函数读入一行字符</a:t>
            </a:r>
          </a:p>
          <a:p>
            <a:pPr indent="-6350"/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5B5DF28-6E92-44FD-856A-355DB1D8D2F6}"/>
              </a:ext>
            </a:extLst>
          </p:cNvPr>
          <p:cNvSpPr txBox="1">
            <a:spLocks noChangeArrowheads="1"/>
          </p:cNvSpPr>
          <p:nvPr/>
        </p:nvSpPr>
        <p:spPr>
          <a:xfrm>
            <a:off x="1431235" y="689113"/>
            <a:ext cx="8077200" cy="685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/>
              <a:t>用于字符输入的流成员函数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066604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822462" y="2571798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文件流</a:t>
            </a:r>
            <a:endParaRPr lang="en-US" altLang="zh-CN" sz="48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06205" y="38009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文件概念</a:t>
            </a:r>
            <a:endParaRPr lang="en-US" altLang="zh-CN" sz="3200" b="1" kern="1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B88ECA-CCC7-49A0-88BD-D6B0D731BA42}"/>
              </a:ext>
            </a:extLst>
          </p:cNvPr>
          <p:cNvSpPr/>
          <p:nvPr/>
        </p:nvSpPr>
        <p:spPr>
          <a:xfrm>
            <a:off x="516103" y="1169695"/>
            <a:ext cx="11279471" cy="492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latin typeface="+mn-ea"/>
              </a:rPr>
              <a:t>文件（</a:t>
            </a:r>
            <a:r>
              <a:rPr lang="en-US" altLang="zh-CN" sz="2667" dirty="0">
                <a:latin typeface="+mn-ea"/>
              </a:rPr>
              <a:t>File</a:t>
            </a:r>
            <a:r>
              <a:rPr lang="zh-CN" altLang="en-US" sz="2667" dirty="0">
                <a:latin typeface="+mn-ea"/>
              </a:rPr>
              <a:t>）：保存在外部存储器上的一组数据的有序集合。</a:t>
            </a:r>
            <a:endParaRPr lang="en-US" altLang="zh-CN" sz="2667" dirty="0">
              <a:latin typeface="+mn-ea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latin typeface="+mn-ea"/>
              </a:rPr>
              <a:t>特点：</a:t>
            </a:r>
            <a:endParaRPr lang="en-US" altLang="zh-CN" sz="2667" dirty="0">
              <a:latin typeface="+mn-ea"/>
            </a:endParaRPr>
          </a:p>
          <a:p>
            <a:pPr marL="990575" lvl="1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latin typeface="+mn-ea"/>
              </a:rPr>
              <a:t>数据长久保存</a:t>
            </a:r>
            <a:endParaRPr lang="en-US" altLang="zh-CN" sz="2667" dirty="0">
              <a:latin typeface="+mn-ea"/>
            </a:endParaRPr>
          </a:p>
          <a:p>
            <a:pPr marL="990575" lvl="1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latin typeface="+mn-ea"/>
              </a:rPr>
              <a:t>数据长度不定</a:t>
            </a:r>
            <a:endParaRPr lang="en-US" altLang="zh-CN" sz="2667" dirty="0">
              <a:latin typeface="+mn-ea"/>
            </a:endParaRPr>
          </a:p>
          <a:p>
            <a:pPr marL="990575" lvl="1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latin typeface="+mn-ea"/>
              </a:rPr>
              <a:t>数据按顺序存取</a:t>
            </a:r>
            <a:endParaRPr lang="en-US" altLang="zh-CN" sz="2667" dirty="0">
              <a:latin typeface="+mn-ea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latin typeface="+mn-ea"/>
              </a:rPr>
              <a:t>存储形式</a:t>
            </a:r>
            <a:endParaRPr lang="en-US" altLang="zh-CN" sz="2667" dirty="0">
              <a:latin typeface="+mn-ea"/>
            </a:endParaRPr>
          </a:p>
          <a:p>
            <a:pPr marL="990575" lvl="1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667" dirty="0">
                <a:latin typeface="+mn-ea"/>
              </a:rPr>
              <a:t>ASCII </a:t>
            </a:r>
            <a:r>
              <a:rPr lang="zh-CN" altLang="en-US" sz="2667" dirty="0">
                <a:latin typeface="+mn-ea"/>
              </a:rPr>
              <a:t>码（文本文件 </a:t>
            </a:r>
            <a:r>
              <a:rPr lang="en-US" altLang="zh-CN" sz="2667" dirty="0">
                <a:latin typeface="+mn-ea"/>
              </a:rPr>
              <a:t>text stream</a:t>
            </a:r>
            <a:r>
              <a:rPr lang="zh-CN" altLang="en-US" sz="2667" dirty="0">
                <a:latin typeface="+mn-ea"/>
              </a:rPr>
              <a:t>）</a:t>
            </a:r>
            <a:endParaRPr lang="en-US" altLang="zh-CN" sz="2667" dirty="0">
              <a:latin typeface="+mn-ea"/>
            </a:endParaRPr>
          </a:p>
          <a:p>
            <a:pPr marL="990575" lvl="1" indent="-38099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67" dirty="0">
                <a:latin typeface="+mn-ea"/>
              </a:rPr>
              <a:t>二进制 （二进制文件 </a:t>
            </a:r>
            <a:r>
              <a:rPr lang="en-US" altLang="zh-CN" sz="2667" dirty="0">
                <a:latin typeface="+mn-ea"/>
              </a:rPr>
              <a:t>binary stream</a:t>
            </a:r>
            <a:r>
              <a:rPr lang="zh-CN" altLang="en-US" sz="2667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439287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10182</TotalTime>
  <Words>1602</Words>
  <Application>Microsoft Office PowerPoint</Application>
  <PresentationFormat>宽屏</PresentationFormat>
  <Paragraphs>208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微软雅黑</vt:lpstr>
      <vt:lpstr>印品黑体</vt:lpstr>
      <vt:lpstr>Arial</vt:lpstr>
      <vt:lpstr>Century Gothic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第十四章 类和对象的特征 </dc:title>
  <dc:creator>马征</dc:creator>
  <cp:lastModifiedBy>8613786114545</cp:lastModifiedBy>
  <cp:revision>78</cp:revision>
  <dcterms:created xsi:type="dcterms:W3CDTF">2017-09-04T06:27:18Z</dcterms:created>
  <dcterms:modified xsi:type="dcterms:W3CDTF">2024-11-20T02:14:46Z</dcterms:modified>
</cp:coreProperties>
</file>