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312" r:id="rId2"/>
    <p:sldId id="399" r:id="rId3"/>
    <p:sldId id="402" r:id="rId4"/>
    <p:sldId id="398" r:id="rId5"/>
    <p:sldId id="412" r:id="rId6"/>
    <p:sldId id="400" r:id="rId7"/>
    <p:sldId id="403" r:id="rId8"/>
    <p:sldId id="320" r:id="rId9"/>
    <p:sldId id="321" r:id="rId10"/>
    <p:sldId id="404" r:id="rId11"/>
    <p:sldId id="324" r:id="rId12"/>
    <p:sldId id="405" r:id="rId13"/>
    <p:sldId id="326" r:id="rId14"/>
    <p:sldId id="406" r:id="rId15"/>
    <p:sldId id="327" r:id="rId16"/>
    <p:sldId id="407" r:id="rId17"/>
    <p:sldId id="328" r:id="rId18"/>
    <p:sldId id="331" r:id="rId19"/>
    <p:sldId id="333" r:id="rId20"/>
    <p:sldId id="334" r:id="rId21"/>
    <p:sldId id="409" r:id="rId22"/>
    <p:sldId id="350" r:id="rId23"/>
    <p:sldId id="408" r:id="rId24"/>
    <p:sldId id="311" r:id="rId25"/>
    <p:sldId id="351" r:id="rId26"/>
    <p:sldId id="346" r:id="rId27"/>
    <p:sldId id="354" r:id="rId28"/>
    <p:sldId id="355" r:id="rId29"/>
    <p:sldId id="352" r:id="rId30"/>
    <p:sldId id="347" r:id="rId31"/>
    <p:sldId id="356" r:id="rId32"/>
    <p:sldId id="357" r:id="rId33"/>
    <p:sldId id="358" r:id="rId34"/>
    <p:sldId id="348" r:id="rId35"/>
    <p:sldId id="360" r:id="rId36"/>
    <p:sldId id="361" r:id="rId37"/>
    <p:sldId id="364" r:id="rId38"/>
    <p:sldId id="363" r:id="rId39"/>
    <p:sldId id="365" r:id="rId40"/>
    <p:sldId id="368" r:id="rId41"/>
    <p:sldId id="369" r:id="rId42"/>
    <p:sldId id="370" r:id="rId43"/>
    <p:sldId id="41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autoAdjust="0"/>
    <p:restoredTop sz="94660"/>
  </p:normalViewPr>
  <p:slideViewPr>
    <p:cSldViewPr snapToGrid="0">
      <p:cViewPr varScale="1">
        <p:scale>
          <a:sx n="74" d="100"/>
          <a:sy n="74" d="100"/>
        </p:scale>
        <p:origin x="48" y="5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30832-EE86-4FCA-88B4-AD4C1EE44309}" type="datetimeFigureOut">
              <a:rPr lang="zh-CN" altLang="en-US" smtClean="0"/>
              <a:t>2024/11/23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4153D-5B88-4307-A3E3-5C173DF772E2}" type="slidenum">
              <a:rPr lang="zh-CN" altLang="en-US" smtClean="0"/>
              <a:t>‹#›</a:t>
            </a:fld>
            <a:endParaRPr lang="zh-CN" altLang="en-US"/>
          </a:p>
        </p:txBody>
      </p:sp>
    </p:spTree>
    <p:extLst>
      <p:ext uri="{BB962C8B-B14F-4D97-AF65-F5344CB8AC3E}">
        <p14:creationId xmlns:p14="http://schemas.microsoft.com/office/powerpoint/2010/main" val="175754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5C38B9-83D9-46B4-8E57-D58836C5A56D}"/>
              </a:ext>
            </a:extLst>
          </p:cNvPr>
          <p:cNvSpPr>
            <a:spLocks noGrp="1" noChangeArrowheads="1"/>
          </p:cNvSpPr>
          <p:nvPr>
            <p:ph type="sldNum" sz="quarter" idx="5"/>
          </p:nvPr>
        </p:nvSpPr>
        <p:spPr>
          <a:ln/>
        </p:spPr>
        <p:txBody>
          <a:bodyPr/>
          <a:lstStyle/>
          <a:p>
            <a:fld id="{B4CC2B49-5AC6-40CA-ADC9-C925264327E7}" type="slidenum">
              <a:rPr lang="zh-CN" altLang="en-US"/>
              <a:pPr/>
              <a:t>2</a:t>
            </a:fld>
            <a:endParaRPr lang="en-US" altLang="zh-CN"/>
          </a:p>
        </p:txBody>
      </p:sp>
      <p:sp>
        <p:nvSpPr>
          <p:cNvPr id="721922" name="Rectangle 2">
            <a:extLst>
              <a:ext uri="{FF2B5EF4-FFF2-40B4-BE49-F238E27FC236}">
                <a16:creationId xmlns:a16="http://schemas.microsoft.com/office/drawing/2014/main" id="{AB165170-F0BC-415C-B6EE-03222E561044}"/>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721923" name="Rectangle 3">
            <a:extLst>
              <a:ext uri="{FF2B5EF4-FFF2-40B4-BE49-F238E27FC236}">
                <a16:creationId xmlns:a16="http://schemas.microsoft.com/office/drawing/2014/main" id="{DC1C8110-6A01-4D3A-B2D2-5787C09BBBA0}"/>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453664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62E338-7E09-419E-AF8F-F487373FF2F5}"/>
              </a:ext>
            </a:extLst>
          </p:cNvPr>
          <p:cNvSpPr>
            <a:spLocks noGrp="1" noChangeArrowheads="1"/>
          </p:cNvSpPr>
          <p:nvPr>
            <p:ph type="sldNum" sz="quarter" idx="5"/>
          </p:nvPr>
        </p:nvSpPr>
        <p:spPr>
          <a:ln/>
        </p:spPr>
        <p:txBody>
          <a:bodyPr/>
          <a:lstStyle/>
          <a:p>
            <a:fld id="{904B3218-4C80-4169-88CE-FB980F860FB1}" type="slidenum">
              <a:rPr lang="zh-CN" altLang="en-US"/>
              <a:pPr/>
              <a:t>17</a:t>
            </a:fld>
            <a:endParaRPr lang="en-US" altLang="zh-CN"/>
          </a:p>
        </p:txBody>
      </p:sp>
      <p:sp>
        <p:nvSpPr>
          <p:cNvPr id="689154" name="Rectangle 2">
            <a:extLst>
              <a:ext uri="{FF2B5EF4-FFF2-40B4-BE49-F238E27FC236}">
                <a16:creationId xmlns:a16="http://schemas.microsoft.com/office/drawing/2014/main" id="{6B2B690A-D72F-4D0C-9D63-D2803BEA9C1B}"/>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89155" name="Rectangle 3">
            <a:extLst>
              <a:ext uri="{FF2B5EF4-FFF2-40B4-BE49-F238E27FC236}">
                <a16:creationId xmlns:a16="http://schemas.microsoft.com/office/drawing/2014/main" id="{E31A0B56-42A4-4312-B438-856977F9C473}"/>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330731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CCBD39-42B1-48B3-A1B0-81BD2FCE316D}"/>
              </a:ext>
            </a:extLst>
          </p:cNvPr>
          <p:cNvSpPr>
            <a:spLocks noGrp="1" noChangeArrowheads="1"/>
          </p:cNvSpPr>
          <p:nvPr>
            <p:ph type="sldNum" sz="quarter" idx="5"/>
          </p:nvPr>
        </p:nvSpPr>
        <p:spPr>
          <a:ln/>
        </p:spPr>
        <p:txBody>
          <a:bodyPr/>
          <a:lstStyle/>
          <a:p>
            <a:fld id="{CCE48041-8E12-4527-91BE-CAACC19B6258}" type="slidenum">
              <a:rPr lang="zh-CN" altLang="en-US"/>
              <a:pPr/>
              <a:t>18</a:t>
            </a:fld>
            <a:endParaRPr lang="en-US" altLang="zh-CN"/>
          </a:p>
        </p:txBody>
      </p:sp>
      <p:sp>
        <p:nvSpPr>
          <p:cNvPr id="723970" name="Rectangle 2">
            <a:extLst>
              <a:ext uri="{FF2B5EF4-FFF2-40B4-BE49-F238E27FC236}">
                <a16:creationId xmlns:a16="http://schemas.microsoft.com/office/drawing/2014/main" id="{74260988-CDBF-4C7A-8203-B48DA6BE62CD}"/>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723971" name="Rectangle 3">
            <a:extLst>
              <a:ext uri="{FF2B5EF4-FFF2-40B4-BE49-F238E27FC236}">
                <a16:creationId xmlns:a16="http://schemas.microsoft.com/office/drawing/2014/main" id="{26E25B77-0216-4DCC-92F5-4362AF28DB29}"/>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2794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EE000F-8F1B-491A-9E7A-F5F12F90BC4B}"/>
              </a:ext>
            </a:extLst>
          </p:cNvPr>
          <p:cNvSpPr>
            <a:spLocks noGrp="1" noChangeArrowheads="1"/>
          </p:cNvSpPr>
          <p:nvPr>
            <p:ph type="sldNum" sz="quarter" idx="5"/>
          </p:nvPr>
        </p:nvSpPr>
        <p:spPr>
          <a:ln/>
        </p:spPr>
        <p:txBody>
          <a:bodyPr/>
          <a:lstStyle/>
          <a:p>
            <a:fld id="{7C7322BE-AE25-4FFB-84FE-85E91863D222}" type="slidenum">
              <a:rPr lang="zh-CN" altLang="en-US"/>
              <a:pPr/>
              <a:t>19</a:t>
            </a:fld>
            <a:endParaRPr lang="en-US" altLang="zh-CN"/>
          </a:p>
        </p:txBody>
      </p:sp>
      <p:sp>
        <p:nvSpPr>
          <p:cNvPr id="695298" name="Rectangle 2">
            <a:extLst>
              <a:ext uri="{FF2B5EF4-FFF2-40B4-BE49-F238E27FC236}">
                <a16:creationId xmlns:a16="http://schemas.microsoft.com/office/drawing/2014/main" id="{D8C12D38-2BA4-41E5-8E2B-192709090AD8}"/>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95299" name="Rectangle 3">
            <a:extLst>
              <a:ext uri="{FF2B5EF4-FFF2-40B4-BE49-F238E27FC236}">
                <a16:creationId xmlns:a16="http://schemas.microsoft.com/office/drawing/2014/main" id="{EEFA12E8-F672-4E71-B97C-BE3B87030A21}"/>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4291747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577DCF-5DAD-4806-8846-AE1A6A89EB01}"/>
              </a:ext>
            </a:extLst>
          </p:cNvPr>
          <p:cNvSpPr>
            <a:spLocks noGrp="1" noChangeArrowheads="1"/>
          </p:cNvSpPr>
          <p:nvPr>
            <p:ph type="sldNum" sz="quarter" idx="5"/>
          </p:nvPr>
        </p:nvSpPr>
        <p:spPr>
          <a:ln/>
        </p:spPr>
        <p:txBody>
          <a:bodyPr/>
          <a:lstStyle/>
          <a:p>
            <a:fld id="{CCE1F707-B6FC-4DDB-B50F-40B39B7177E5}" type="slidenum">
              <a:rPr lang="zh-CN" altLang="en-US"/>
              <a:pPr/>
              <a:t>20</a:t>
            </a:fld>
            <a:endParaRPr lang="en-US" altLang="zh-CN"/>
          </a:p>
        </p:txBody>
      </p:sp>
      <p:sp>
        <p:nvSpPr>
          <p:cNvPr id="726018" name="Rectangle 2">
            <a:extLst>
              <a:ext uri="{FF2B5EF4-FFF2-40B4-BE49-F238E27FC236}">
                <a16:creationId xmlns:a16="http://schemas.microsoft.com/office/drawing/2014/main" id="{5F25A969-1E92-4C4E-A3C2-178F4E399553}"/>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726019" name="Rectangle 3">
            <a:extLst>
              <a:ext uri="{FF2B5EF4-FFF2-40B4-BE49-F238E27FC236}">
                <a16:creationId xmlns:a16="http://schemas.microsoft.com/office/drawing/2014/main" id="{909E1285-25E6-46A3-B874-2AFEAF753929}"/>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4091747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2B14DD-6996-47CA-81B6-26AC50433EC1}" type="slidenum">
              <a:rPr lang="zh-CN" altLang="en-US" smtClean="0"/>
              <a:t>38</a:t>
            </a:fld>
            <a:endParaRPr lang="zh-CN" altLang="en-US"/>
          </a:p>
        </p:txBody>
      </p:sp>
    </p:spTree>
    <p:extLst>
      <p:ext uri="{BB962C8B-B14F-4D97-AF65-F5344CB8AC3E}">
        <p14:creationId xmlns:p14="http://schemas.microsoft.com/office/powerpoint/2010/main" val="35359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A87092-A129-4C8A-B449-A78BE9D9E0AA}"/>
              </a:ext>
            </a:extLst>
          </p:cNvPr>
          <p:cNvSpPr>
            <a:spLocks noGrp="1" noChangeArrowheads="1"/>
          </p:cNvSpPr>
          <p:nvPr>
            <p:ph type="sldNum" sz="quarter" idx="5"/>
          </p:nvPr>
        </p:nvSpPr>
        <p:spPr>
          <a:ln/>
        </p:spPr>
        <p:txBody>
          <a:bodyPr/>
          <a:lstStyle/>
          <a:p>
            <a:fld id="{F17A929B-BAED-401E-9076-AF35ABE65B9B}" type="slidenum">
              <a:rPr lang="zh-CN" altLang="en-US"/>
              <a:pPr/>
              <a:t>3</a:t>
            </a:fld>
            <a:endParaRPr lang="en-US" altLang="zh-CN"/>
          </a:p>
        </p:txBody>
      </p:sp>
      <p:sp>
        <p:nvSpPr>
          <p:cNvPr id="693250" name="Rectangle 2">
            <a:extLst>
              <a:ext uri="{FF2B5EF4-FFF2-40B4-BE49-F238E27FC236}">
                <a16:creationId xmlns:a16="http://schemas.microsoft.com/office/drawing/2014/main" id="{72F797E8-B764-4661-8FD2-C002C005C46A}"/>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93251" name="Rectangle 3">
            <a:extLst>
              <a:ext uri="{FF2B5EF4-FFF2-40B4-BE49-F238E27FC236}">
                <a16:creationId xmlns:a16="http://schemas.microsoft.com/office/drawing/2014/main" id="{BBE609FD-0005-4373-8E56-28D8FD3AA234}"/>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58847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959D9B-3190-4F8B-B280-89860D73AEE5}"/>
              </a:ext>
            </a:extLst>
          </p:cNvPr>
          <p:cNvSpPr>
            <a:spLocks noGrp="1" noChangeArrowheads="1"/>
          </p:cNvSpPr>
          <p:nvPr>
            <p:ph type="sldNum" sz="quarter" idx="5"/>
          </p:nvPr>
        </p:nvSpPr>
        <p:spPr>
          <a:ln/>
        </p:spPr>
        <p:txBody>
          <a:bodyPr/>
          <a:lstStyle/>
          <a:p>
            <a:fld id="{915C712E-C54A-4C94-A6B4-0D9B37A16468}" type="slidenum">
              <a:rPr lang="zh-CN" altLang="en-US"/>
              <a:pPr/>
              <a:t>6</a:t>
            </a:fld>
            <a:endParaRPr lang="en-US" altLang="zh-CN"/>
          </a:p>
        </p:txBody>
      </p:sp>
      <p:sp>
        <p:nvSpPr>
          <p:cNvPr id="719874" name="Rectangle 2">
            <a:extLst>
              <a:ext uri="{FF2B5EF4-FFF2-40B4-BE49-F238E27FC236}">
                <a16:creationId xmlns:a16="http://schemas.microsoft.com/office/drawing/2014/main" id="{581F992B-F661-4A19-BDCC-3A44FF0E5F67}"/>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719875" name="Rectangle 3">
            <a:extLst>
              <a:ext uri="{FF2B5EF4-FFF2-40B4-BE49-F238E27FC236}">
                <a16:creationId xmlns:a16="http://schemas.microsoft.com/office/drawing/2014/main" id="{A654D1CA-0100-4196-97D8-82CDD168A7FD}"/>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13049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925F99-3386-43DD-8FD0-46B8BEC12921}"/>
              </a:ext>
            </a:extLst>
          </p:cNvPr>
          <p:cNvSpPr>
            <a:spLocks noGrp="1" noChangeArrowheads="1"/>
          </p:cNvSpPr>
          <p:nvPr>
            <p:ph type="sldNum" sz="quarter" idx="5"/>
          </p:nvPr>
        </p:nvSpPr>
        <p:spPr>
          <a:ln/>
        </p:spPr>
        <p:txBody>
          <a:bodyPr/>
          <a:lstStyle/>
          <a:p>
            <a:fld id="{B2AFF7B9-D973-4B96-B86D-A6FD40EBF11F}" type="slidenum">
              <a:rPr lang="zh-CN" altLang="en-US"/>
              <a:pPr/>
              <a:t>7</a:t>
            </a:fld>
            <a:endParaRPr lang="en-US" altLang="zh-CN"/>
          </a:p>
        </p:txBody>
      </p:sp>
      <p:sp>
        <p:nvSpPr>
          <p:cNvPr id="691202" name="Rectangle 2">
            <a:extLst>
              <a:ext uri="{FF2B5EF4-FFF2-40B4-BE49-F238E27FC236}">
                <a16:creationId xmlns:a16="http://schemas.microsoft.com/office/drawing/2014/main" id="{705BF4E6-C661-41A6-B213-A7112B7F8565}"/>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91203" name="Rectangle 3">
            <a:extLst>
              <a:ext uri="{FF2B5EF4-FFF2-40B4-BE49-F238E27FC236}">
                <a16:creationId xmlns:a16="http://schemas.microsoft.com/office/drawing/2014/main" id="{8C2DC16A-C959-48A7-BB54-72DF6E913D19}"/>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74701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959D9B-3190-4F8B-B280-89860D73AEE5}"/>
              </a:ext>
            </a:extLst>
          </p:cNvPr>
          <p:cNvSpPr>
            <a:spLocks noGrp="1" noChangeArrowheads="1"/>
          </p:cNvSpPr>
          <p:nvPr>
            <p:ph type="sldNum" sz="quarter" idx="5"/>
          </p:nvPr>
        </p:nvSpPr>
        <p:spPr>
          <a:ln/>
        </p:spPr>
        <p:txBody>
          <a:bodyPr/>
          <a:lstStyle/>
          <a:p>
            <a:fld id="{915C712E-C54A-4C94-A6B4-0D9B37A16468}" type="slidenum">
              <a:rPr lang="zh-CN" altLang="en-US"/>
              <a:pPr/>
              <a:t>8</a:t>
            </a:fld>
            <a:endParaRPr lang="en-US" altLang="zh-CN"/>
          </a:p>
        </p:txBody>
      </p:sp>
      <p:sp>
        <p:nvSpPr>
          <p:cNvPr id="719874" name="Rectangle 2">
            <a:extLst>
              <a:ext uri="{FF2B5EF4-FFF2-40B4-BE49-F238E27FC236}">
                <a16:creationId xmlns:a16="http://schemas.microsoft.com/office/drawing/2014/main" id="{581F992B-F661-4A19-BDCC-3A44FF0E5F67}"/>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719875" name="Rectangle 3">
            <a:extLst>
              <a:ext uri="{FF2B5EF4-FFF2-40B4-BE49-F238E27FC236}">
                <a16:creationId xmlns:a16="http://schemas.microsoft.com/office/drawing/2014/main" id="{A654D1CA-0100-4196-97D8-82CDD168A7FD}"/>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89458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A63B57-26C9-4A69-A63C-63FA42CA4D2E}"/>
              </a:ext>
            </a:extLst>
          </p:cNvPr>
          <p:cNvSpPr>
            <a:spLocks noGrp="1" noChangeArrowheads="1"/>
          </p:cNvSpPr>
          <p:nvPr>
            <p:ph type="sldNum" sz="quarter" idx="5"/>
          </p:nvPr>
        </p:nvSpPr>
        <p:spPr>
          <a:ln/>
        </p:spPr>
        <p:txBody>
          <a:bodyPr/>
          <a:lstStyle/>
          <a:p>
            <a:fld id="{1CADC37F-1056-428C-9150-40A748703F3C}" type="slidenum">
              <a:rPr lang="zh-CN" altLang="en-US"/>
              <a:pPr/>
              <a:t>9</a:t>
            </a:fld>
            <a:endParaRPr lang="en-US" altLang="zh-CN"/>
          </a:p>
        </p:txBody>
      </p:sp>
      <p:sp>
        <p:nvSpPr>
          <p:cNvPr id="392194" name="Rectangle 2">
            <a:extLst>
              <a:ext uri="{FF2B5EF4-FFF2-40B4-BE49-F238E27FC236}">
                <a16:creationId xmlns:a16="http://schemas.microsoft.com/office/drawing/2014/main" id="{A8835774-68E3-4877-B717-D9E99AF158DA}"/>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392195" name="Rectangle 3">
            <a:extLst>
              <a:ext uri="{FF2B5EF4-FFF2-40B4-BE49-F238E27FC236}">
                <a16:creationId xmlns:a16="http://schemas.microsoft.com/office/drawing/2014/main" id="{C7B7850E-0733-4011-9B3A-C1A6A417735F}"/>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93047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BBF6DA-B44C-4006-8FB9-C7A1A22CAF94}"/>
              </a:ext>
            </a:extLst>
          </p:cNvPr>
          <p:cNvSpPr>
            <a:spLocks noGrp="1" noChangeArrowheads="1"/>
          </p:cNvSpPr>
          <p:nvPr>
            <p:ph type="sldNum" sz="quarter" idx="5"/>
          </p:nvPr>
        </p:nvSpPr>
        <p:spPr>
          <a:ln/>
        </p:spPr>
        <p:txBody>
          <a:bodyPr/>
          <a:lstStyle/>
          <a:p>
            <a:fld id="{EED72A19-C780-418C-83EE-12F6942190D5}" type="slidenum">
              <a:rPr lang="zh-CN" altLang="en-US"/>
              <a:pPr/>
              <a:t>11</a:t>
            </a:fld>
            <a:endParaRPr lang="en-US" altLang="zh-CN"/>
          </a:p>
        </p:txBody>
      </p:sp>
      <p:sp>
        <p:nvSpPr>
          <p:cNvPr id="680962" name="Rectangle 2">
            <a:extLst>
              <a:ext uri="{FF2B5EF4-FFF2-40B4-BE49-F238E27FC236}">
                <a16:creationId xmlns:a16="http://schemas.microsoft.com/office/drawing/2014/main" id="{1DAAD172-B1CB-4288-8086-5DDB1ADFCCB9}"/>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80963" name="Rectangle 3">
            <a:extLst>
              <a:ext uri="{FF2B5EF4-FFF2-40B4-BE49-F238E27FC236}">
                <a16:creationId xmlns:a16="http://schemas.microsoft.com/office/drawing/2014/main" id="{7ADC628C-7C40-4726-8077-7C47F76150EC}"/>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6996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510A0C-E94A-4F1F-A5BB-BA1F6462A17E}"/>
              </a:ext>
            </a:extLst>
          </p:cNvPr>
          <p:cNvSpPr>
            <a:spLocks noGrp="1" noChangeArrowheads="1"/>
          </p:cNvSpPr>
          <p:nvPr>
            <p:ph type="sldNum" sz="quarter" idx="5"/>
          </p:nvPr>
        </p:nvSpPr>
        <p:spPr>
          <a:ln/>
        </p:spPr>
        <p:txBody>
          <a:bodyPr/>
          <a:lstStyle/>
          <a:p>
            <a:fld id="{93AFC181-7494-488F-941F-8096D8D6D22C}" type="slidenum">
              <a:rPr lang="zh-CN" altLang="en-US"/>
              <a:pPr/>
              <a:t>13</a:t>
            </a:fld>
            <a:endParaRPr lang="en-US" altLang="zh-CN"/>
          </a:p>
        </p:txBody>
      </p:sp>
      <p:sp>
        <p:nvSpPr>
          <p:cNvPr id="685058" name="Rectangle 2">
            <a:extLst>
              <a:ext uri="{FF2B5EF4-FFF2-40B4-BE49-F238E27FC236}">
                <a16:creationId xmlns:a16="http://schemas.microsoft.com/office/drawing/2014/main" id="{727713CF-3EFC-49DD-B4C4-854788A1331C}"/>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85059" name="Rectangle 3">
            <a:extLst>
              <a:ext uri="{FF2B5EF4-FFF2-40B4-BE49-F238E27FC236}">
                <a16:creationId xmlns:a16="http://schemas.microsoft.com/office/drawing/2014/main" id="{4E51F33E-0F74-408A-9DFD-009A1B6A97C5}"/>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329839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CB85EC-0A56-4FFD-BF14-4943BBC6C2CF}"/>
              </a:ext>
            </a:extLst>
          </p:cNvPr>
          <p:cNvSpPr>
            <a:spLocks noGrp="1" noChangeArrowheads="1"/>
          </p:cNvSpPr>
          <p:nvPr>
            <p:ph type="sldNum" sz="quarter" idx="5"/>
          </p:nvPr>
        </p:nvSpPr>
        <p:spPr>
          <a:ln/>
        </p:spPr>
        <p:txBody>
          <a:bodyPr/>
          <a:lstStyle/>
          <a:p>
            <a:fld id="{36A94448-FB3B-40A3-A236-9D641572E8B4}" type="slidenum">
              <a:rPr lang="zh-CN" altLang="en-US"/>
              <a:pPr/>
              <a:t>15</a:t>
            </a:fld>
            <a:endParaRPr lang="en-US" altLang="zh-CN"/>
          </a:p>
        </p:txBody>
      </p:sp>
      <p:sp>
        <p:nvSpPr>
          <p:cNvPr id="687106" name="Rectangle 2">
            <a:extLst>
              <a:ext uri="{FF2B5EF4-FFF2-40B4-BE49-F238E27FC236}">
                <a16:creationId xmlns:a16="http://schemas.microsoft.com/office/drawing/2014/main" id="{AA04667C-A908-4DD7-972B-A09B6EA71C32}"/>
              </a:ext>
            </a:extLst>
          </p:cNvPr>
          <p:cNvSpPr>
            <a:spLocks noGrp="1" noRot="1" noChangeAspect="1" noChangeArrowheads="1" noTextEdit="1"/>
          </p:cNvSpPr>
          <p:nvPr>
            <p:ph type="sldImg"/>
          </p:nvPr>
        </p:nvSpPr>
        <p:spPr bwMode="auto">
          <a:xfrm>
            <a:off x="3429000" y="2400300"/>
            <a:ext cx="0" cy="0"/>
          </a:xfrm>
          <a:prstGeom prst="rect">
            <a:avLst/>
          </a:prstGeom>
          <a:solidFill>
            <a:srgbClr val="FFFFFF"/>
          </a:solidFill>
          <a:ln>
            <a:solidFill>
              <a:srgbClr val="000000"/>
            </a:solidFill>
            <a:miter lim="800000"/>
            <a:headEnd/>
            <a:tailEnd/>
          </a:ln>
        </p:spPr>
      </p:sp>
      <p:sp>
        <p:nvSpPr>
          <p:cNvPr id="687107" name="Rectangle 3">
            <a:extLst>
              <a:ext uri="{FF2B5EF4-FFF2-40B4-BE49-F238E27FC236}">
                <a16:creationId xmlns:a16="http://schemas.microsoft.com/office/drawing/2014/main" id="{FA199794-BC27-4A05-AC25-FB34782E033A}"/>
              </a:ext>
            </a:extLst>
          </p:cNvPr>
          <p:cNvSpPr>
            <a:spLocks noGrp="1" noChangeArrowheads="1"/>
          </p:cNvSpPr>
          <p:nvPr>
            <p:ph type="body" idx="1"/>
          </p:nvPr>
        </p:nvSpPr>
        <p:spPr bwMode="auto">
          <a:xfrm>
            <a:off x="914400" y="6262688"/>
            <a:ext cx="1403350" cy="274637"/>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60209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版式二">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95263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椭圆 12"/>
          <p:cNvSpPr/>
          <p:nvPr/>
        </p:nvSpPr>
        <p:spPr>
          <a:xfrm flipV="1">
            <a:off x="5260607" y="1870568"/>
            <a:ext cx="1659467" cy="1659467"/>
          </a:xfrm>
          <a:prstGeom prst="ellipse">
            <a:avLst/>
          </a:prstGeom>
          <a:solidFill>
            <a:schemeClr val="accent1"/>
          </a:solidFill>
          <a:ln w="38100">
            <a:solidFill>
              <a:schemeClr val="bg1"/>
            </a:solidFill>
          </a:ln>
          <a:effectLst>
            <a:outerShdw blurRad="177800" dist="127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14" name="文本框 13"/>
          <p:cNvSpPr txBox="1"/>
          <p:nvPr/>
        </p:nvSpPr>
        <p:spPr>
          <a:xfrm>
            <a:off x="3256768" y="3716097"/>
            <a:ext cx="6096000" cy="748988"/>
          </a:xfrm>
          <a:prstGeom prst="rect">
            <a:avLst/>
          </a:prstGeom>
          <a:noFill/>
        </p:spPr>
        <p:txBody>
          <a:bodyPr wrap="square" rtlCol="0">
            <a:spAutoFit/>
          </a:bodyPr>
          <a:lstStyle/>
          <a:p>
            <a:pPr algn="ctr"/>
            <a:r>
              <a:rPr lang="zh-CN" altLang="en-US" sz="4267" dirty="0">
                <a:solidFill>
                  <a:srgbClr val="171E28"/>
                </a:solidFill>
                <a:latin typeface="微软雅黑 Light" panose="020B0502040204020203" pitchFamily="34" charset="-122"/>
                <a:ea typeface="微软雅黑 Light" panose="020B0502040204020203" pitchFamily="34" charset="-122"/>
                <a:cs typeface="方正兰亭细黑_GBK_M" panose="02010600010101010101" pitchFamily="2" charset="2"/>
              </a:rPr>
              <a:t>面向对象程序设计概述</a:t>
            </a:r>
          </a:p>
        </p:txBody>
      </p:sp>
      <p:sp>
        <p:nvSpPr>
          <p:cNvPr id="4" name="矩形 3"/>
          <p:cNvSpPr/>
          <p:nvPr/>
        </p:nvSpPr>
        <p:spPr>
          <a:xfrm>
            <a:off x="3657600" y="4465085"/>
            <a:ext cx="51816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bg1"/>
              </a:solidFill>
            </a:endParaRPr>
          </a:p>
        </p:txBody>
      </p:sp>
      <p:sp>
        <p:nvSpPr>
          <p:cNvPr id="9" name="Freeform 1645"/>
          <p:cNvSpPr>
            <a:spLocks noEditPoints="1"/>
          </p:cNvSpPr>
          <p:nvPr/>
        </p:nvSpPr>
        <p:spPr bwMode="auto">
          <a:xfrm>
            <a:off x="5779313" y="2409861"/>
            <a:ext cx="622063" cy="580897"/>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4215437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id="{A1D75871-CC82-4344-9822-2238F52A2601}"/>
              </a:ext>
            </a:extLst>
          </p:cNvPr>
          <p:cNvGraphicFramePr>
            <a:graphicFrameLocks noChangeAspect="1"/>
          </p:cNvGraphicFramePr>
          <p:nvPr/>
        </p:nvGraphicFramePr>
        <p:xfrm>
          <a:off x="1949450" y="1557338"/>
          <a:ext cx="2355850" cy="836612"/>
        </p:xfrm>
        <a:graphic>
          <a:graphicData uri="http://schemas.openxmlformats.org/presentationml/2006/ole">
            <mc:AlternateContent xmlns:mc="http://schemas.openxmlformats.org/markup-compatibility/2006">
              <mc:Choice xmlns:v="urn:schemas-microsoft-com:vml" Requires="v">
                <p:oleObj name="剪辑" r:id="rId2" imgW="6544800" imgH="1706400" progId="MS_ClipArt_Gallery.2">
                  <p:embed/>
                </p:oleObj>
              </mc:Choice>
              <mc:Fallback>
                <p:oleObj name="剪辑" r:id="rId2" imgW="6544800" imgH="1706400" progId="MS_ClipArt_Gallery.2">
                  <p:embed/>
                  <p:pic>
                    <p:nvPicPr>
                      <p:cNvPr id="2050" name="Object 2">
                        <a:extLst>
                          <a:ext uri="{FF2B5EF4-FFF2-40B4-BE49-F238E27FC236}">
                            <a16:creationId xmlns:a16="http://schemas.microsoft.com/office/drawing/2014/main" id="{A1D75871-CC82-4344-9822-2238F52A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0" y="1557338"/>
                        <a:ext cx="235585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5699" name="Text Box 3">
            <a:extLst>
              <a:ext uri="{FF2B5EF4-FFF2-40B4-BE49-F238E27FC236}">
                <a16:creationId xmlns:a16="http://schemas.microsoft.com/office/drawing/2014/main" id="{350ABD17-24E2-4909-8F2C-DA91155240EA}"/>
              </a:ext>
            </a:extLst>
          </p:cNvPr>
          <p:cNvSpPr txBox="1">
            <a:spLocks noChangeArrowheads="1"/>
          </p:cNvSpPr>
          <p:nvPr/>
        </p:nvSpPr>
        <p:spPr bwMode="auto">
          <a:xfrm>
            <a:off x="1922463" y="2803526"/>
            <a:ext cx="253206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dirty="0">
                <a:solidFill>
                  <a:schemeClr val="hlink"/>
                </a:solidFill>
                <a:latin typeface="华文新魏" panose="02010800040101010101" pitchFamily="2" charset="-122"/>
                <a:ea typeface="华文新魏" panose="02010800040101010101" pitchFamily="2" charset="-122"/>
              </a:rPr>
              <a:t>对象</a:t>
            </a:r>
            <a:r>
              <a:rPr lang="zh-CN" altLang="en-US" dirty="0">
                <a:latin typeface="华文新魏" panose="02010800040101010101" pitchFamily="2" charset="-122"/>
                <a:ea typeface="华文新魏" panose="02010800040101010101" pitchFamily="2" charset="-122"/>
              </a:rPr>
              <a:t>是现实世界中某个实际存在的事物，它可以是有形的，比如一辆汽车，也可以是无形的，比如一项计划。对象是构成世界的一个独立单位。它具有自己的静态特征和动态特征。</a:t>
            </a:r>
          </a:p>
        </p:txBody>
      </p:sp>
      <p:grpSp>
        <p:nvGrpSpPr>
          <p:cNvPr id="2" name="Group 4">
            <a:extLst>
              <a:ext uri="{FF2B5EF4-FFF2-40B4-BE49-F238E27FC236}">
                <a16:creationId xmlns:a16="http://schemas.microsoft.com/office/drawing/2014/main" id="{0E3670F3-1C7C-4078-87AB-BF206C583A5A}"/>
              </a:ext>
            </a:extLst>
          </p:cNvPr>
          <p:cNvGrpSpPr>
            <a:grpSpLocks/>
          </p:cNvGrpSpPr>
          <p:nvPr/>
        </p:nvGrpSpPr>
        <p:grpSpPr bwMode="auto">
          <a:xfrm>
            <a:off x="4949825" y="1972705"/>
            <a:ext cx="349250" cy="2915267"/>
            <a:chOff x="2122" y="1266"/>
            <a:chExt cx="249" cy="1949"/>
          </a:xfrm>
        </p:grpSpPr>
        <p:sp>
          <p:nvSpPr>
            <p:cNvPr id="2062" name="Oval 5">
              <a:extLst>
                <a:ext uri="{FF2B5EF4-FFF2-40B4-BE49-F238E27FC236}">
                  <a16:creationId xmlns:a16="http://schemas.microsoft.com/office/drawing/2014/main" id="{D91429EB-3385-4432-B832-FFDB1AFE9ABB}"/>
                </a:ext>
              </a:extLst>
            </p:cNvPr>
            <p:cNvSpPr>
              <a:spLocks noChangeArrowheads="1"/>
            </p:cNvSpPr>
            <p:nvPr/>
          </p:nvSpPr>
          <p:spPr bwMode="auto">
            <a:xfrm>
              <a:off x="2122" y="1266"/>
              <a:ext cx="249" cy="347"/>
            </a:xfrm>
            <a:prstGeom prst="ellipse">
              <a:avLst/>
            </a:prstGeom>
            <a:gradFill rotWithShape="0">
              <a:gsLst>
                <a:gs pos="0">
                  <a:srgbClr val="4EC3C3"/>
                </a:gs>
                <a:gs pos="100000">
                  <a:srgbClr val="66FFFF"/>
                </a:gs>
              </a:gsLst>
              <a:path path="shape">
                <a:fillToRect l="50000" t="50000" r="50000" b="50000"/>
              </a:path>
            </a:gradFill>
            <a:ln w="28575">
              <a:solidFill>
                <a:srgbClr val="000000"/>
              </a:solidFill>
              <a:round/>
              <a:headEnd/>
              <a:tailEnd/>
            </a:ln>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63" name="Rectangle 6">
              <a:extLst>
                <a:ext uri="{FF2B5EF4-FFF2-40B4-BE49-F238E27FC236}">
                  <a16:creationId xmlns:a16="http://schemas.microsoft.com/office/drawing/2014/main" id="{E15325B9-F8D5-488E-81B4-F9B10F46362B}"/>
                </a:ext>
              </a:extLst>
            </p:cNvPr>
            <p:cNvSpPr>
              <a:spLocks noChangeArrowheads="1"/>
            </p:cNvSpPr>
            <p:nvPr/>
          </p:nvSpPr>
          <p:spPr bwMode="auto">
            <a:xfrm>
              <a:off x="2198" y="2968"/>
              <a:ext cx="106" cy="247"/>
            </a:xfrm>
            <a:prstGeom prst="rect">
              <a:avLst/>
            </a:prstGeom>
            <a:gradFill rotWithShape="0">
              <a:gsLst>
                <a:gs pos="0">
                  <a:srgbClr val="764700"/>
                </a:gs>
                <a:gs pos="50000">
                  <a:srgbClr val="FF9900"/>
                </a:gs>
                <a:gs pos="100000">
                  <a:srgbClr val="764700"/>
                </a:gs>
              </a:gsLst>
              <a:lin ang="0" scaled="1"/>
            </a:gradFill>
            <a:ln w="9525">
              <a:solidFill>
                <a:schemeClr val="hlink"/>
              </a:solidFill>
              <a:miter lim="800000"/>
              <a:headEnd/>
              <a:tailEnd/>
            </a:ln>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85703" name="Text Box 7">
            <a:extLst>
              <a:ext uri="{FF2B5EF4-FFF2-40B4-BE49-F238E27FC236}">
                <a16:creationId xmlns:a16="http://schemas.microsoft.com/office/drawing/2014/main" id="{45C6BF5A-AE63-4443-9CBF-63F6A196BB75}"/>
              </a:ext>
            </a:extLst>
          </p:cNvPr>
          <p:cNvSpPr txBox="1">
            <a:spLocks noChangeArrowheads="1"/>
          </p:cNvSpPr>
          <p:nvPr/>
        </p:nvSpPr>
        <p:spPr bwMode="auto">
          <a:xfrm>
            <a:off x="6350001" y="3997325"/>
            <a:ext cx="32940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chemeClr val="hlink"/>
                </a:solidFill>
                <a:latin typeface="微软简魏碑" pitchFamily="2" charset="-122"/>
              </a:rPr>
              <a:t>属性</a:t>
            </a:r>
            <a:r>
              <a:rPr lang="zh-CN" altLang="en-US" sz="2000" dirty="0">
                <a:latin typeface="微软简魏碑" pitchFamily="2" charset="-122"/>
              </a:rPr>
              <a:t>是用来描述对象静态特征的一个数据项。</a:t>
            </a:r>
          </a:p>
          <a:p>
            <a:r>
              <a:rPr lang="zh-CN" altLang="en-US" sz="2000" dirty="0">
                <a:solidFill>
                  <a:schemeClr val="hlink"/>
                </a:solidFill>
              </a:rPr>
              <a:t>操作</a:t>
            </a:r>
            <a:r>
              <a:rPr lang="zh-CN" altLang="en-US" sz="2000" dirty="0"/>
              <a:t>是用来描述对象动态特征的一个动作序列。</a:t>
            </a:r>
          </a:p>
          <a:p>
            <a:pPr eaLnBrk="1" hangingPunct="1"/>
            <a:r>
              <a:rPr lang="zh-CN" altLang="en-US" sz="2000" dirty="0">
                <a:solidFill>
                  <a:schemeClr val="hlink"/>
                </a:solidFill>
              </a:rPr>
              <a:t>对象标识</a:t>
            </a:r>
            <a:r>
              <a:rPr lang="zh-CN" altLang="en-US" sz="2000" dirty="0"/>
              <a:t>就是对象的名字，有</a:t>
            </a:r>
            <a:r>
              <a:rPr lang="zh-CN" altLang="en-US" sz="2000" dirty="0">
                <a:latin typeface="宋体" panose="02010600030101010101" pitchFamily="2" charset="-122"/>
              </a:rPr>
              <a:t>“</a:t>
            </a:r>
            <a:r>
              <a:rPr lang="zh-CN" altLang="en-US" sz="2000" dirty="0"/>
              <a:t>外部标识</a:t>
            </a:r>
            <a:r>
              <a:rPr lang="zh-CN" altLang="en-US" sz="2000" dirty="0">
                <a:latin typeface="宋体" panose="02010600030101010101" pitchFamily="2" charset="-122"/>
              </a:rPr>
              <a:t>”</a:t>
            </a:r>
            <a:r>
              <a:rPr lang="zh-CN" altLang="en-US" sz="2000" dirty="0"/>
              <a:t>和</a:t>
            </a:r>
            <a:r>
              <a:rPr lang="zh-CN" altLang="en-US" sz="2000" dirty="0">
                <a:latin typeface="宋体" panose="02010600030101010101" pitchFamily="2" charset="-122"/>
              </a:rPr>
              <a:t>“</a:t>
            </a:r>
            <a:r>
              <a:rPr lang="zh-CN" altLang="en-US" sz="2000" dirty="0"/>
              <a:t>内部标识</a:t>
            </a:r>
            <a:r>
              <a:rPr lang="zh-CN" altLang="en-US" sz="2000" dirty="0">
                <a:latin typeface="宋体" panose="02010600030101010101" pitchFamily="2" charset="-122"/>
              </a:rPr>
              <a:t>”</a:t>
            </a:r>
            <a:r>
              <a:rPr lang="zh-CN" altLang="en-US" sz="2000" dirty="0"/>
              <a:t>之分。</a:t>
            </a:r>
            <a:endParaRPr lang="zh-CN" altLang="en-US" sz="2000" dirty="0">
              <a:latin typeface="微软简魏碑" pitchFamily="2" charset="-122"/>
            </a:endParaRPr>
          </a:p>
        </p:txBody>
      </p:sp>
      <p:sp>
        <p:nvSpPr>
          <p:cNvPr id="2055" name="Text Box 8">
            <a:extLst>
              <a:ext uri="{FF2B5EF4-FFF2-40B4-BE49-F238E27FC236}">
                <a16:creationId xmlns:a16="http://schemas.microsoft.com/office/drawing/2014/main" id="{22D1570D-E323-4958-AB6B-788A55AB735F}"/>
              </a:ext>
            </a:extLst>
          </p:cNvPr>
          <p:cNvSpPr txBox="1">
            <a:spLocks noChangeArrowheads="1"/>
          </p:cNvSpPr>
          <p:nvPr/>
        </p:nvSpPr>
        <p:spPr bwMode="auto">
          <a:xfrm>
            <a:off x="1825625" y="193675"/>
            <a:ext cx="31067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800000"/>
                </a:solidFill>
              </a:rPr>
              <a:t>对象，属性，操作</a:t>
            </a:r>
          </a:p>
        </p:txBody>
      </p:sp>
      <p:grpSp>
        <p:nvGrpSpPr>
          <p:cNvPr id="3" name="Group 9">
            <a:extLst>
              <a:ext uri="{FF2B5EF4-FFF2-40B4-BE49-F238E27FC236}">
                <a16:creationId xmlns:a16="http://schemas.microsoft.com/office/drawing/2014/main" id="{FABB4747-07F9-4921-BC14-0DCF880D1245}"/>
              </a:ext>
            </a:extLst>
          </p:cNvPr>
          <p:cNvGrpSpPr>
            <a:grpSpLocks/>
          </p:cNvGrpSpPr>
          <p:nvPr/>
        </p:nvGrpSpPr>
        <p:grpSpPr bwMode="auto">
          <a:xfrm>
            <a:off x="5795963" y="857251"/>
            <a:ext cx="4170362" cy="2462213"/>
            <a:chOff x="2691" y="540"/>
            <a:chExt cx="2627" cy="1551"/>
          </a:xfrm>
        </p:grpSpPr>
        <p:sp>
          <p:nvSpPr>
            <p:cNvPr id="2057" name="Text Box 10">
              <a:extLst>
                <a:ext uri="{FF2B5EF4-FFF2-40B4-BE49-F238E27FC236}">
                  <a16:creationId xmlns:a16="http://schemas.microsoft.com/office/drawing/2014/main" id="{2713EDEB-1DB5-47C7-AC4F-C10E3FFD1C15}"/>
                </a:ext>
              </a:extLst>
            </p:cNvPr>
            <p:cNvSpPr txBox="1">
              <a:spLocks noChangeArrowheads="1"/>
            </p:cNvSpPr>
            <p:nvPr/>
          </p:nvSpPr>
          <p:spPr bwMode="auto">
            <a:xfrm>
              <a:off x="4001" y="743"/>
              <a:ext cx="1317"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solidFill>
                    <a:schemeClr val="hlink"/>
                  </a:solidFill>
                  <a:latin typeface="华文新魏" panose="02010800040101010101" pitchFamily="2" charset="-122"/>
                </a:rPr>
                <a:t>对象</a:t>
              </a:r>
              <a:r>
                <a:rPr lang="zh-CN" altLang="en-US" sz="2000" dirty="0">
                  <a:latin typeface="华文新魏" panose="02010800040101010101" pitchFamily="2" charset="-122"/>
                </a:rPr>
                <a:t>是系统中用来描述客观事物的一个实体，它是构成系统的一个基本单位。对象由一组属性和</a:t>
              </a:r>
              <a:r>
                <a:rPr lang="zh-CN" altLang="en-US" sz="2000" dirty="0"/>
                <a:t>施加于这些属性一组操作构成。</a:t>
              </a:r>
              <a:endParaRPr lang="zh-CN" altLang="en-US" sz="2000" dirty="0">
                <a:latin typeface="华文新魏" panose="02010800040101010101" pitchFamily="2" charset="-122"/>
              </a:endParaRPr>
            </a:p>
          </p:txBody>
        </p:sp>
        <p:sp>
          <p:nvSpPr>
            <p:cNvPr id="2058" name="Line 11">
              <a:extLst>
                <a:ext uri="{FF2B5EF4-FFF2-40B4-BE49-F238E27FC236}">
                  <a16:creationId xmlns:a16="http://schemas.microsoft.com/office/drawing/2014/main" id="{6D15597E-8F66-4A2D-87AB-AD2A77A1D2C8}"/>
                </a:ext>
              </a:extLst>
            </p:cNvPr>
            <p:cNvSpPr>
              <a:spLocks noChangeShapeType="1"/>
            </p:cNvSpPr>
            <p:nvPr/>
          </p:nvSpPr>
          <p:spPr bwMode="auto">
            <a:xfrm>
              <a:off x="2691" y="1262"/>
              <a:ext cx="97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059" name="Text Box 12">
              <a:extLst>
                <a:ext uri="{FF2B5EF4-FFF2-40B4-BE49-F238E27FC236}">
                  <a16:creationId xmlns:a16="http://schemas.microsoft.com/office/drawing/2014/main" id="{BBC4833F-715E-4233-BB05-CA38A46A6C3A}"/>
                </a:ext>
              </a:extLst>
            </p:cNvPr>
            <p:cNvSpPr txBox="1">
              <a:spLocks noChangeArrowheads="1"/>
            </p:cNvSpPr>
            <p:nvPr/>
          </p:nvSpPr>
          <p:spPr bwMode="auto">
            <a:xfrm>
              <a:off x="2802" y="540"/>
              <a:ext cx="780" cy="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2800">
                  <a:solidFill>
                    <a:srgbClr val="CC0000"/>
                  </a:solidFill>
                </a:rPr>
                <a:t>对象</a:t>
              </a:r>
            </a:p>
            <a:p>
              <a:pPr algn="ctr"/>
              <a:endParaRPr lang="zh-CN" altLang="en-US" sz="1200">
                <a:solidFill>
                  <a:srgbClr val="CC0000"/>
                </a:solidFill>
              </a:endParaRPr>
            </a:p>
            <a:p>
              <a:pPr algn="ctr"/>
              <a:r>
                <a:rPr lang="zh-CN" altLang="en-US"/>
                <a:t>对象标识</a:t>
              </a:r>
              <a:endParaRPr lang="zh-CN" altLang="en-US" sz="2800">
                <a:solidFill>
                  <a:srgbClr val="CC0000"/>
                </a:solidFill>
              </a:endParaRPr>
            </a:p>
            <a:p>
              <a:pPr algn="ctr"/>
              <a:endParaRPr lang="zh-CN" altLang="en-US"/>
            </a:p>
            <a:p>
              <a:pPr algn="ctr"/>
              <a:r>
                <a:rPr lang="zh-CN" altLang="en-US"/>
                <a:t>属性</a:t>
              </a:r>
            </a:p>
            <a:p>
              <a:pPr algn="ctr"/>
              <a:endParaRPr lang="zh-CN" altLang="en-US"/>
            </a:p>
            <a:p>
              <a:pPr algn="ctr"/>
              <a:r>
                <a:rPr lang="zh-CN" altLang="en-US"/>
                <a:t>操作</a:t>
              </a:r>
            </a:p>
          </p:txBody>
        </p:sp>
        <p:sp>
          <p:nvSpPr>
            <p:cNvPr id="2061" name="Line 14">
              <a:extLst>
                <a:ext uri="{FF2B5EF4-FFF2-40B4-BE49-F238E27FC236}">
                  <a16:creationId xmlns:a16="http://schemas.microsoft.com/office/drawing/2014/main" id="{CD2BEADE-BBF9-4C9F-890B-B1A37DC39CFF}"/>
                </a:ext>
              </a:extLst>
            </p:cNvPr>
            <p:cNvSpPr>
              <a:spLocks noChangeShapeType="1"/>
            </p:cNvSpPr>
            <p:nvPr/>
          </p:nvSpPr>
          <p:spPr bwMode="auto">
            <a:xfrm>
              <a:off x="2707" y="1806"/>
              <a:ext cx="97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Tree>
    <p:extLst>
      <p:ext uri="{BB962C8B-B14F-4D97-AF65-F5344CB8AC3E}">
        <p14:creationId xmlns:p14="http://schemas.microsoft.com/office/powerpoint/2010/main" val="2969840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699"/>
                                        </p:tgtEl>
                                        <p:attrNameLst>
                                          <p:attrName>style.visibility</p:attrName>
                                        </p:attrNameLst>
                                      </p:cBhvr>
                                      <p:to>
                                        <p:strVal val="visible"/>
                                      </p:to>
                                    </p:set>
                                    <p:anim calcmode="lin" valueType="num">
                                      <p:cBhvr additive="base">
                                        <p:cTn id="7" dur="500" fill="hold"/>
                                        <p:tgtEl>
                                          <p:spTgt spid="285699"/>
                                        </p:tgtEl>
                                        <p:attrNameLst>
                                          <p:attrName>ppt_x</p:attrName>
                                        </p:attrNameLst>
                                      </p:cBhvr>
                                      <p:tavLst>
                                        <p:tav tm="0">
                                          <p:val>
                                            <p:strVal val="#ppt_x"/>
                                          </p:val>
                                        </p:tav>
                                        <p:tav tm="100000">
                                          <p:val>
                                            <p:strVal val="#ppt_x"/>
                                          </p:val>
                                        </p:tav>
                                      </p:tavLst>
                                    </p:anim>
                                    <p:anim calcmode="lin" valueType="num">
                                      <p:cBhvr additive="base">
                                        <p:cTn id="8" dur="500" fill="hold"/>
                                        <p:tgtEl>
                                          <p:spTgt spid="28569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5699"/>
                                        </p:tgtEl>
                                        <p:attrNameLst>
                                          <p:attrName>ppt_c</p:attrName>
                                        </p:attrNameLst>
                                      </p:cBhvr>
                                      <p:to>
                                        <a:srgbClr val="FF9966"/>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5703"/>
                                        </p:tgtEl>
                                        <p:attrNameLst>
                                          <p:attrName>style.visibility</p:attrName>
                                        </p:attrNameLst>
                                      </p:cBhvr>
                                      <p:to>
                                        <p:strVal val="visible"/>
                                      </p:to>
                                    </p:set>
                                    <p:anim calcmode="lin" valueType="num">
                                      <p:cBhvr additive="base">
                                        <p:cTn id="22" dur="500" fill="hold"/>
                                        <p:tgtEl>
                                          <p:spTgt spid="285703"/>
                                        </p:tgtEl>
                                        <p:attrNameLst>
                                          <p:attrName>ppt_x</p:attrName>
                                        </p:attrNameLst>
                                      </p:cBhvr>
                                      <p:tavLst>
                                        <p:tav tm="0">
                                          <p:val>
                                            <p:strVal val="#ppt_x"/>
                                          </p:val>
                                        </p:tav>
                                        <p:tav tm="100000">
                                          <p:val>
                                            <p:strVal val="#ppt_x"/>
                                          </p:val>
                                        </p:tav>
                                      </p:tavLst>
                                    </p:anim>
                                    <p:anim calcmode="lin" valueType="num">
                                      <p:cBhvr additive="base">
                                        <p:cTn id="23" dur="500" fill="hold"/>
                                        <p:tgtEl>
                                          <p:spTgt spid="285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8794E9E5-A07C-49BA-817D-D209D9C82447}"/>
              </a:ext>
            </a:extLst>
          </p:cNvPr>
          <p:cNvSpPr>
            <a:spLocks noGrp="1" noChangeArrowheads="1"/>
          </p:cNvSpPr>
          <p:nvPr>
            <p:ph type="subTitle" idx="1"/>
          </p:nvPr>
        </p:nvSpPr>
        <p:spPr>
          <a:xfrm>
            <a:off x="1828800" y="457201"/>
            <a:ext cx="8382000" cy="5991225"/>
          </a:xfrm>
          <a:noFill/>
          <a:ln/>
        </p:spPr>
        <p:txBody>
          <a:bodyPr>
            <a:normAutofit/>
          </a:bodyPr>
          <a:lstStyle/>
          <a:p>
            <a:pPr indent="-6350"/>
            <a:r>
              <a:rPr lang="zh-CN" altLang="en-US" sz="2400" dirty="0">
                <a:solidFill>
                  <a:srgbClr val="800000"/>
                </a:solidFill>
              </a:rPr>
              <a:t>2. 封装与信息隐蔽</a:t>
            </a:r>
          </a:p>
          <a:p>
            <a:pPr indent="-6350"/>
            <a:r>
              <a:rPr lang="zh-CN" altLang="en-US" sz="2400" dirty="0"/>
              <a:t>面向对象程序设计方法的一个重要特点就是</a:t>
            </a:r>
            <a:r>
              <a:rPr lang="zh-CN" altLang="en-US" sz="2400" dirty="0">
                <a:latin typeface="Arial" panose="020B0604020202020204" pitchFamily="34" charset="0"/>
              </a:rPr>
              <a:t>“</a:t>
            </a:r>
            <a:r>
              <a:rPr lang="zh-CN" altLang="en-US" sz="2400" dirty="0"/>
              <a:t>封装性</a:t>
            </a:r>
            <a:r>
              <a:rPr lang="zh-CN" altLang="en-US" sz="2400" dirty="0">
                <a:latin typeface="Arial" panose="020B0604020202020204" pitchFamily="34" charset="0"/>
              </a:rPr>
              <a:t>”</a:t>
            </a:r>
            <a:r>
              <a:rPr lang="zh-CN" altLang="en-US" sz="2400" dirty="0"/>
              <a:t> (</a:t>
            </a:r>
            <a:r>
              <a:rPr lang="en-US" altLang="zh-CN" sz="2400" dirty="0"/>
              <a:t>encapsulation)，</a:t>
            </a:r>
            <a:r>
              <a:rPr lang="zh-CN" altLang="en-US" sz="2400" dirty="0"/>
              <a:t>所谓</a:t>
            </a:r>
            <a:r>
              <a:rPr lang="zh-CN" altLang="en-US" sz="2400" dirty="0">
                <a:latin typeface="Arial" panose="020B0604020202020204" pitchFamily="34" charset="0"/>
              </a:rPr>
              <a:t>“</a:t>
            </a:r>
            <a:r>
              <a:rPr lang="zh-CN" altLang="en-US" sz="2400" dirty="0"/>
              <a:t>封装</a:t>
            </a:r>
            <a:r>
              <a:rPr lang="zh-CN" altLang="en-US" sz="2400" dirty="0">
                <a:latin typeface="Arial" panose="020B0604020202020204" pitchFamily="34" charset="0"/>
              </a:rPr>
              <a:t>”</a:t>
            </a:r>
            <a:r>
              <a:rPr lang="zh-CN" altLang="en-US" sz="2400" dirty="0"/>
              <a:t>，指两方面的含义： </a:t>
            </a:r>
            <a:endParaRPr lang="en-US" altLang="zh-CN" sz="2400" dirty="0"/>
          </a:p>
          <a:p>
            <a:pPr indent="-6350"/>
            <a:r>
              <a:rPr lang="zh-CN" altLang="en-US" sz="2400" dirty="0"/>
              <a:t>一是将有关的数据和操作代码封装在一个对象中，形成一个基本单位，各个对象之间相对独立，互不干扰。</a:t>
            </a:r>
            <a:endParaRPr lang="en-US" altLang="zh-CN" sz="2400" dirty="0"/>
          </a:p>
          <a:p>
            <a:pPr indent="-6350"/>
            <a:r>
              <a:rPr lang="zh-CN" altLang="en-US" sz="2400" dirty="0"/>
              <a:t>二是将对象中某些部分对外隐蔽，即隐蔽其内部细节，只留下少量接口，以便与外界联系，接收外界的消息。</a:t>
            </a:r>
            <a:endParaRPr lang="en-US" altLang="zh-CN" sz="2400" dirty="0"/>
          </a:p>
          <a:p>
            <a:pPr indent="-6350"/>
            <a:r>
              <a:rPr lang="zh-CN" altLang="en-US" sz="2400" dirty="0"/>
              <a:t>这种对外界隐蔽的做法称为信息隐蔽(</a:t>
            </a:r>
            <a:r>
              <a:rPr lang="en-US" altLang="zh-CN" sz="2400" dirty="0" err="1"/>
              <a:t>imformation</a:t>
            </a:r>
            <a:r>
              <a:rPr lang="en-US" altLang="zh-CN" sz="2400" dirty="0"/>
              <a:t> hiding)。</a:t>
            </a:r>
            <a:r>
              <a:rPr lang="zh-CN" altLang="en-US" sz="2400" dirty="0"/>
              <a:t>信息隐蔽还有利于数据安全，防止无关的人了解和修改数据。</a:t>
            </a:r>
          </a:p>
        </p:txBody>
      </p:sp>
    </p:spTree>
    <p:extLst>
      <p:ext uri="{BB962C8B-B14F-4D97-AF65-F5344CB8AC3E}">
        <p14:creationId xmlns:p14="http://schemas.microsoft.com/office/powerpoint/2010/main" val="163108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77" name="Text Box 2">
            <a:extLst>
              <a:ext uri="{FF2B5EF4-FFF2-40B4-BE49-F238E27FC236}">
                <a16:creationId xmlns:a16="http://schemas.microsoft.com/office/drawing/2014/main" id="{4875D76D-3605-4FC7-AE0F-FF4854156088}"/>
              </a:ext>
            </a:extLst>
          </p:cNvPr>
          <p:cNvSpPr txBox="1">
            <a:spLocks noChangeArrowheads="1"/>
          </p:cNvSpPr>
          <p:nvPr/>
        </p:nvSpPr>
        <p:spPr bwMode="auto">
          <a:xfrm>
            <a:off x="1982788" y="555626"/>
            <a:ext cx="621665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99011A"/>
                </a:solidFill>
                <a:latin typeface="宋体" panose="02010600030101010101" pitchFamily="2" charset="-122"/>
              </a:rPr>
              <a:t>封装：</a:t>
            </a:r>
            <a:r>
              <a:rPr lang="zh-CN" altLang="en-US">
                <a:latin typeface="宋体" panose="02010600030101010101" pitchFamily="2" charset="-122"/>
              </a:rPr>
              <a:t>把对象的属性和操作结合成一个独立的系统单位，并尽可能隐蔽对象的内部细节。</a:t>
            </a:r>
          </a:p>
        </p:txBody>
      </p:sp>
      <p:grpSp>
        <p:nvGrpSpPr>
          <p:cNvPr id="2" name="Group 3">
            <a:extLst>
              <a:ext uri="{FF2B5EF4-FFF2-40B4-BE49-F238E27FC236}">
                <a16:creationId xmlns:a16="http://schemas.microsoft.com/office/drawing/2014/main" id="{9440144B-8CE5-4645-9936-9EAA92B65D1E}"/>
              </a:ext>
            </a:extLst>
          </p:cNvPr>
          <p:cNvGrpSpPr>
            <a:grpSpLocks/>
          </p:cNvGrpSpPr>
          <p:nvPr/>
        </p:nvGrpSpPr>
        <p:grpSpPr bwMode="auto">
          <a:xfrm>
            <a:off x="2901951" y="1727201"/>
            <a:ext cx="4849813" cy="2308225"/>
            <a:chOff x="1156" y="1482"/>
            <a:chExt cx="3055" cy="1454"/>
          </a:xfrm>
        </p:grpSpPr>
        <p:sp>
          <p:nvSpPr>
            <p:cNvPr id="3084" name="AutoShape 4">
              <a:extLst>
                <a:ext uri="{FF2B5EF4-FFF2-40B4-BE49-F238E27FC236}">
                  <a16:creationId xmlns:a16="http://schemas.microsoft.com/office/drawing/2014/main" id="{B14ED751-9C57-405C-9D25-EA19334FA913}"/>
                </a:ext>
              </a:extLst>
            </p:cNvPr>
            <p:cNvSpPr>
              <a:spLocks noChangeArrowheads="1"/>
            </p:cNvSpPr>
            <p:nvPr/>
          </p:nvSpPr>
          <p:spPr bwMode="auto">
            <a:xfrm>
              <a:off x="1229" y="1482"/>
              <a:ext cx="1010" cy="1307"/>
            </a:xfrm>
            <a:prstGeom prst="cube">
              <a:avLst>
                <a:gd name="adj" fmla="val 24995"/>
              </a:avLst>
            </a:prstGeom>
            <a:solidFill>
              <a:schemeClr val="folHlink"/>
            </a:solid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74" name="Object 5">
              <a:hlinkClick r:id="" action="ppaction://ole?verb=0"/>
              <a:extLst>
                <a:ext uri="{FF2B5EF4-FFF2-40B4-BE49-F238E27FC236}">
                  <a16:creationId xmlns:a16="http://schemas.microsoft.com/office/drawing/2014/main" id="{798CDD04-88B2-4A23-90EA-AA4BD5E19F18}"/>
                </a:ext>
              </a:extLst>
            </p:cNvPr>
            <p:cNvGraphicFramePr>
              <a:graphicFrameLocks/>
            </p:cNvGraphicFramePr>
            <p:nvPr/>
          </p:nvGraphicFramePr>
          <p:xfrm>
            <a:off x="1297" y="2024"/>
            <a:ext cx="280" cy="704"/>
          </p:xfrm>
          <a:graphic>
            <a:graphicData uri="http://schemas.openxmlformats.org/presentationml/2006/ole">
              <mc:AlternateContent xmlns:mc="http://schemas.openxmlformats.org/markup-compatibility/2006">
                <mc:Choice xmlns:v="urn:schemas-microsoft-com:vml" Requires="v">
                  <p:oleObj name="剪辑" r:id="rId2" imgW="1201680" imgH="3321000" progId="MS_ClipArt_Gallery.2">
                    <p:embed/>
                  </p:oleObj>
                </mc:Choice>
                <mc:Fallback>
                  <p:oleObj name="剪辑" r:id="rId2" imgW="1201680" imgH="3321000" progId="MS_ClipArt_Gallery.2">
                    <p:embed/>
                    <p:pic>
                      <p:nvPicPr>
                        <p:cNvPr id="3074" name="Object 5">
                          <a:hlinkClick r:id="" action="ppaction://ole?verb=0"/>
                          <a:extLst>
                            <a:ext uri="{FF2B5EF4-FFF2-40B4-BE49-F238E27FC236}">
                              <a16:creationId xmlns:a16="http://schemas.microsoft.com/office/drawing/2014/main" id="{798CDD04-88B2-4A23-90EA-AA4BD5E19F1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 y="2024"/>
                          <a:ext cx="280"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5" name="Rectangle 6">
              <a:extLst>
                <a:ext uri="{FF2B5EF4-FFF2-40B4-BE49-F238E27FC236}">
                  <a16:creationId xmlns:a16="http://schemas.microsoft.com/office/drawing/2014/main" id="{91E4967B-5A38-438A-94AA-71A2CC063BD4}"/>
                </a:ext>
              </a:extLst>
            </p:cNvPr>
            <p:cNvSpPr>
              <a:spLocks noChangeArrowheads="1"/>
            </p:cNvSpPr>
            <p:nvPr/>
          </p:nvSpPr>
          <p:spPr bwMode="auto">
            <a:xfrm>
              <a:off x="1229" y="2468"/>
              <a:ext cx="755" cy="321"/>
            </a:xfrm>
            <a:prstGeom prst="rect">
              <a:avLst/>
            </a:prstGeom>
            <a:solidFill>
              <a:schemeClr val="folHlink"/>
            </a:solid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075" name="Object 7">
              <a:hlinkClick r:id="" action="ppaction://ole?verb=0"/>
              <a:extLst>
                <a:ext uri="{FF2B5EF4-FFF2-40B4-BE49-F238E27FC236}">
                  <a16:creationId xmlns:a16="http://schemas.microsoft.com/office/drawing/2014/main" id="{D4E089F7-BDF1-4C2B-B203-8F4571984510}"/>
                </a:ext>
              </a:extLst>
            </p:cNvPr>
            <p:cNvGraphicFramePr>
              <a:graphicFrameLocks/>
            </p:cNvGraphicFramePr>
            <p:nvPr/>
          </p:nvGraphicFramePr>
          <p:xfrm>
            <a:off x="1588" y="2239"/>
            <a:ext cx="400" cy="697"/>
          </p:xfrm>
          <a:graphic>
            <a:graphicData uri="http://schemas.openxmlformats.org/presentationml/2006/ole">
              <mc:AlternateContent xmlns:mc="http://schemas.openxmlformats.org/markup-compatibility/2006">
                <mc:Choice xmlns:v="urn:schemas-microsoft-com:vml" Requires="v">
                  <p:oleObj name="剪辑" r:id="rId4" imgW="1674720" imgH="3214440" progId="MS_ClipArt_Gallery.2">
                    <p:embed/>
                  </p:oleObj>
                </mc:Choice>
                <mc:Fallback>
                  <p:oleObj name="剪辑" r:id="rId4" imgW="1674720" imgH="3214440" progId="MS_ClipArt_Gallery.2">
                    <p:embed/>
                    <p:pic>
                      <p:nvPicPr>
                        <p:cNvPr id="3075" name="Object 7">
                          <a:hlinkClick r:id="" action="ppaction://ole?verb=0"/>
                          <a:extLst>
                            <a:ext uri="{FF2B5EF4-FFF2-40B4-BE49-F238E27FC236}">
                              <a16:creationId xmlns:a16="http://schemas.microsoft.com/office/drawing/2014/main" id="{D4E089F7-BDF1-4C2B-B203-8F457198451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2239"/>
                          <a:ext cx="400" cy="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6" name="AutoShape 8" descr="大纸屑">
              <a:extLst>
                <a:ext uri="{FF2B5EF4-FFF2-40B4-BE49-F238E27FC236}">
                  <a16:creationId xmlns:a16="http://schemas.microsoft.com/office/drawing/2014/main" id="{DD4C10A8-29DE-45FB-9FDA-970998BC6064}"/>
                </a:ext>
              </a:extLst>
            </p:cNvPr>
            <p:cNvSpPr>
              <a:spLocks noChangeArrowheads="1"/>
            </p:cNvSpPr>
            <p:nvPr/>
          </p:nvSpPr>
          <p:spPr bwMode="auto">
            <a:xfrm>
              <a:off x="1156" y="1712"/>
              <a:ext cx="828" cy="91"/>
            </a:xfrm>
            <a:prstGeom prst="parallelogram">
              <a:avLst>
                <a:gd name="adj" fmla="val 80332"/>
              </a:avLst>
            </a:prstGeom>
            <a:pattFill prst="lgConfetti">
              <a:fgClr>
                <a:schemeClr val="folHlink"/>
              </a:fgClr>
              <a:bgClr>
                <a:schemeClr val="bg1"/>
              </a:bgClr>
            </a:patt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61833" name="Rectangle 9">
              <a:extLst>
                <a:ext uri="{FF2B5EF4-FFF2-40B4-BE49-F238E27FC236}">
                  <a16:creationId xmlns:a16="http://schemas.microsoft.com/office/drawing/2014/main" id="{F36BF2BC-19B3-426F-AA4C-C35B8B70E3A6}"/>
                </a:ext>
              </a:extLst>
            </p:cNvPr>
            <p:cNvSpPr>
              <a:spLocks noChangeArrowheads="1"/>
            </p:cNvSpPr>
            <p:nvPr/>
          </p:nvSpPr>
          <p:spPr bwMode="auto">
            <a:xfrm>
              <a:off x="1470" y="1491"/>
              <a:ext cx="549" cy="229"/>
            </a:xfrm>
            <a:prstGeom prst="rect">
              <a:avLst/>
            </a:prstGeom>
            <a:noFill/>
            <a:ln w="12700">
              <a:noFill/>
              <a:miter lim="800000"/>
              <a:headEnd/>
              <a:tailEnd/>
            </a:ln>
            <a:effectLst/>
          </p:spPr>
          <p:txBody>
            <a:bodyPr wrap="none" lIns="90488" tIns="44450" rIns="90488" bIns="44450">
              <a:spAutoFit/>
            </a:bodyPr>
            <a:lstStyle/>
            <a:p>
              <a:pPr>
                <a:defRPr/>
              </a:pPr>
              <a:r>
                <a:rPr lang="zh-CN" altLang="en-US" i="1">
                  <a:solidFill>
                    <a:srgbClr val="0000CC"/>
                  </a:solidFill>
                  <a:effectLst>
                    <a:outerShdw blurRad="38100" dist="38100" dir="2700000" algn="tl">
                      <a:srgbClr val="C0C0C0"/>
                    </a:outerShdw>
                  </a:effectLst>
                  <a:latin typeface="宋体" pitchFamily="2" charset="-122"/>
                </a:rPr>
                <a:t>售报亭</a:t>
              </a:r>
              <a:endParaRPr lang="zh-CN" altLang="en-US">
                <a:solidFill>
                  <a:srgbClr val="0000CC"/>
                </a:solidFill>
                <a:effectLst>
                  <a:outerShdw blurRad="38100" dist="38100" dir="2700000" algn="tl">
                    <a:srgbClr val="C0C0C0"/>
                  </a:outerShdw>
                </a:effectLst>
                <a:latin typeface="宋体" pitchFamily="2" charset="-122"/>
              </a:endParaRPr>
            </a:p>
          </p:txBody>
        </p:sp>
        <p:sp>
          <p:nvSpPr>
            <p:cNvPr id="461834" name="AutoShape 10">
              <a:extLst>
                <a:ext uri="{FF2B5EF4-FFF2-40B4-BE49-F238E27FC236}">
                  <a16:creationId xmlns:a16="http://schemas.microsoft.com/office/drawing/2014/main" id="{213B9E66-46B1-4369-AE16-26BE380F6EB8}"/>
                </a:ext>
              </a:extLst>
            </p:cNvPr>
            <p:cNvSpPr>
              <a:spLocks noChangeArrowheads="1"/>
            </p:cNvSpPr>
            <p:nvPr/>
          </p:nvSpPr>
          <p:spPr bwMode="auto">
            <a:xfrm>
              <a:off x="2429" y="2070"/>
              <a:ext cx="400" cy="131"/>
            </a:xfrm>
            <a:prstGeom prst="rightArrow">
              <a:avLst>
                <a:gd name="adj1" fmla="val 50000"/>
                <a:gd name="adj2" fmla="val 152686"/>
              </a:avLst>
            </a:prstGeom>
            <a:solidFill>
              <a:schemeClr val="accent1"/>
            </a:solidFill>
            <a:ln w="12700">
              <a:noFill/>
              <a:miter lim="800000"/>
              <a:headEnd/>
              <a:tailEnd/>
            </a:ln>
            <a:effectLst>
              <a:outerShdw dist="107763" dir="2700000" algn="ctr" rotWithShape="0">
                <a:schemeClr val="tx2"/>
              </a:outerShdw>
            </a:effectLst>
          </p:spPr>
          <p:txBody>
            <a:bodyPr wrap="none" anchor="ctr"/>
            <a:lstStyle/>
            <a:p>
              <a:pPr>
                <a:defRPr/>
              </a:pPr>
              <a:endParaRPr lang="zh-CN" altLang="en-US"/>
            </a:p>
          </p:txBody>
        </p:sp>
        <p:sp>
          <p:nvSpPr>
            <p:cNvPr id="3089" name="Rectangle 11" descr="轮廓式菱形">
              <a:extLst>
                <a:ext uri="{FF2B5EF4-FFF2-40B4-BE49-F238E27FC236}">
                  <a16:creationId xmlns:a16="http://schemas.microsoft.com/office/drawing/2014/main" id="{99A8FC4B-6EA8-4DDB-BD1F-11E8BC48CD0E}"/>
                </a:ext>
              </a:extLst>
            </p:cNvPr>
            <p:cNvSpPr>
              <a:spLocks noChangeArrowheads="1"/>
            </p:cNvSpPr>
            <p:nvPr/>
          </p:nvSpPr>
          <p:spPr bwMode="auto">
            <a:xfrm>
              <a:off x="3004" y="1526"/>
              <a:ext cx="816" cy="1248"/>
            </a:xfrm>
            <a:prstGeom prst="rect">
              <a:avLst/>
            </a:prstGeom>
            <a:pattFill prst="openDmnd">
              <a:fgClr>
                <a:schemeClr val="tx2"/>
              </a:fgClr>
              <a:bgClr>
                <a:schemeClr val="bg1"/>
              </a:bgClr>
            </a:patt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0" name="Rectangle 12">
              <a:extLst>
                <a:ext uri="{FF2B5EF4-FFF2-40B4-BE49-F238E27FC236}">
                  <a16:creationId xmlns:a16="http://schemas.microsoft.com/office/drawing/2014/main" id="{282AB6C8-C21F-4057-AA46-E6C624FB538D}"/>
                </a:ext>
              </a:extLst>
            </p:cNvPr>
            <p:cNvSpPr>
              <a:spLocks noChangeArrowheads="1"/>
            </p:cNvSpPr>
            <p:nvPr/>
          </p:nvSpPr>
          <p:spPr bwMode="auto">
            <a:xfrm>
              <a:off x="3052" y="1574"/>
              <a:ext cx="720" cy="1152"/>
            </a:xfrm>
            <a:prstGeom prst="rect">
              <a:avLst/>
            </a:prstGeom>
            <a:solidFill>
              <a:schemeClr val="bg1"/>
            </a:solid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1" name="Line 13">
              <a:extLst>
                <a:ext uri="{FF2B5EF4-FFF2-40B4-BE49-F238E27FC236}">
                  <a16:creationId xmlns:a16="http://schemas.microsoft.com/office/drawing/2014/main" id="{71C07241-7ADD-48F3-92D4-6AE12A274FFE}"/>
                </a:ext>
              </a:extLst>
            </p:cNvPr>
            <p:cNvSpPr>
              <a:spLocks noChangeShapeType="1"/>
            </p:cNvSpPr>
            <p:nvPr/>
          </p:nvSpPr>
          <p:spPr bwMode="auto">
            <a:xfrm>
              <a:off x="3052" y="2294"/>
              <a:ext cx="72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Rectangle 14">
              <a:extLst>
                <a:ext uri="{FF2B5EF4-FFF2-40B4-BE49-F238E27FC236}">
                  <a16:creationId xmlns:a16="http://schemas.microsoft.com/office/drawing/2014/main" id="{F41F36AC-C4AE-4564-B247-72D951F02C4D}"/>
                </a:ext>
              </a:extLst>
            </p:cNvPr>
            <p:cNvSpPr>
              <a:spLocks noChangeArrowheads="1"/>
            </p:cNvSpPr>
            <p:nvPr/>
          </p:nvSpPr>
          <p:spPr bwMode="auto">
            <a:xfrm>
              <a:off x="3724" y="2326"/>
              <a:ext cx="77" cy="2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3" name="Rectangle 15">
              <a:extLst>
                <a:ext uri="{FF2B5EF4-FFF2-40B4-BE49-F238E27FC236}">
                  <a16:creationId xmlns:a16="http://schemas.microsoft.com/office/drawing/2014/main" id="{A57A3815-B56F-4EBA-90F4-084054FDC1DB}"/>
                </a:ext>
              </a:extLst>
            </p:cNvPr>
            <p:cNvSpPr>
              <a:spLocks noChangeArrowheads="1"/>
            </p:cNvSpPr>
            <p:nvPr/>
          </p:nvSpPr>
          <p:spPr bwMode="auto">
            <a:xfrm>
              <a:off x="3082" y="1768"/>
              <a:ext cx="25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solidFill>
                    <a:schemeClr val="hlink"/>
                  </a:solidFill>
                  <a:latin typeface="宋体" panose="02010600030101010101" pitchFamily="2" charset="-122"/>
                </a:rPr>
                <a:t>属</a:t>
              </a:r>
            </a:p>
            <a:p>
              <a:r>
                <a:rPr lang="zh-CN" altLang="en-US" sz="1400">
                  <a:solidFill>
                    <a:schemeClr val="hlink"/>
                  </a:solidFill>
                  <a:latin typeface="宋体" panose="02010600030101010101" pitchFamily="2" charset="-122"/>
                </a:rPr>
                <a:t>性</a:t>
              </a:r>
            </a:p>
          </p:txBody>
        </p:sp>
        <p:sp>
          <p:nvSpPr>
            <p:cNvPr id="3094" name="Rectangle 16">
              <a:extLst>
                <a:ext uri="{FF2B5EF4-FFF2-40B4-BE49-F238E27FC236}">
                  <a16:creationId xmlns:a16="http://schemas.microsoft.com/office/drawing/2014/main" id="{DEE11039-81A9-4030-9B67-04DD0BF06CB6}"/>
                </a:ext>
              </a:extLst>
            </p:cNvPr>
            <p:cNvSpPr>
              <a:spLocks noChangeArrowheads="1"/>
            </p:cNvSpPr>
            <p:nvPr/>
          </p:nvSpPr>
          <p:spPr bwMode="auto">
            <a:xfrm>
              <a:off x="3082" y="2393"/>
              <a:ext cx="25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solidFill>
                    <a:schemeClr val="hlink"/>
                  </a:solidFill>
                  <a:latin typeface="宋体" panose="02010600030101010101" pitchFamily="2" charset="-122"/>
                </a:rPr>
                <a:t>操作</a:t>
              </a:r>
            </a:p>
          </p:txBody>
        </p:sp>
        <p:sp>
          <p:nvSpPr>
            <p:cNvPr id="3095" name="Rectangle 17">
              <a:extLst>
                <a:ext uri="{FF2B5EF4-FFF2-40B4-BE49-F238E27FC236}">
                  <a16:creationId xmlns:a16="http://schemas.microsoft.com/office/drawing/2014/main" id="{4328B4E7-CEF6-42F6-80D6-C2D9EA3504F1}"/>
                </a:ext>
              </a:extLst>
            </p:cNvPr>
            <p:cNvSpPr>
              <a:spLocks noChangeArrowheads="1"/>
            </p:cNvSpPr>
            <p:nvPr/>
          </p:nvSpPr>
          <p:spPr bwMode="auto">
            <a:xfrm>
              <a:off x="3260" y="1667"/>
              <a:ext cx="464"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200">
                  <a:solidFill>
                    <a:schemeClr val="tx2"/>
                  </a:solidFill>
                  <a:latin typeface="宋体" panose="02010600030101010101" pitchFamily="2" charset="-122"/>
                </a:rPr>
                <a:t>报刊</a:t>
              </a:r>
              <a:r>
                <a:rPr lang="en-US" altLang="zh-CN" sz="1200">
                  <a:solidFill>
                    <a:schemeClr val="tx2"/>
                  </a:solidFill>
                  <a:latin typeface="宋体" panose="02010600030101010101" pitchFamily="2" charset="-122"/>
                </a:rPr>
                <a:t>A</a:t>
              </a:r>
            </a:p>
            <a:p>
              <a:r>
                <a:rPr lang="zh-CN" altLang="en-US" sz="1200">
                  <a:solidFill>
                    <a:schemeClr val="tx2"/>
                  </a:solidFill>
                  <a:latin typeface="宋体" panose="02010600030101010101" pitchFamily="2" charset="-122"/>
                </a:rPr>
                <a:t>报刊</a:t>
              </a:r>
              <a:r>
                <a:rPr lang="en-US" altLang="zh-CN" sz="1200">
                  <a:solidFill>
                    <a:schemeClr val="tx2"/>
                  </a:solidFill>
                  <a:latin typeface="宋体" panose="02010600030101010101" pitchFamily="2" charset="-122"/>
                </a:rPr>
                <a:t>B</a:t>
              </a:r>
            </a:p>
            <a:p>
              <a:r>
                <a:rPr lang="en-US" altLang="zh-CN" sz="1200">
                  <a:solidFill>
                    <a:schemeClr val="tx2"/>
                  </a:solidFill>
                  <a:latin typeface="宋体" panose="02010600030101010101" pitchFamily="2" charset="-122"/>
                </a:rPr>
                <a:t>…</a:t>
              </a:r>
            </a:p>
            <a:p>
              <a:r>
                <a:rPr lang="zh-CN" altLang="en-US" sz="1200">
                  <a:solidFill>
                    <a:schemeClr val="tx2"/>
                  </a:solidFill>
                  <a:latin typeface="宋体" panose="02010600030101010101" pitchFamily="2" charset="-122"/>
                </a:rPr>
                <a:t>钱箱</a:t>
              </a:r>
            </a:p>
          </p:txBody>
        </p:sp>
        <p:sp>
          <p:nvSpPr>
            <p:cNvPr id="3096" name="Rectangle 18">
              <a:extLst>
                <a:ext uri="{FF2B5EF4-FFF2-40B4-BE49-F238E27FC236}">
                  <a16:creationId xmlns:a16="http://schemas.microsoft.com/office/drawing/2014/main" id="{996218E9-B56D-4707-BC16-6BA542C2BB99}"/>
                </a:ext>
              </a:extLst>
            </p:cNvPr>
            <p:cNvSpPr>
              <a:spLocks noChangeArrowheads="1"/>
            </p:cNvSpPr>
            <p:nvPr/>
          </p:nvSpPr>
          <p:spPr bwMode="auto">
            <a:xfrm>
              <a:off x="3232" y="2402"/>
              <a:ext cx="63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200">
                  <a:solidFill>
                    <a:schemeClr val="tx2"/>
                  </a:solidFill>
                  <a:latin typeface="宋体" panose="02010600030101010101" pitchFamily="2" charset="-122"/>
                </a:rPr>
                <a:t>报刊零售</a:t>
              </a:r>
            </a:p>
            <a:p>
              <a:r>
                <a:rPr lang="zh-CN" altLang="en-US" sz="1200">
                  <a:solidFill>
                    <a:schemeClr val="tx2"/>
                  </a:solidFill>
                  <a:latin typeface="宋体" panose="02010600030101010101" pitchFamily="2" charset="-122"/>
                </a:rPr>
                <a:t>款货清点</a:t>
              </a:r>
            </a:p>
          </p:txBody>
        </p:sp>
        <p:sp>
          <p:nvSpPr>
            <p:cNvPr id="3097" name="Rectangle 19">
              <a:extLst>
                <a:ext uri="{FF2B5EF4-FFF2-40B4-BE49-F238E27FC236}">
                  <a16:creationId xmlns:a16="http://schemas.microsoft.com/office/drawing/2014/main" id="{DCB19A2F-982C-46A9-A452-E73E8B775818}"/>
                </a:ext>
              </a:extLst>
            </p:cNvPr>
            <p:cNvSpPr>
              <a:spLocks noChangeArrowheads="1"/>
            </p:cNvSpPr>
            <p:nvPr/>
          </p:nvSpPr>
          <p:spPr bwMode="auto">
            <a:xfrm>
              <a:off x="3966" y="2105"/>
              <a:ext cx="24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600">
                  <a:solidFill>
                    <a:schemeClr val="tx2"/>
                  </a:solidFill>
                  <a:latin typeface="宋体" panose="02010600030101010101" pitchFamily="2" charset="-122"/>
                </a:rPr>
                <a:t>顾</a:t>
              </a:r>
            </a:p>
            <a:p>
              <a:r>
                <a:rPr lang="zh-CN" altLang="en-US" sz="1600">
                  <a:solidFill>
                    <a:schemeClr val="tx2"/>
                  </a:solidFill>
                  <a:latin typeface="宋体" panose="02010600030101010101" pitchFamily="2" charset="-122"/>
                </a:rPr>
                <a:t>客</a:t>
              </a:r>
            </a:p>
          </p:txBody>
        </p:sp>
        <p:sp>
          <p:nvSpPr>
            <p:cNvPr id="3098" name="Line 20">
              <a:extLst>
                <a:ext uri="{FF2B5EF4-FFF2-40B4-BE49-F238E27FC236}">
                  <a16:creationId xmlns:a16="http://schemas.microsoft.com/office/drawing/2014/main" id="{09ACC0B2-F71E-401B-8BD7-7AF1BCA11721}"/>
                </a:ext>
              </a:extLst>
            </p:cNvPr>
            <p:cNvSpPr>
              <a:spLocks noChangeShapeType="1"/>
            </p:cNvSpPr>
            <p:nvPr/>
          </p:nvSpPr>
          <p:spPr bwMode="auto">
            <a:xfrm flipV="1">
              <a:off x="3772" y="2232"/>
              <a:ext cx="211" cy="2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845" name="Text Box 21">
            <a:extLst>
              <a:ext uri="{FF2B5EF4-FFF2-40B4-BE49-F238E27FC236}">
                <a16:creationId xmlns:a16="http://schemas.microsoft.com/office/drawing/2014/main" id="{8F80DBCB-CEB4-4ED4-8108-EFB93EE9FA04}"/>
              </a:ext>
            </a:extLst>
          </p:cNvPr>
          <p:cNvSpPr txBox="1">
            <a:spLocks noChangeArrowheads="1"/>
          </p:cNvSpPr>
          <p:nvPr/>
        </p:nvSpPr>
        <p:spPr bwMode="auto">
          <a:xfrm>
            <a:off x="1990725" y="4240213"/>
            <a:ext cx="51831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0000CC"/>
                </a:solidFill>
                <a:latin typeface="宋体" panose="02010600030101010101" pitchFamily="2" charset="-122"/>
              </a:rPr>
              <a:t>封装的重要意义：</a:t>
            </a:r>
            <a:endParaRPr lang="zh-CN" altLang="en-US" sz="2000">
              <a:latin typeface="宋体" panose="02010600030101010101" pitchFamily="2" charset="-122"/>
            </a:endParaRPr>
          </a:p>
          <a:p>
            <a:pPr lvl="1" eaLnBrk="1" hangingPunct="1"/>
            <a:r>
              <a:rPr lang="zh-CN" altLang="en-US" sz="2000">
                <a:latin typeface="宋体" panose="02010600030101010101" pitchFamily="2" charset="-122"/>
              </a:rPr>
              <a:t>使对象能够集中而完整地描述并对应一个具体的事物。</a:t>
            </a:r>
          </a:p>
          <a:p>
            <a:pPr lvl="1" eaLnBrk="1" hangingPunct="1"/>
            <a:r>
              <a:rPr lang="zh-CN" altLang="en-US" sz="2000">
                <a:latin typeface="宋体" panose="02010600030101010101" pitchFamily="2" charset="-122"/>
              </a:rPr>
              <a:t>体现了事物的相对独立性，使对象外部不能随意存取对象的内部数据，避免了外部错误对它的“交叉感染”。</a:t>
            </a:r>
          </a:p>
          <a:p>
            <a:pPr lvl="1" eaLnBrk="1" hangingPunct="1"/>
            <a:r>
              <a:rPr lang="zh-CN" altLang="en-US" sz="2000">
                <a:latin typeface="宋体" panose="02010600030101010101" pitchFamily="2" charset="-122"/>
              </a:rPr>
              <a:t>对象的内部的修改对外部的影响很小，减少了修改引起的“波动效应”。</a:t>
            </a:r>
          </a:p>
        </p:txBody>
      </p:sp>
    </p:spTree>
    <p:extLst>
      <p:ext uri="{BB962C8B-B14F-4D97-AF65-F5344CB8AC3E}">
        <p14:creationId xmlns:p14="http://schemas.microsoft.com/office/powerpoint/2010/main" val="683427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9966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61845"/>
                                        </p:tgtEl>
                                        <p:attrNameLst>
                                          <p:attrName>style.visibility</p:attrName>
                                        </p:attrNameLst>
                                      </p:cBhvr>
                                      <p:to>
                                        <p:strVal val="visible"/>
                                      </p:to>
                                    </p:set>
                                    <p:anim calcmode="lin" valueType="num">
                                      <p:cBhvr additive="base">
                                        <p:cTn id="12" dur="500" fill="hold"/>
                                        <p:tgtEl>
                                          <p:spTgt spid="461845"/>
                                        </p:tgtEl>
                                        <p:attrNameLst>
                                          <p:attrName>ppt_x</p:attrName>
                                        </p:attrNameLst>
                                      </p:cBhvr>
                                      <p:tavLst>
                                        <p:tav tm="0">
                                          <p:val>
                                            <p:strVal val="#ppt_x"/>
                                          </p:val>
                                        </p:tav>
                                        <p:tav tm="100000">
                                          <p:val>
                                            <p:strVal val="#ppt_x"/>
                                          </p:val>
                                        </p:tav>
                                      </p:tavLst>
                                    </p:anim>
                                    <p:anim calcmode="lin" valueType="num">
                                      <p:cBhvr additive="base">
                                        <p:cTn id="13" dur="500" fill="hold"/>
                                        <p:tgtEl>
                                          <p:spTgt spid="46184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61845"/>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FD25462C-BD7A-401B-8CE6-23C96F072BC6}"/>
              </a:ext>
            </a:extLst>
          </p:cNvPr>
          <p:cNvSpPr>
            <a:spLocks noGrp="1" noChangeArrowheads="1"/>
          </p:cNvSpPr>
          <p:nvPr>
            <p:ph type="subTitle" idx="1"/>
          </p:nvPr>
        </p:nvSpPr>
        <p:spPr>
          <a:xfrm>
            <a:off x="1828800" y="533401"/>
            <a:ext cx="8382000" cy="5991225"/>
          </a:xfrm>
          <a:noFill/>
          <a:ln/>
        </p:spPr>
        <p:txBody>
          <a:bodyPr>
            <a:normAutofit/>
          </a:bodyPr>
          <a:lstStyle/>
          <a:p>
            <a:pPr indent="-6350"/>
            <a:r>
              <a:rPr lang="zh-CN" altLang="en-US" sz="2400" dirty="0">
                <a:solidFill>
                  <a:srgbClr val="800000"/>
                </a:solidFill>
              </a:rPr>
              <a:t>3. 抽象</a:t>
            </a:r>
            <a:endParaRPr lang="en-US" altLang="zh-CN" sz="2400" dirty="0">
              <a:solidFill>
                <a:srgbClr val="800000"/>
              </a:solidFill>
            </a:endParaRPr>
          </a:p>
          <a:p>
            <a:pPr indent="-6350"/>
            <a:endParaRPr lang="en-US" altLang="zh-CN" sz="2400" dirty="0">
              <a:solidFill>
                <a:srgbClr val="800000"/>
              </a:solidFill>
            </a:endParaRPr>
          </a:p>
          <a:p>
            <a:pPr indent="-6350"/>
            <a:endParaRPr lang="zh-CN" altLang="en-US" sz="2400" dirty="0">
              <a:solidFill>
                <a:srgbClr val="800000"/>
              </a:solidFill>
            </a:endParaRPr>
          </a:p>
          <a:p>
            <a:pPr indent="-6350"/>
            <a:r>
              <a:rPr lang="zh-CN" altLang="en-US" sz="2400" dirty="0"/>
              <a:t>抽象的过程是将有关事物的共性归纳、集中的过程。</a:t>
            </a:r>
          </a:p>
          <a:p>
            <a:pPr indent="-6350"/>
            <a:r>
              <a:rPr lang="zh-CN" altLang="en-US" sz="2400" dirty="0"/>
              <a:t>抽象的作用是表示同一类事物的本质。</a:t>
            </a:r>
            <a:r>
              <a:rPr lang="en-US" altLang="zh-CN" sz="2400" dirty="0"/>
              <a:t>C</a:t>
            </a:r>
            <a:r>
              <a:rPr lang="zh-CN" altLang="en-US" sz="2400" dirty="0"/>
              <a:t>和</a:t>
            </a:r>
            <a:r>
              <a:rPr lang="en-US" altLang="zh-CN" sz="2400" dirty="0"/>
              <a:t>C++</a:t>
            </a:r>
            <a:r>
              <a:rPr lang="zh-CN" altLang="en-US" sz="2400" dirty="0"/>
              <a:t>中的数据类型就是对一批具体的数的抽象。</a:t>
            </a:r>
          </a:p>
        </p:txBody>
      </p:sp>
    </p:spTree>
    <p:extLst>
      <p:ext uri="{BB962C8B-B14F-4D97-AF65-F5344CB8AC3E}">
        <p14:creationId xmlns:p14="http://schemas.microsoft.com/office/powerpoint/2010/main" val="304183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C3FAC13F-7ECD-41DA-9BD8-53D15A18FDAB}"/>
              </a:ext>
            </a:extLst>
          </p:cNvPr>
          <p:cNvSpPr>
            <a:spLocks noChangeArrowheads="1"/>
          </p:cNvSpPr>
          <p:nvPr/>
        </p:nvSpPr>
        <p:spPr bwMode="auto">
          <a:xfrm>
            <a:off x="7613653" y="903686"/>
            <a:ext cx="1562100" cy="2171700"/>
          </a:xfrm>
          <a:prstGeom prst="rect">
            <a:avLst/>
          </a:prstGeom>
          <a:solidFill>
            <a:srgbClr val="99FF99"/>
          </a:solidFill>
          <a:ln w="28575">
            <a:solidFill>
              <a:schemeClr val="tx1"/>
            </a:solidFill>
            <a:miter lim="800000"/>
            <a:headEnd/>
            <a:tailEnd/>
          </a:ln>
        </p:spPr>
        <p:txBody>
          <a:bodyPr wrap="none"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 name="AutoShape 19">
            <a:extLst>
              <a:ext uri="{FF2B5EF4-FFF2-40B4-BE49-F238E27FC236}">
                <a16:creationId xmlns:a16="http://schemas.microsoft.com/office/drawing/2014/main" id="{70206BCC-52F1-4D0C-8195-D63280AF136C}"/>
              </a:ext>
            </a:extLst>
          </p:cNvPr>
          <p:cNvSpPr>
            <a:spLocks noChangeArrowheads="1"/>
          </p:cNvSpPr>
          <p:nvPr/>
        </p:nvSpPr>
        <p:spPr bwMode="auto">
          <a:xfrm>
            <a:off x="7793835" y="3347245"/>
            <a:ext cx="1409700" cy="1435100"/>
          </a:xfrm>
          <a:prstGeom prst="upArrow">
            <a:avLst>
              <a:gd name="adj1" fmla="val 50000"/>
              <a:gd name="adj2" fmla="val 25450"/>
            </a:avLst>
          </a:prstGeom>
          <a:gradFill rotWithShape="1">
            <a:gsLst>
              <a:gs pos="0">
                <a:srgbClr val="99FF99"/>
              </a:gs>
              <a:gs pos="100000">
                <a:srgbClr val="FFFF99"/>
              </a:gs>
            </a:gsLst>
            <a:lin ang="5400000" scaled="1"/>
          </a:gradFill>
          <a:ln w="19050">
            <a:solidFill>
              <a:schemeClr val="accent2"/>
            </a:solidFill>
            <a:miter lim="800000"/>
            <a:headEnd/>
            <a:tailEnd/>
          </a:ln>
        </p:spPr>
        <p:txBody>
          <a:bodyPr wrap="none"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3" name="Text Box 2">
            <a:extLst>
              <a:ext uri="{FF2B5EF4-FFF2-40B4-BE49-F238E27FC236}">
                <a16:creationId xmlns:a16="http://schemas.microsoft.com/office/drawing/2014/main" id="{0FDE6E63-1F32-493E-895D-97D3254E3171}"/>
              </a:ext>
            </a:extLst>
          </p:cNvPr>
          <p:cNvSpPr txBox="1">
            <a:spLocks noChangeArrowheads="1"/>
          </p:cNvSpPr>
          <p:nvPr/>
        </p:nvSpPr>
        <p:spPr bwMode="auto">
          <a:xfrm>
            <a:off x="1990725" y="226003"/>
            <a:ext cx="14427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800000"/>
                </a:solidFill>
              </a:rPr>
              <a:t>抽象，类</a:t>
            </a:r>
          </a:p>
        </p:txBody>
      </p:sp>
      <p:sp>
        <p:nvSpPr>
          <p:cNvPr id="25604" name="AutoShape 3">
            <a:extLst>
              <a:ext uri="{FF2B5EF4-FFF2-40B4-BE49-F238E27FC236}">
                <a16:creationId xmlns:a16="http://schemas.microsoft.com/office/drawing/2014/main" id="{886E234A-EE60-4301-91B3-3DDA4488DFF6}"/>
              </a:ext>
            </a:extLst>
          </p:cNvPr>
          <p:cNvSpPr>
            <a:spLocks noChangeArrowheads="1"/>
          </p:cNvSpPr>
          <p:nvPr/>
        </p:nvSpPr>
        <p:spPr bwMode="auto">
          <a:xfrm>
            <a:off x="1935164" y="922339"/>
            <a:ext cx="4054475" cy="2841625"/>
          </a:xfrm>
          <a:prstGeom prst="roundRect">
            <a:avLst>
              <a:gd name="adj" fmla="val 16667"/>
            </a:avLst>
          </a:prstGeom>
          <a:gradFill rotWithShape="1">
            <a:gsLst>
              <a:gs pos="0">
                <a:srgbClr val="99FF99"/>
              </a:gs>
              <a:gs pos="100000">
                <a:srgbClr val="FFFF00"/>
              </a:gs>
            </a:gsLst>
            <a:lin ang="2700000" scaled="1"/>
          </a:gradFill>
          <a:ln w="9525">
            <a:solidFill>
              <a:srgbClr val="0000CC"/>
            </a:solidFill>
            <a:round/>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宋体" panose="02010600030101010101" pitchFamily="2" charset="-122"/>
              </a:rPr>
              <a:t>抽象与分类：</a:t>
            </a:r>
            <a:r>
              <a:rPr lang="zh-CN" altLang="en-US" b="0">
                <a:latin typeface="宋体" panose="02010600030101010101" pitchFamily="2" charset="-122"/>
              </a:rPr>
              <a:t>忽略事物的非本质特征，只注意那些与当前目标有关的本质特征，从而找出事物的共性，叫做抽象。抽象是形成概念的基本手段。把具有共同性质的事物划分为一类，叫做分类。</a:t>
            </a:r>
            <a:endParaRPr lang="zh-CN" altLang="en-US">
              <a:solidFill>
                <a:srgbClr val="CC0000"/>
              </a:solidFill>
            </a:endParaRPr>
          </a:p>
        </p:txBody>
      </p:sp>
      <p:sp>
        <p:nvSpPr>
          <p:cNvPr id="286724" name="AutoShape 4">
            <a:extLst>
              <a:ext uri="{FF2B5EF4-FFF2-40B4-BE49-F238E27FC236}">
                <a16:creationId xmlns:a16="http://schemas.microsoft.com/office/drawing/2014/main" id="{E2CC67C1-C4E0-429B-97CD-09C4E78E84EF}"/>
              </a:ext>
            </a:extLst>
          </p:cNvPr>
          <p:cNvSpPr>
            <a:spLocks noChangeArrowheads="1"/>
          </p:cNvSpPr>
          <p:nvPr/>
        </p:nvSpPr>
        <p:spPr bwMode="auto">
          <a:xfrm>
            <a:off x="1990725" y="3863976"/>
            <a:ext cx="3995738" cy="2841625"/>
          </a:xfrm>
          <a:prstGeom prst="roundRect">
            <a:avLst>
              <a:gd name="adj" fmla="val 16667"/>
            </a:avLst>
          </a:prstGeom>
          <a:gradFill rotWithShape="1">
            <a:gsLst>
              <a:gs pos="0">
                <a:srgbClr val="99FF99"/>
              </a:gs>
              <a:gs pos="100000">
                <a:srgbClr val="FFFF00"/>
              </a:gs>
            </a:gsLst>
            <a:lin ang="2700000" scaled="1"/>
          </a:gradFill>
          <a:ln w="9525">
            <a:solidFill>
              <a:srgbClr val="0000CC"/>
            </a:solidFill>
            <a:round/>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hlink"/>
                </a:solidFill>
              </a:rPr>
              <a:t>类</a:t>
            </a:r>
            <a:r>
              <a:rPr lang="zh-CN" altLang="en-US" b="0"/>
              <a:t>是具有相同属性和操作的一组对象的集合，它为属于该类的全部对象提供了统一的抽象描述，其内部包括属性和操作两个主要部分。类的作用是用来创建对象，对象是类的一个实例。</a:t>
            </a:r>
          </a:p>
        </p:txBody>
      </p:sp>
      <p:grpSp>
        <p:nvGrpSpPr>
          <p:cNvPr id="2" name="Group 5">
            <a:extLst>
              <a:ext uri="{FF2B5EF4-FFF2-40B4-BE49-F238E27FC236}">
                <a16:creationId xmlns:a16="http://schemas.microsoft.com/office/drawing/2014/main" id="{584F6D34-A9DD-418C-BEBA-7991E75E5B03}"/>
              </a:ext>
            </a:extLst>
          </p:cNvPr>
          <p:cNvGrpSpPr>
            <a:grpSpLocks/>
          </p:cNvGrpSpPr>
          <p:nvPr/>
        </p:nvGrpSpPr>
        <p:grpSpPr bwMode="auto">
          <a:xfrm>
            <a:off x="6934200" y="4970463"/>
            <a:ext cx="3149600" cy="1306512"/>
            <a:chOff x="3408" y="3131"/>
            <a:chExt cx="1984" cy="823"/>
          </a:xfrm>
        </p:grpSpPr>
        <p:sp>
          <p:nvSpPr>
            <p:cNvPr id="25614" name="Text Box 6">
              <a:extLst>
                <a:ext uri="{FF2B5EF4-FFF2-40B4-BE49-F238E27FC236}">
                  <a16:creationId xmlns:a16="http://schemas.microsoft.com/office/drawing/2014/main" id="{7006A46E-9CBF-4763-81A1-370F24774EBB}"/>
                </a:ext>
              </a:extLst>
            </p:cNvPr>
            <p:cNvSpPr txBox="1">
              <a:spLocks noChangeArrowheads="1"/>
            </p:cNvSpPr>
            <p:nvPr/>
          </p:nvSpPr>
          <p:spPr bwMode="auto">
            <a:xfrm>
              <a:off x="4968" y="3131"/>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15" name="Text Box 7">
              <a:extLst>
                <a:ext uri="{FF2B5EF4-FFF2-40B4-BE49-F238E27FC236}">
                  <a16:creationId xmlns:a16="http://schemas.microsoft.com/office/drawing/2014/main" id="{415E05D6-A142-4454-8A47-E4AB036F4348}"/>
                </a:ext>
              </a:extLst>
            </p:cNvPr>
            <p:cNvSpPr txBox="1">
              <a:spLocks noChangeArrowheads="1"/>
            </p:cNvSpPr>
            <p:nvPr/>
          </p:nvSpPr>
          <p:spPr bwMode="auto">
            <a:xfrm>
              <a:off x="4736" y="3203"/>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16" name="Text Box 8">
              <a:extLst>
                <a:ext uri="{FF2B5EF4-FFF2-40B4-BE49-F238E27FC236}">
                  <a16:creationId xmlns:a16="http://schemas.microsoft.com/office/drawing/2014/main" id="{3F473941-9E9F-4493-9E21-2021FC82D1BF}"/>
                </a:ext>
              </a:extLst>
            </p:cNvPr>
            <p:cNvSpPr txBox="1">
              <a:spLocks noChangeArrowheads="1"/>
            </p:cNvSpPr>
            <p:nvPr/>
          </p:nvSpPr>
          <p:spPr bwMode="auto">
            <a:xfrm>
              <a:off x="4512" y="3283"/>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17" name="Text Box 9">
              <a:extLst>
                <a:ext uri="{FF2B5EF4-FFF2-40B4-BE49-F238E27FC236}">
                  <a16:creationId xmlns:a16="http://schemas.microsoft.com/office/drawing/2014/main" id="{AD842670-2C90-4D5F-9697-E0E63FE45966}"/>
                </a:ext>
              </a:extLst>
            </p:cNvPr>
            <p:cNvSpPr txBox="1">
              <a:spLocks noChangeArrowheads="1"/>
            </p:cNvSpPr>
            <p:nvPr/>
          </p:nvSpPr>
          <p:spPr bwMode="auto">
            <a:xfrm>
              <a:off x="4288" y="3355"/>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18" name="Text Box 10">
              <a:extLst>
                <a:ext uri="{FF2B5EF4-FFF2-40B4-BE49-F238E27FC236}">
                  <a16:creationId xmlns:a16="http://schemas.microsoft.com/office/drawing/2014/main" id="{C4BDFBEE-638F-4403-AA0E-9274363E555C}"/>
                </a:ext>
              </a:extLst>
            </p:cNvPr>
            <p:cNvSpPr txBox="1">
              <a:spLocks noChangeArrowheads="1"/>
            </p:cNvSpPr>
            <p:nvPr/>
          </p:nvSpPr>
          <p:spPr bwMode="auto">
            <a:xfrm>
              <a:off x="4096" y="3411"/>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19" name="Text Box 11">
              <a:extLst>
                <a:ext uri="{FF2B5EF4-FFF2-40B4-BE49-F238E27FC236}">
                  <a16:creationId xmlns:a16="http://schemas.microsoft.com/office/drawing/2014/main" id="{2F51681A-0347-4569-875F-D0493186D0EF}"/>
                </a:ext>
              </a:extLst>
            </p:cNvPr>
            <p:cNvSpPr txBox="1">
              <a:spLocks noChangeArrowheads="1"/>
            </p:cNvSpPr>
            <p:nvPr/>
          </p:nvSpPr>
          <p:spPr bwMode="auto">
            <a:xfrm>
              <a:off x="3856" y="3483"/>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20" name="Text Box 12">
              <a:extLst>
                <a:ext uri="{FF2B5EF4-FFF2-40B4-BE49-F238E27FC236}">
                  <a16:creationId xmlns:a16="http://schemas.microsoft.com/office/drawing/2014/main" id="{3228D023-ACD6-4FF2-97E8-C47C8E17AEC8}"/>
                </a:ext>
              </a:extLst>
            </p:cNvPr>
            <p:cNvSpPr txBox="1">
              <a:spLocks noChangeArrowheads="1"/>
            </p:cNvSpPr>
            <p:nvPr/>
          </p:nvSpPr>
          <p:spPr bwMode="auto">
            <a:xfrm>
              <a:off x="3648" y="3547"/>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sp>
          <p:nvSpPr>
            <p:cNvPr id="25621" name="Text Box 13">
              <a:extLst>
                <a:ext uri="{FF2B5EF4-FFF2-40B4-BE49-F238E27FC236}">
                  <a16:creationId xmlns:a16="http://schemas.microsoft.com/office/drawing/2014/main" id="{A22BC3DD-621E-4FA0-A0E0-627174165BE8}"/>
                </a:ext>
              </a:extLst>
            </p:cNvPr>
            <p:cNvSpPr txBox="1">
              <a:spLocks noChangeArrowheads="1"/>
            </p:cNvSpPr>
            <p:nvPr/>
          </p:nvSpPr>
          <p:spPr bwMode="auto">
            <a:xfrm>
              <a:off x="3408" y="3619"/>
              <a:ext cx="424" cy="335"/>
            </a:xfrm>
            <a:prstGeom prst="rect">
              <a:avLst/>
            </a:prstGeom>
            <a:gradFill rotWithShape="1">
              <a:gsLst>
                <a:gs pos="0">
                  <a:srgbClr val="FFFFFF"/>
                </a:gs>
                <a:gs pos="100000">
                  <a:srgbClr val="FFFF99"/>
                </a:gs>
              </a:gsLst>
              <a:lin ang="2700000" scaled="1"/>
            </a:gradFill>
            <a:ln w="12700">
              <a:solidFill>
                <a:srgbClr val="0000CC"/>
              </a:solidFill>
              <a:miter lim="800000"/>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800"/>
            </a:p>
            <a:p>
              <a:pPr algn="ctr"/>
              <a:r>
                <a:rPr lang="zh-CN" altLang="en-US" sz="1800"/>
                <a:t>对象</a:t>
              </a:r>
            </a:p>
            <a:p>
              <a:pPr algn="ctr"/>
              <a:endParaRPr lang="en-US" altLang="zh-CN" sz="800"/>
            </a:p>
          </p:txBody>
        </p:sp>
      </p:grpSp>
      <p:grpSp>
        <p:nvGrpSpPr>
          <p:cNvPr id="3" name="Group 14">
            <a:extLst>
              <a:ext uri="{FF2B5EF4-FFF2-40B4-BE49-F238E27FC236}">
                <a16:creationId xmlns:a16="http://schemas.microsoft.com/office/drawing/2014/main" id="{27B5852F-83AE-41FE-8CCB-76FC5CD9EA55}"/>
              </a:ext>
            </a:extLst>
          </p:cNvPr>
          <p:cNvGrpSpPr>
            <a:grpSpLocks/>
          </p:cNvGrpSpPr>
          <p:nvPr/>
        </p:nvGrpSpPr>
        <p:grpSpPr bwMode="auto">
          <a:xfrm>
            <a:off x="7599366" y="852489"/>
            <a:ext cx="1565275" cy="3614737"/>
            <a:chOff x="3827" y="537"/>
            <a:chExt cx="986" cy="2277"/>
          </a:xfrm>
        </p:grpSpPr>
        <p:sp>
          <p:nvSpPr>
            <p:cNvPr id="25608" name="Rectangle 15">
              <a:extLst>
                <a:ext uri="{FF2B5EF4-FFF2-40B4-BE49-F238E27FC236}">
                  <a16:creationId xmlns:a16="http://schemas.microsoft.com/office/drawing/2014/main" id="{B704FAC1-A212-4776-A5BE-6CD4B75B4AAB}"/>
                </a:ext>
              </a:extLst>
            </p:cNvPr>
            <p:cNvSpPr>
              <a:spLocks noChangeArrowheads="1"/>
            </p:cNvSpPr>
            <p:nvPr/>
          </p:nvSpPr>
          <p:spPr bwMode="auto">
            <a:xfrm>
              <a:off x="3832" y="1144"/>
              <a:ext cx="0" cy="233"/>
            </a:xfrm>
            <a:prstGeom prst="rect">
              <a:avLst/>
            </a:prstGeom>
            <a:solidFill>
              <a:srgbClr val="99FF99"/>
            </a:solidFill>
            <a:ln w="28575">
              <a:solidFill>
                <a:schemeClr val="tx1"/>
              </a:solidFill>
              <a:miter lim="800000"/>
              <a:headEnd/>
              <a:tailEnd/>
            </a:ln>
          </p:spPr>
          <p:txBody>
            <a:bodyPr wrap="none"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9" name="Line 16">
              <a:extLst>
                <a:ext uri="{FF2B5EF4-FFF2-40B4-BE49-F238E27FC236}">
                  <a16:creationId xmlns:a16="http://schemas.microsoft.com/office/drawing/2014/main" id="{71341F34-F535-437F-A23A-83105B4423CA}"/>
                </a:ext>
              </a:extLst>
            </p:cNvPr>
            <p:cNvSpPr>
              <a:spLocks noChangeShapeType="1"/>
            </p:cNvSpPr>
            <p:nvPr/>
          </p:nvSpPr>
          <p:spPr bwMode="auto">
            <a:xfrm>
              <a:off x="3827" y="934"/>
              <a:ext cx="97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5610" name="Text Box 17">
              <a:extLst>
                <a:ext uri="{FF2B5EF4-FFF2-40B4-BE49-F238E27FC236}">
                  <a16:creationId xmlns:a16="http://schemas.microsoft.com/office/drawing/2014/main" id="{33A032B3-2C1E-498B-A434-72EC24EB3657}"/>
                </a:ext>
              </a:extLst>
            </p:cNvPr>
            <p:cNvSpPr txBox="1">
              <a:spLocks noChangeArrowheads="1"/>
            </p:cNvSpPr>
            <p:nvPr/>
          </p:nvSpPr>
          <p:spPr bwMode="auto">
            <a:xfrm>
              <a:off x="4133" y="537"/>
              <a:ext cx="39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endParaRPr lang="en-US" altLang="zh-CN" sz="1200">
                <a:solidFill>
                  <a:srgbClr val="CC0000"/>
                </a:solidFill>
              </a:endParaRPr>
            </a:p>
            <a:p>
              <a:pPr algn="ctr"/>
              <a:r>
                <a:rPr lang="zh-CN" altLang="en-US"/>
                <a:t>类名</a:t>
              </a:r>
              <a:endParaRPr lang="zh-CN" altLang="en-US" sz="2800">
                <a:solidFill>
                  <a:srgbClr val="CC0000"/>
                </a:solidFill>
              </a:endParaRPr>
            </a:p>
            <a:p>
              <a:pPr algn="ctr"/>
              <a:endParaRPr lang="zh-CN" altLang="en-US"/>
            </a:p>
            <a:p>
              <a:pPr algn="ctr"/>
              <a:r>
                <a:rPr lang="zh-CN" altLang="en-US"/>
                <a:t>属性</a:t>
              </a:r>
            </a:p>
            <a:p>
              <a:pPr algn="ctr"/>
              <a:endParaRPr lang="zh-CN" altLang="en-US"/>
            </a:p>
            <a:p>
              <a:pPr algn="ctr"/>
              <a:r>
                <a:rPr lang="zh-CN" altLang="en-US"/>
                <a:t>操作</a:t>
              </a:r>
            </a:p>
          </p:txBody>
        </p:sp>
        <p:sp>
          <p:nvSpPr>
            <p:cNvPr id="25611" name="Line 18">
              <a:extLst>
                <a:ext uri="{FF2B5EF4-FFF2-40B4-BE49-F238E27FC236}">
                  <a16:creationId xmlns:a16="http://schemas.microsoft.com/office/drawing/2014/main" id="{EF0ADA84-8BAE-46B3-9AA5-A0D5BC3AFE02}"/>
                </a:ext>
              </a:extLst>
            </p:cNvPr>
            <p:cNvSpPr>
              <a:spLocks noChangeShapeType="1"/>
            </p:cNvSpPr>
            <p:nvPr/>
          </p:nvSpPr>
          <p:spPr bwMode="auto">
            <a:xfrm>
              <a:off x="3843" y="1478"/>
              <a:ext cx="97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5613" name="Text Box 20">
              <a:extLst>
                <a:ext uri="{FF2B5EF4-FFF2-40B4-BE49-F238E27FC236}">
                  <a16:creationId xmlns:a16="http://schemas.microsoft.com/office/drawing/2014/main" id="{8251C118-BCEB-4274-B837-A99F39BD6A63}"/>
                </a:ext>
              </a:extLst>
            </p:cNvPr>
            <p:cNvSpPr txBox="1">
              <a:spLocks noChangeArrowheads="1"/>
            </p:cNvSpPr>
            <p:nvPr/>
          </p:nvSpPr>
          <p:spPr bwMode="auto">
            <a:xfrm>
              <a:off x="4277" y="2432"/>
              <a:ext cx="23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抽象</a:t>
              </a:r>
            </a:p>
          </p:txBody>
        </p:sp>
      </p:grpSp>
    </p:spTree>
    <p:extLst>
      <p:ext uri="{BB962C8B-B14F-4D97-AF65-F5344CB8AC3E}">
        <p14:creationId xmlns:p14="http://schemas.microsoft.com/office/powerpoint/2010/main" val="130079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37714170-C5CA-4F94-AF3D-A737FBBB6AFD}"/>
              </a:ext>
            </a:extLst>
          </p:cNvPr>
          <p:cNvSpPr>
            <a:spLocks noGrp="1" noChangeArrowheads="1"/>
          </p:cNvSpPr>
          <p:nvPr>
            <p:ph type="subTitle" idx="1"/>
          </p:nvPr>
        </p:nvSpPr>
        <p:spPr>
          <a:xfrm>
            <a:off x="1828800" y="533401"/>
            <a:ext cx="8382000" cy="5991225"/>
          </a:xfrm>
          <a:noFill/>
          <a:ln/>
        </p:spPr>
        <p:txBody>
          <a:bodyPr>
            <a:normAutofit/>
          </a:bodyPr>
          <a:lstStyle/>
          <a:p>
            <a:pPr indent="-6350"/>
            <a:r>
              <a:rPr lang="zh-CN" altLang="en-US" sz="2400" dirty="0">
                <a:solidFill>
                  <a:srgbClr val="800000"/>
                </a:solidFill>
              </a:rPr>
              <a:t>4. 继承与重用</a:t>
            </a:r>
          </a:p>
          <a:p>
            <a:pPr indent="-6350"/>
            <a:r>
              <a:rPr lang="zh-CN" altLang="en-US" sz="2400" dirty="0"/>
              <a:t>如果在软件开发中已经建立了一个名为</a:t>
            </a:r>
            <a:r>
              <a:rPr lang="en-US" altLang="zh-CN" sz="2400" dirty="0"/>
              <a:t>A</a:t>
            </a:r>
            <a:r>
              <a:rPr lang="zh-CN" altLang="en-US" sz="2400" dirty="0"/>
              <a:t>的</a:t>
            </a:r>
            <a:r>
              <a:rPr lang="zh-CN" altLang="en-US" sz="2400" dirty="0">
                <a:latin typeface="Arial" panose="020B0604020202020204" pitchFamily="34" charset="0"/>
              </a:rPr>
              <a:t>“</a:t>
            </a:r>
            <a:r>
              <a:rPr lang="zh-CN" altLang="en-US" sz="2400" dirty="0"/>
              <a:t>类</a:t>
            </a:r>
            <a:r>
              <a:rPr lang="zh-CN" altLang="en-US" sz="2400" dirty="0">
                <a:latin typeface="Arial" panose="020B0604020202020204" pitchFamily="34" charset="0"/>
              </a:rPr>
              <a:t>”</a:t>
            </a:r>
            <a:r>
              <a:rPr lang="zh-CN" altLang="en-US" sz="2400" dirty="0"/>
              <a:t>，又想另外建立一个名为</a:t>
            </a:r>
            <a:r>
              <a:rPr lang="en-US" altLang="zh-CN" sz="2400" dirty="0"/>
              <a:t>B</a:t>
            </a:r>
            <a:r>
              <a:rPr lang="zh-CN" altLang="en-US" sz="2400" dirty="0"/>
              <a:t>的</a:t>
            </a:r>
            <a:r>
              <a:rPr lang="zh-CN" altLang="en-US" sz="2400" dirty="0">
                <a:latin typeface="Arial" panose="020B0604020202020204" pitchFamily="34" charset="0"/>
              </a:rPr>
              <a:t>“</a:t>
            </a:r>
            <a:r>
              <a:rPr lang="zh-CN" altLang="en-US" sz="2400" dirty="0"/>
              <a:t>类</a:t>
            </a:r>
            <a:r>
              <a:rPr lang="zh-CN" altLang="en-US" sz="2400" dirty="0">
                <a:latin typeface="Arial" panose="020B0604020202020204" pitchFamily="34" charset="0"/>
              </a:rPr>
              <a:t>”</a:t>
            </a:r>
            <a:r>
              <a:rPr lang="zh-CN" altLang="en-US" sz="2400" dirty="0"/>
              <a:t>，而后者与前者内容基本相同，只是在前者的基础上增加一些属性和行为，只需在类</a:t>
            </a:r>
            <a:r>
              <a:rPr lang="en-US" altLang="zh-CN" sz="2400" dirty="0"/>
              <a:t>A</a:t>
            </a:r>
            <a:r>
              <a:rPr lang="zh-CN" altLang="en-US" sz="2400" dirty="0"/>
              <a:t>的基础上增加一些新内容即可。这就是面向对象程序设计中的继承机制。利用继承可以简化程序设计的步骤。</a:t>
            </a:r>
          </a:p>
          <a:p>
            <a:pPr indent="-6350"/>
            <a:r>
              <a:rPr lang="en-US" altLang="zh-CN" sz="2400" dirty="0"/>
              <a:t>C++</a:t>
            </a:r>
            <a:r>
              <a:rPr lang="zh-CN" altLang="en-US" sz="2400" dirty="0"/>
              <a:t>提供了继承机制，采用继承的方法可以很方便地利用一个已有的类建立一个新的类。这就是常说的</a:t>
            </a:r>
            <a:r>
              <a:rPr lang="zh-CN" altLang="en-US" sz="2400" dirty="0">
                <a:latin typeface="Arial" panose="020B0604020202020204" pitchFamily="34" charset="0"/>
              </a:rPr>
              <a:t>“</a:t>
            </a:r>
            <a:r>
              <a:rPr lang="zh-CN" altLang="en-US" sz="2400" dirty="0"/>
              <a:t>软件重用</a:t>
            </a:r>
            <a:r>
              <a:rPr lang="zh-CN" altLang="en-US" sz="2400" dirty="0">
                <a:latin typeface="Arial" panose="020B0604020202020204" pitchFamily="34" charset="0"/>
              </a:rPr>
              <a:t>”</a:t>
            </a:r>
            <a:r>
              <a:rPr lang="zh-CN" altLang="en-US" sz="2400" dirty="0"/>
              <a:t>(</a:t>
            </a:r>
            <a:r>
              <a:rPr lang="en-US" altLang="zh-CN" sz="2400" dirty="0"/>
              <a:t>software reusability) </a:t>
            </a:r>
            <a:r>
              <a:rPr lang="zh-CN" altLang="en-US" sz="2400" dirty="0"/>
              <a:t>的思想。</a:t>
            </a:r>
          </a:p>
        </p:txBody>
      </p:sp>
    </p:spTree>
    <p:extLst>
      <p:ext uri="{BB962C8B-B14F-4D97-AF65-F5344CB8AC3E}">
        <p14:creationId xmlns:p14="http://schemas.microsoft.com/office/powerpoint/2010/main" val="166424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675" name="Text Box 2">
            <a:extLst>
              <a:ext uri="{FF2B5EF4-FFF2-40B4-BE49-F238E27FC236}">
                <a16:creationId xmlns:a16="http://schemas.microsoft.com/office/drawing/2014/main" id="{3DE1DAC0-4AE3-43BF-9D98-0BF9760B81CE}"/>
              </a:ext>
            </a:extLst>
          </p:cNvPr>
          <p:cNvSpPr txBox="1">
            <a:spLocks noChangeArrowheads="1"/>
          </p:cNvSpPr>
          <p:nvPr/>
        </p:nvSpPr>
        <p:spPr bwMode="auto">
          <a:xfrm>
            <a:off x="2087564" y="538164"/>
            <a:ext cx="10763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99011A"/>
                </a:solidFill>
                <a:latin typeface="宋体" panose="02010600030101010101" pitchFamily="2" charset="-122"/>
              </a:rPr>
              <a:t>继承：</a:t>
            </a:r>
            <a:endParaRPr lang="zh-CN" altLang="en-US" sz="2800">
              <a:solidFill>
                <a:srgbClr val="CC0000"/>
              </a:solidFill>
              <a:latin typeface="宋体" panose="02010600030101010101" pitchFamily="2" charset="-122"/>
            </a:endParaRPr>
          </a:p>
        </p:txBody>
      </p:sp>
      <p:sp>
        <p:nvSpPr>
          <p:cNvPr id="28676" name="Text Box 3">
            <a:extLst>
              <a:ext uri="{FF2B5EF4-FFF2-40B4-BE49-F238E27FC236}">
                <a16:creationId xmlns:a16="http://schemas.microsoft.com/office/drawing/2014/main" id="{6C5B1068-B460-494F-A4C4-A579F68209AE}"/>
              </a:ext>
            </a:extLst>
          </p:cNvPr>
          <p:cNvSpPr txBox="1">
            <a:spLocks noChangeArrowheads="1"/>
          </p:cNvSpPr>
          <p:nvPr/>
        </p:nvSpPr>
        <p:spPr bwMode="auto">
          <a:xfrm>
            <a:off x="3113088" y="574675"/>
            <a:ext cx="49831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latin typeface="宋体" panose="02010600030101010101" pitchFamily="2" charset="-122"/>
              </a:rPr>
              <a:t>特殊类拥有其一般类的全部属性与操作，称作特殊类对一般类的继承。</a:t>
            </a:r>
          </a:p>
        </p:txBody>
      </p:sp>
      <p:sp>
        <p:nvSpPr>
          <p:cNvPr id="267268" name="Text Box 4">
            <a:extLst>
              <a:ext uri="{FF2B5EF4-FFF2-40B4-BE49-F238E27FC236}">
                <a16:creationId xmlns:a16="http://schemas.microsoft.com/office/drawing/2014/main" id="{22B44B46-3C75-44EC-895E-657D6BF163B7}"/>
              </a:ext>
            </a:extLst>
          </p:cNvPr>
          <p:cNvSpPr txBox="1">
            <a:spLocks noChangeArrowheads="1"/>
          </p:cNvSpPr>
          <p:nvPr/>
        </p:nvSpPr>
        <p:spPr bwMode="auto">
          <a:xfrm>
            <a:off x="2641600" y="1419225"/>
            <a:ext cx="5568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latin typeface="宋体" panose="02010600030101010101" pitchFamily="2" charset="-122"/>
              </a:rPr>
              <a:t>继承意味着</a:t>
            </a:r>
            <a:r>
              <a:rPr lang="zh-CN" altLang="en-US">
                <a:solidFill>
                  <a:srgbClr val="A50021"/>
                </a:solidFill>
                <a:latin typeface="宋体" panose="02010600030101010101" pitchFamily="2" charset="-122"/>
              </a:rPr>
              <a:t>自动地拥有</a:t>
            </a:r>
            <a:r>
              <a:rPr lang="zh-CN" altLang="en-US">
                <a:latin typeface="宋体" panose="02010600030101010101" pitchFamily="2" charset="-122"/>
              </a:rPr>
              <a:t>，或曰</a:t>
            </a:r>
            <a:r>
              <a:rPr lang="zh-CN" altLang="en-US">
                <a:solidFill>
                  <a:srgbClr val="A50021"/>
                </a:solidFill>
                <a:latin typeface="宋体" panose="02010600030101010101" pitchFamily="2" charset="-122"/>
              </a:rPr>
              <a:t>隐含地复制</a:t>
            </a:r>
          </a:p>
        </p:txBody>
      </p:sp>
      <p:sp>
        <p:nvSpPr>
          <p:cNvPr id="267269" name="AutoShape 5">
            <a:extLst>
              <a:ext uri="{FF2B5EF4-FFF2-40B4-BE49-F238E27FC236}">
                <a16:creationId xmlns:a16="http://schemas.microsoft.com/office/drawing/2014/main" id="{7B69DE4B-30C7-4004-9F37-53AD5027786A}"/>
              </a:ext>
            </a:extLst>
          </p:cNvPr>
          <p:cNvSpPr>
            <a:spLocks noChangeArrowheads="1"/>
          </p:cNvSpPr>
          <p:nvPr/>
        </p:nvSpPr>
        <p:spPr bwMode="auto">
          <a:xfrm>
            <a:off x="8588376" y="2425700"/>
            <a:ext cx="1876425" cy="3843338"/>
          </a:xfrm>
          <a:prstGeom prst="roundRect">
            <a:avLst>
              <a:gd name="adj" fmla="val 16667"/>
            </a:avLst>
          </a:prstGeom>
          <a:gradFill rotWithShape="1">
            <a:gsLst>
              <a:gs pos="0">
                <a:srgbClr val="FFFF66">
                  <a:alpha val="64998"/>
                </a:srgbClr>
              </a:gs>
              <a:gs pos="100000">
                <a:srgbClr val="99CC00">
                  <a:alpha val="64998"/>
                </a:srgbClr>
              </a:gs>
            </a:gsLst>
            <a:lin ang="5400000" scaled="1"/>
          </a:gradFill>
          <a:ln w="9525">
            <a:solidFill>
              <a:schemeClr val="hlink"/>
            </a:solidFill>
            <a:round/>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继承简化了人们对事物的认识和描述，非常有益于软件复用，是</a:t>
            </a:r>
            <a:r>
              <a:rPr lang="en-US" altLang="zh-CN" dirty="0">
                <a:latin typeface="宋体" panose="02010600030101010101" pitchFamily="2" charset="-122"/>
              </a:rPr>
              <a:t>OO</a:t>
            </a:r>
            <a:r>
              <a:rPr lang="zh-CN" altLang="en-US" dirty="0">
                <a:latin typeface="宋体" panose="02010600030101010101" pitchFamily="2" charset="-122"/>
              </a:rPr>
              <a:t>技术提高软件开发效率的重要原因之一。</a:t>
            </a:r>
          </a:p>
        </p:txBody>
      </p:sp>
      <p:sp>
        <p:nvSpPr>
          <p:cNvPr id="28679" name="Rectangle 7">
            <a:extLst>
              <a:ext uri="{FF2B5EF4-FFF2-40B4-BE49-F238E27FC236}">
                <a16:creationId xmlns:a16="http://schemas.microsoft.com/office/drawing/2014/main" id="{E21655ED-10C1-4835-8CF6-588F44B53B32}"/>
              </a:ext>
            </a:extLst>
          </p:cNvPr>
          <p:cNvSpPr>
            <a:spLocks noChangeArrowheads="1"/>
          </p:cNvSpPr>
          <p:nvPr/>
        </p:nvSpPr>
        <p:spPr bwMode="auto">
          <a:xfrm>
            <a:off x="8675689" y="1048028"/>
            <a:ext cx="1608137" cy="369332"/>
          </a:xfrm>
          <a:prstGeom prst="rect">
            <a:avLst/>
          </a:prstGeom>
          <a:gradFill rotWithShape="0">
            <a:gsLst>
              <a:gs pos="0">
                <a:srgbClr val="76762F"/>
              </a:gs>
              <a:gs pos="50000">
                <a:srgbClr val="FFFF66"/>
              </a:gs>
              <a:gs pos="100000">
                <a:srgbClr val="76762F"/>
              </a:gs>
            </a:gsLst>
            <a:lin ang="0" scaled="1"/>
          </a:gradFill>
          <a:ln w="9525">
            <a:solidFill>
              <a:srgbClr val="0000CC"/>
            </a:solidFill>
            <a:miter lim="800000"/>
            <a:headEnd/>
            <a:tailEnd/>
          </a:ln>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0" name="Text Box 8">
            <a:extLst>
              <a:ext uri="{FF2B5EF4-FFF2-40B4-BE49-F238E27FC236}">
                <a16:creationId xmlns:a16="http://schemas.microsoft.com/office/drawing/2014/main" id="{DDE7B4D9-A1EC-4BB7-8419-A3243B0F875D}"/>
              </a:ext>
            </a:extLst>
          </p:cNvPr>
          <p:cNvSpPr txBox="1">
            <a:spLocks noChangeArrowheads="1"/>
          </p:cNvSpPr>
          <p:nvPr/>
        </p:nvSpPr>
        <p:spPr bwMode="auto">
          <a:xfrm>
            <a:off x="8785225" y="876300"/>
            <a:ext cx="1416050" cy="738664"/>
          </a:xfrm>
          <a:prstGeom prst="rect">
            <a:avLst/>
          </a:prstGeom>
          <a:gradFill rotWithShape="0">
            <a:gsLst>
              <a:gs pos="0">
                <a:srgbClr val="76762F"/>
              </a:gs>
              <a:gs pos="50000">
                <a:srgbClr val="FFFF66"/>
              </a:gs>
              <a:gs pos="100000">
                <a:srgbClr val="76762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CC0000"/>
                </a:solidFill>
                <a:latin typeface="宋体" panose="02010600030101010101" pitchFamily="2" charset="-122"/>
              </a:rPr>
              <a:t>由继承机制保证</a:t>
            </a:r>
          </a:p>
        </p:txBody>
      </p:sp>
      <p:sp>
        <p:nvSpPr>
          <p:cNvPr id="267274" name="Text Box 10">
            <a:extLst>
              <a:ext uri="{FF2B5EF4-FFF2-40B4-BE49-F238E27FC236}">
                <a16:creationId xmlns:a16="http://schemas.microsoft.com/office/drawing/2014/main" id="{11B14763-D668-4C2F-A3AC-3F404FDA1C18}"/>
              </a:ext>
            </a:extLst>
          </p:cNvPr>
          <p:cNvSpPr txBox="1">
            <a:spLocks noChangeArrowheads="1"/>
          </p:cNvSpPr>
          <p:nvPr/>
        </p:nvSpPr>
        <p:spPr bwMode="auto">
          <a:xfrm>
            <a:off x="2587626" y="5863710"/>
            <a:ext cx="5172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继承关系的语义：</a:t>
            </a:r>
            <a:r>
              <a:rPr lang="zh-CN" altLang="en-US">
                <a:solidFill>
                  <a:srgbClr val="A50021"/>
                </a:solidFill>
              </a:rPr>
              <a:t>“</a:t>
            </a:r>
            <a:r>
              <a:rPr lang="en-US" altLang="zh-CN">
                <a:solidFill>
                  <a:srgbClr val="A50021"/>
                </a:solidFill>
              </a:rPr>
              <a:t>is a kind of”</a:t>
            </a:r>
          </a:p>
        </p:txBody>
      </p:sp>
      <p:grpSp>
        <p:nvGrpSpPr>
          <p:cNvPr id="2" name="Group 1037">
            <a:extLst>
              <a:ext uri="{FF2B5EF4-FFF2-40B4-BE49-F238E27FC236}">
                <a16:creationId xmlns:a16="http://schemas.microsoft.com/office/drawing/2014/main" id="{32267918-0F1D-4E9C-A13D-ED2C8F5D270F}"/>
              </a:ext>
            </a:extLst>
          </p:cNvPr>
          <p:cNvGrpSpPr>
            <a:grpSpLocks/>
          </p:cNvGrpSpPr>
          <p:nvPr/>
        </p:nvGrpSpPr>
        <p:grpSpPr bwMode="auto">
          <a:xfrm>
            <a:off x="3331605" y="2392174"/>
            <a:ext cx="3219450" cy="2757487"/>
            <a:chOff x="2129" y="1511"/>
            <a:chExt cx="2028" cy="1737"/>
          </a:xfrm>
        </p:grpSpPr>
        <p:sp>
          <p:nvSpPr>
            <p:cNvPr id="28684" name="Rectangle 1025">
              <a:extLst>
                <a:ext uri="{FF2B5EF4-FFF2-40B4-BE49-F238E27FC236}">
                  <a16:creationId xmlns:a16="http://schemas.microsoft.com/office/drawing/2014/main" id="{CD9C452F-E509-439D-91A5-848A82CBD237}"/>
                </a:ext>
              </a:extLst>
            </p:cNvPr>
            <p:cNvSpPr>
              <a:spLocks noChangeArrowheads="1"/>
            </p:cNvSpPr>
            <p:nvPr/>
          </p:nvSpPr>
          <p:spPr bwMode="auto">
            <a:xfrm>
              <a:off x="2530" y="1511"/>
              <a:ext cx="588" cy="233"/>
            </a:xfrm>
            <a:prstGeom prst="rect">
              <a:avLst/>
            </a:prstGeom>
            <a:solidFill>
              <a:schemeClr val="bg1"/>
            </a:solidFill>
            <a:ln w="19050">
              <a:solidFill>
                <a:schemeClr val="tx1"/>
              </a:solidFill>
              <a:miter lim="800000"/>
              <a:headEnd/>
              <a:tailEnd/>
            </a:ln>
          </p:spPr>
          <p:txBody>
            <a:bodyPr wrap="none" lIns="90488" tIns="44450" rIns="90488" bIns="44450"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chemeClr val="tx2"/>
                  </a:solidFill>
                </a:rPr>
                <a:t>军人</a:t>
              </a:r>
            </a:p>
          </p:txBody>
        </p:sp>
        <p:sp>
          <p:nvSpPr>
            <p:cNvPr id="28685" name="Rectangle 1026">
              <a:extLst>
                <a:ext uri="{FF2B5EF4-FFF2-40B4-BE49-F238E27FC236}">
                  <a16:creationId xmlns:a16="http://schemas.microsoft.com/office/drawing/2014/main" id="{064A167B-D468-4724-8EEC-FEC872EF9D38}"/>
                </a:ext>
              </a:extLst>
            </p:cNvPr>
            <p:cNvSpPr>
              <a:spLocks noChangeArrowheads="1"/>
            </p:cNvSpPr>
            <p:nvPr/>
          </p:nvSpPr>
          <p:spPr bwMode="auto">
            <a:xfrm>
              <a:off x="2129" y="2274"/>
              <a:ext cx="587" cy="232"/>
            </a:xfrm>
            <a:prstGeom prst="rect">
              <a:avLst/>
            </a:prstGeom>
            <a:solidFill>
              <a:schemeClr val="bg1"/>
            </a:solidFill>
            <a:ln w="19050">
              <a:solidFill>
                <a:schemeClr val="tx1"/>
              </a:solidFill>
              <a:miter lim="800000"/>
              <a:headEnd/>
              <a:tailEnd/>
            </a:ln>
          </p:spPr>
          <p:txBody>
            <a:bodyPr wrap="none" lIns="90488" tIns="44450" rIns="90488" bIns="44450"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chemeClr val="tx2"/>
                  </a:solidFill>
                </a:rPr>
                <a:t>军官</a:t>
              </a:r>
            </a:p>
          </p:txBody>
        </p:sp>
        <p:sp>
          <p:nvSpPr>
            <p:cNvPr id="28686" name="Rectangle 1027">
              <a:extLst>
                <a:ext uri="{FF2B5EF4-FFF2-40B4-BE49-F238E27FC236}">
                  <a16:creationId xmlns:a16="http://schemas.microsoft.com/office/drawing/2014/main" id="{5E3CB274-582B-4031-89CE-AEFC326A447C}"/>
                </a:ext>
              </a:extLst>
            </p:cNvPr>
            <p:cNvSpPr>
              <a:spLocks noChangeArrowheads="1"/>
            </p:cNvSpPr>
            <p:nvPr/>
          </p:nvSpPr>
          <p:spPr bwMode="auto">
            <a:xfrm>
              <a:off x="3029" y="2274"/>
              <a:ext cx="588" cy="232"/>
            </a:xfrm>
            <a:prstGeom prst="rect">
              <a:avLst/>
            </a:prstGeom>
            <a:solidFill>
              <a:schemeClr val="bg1"/>
            </a:solidFill>
            <a:ln w="19050">
              <a:solidFill>
                <a:schemeClr val="tx1"/>
              </a:solidFill>
              <a:miter lim="800000"/>
              <a:headEnd/>
              <a:tailEnd/>
            </a:ln>
          </p:spPr>
          <p:txBody>
            <a:bodyPr wrap="none" lIns="90488" tIns="44450" rIns="90488" bIns="44450"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chemeClr val="tx2"/>
                  </a:solidFill>
                </a:rPr>
                <a:t>士兵</a:t>
              </a:r>
            </a:p>
          </p:txBody>
        </p:sp>
        <p:sp>
          <p:nvSpPr>
            <p:cNvPr id="28687" name="Rectangle 1028">
              <a:extLst>
                <a:ext uri="{FF2B5EF4-FFF2-40B4-BE49-F238E27FC236}">
                  <a16:creationId xmlns:a16="http://schemas.microsoft.com/office/drawing/2014/main" id="{07A99DEF-80FA-4F55-89D4-1937097AF433}"/>
                </a:ext>
              </a:extLst>
            </p:cNvPr>
            <p:cNvSpPr>
              <a:spLocks noChangeArrowheads="1"/>
            </p:cNvSpPr>
            <p:nvPr/>
          </p:nvSpPr>
          <p:spPr bwMode="auto">
            <a:xfrm>
              <a:off x="2609" y="3015"/>
              <a:ext cx="588" cy="233"/>
            </a:xfrm>
            <a:prstGeom prst="rect">
              <a:avLst/>
            </a:prstGeom>
            <a:solidFill>
              <a:schemeClr val="bg1"/>
            </a:solidFill>
            <a:ln w="19050">
              <a:solidFill>
                <a:schemeClr val="tx1"/>
              </a:solidFill>
              <a:miter lim="800000"/>
              <a:headEnd/>
              <a:tailEnd/>
            </a:ln>
          </p:spPr>
          <p:txBody>
            <a:bodyPr wrap="none" lIns="90488" tIns="44450" rIns="90488" bIns="44450"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chemeClr val="tx2"/>
                  </a:solidFill>
                </a:rPr>
                <a:t>义务兵</a:t>
              </a:r>
            </a:p>
          </p:txBody>
        </p:sp>
        <p:sp>
          <p:nvSpPr>
            <p:cNvPr id="28688" name="Rectangle 1029">
              <a:extLst>
                <a:ext uri="{FF2B5EF4-FFF2-40B4-BE49-F238E27FC236}">
                  <a16:creationId xmlns:a16="http://schemas.microsoft.com/office/drawing/2014/main" id="{FFB40EBB-2A1C-4FAF-8176-4C9310FFC6D1}"/>
                </a:ext>
              </a:extLst>
            </p:cNvPr>
            <p:cNvSpPr>
              <a:spLocks noChangeArrowheads="1"/>
            </p:cNvSpPr>
            <p:nvPr/>
          </p:nvSpPr>
          <p:spPr bwMode="auto">
            <a:xfrm>
              <a:off x="3570" y="3015"/>
              <a:ext cx="587" cy="233"/>
            </a:xfrm>
            <a:prstGeom prst="rect">
              <a:avLst/>
            </a:prstGeom>
            <a:solidFill>
              <a:schemeClr val="bg1"/>
            </a:solidFill>
            <a:ln w="19050">
              <a:solidFill>
                <a:schemeClr val="tx1"/>
              </a:solidFill>
              <a:miter lim="800000"/>
              <a:headEnd/>
              <a:tailEnd/>
            </a:ln>
          </p:spPr>
          <p:txBody>
            <a:bodyPr wrap="none" lIns="90488" tIns="44450" rIns="90488" bIns="44450"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chemeClr val="tx2"/>
                  </a:solidFill>
                </a:rPr>
                <a:t>志愿兵</a:t>
              </a:r>
            </a:p>
          </p:txBody>
        </p:sp>
        <p:sp>
          <p:nvSpPr>
            <p:cNvPr id="28689" name="Freeform 1030">
              <a:extLst>
                <a:ext uri="{FF2B5EF4-FFF2-40B4-BE49-F238E27FC236}">
                  <a16:creationId xmlns:a16="http://schemas.microsoft.com/office/drawing/2014/main" id="{0B2D22CC-2D6F-419F-B6D1-AB8DEF9B99B7}"/>
                </a:ext>
              </a:extLst>
            </p:cNvPr>
            <p:cNvSpPr>
              <a:spLocks/>
            </p:cNvSpPr>
            <p:nvPr/>
          </p:nvSpPr>
          <p:spPr bwMode="auto">
            <a:xfrm>
              <a:off x="2423" y="2081"/>
              <a:ext cx="902" cy="187"/>
            </a:xfrm>
            <a:custGeom>
              <a:avLst/>
              <a:gdLst>
                <a:gd name="T0" fmla="*/ 0 w 563"/>
                <a:gd name="T1" fmla="*/ 185 h 105"/>
                <a:gd name="T2" fmla="*/ 0 w 563"/>
                <a:gd name="T3" fmla="*/ 0 h 105"/>
                <a:gd name="T4" fmla="*/ 900 w 563"/>
                <a:gd name="T5" fmla="*/ 0 h 105"/>
                <a:gd name="T6" fmla="*/ 900 w 563"/>
                <a:gd name="T7" fmla="*/ 185 h 105"/>
                <a:gd name="T8" fmla="*/ 0 60000 65536"/>
                <a:gd name="T9" fmla="*/ 0 60000 65536"/>
                <a:gd name="T10" fmla="*/ 0 60000 65536"/>
                <a:gd name="T11" fmla="*/ 0 60000 65536"/>
                <a:gd name="T12" fmla="*/ 0 w 563"/>
                <a:gd name="T13" fmla="*/ 0 h 105"/>
                <a:gd name="T14" fmla="*/ 563 w 563"/>
                <a:gd name="T15" fmla="*/ 105 h 105"/>
              </a:gdLst>
              <a:ahLst/>
              <a:cxnLst>
                <a:cxn ang="T8">
                  <a:pos x="T0" y="T1"/>
                </a:cxn>
                <a:cxn ang="T9">
                  <a:pos x="T2" y="T3"/>
                </a:cxn>
                <a:cxn ang="T10">
                  <a:pos x="T4" y="T5"/>
                </a:cxn>
                <a:cxn ang="T11">
                  <a:pos x="T6" y="T7"/>
                </a:cxn>
              </a:cxnLst>
              <a:rect l="T12" t="T13" r="T14" b="T15"/>
              <a:pathLst>
                <a:path w="563" h="105">
                  <a:moveTo>
                    <a:pt x="0" y="104"/>
                  </a:moveTo>
                  <a:lnTo>
                    <a:pt x="0" y="0"/>
                  </a:lnTo>
                  <a:lnTo>
                    <a:pt x="562" y="0"/>
                  </a:lnTo>
                  <a:lnTo>
                    <a:pt x="562" y="10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0" name="Line 1031">
              <a:extLst>
                <a:ext uri="{FF2B5EF4-FFF2-40B4-BE49-F238E27FC236}">
                  <a16:creationId xmlns:a16="http://schemas.microsoft.com/office/drawing/2014/main" id="{E2B553E9-CCBE-4D23-B262-B6C6E4158CAA}"/>
                </a:ext>
              </a:extLst>
            </p:cNvPr>
            <p:cNvSpPr>
              <a:spLocks noChangeShapeType="1"/>
            </p:cNvSpPr>
            <p:nvPr/>
          </p:nvSpPr>
          <p:spPr bwMode="auto">
            <a:xfrm>
              <a:off x="2897" y="1781"/>
              <a:ext cx="0" cy="2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Freeform 1032">
              <a:extLst>
                <a:ext uri="{FF2B5EF4-FFF2-40B4-BE49-F238E27FC236}">
                  <a16:creationId xmlns:a16="http://schemas.microsoft.com/office/drawing/2014/main" id="{EECD1B36-2EA1-47D7-8EF8-A4204A91E747}"/>
                </a:ext>
              </a:extLst>
            </p:cNvPr>
            <p:cNvSpPr>
              <a:spLocks/>
            </p:cNvSpPr>
            <p:nvPr/>
          </p:nvSpPr>
          <p:spPr bwMode="auto">
            <a:xfrm>
              <a:off x="2904" y="2823"/>
              <a:ext cx="961" cy="187"/>
            </a:xfrm>
            <a:custGeom>
              <a:avLst/>
              <a:gdLst>
                <a:gd name="T0" fmla="*/ 0 w 601"/>
                <a:gd name="T1" fmla="*/ 185 h 105"/>
                <a:gd name="T2" fmla="*/ 0 w 601"/>
                <a:gd name="T3" fmla="*/ 0 h 105"/>
                <a:gd name="T4" fmla="*/ 959 w 601"/>
                <a:gd name="T5" fmla="*/ 0 h 105"/>
                <a:gd name="T6" fmla="*/ 959 w 601"/>
                <a:gd name="T7" fmla="*/ 185 h 105"/>
                <a:gd name="T8" fmla="*/ 0 60000 65536"/>
                <a:gd name="T9" fmla="*/ 0 60000 65536"/>
                <a:gd name="T10" fmla="*/ 0 60000 65536"/>
                <a:gd name="T11" fmla="*/ 0 60000 65536"/>
                <a:gd name="T12" fmla="*/ 0 w 601"/>
                <a:gd name="T13" fmla="*/ 0 h 105"/>
                <a:gd name="T14" fmla="*/ 601 w 601"/>
                <a:gd name="T15" fmla="*/ 105 h 105"/>
              </a:gdLst>
              <a:ahLst/>
              <a:cxnLst>
                <a:cxn ang="T8">
                  <a:pos x="T0" y="T1"/>
                </a:cxn>
                <a:cxn ang="T9">
                  <a:pos x="T2" y="T3"/>
                </a:cxn>
                <a:cxn ang="T10">
                  <a:pos x="T4" y="T5"/>
                </a:cxn>
                <a:cxn ang="T11">
                  <a:pos x="T6" y="T7"/>
                </a:cxn>
              </a:cxnLst>
              <a:rect l="T12" t="T13" r="T14" b="T15"/>
              <a:pathLst>
                <a:path w="601" h="105">
                  <a:moveTo>
                    <a:pt x="0" y="104"/>
                  </a:moveTo>
                  <a:lnTo>
                    <a:pt x="0" y="0"/>
                  </a:lnTo>
                  <a:lnTo>
                    <a:pt x="600" y="0"/>
                  </a:lnTo>
                  <a:lnTo>
                    <a:pt x="600" y="10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Line 1033">
              <a:extLst>
                <a:ext uri="{FF2B5EF4-FFF2-40B4-BE49-F238E27FC236}">
                  <a16:creationId xmlns:a16="http://schemas.microsoft.com/office/drawing/2014/main" id="{6BD35C7A-28C8-4975-A770-2D179E9F7C74}"/>
                </a:ext>
              </a:extLst>
            </p:cNvPr>
            <p:cNvSpPr>
              <a:spLocks noChangeShapeType="1"/>
            </p:cNvSpPr>
            <p:nvPr/>
          </p:nvSpPr>
          <p:spPr bwMode="auto">
            <a:xfrm>
              <a:off x="3358" y="2520"/>
              <a:ext cx="0" cy="2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AutoShape 1034">
              <a:extLst>
                <a:ext uri="{FF2B5EF4-FFF2-40B4-BE49-F238E27FC236}">
                  <a16:creationId xmlns:a16="http://schemas.microsoft.com/office/drawing/2014/main" id="{83E651B6-5541-4573-B81D-B5A41CF7091D}"/>
                </a:ext>
              </a:extLst>
            </p:cNvPr>
            <p:cNvSpPr>
              <a:spLocks noChangeArrowheads="1"/>
            </p:cNvSpPr>
            <p:nvPr/>
          </p:nvSpPr>
          <p:spPr bwMode="auto">
            <a:xfrm>
              <a:off x="2833" y="1753"/>
              <a:ext cx="141" cy="100"/>
            </a:xfrm>
            <a:prstGeom prst="triangle">
              <a:avLst>
                <a:gd name="adj" fmla="val 49995"/>
              </a:avLst>
            </a:prstGeom>
            <a:solidFill>
              <a:schemeClr val="bg1"/>
            </a:solid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4" name="AutoShape 1035">
              <a:extLst>
                <a:ext uri="{FF2B5EF4-FFF2-40B4-BE49-F238E27FC236}">
                  <a16:creationId xmlns:a16="http://schemas.microsoft.com/office/drawing/2014/main" id="{DD076676-C895-4CC3-9E1E-CC78F8CC0009}"/>
                </a:ext>
              </a:extLst>
            </p:cNvPr>
            <p:cNvSpPr>
              <a:spLocks noChangeArrowheads="1"/>
            </p:cNvSpPr>
            <p:nvPr/>
          </p:nvSpPr>
          <p:spPr bwMode="auto">
            <a:xfrm>
              <a:off x="3294" y="2520"/>
              <a:ext cx="141" cy="100"/>
            </a:xfrm>
            <a:prstGeom prst="triangle">
              <a:avLst>
                <a:gd name="adj" fmla="val 49995"/>
              </a:avLst>
            </a:prstGeom>
            <a:solidFill>
              <a:schemeClr val="bg1"/>
            </a:solidFill>
            <a:ln w="1270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5" name="Oval 1036">
              <a:extLst>
                <a:ext uri="{FF2B5EF4-FFF2-40B4-BE49-F238E27FC236}">
                  <a16:creationId xmlns:a16="http://schemas.microsoft.com/office/drawing/2014/main" id="{53795E5B-92AD-486D-8F9C-8C621158FC58}"/>
                </a:ext>
              </a:extLst>
            </p:cNvPr>
            <p:cNvSpPr>
              <a:spLocks noChangeArrowheads="1"/>
            </p:cNvSpPr>
            <p:nvPr/>
          </p:nvSpPr>
          <p:spPr bwMode="auto">
            <a:xfrm>
              <a:off x="3660" y="1544"/>
              <a:ext cx="329" cy="333"/>
            </a:xfrm>
            <a:prstGeom prst="ellipse">
              <a:avLst/>
            </a:prstGeom>
            <a:solidFill>
              <a:schemeClr val="hlink"/>
            </a:solidFill>
            <a:ln w="12700">
              <a:solidFill>
                <a:schemeClr val="hlink"/>
              </a:solidFill>
              <a:round/>
              <a:headEnd/>
              <a:tailEnd/>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ea typeface="幼圆" panose="02010509060101010101" pitchFamily="49" charset="-122"/>
                </a:rPr>
                <a:t>例</a:t>
              </a:r>
            </a:p>
          </p:txBody>
        </p:sp>
      </p:grpSp>
    </p:spTree>
    <p:extLst>
      <p:ext uri="{BB962C8B-B14F-4D97-AF65-F5344CB8AC3E}">
        <p14:creationId xmlns:p14="http://schemas.microsoft.com/office/powerpoint/2010/main" val="805998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6727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67269"/>
                                        </p:tgtEl>
                                        <p:attrNameLst>
                                          <p:attrName>style.visibility</p:attrName>
                                        </p:attrNameLst>
                                      </p:cBhvr>
                                      <p:to>
                                        <p:strVal val="visible"/>
                                      </p:to>
                                    </p:set>
                                    <p:anim calcmode="lin" valueType="num">
                                      <p:cBhvr additive="base">
                                        <p:cTn id="22" dur="500" fill="hold"/>
                                        <p:tgtEl>
                                          <p:spTgt spid="267269"/>
                                        </p:tgtEl>
                                        <p:attrNameLst>
                                          <p:attrName>ppt_x</p:attrName>
                                        </p:attrNameLst>
                                      </p:cBhvr>
                                      <p:tavLst>
                                        <p:tav tm="0">
                                          <p:val>
                                            <p:strVal val="0-#ppt_w/2"/>
                                          </p:val>
                                        </p:tav>
                                        <p:tav tm="100000">
                                          <p:val>
                                            <p:strVal val="#ppt_x"/>
                                          </p:val>
                                        </p:tav>
                                      </p:tavLst>
                                    </p:anim>
                                    <p:anim calcmode="lin" valueType="num">
                                      <p:cBhvr additive="base">
                                        <p:cTn id="23"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P spid="267269" grpId="0" animBg="1" autoUpdateAnimBg="0"/>
      <p:bldP spid="26727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C8109624-6A53-4F5A-AD0F-B726C3792BB9}"/>
              </a:ext>
            </a:extLst>
          </p:cNvPr>
          <p:cNvSpPr>
            <a:spLocks noGrp="1" noChangeArrowheads="1"/>
          </p:cNvSpPr>
          <p:nvPr>
            <p:ph type="subTitle" idx="1"/>
          </p:nvPr>
        </p:nvSpPr>
        <p:spPr>
          <a:xfrm>
            <a:off x="1828800" y="533401"/>
            <a:ext cx="8382000" cy="5991225"/>
          </a:xfrm>
          <a:noFill/>
          <a:ln/>
        </p:spPr>
        <p:txBody>
          <a:bodyPr>
            <a:normAutofit/>
          </a:bodyPr>
          <a:lstStyle/>
          <a:p>
            <a:pPr indent="-6350"/>
            <a:r>
              <a:rPr lang="zh-CN" altLang="en-US" sz="2400" dirty="0">
                <a:solidFill>
                  <a:srgbClr val="800000"/>
                </a:solidFill>
              </a:rPr>
              <a:t>5. 多态性</a:t>
            </a:r>
          </a:p>
          <a:p>
            <a:pPr indent="-6350"/>
            <a:r>
              <a:rPr lang="zh-CN" altLang="en-US" sz="2400" dirty="0"/>
              <a:t>如果有几个相似而不完全相同的对象，有时人们要求在向它们发出同一个消息时，它们的反应各不相同，分别执行不同的操作。这种情况就是多态现象。</a:t>
            </a:r>
            <a:endParaRPr lang="en-US" altLang="zh-CN" sz="2400" dirty="0"/>
          </a:p>
          <a:p>
            <a:pPr indent="-6350"/>
            <a:r>
              <a:rPr lang="zh-CN" altLang="en-US" sz="2400" dirty="0"/>
              <a:t>在</a:t>
            </a:r>
            <a:r>
              <a:rPr lang="en-US" altLang="zh-CN" sz="2400" dirty="0"/>
              <a:t>C++</a:t>
            </a:r>
            <a:r>
              <a:rPr lang="zh-CN" altLang="en-US" sz="2400" dirty="0"/>
              <a:t>中，所谓多态性(</a:t>
            </a:r>
            <a:r>
              <a:rPr lang="en-US" altLang="zh-CN" sz="2400" dirty="0"/>
              <a:t>polymorphism)</a:t>
            </a:r>
            <a:r>
              <a:rPr lang="zh-CN" altLang="en-US" sz="2400" dirty="0"/>
              <a:t>是指： 由继承而产生的相关的不同的类，其对象对同一消息会作出不同的响应。多态性是面向对象程序设计的一个重要特征，能增加程序的灵活性。</a:t>
            </a:r>
          </a:p>
        </p:txBody>
      </p:sp>
    </p:spTree>
    <p:extLst>
      <p:ext uri="{BB962C8B-B14F-4D97-AF65-F5344CB8AC3E}">
        <p14:creationId xmlns:p14="http://schemas.microsoft.com/office/powerpoint/2010/main" val="59280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C60D2346-97EE-4FEB-96A8-B5F876FD807A}"/>
              </a:ext>
            </a:extLst>
          </p:cNvPr>
          <p:cNvSpPr>
            <a:spLocks noGrp="1" noChangeArrowheads="1"/>
          </p:cNvSpPr>
          <p:nvPr>
            <p:ph type="subTitle" idx="1"/>
          </p:nvPr>
        </p:nvSpPr>
        <p:spPr>
          <a:xfrm>
            <a:off x="1828800" y="1447801"/>
            <a:ext cx="8382000" cy="5076825"/>
          </a:xfrm>
          <a:noFill/>
          <a:ln/>
        </p:spPr>
        <p:txBody>
          <a:bodyPr>
            <a:normAutofit/>
          </a:bodyPr>
          <a:lstStyle/>
          <a:p>
            <a:pPr indent="-6350"/>
            <a:r>
              <a:rPr lang="zh-CN" altLang="en-US" sz="2400" dirty="0"/>
              <a:t>类是</a:t>
            </a:r>
            <a:r>
              <a:rPr lang="en-US" altLang="zh-CN" sz="2400" dirty="0"/>
              <a:t>C++</a:t>
            </a:r>
            <a:r>
              <a:rPr lang="zh-CN" altLang="en-US" sz="2400" dirty="0"/>
              <a:t>中十分重要的概念，它是实现面向对象程序设计的基础。类是所有面向对象的语言的共同特征，所有面向对象的语言都提供了这种类型。一个有一定规模的</a:t>
            </a:r>
            <a:r>
              <a:rPr lang="en-US" altLang="zh-CN" sz="2400" dirty="0"/>
              <a:t>C++</a:t>
            </a:r>
            <a:r>
              <a:rPr lang="zh-CN" altLang="en-US" sz="2400" dirty="0"/>
              <a:t>程序是由许多类所构成的。</a:t>
            </a:r>
          </a:p>
          <a:p>
            <a:pPr indent="-6350"/>
            <a:r>
              <a:rPr lang="en-US" altLang="zh-CN" sz="2400" dirty="0"/>
              <a:t>C++</a:t>
            </a:r>
            <a:r>
              <a:rPr lang="zh-CN" altLang="en-US" sz="2400" dirty="0"/>
              <a:t>支持面向过程的程序设计，也支持基于对象的程序设计，又支持面向对象的</a:t>
            </a:r>
            <a:r>
              <a:rPr lang="zh-CN" altLang="en-US" sz="2400"/>
              <a:t>程序设计。</a:t>
            </a:r>
            <a:endParaRPr lang="zh-CN" altLang="en-US" sz="2400" dirty="0"/>
          </a:p>
        </p:txBody>
      </p:sp>
      <p:sp>
        <p:nvSpPr>
          <p:cNvPr id="722947" name="Rectangle 3">
            <a:extLst>
              <a:ext uri="{FF2B5EF4-FFF2-40B4-BE49-F238E27FC236}">
                <a16:creationId xmlns:a16="http://schemas.microsoft.com/office/drawing/2014/main" id="{0449791C-B621-491D-881C-0BDD0D371695}"/>
              </a:ext>
            </a:extLst>
          </p:cNvPr>
          <p:cNvSpPr>
            <a:spLocks noGrp="1" noChangeArrowheads="1"/>
          </p:cNvSpPr>
          <p:nvPr>
            <p:ph type="ctrTitle"/>
          </p:nvPr>
        </p:nvSpPr>
        <p:spPr>
          <a:xfrm>
            <a:off x="2133600" y="609600"/>
            <a:ext cx="8077200" cy="685800"/>
          </a:xfrm>
          <a:noFill/>
          <a:ln/>
          <a:extLst>
            <a:ext uri="{91240B29-F687-4F45-9708-019B960494DF}">
              <a14:hiddenLine xmlns:a14="http://schemas.microsoft.com/office/drawing/2010/main" w="9525">
                <a:solidFill>
                  <a:srgbClr val="800000"/>
                </a:solidFill>
                <a:miter lim="800000"/>
                <a:headEnd/>
                <a:tailEnd/>
              </a14:hiddenLine>
            </a:ext>
          </a:extLst>
        </p:spPr>
        <p:txBody>
          <a:bodyPr>
            <a:normAutofit fontScale="90000"/>
          </a:bodyPr>
          <a:lstStyle/>
          <a:p>
            <a:pPr>
              <a:lnSpc>
                <a:spcPct val="150000"/>
              </a:lnSpc>
              <a:spcBef>
                <a:spcPct val="50000"/>
              </a:spcBef>
            </a:pPr>
            <a:r>
              <a:rPr lang="zh-CN" altLang="en-US" sz="3000"/>
              <a:t>8.1.3 类和对象的作用</a:t>
            </a:r>
          </a:p>
        </p:txBody>
      </p:sp>
    </p:spTree>
    <p:extLst>
      <p:ext uri="{BB962C8B-B14F-4D97-AF65-F5344CB8AC3E}">
        <p14:creationId xmlns:p14="http://schemas.microsoft.com/office/powerpoint/2010/main" val="3031918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94274" name="Rectangle 2">
            <a:extLst>
              <a:ext uri="{FF2B5EF4-FFF2-40B4-BE49-F238E27FC236}">
                <a16:creationId xmlns:a16="http://schemas.microsoft.com/office/drawing/2014/main" id="{ECB5209E-AF34-4EB5-87C8-EBD1E0DC22EF}"/>
              </a:ext>
            </a:extLst>
          </p:cNvPr>
          <p:cNvSpPr>
            <a:spLocks noGrp="1" noChangeArrowheads="1"/>
          </p:cNvSpPr>
          <p:nvPr>
            <p:ph type="subTitle" idx="1"/>
          </p:nvPr>
        </p:nvSpPr>
        <p:spPr>
          <a:xfrm>
            <a:off x="1828800" y="381001"/>
            <a:ext cx="8382000" cy="5991225"/>
          </a:xfrm>
          <a:noFill/>
          <a:ln/>
        </p:spPr>
        <p:txBody>
          <a:bodyPr>
            <a:normAutofit/>
          </a:bodyPr>
          <a:lstStyle/>
          <a:p>
            <a:pPr indent="-6350"/>
            <a:r>
              <a:rPr lang="zh-CN" altLang="en-US" sz="2400" dirty="0"/>
              <a:t>在实践中人们逐渐认识到算法和数据结构是互相紧密联系不可分的，应当以一个算法对应一组数据结构，而不宜提倡一个算法对应多组数据结构，以及一组数据结构对应多个算法。</a:t>
            </a:r>
            <a:endParaRPr lang="en-US" altLang="zh-CN" sz="2400" dirty="0"/>
          </a:p>
          <a:p>
            <a:pPr indent="-6350"/>
            <a:r>
              <a:rPr lang="zh-CN" altLang="en-US" sz="2400" dirty="0"/>
              <a:t>基于对象和面向对象程序设计就是把一个算法和一组数据结构封装在一个对象中。因此，就形成了新的观念： </a:t>
            </a:r>
          </a:p>
          <a:p>
            <a:pPr indent="-6350"/>
            <a:r>
              <a:rPr lang="zh-CN" altLang="en-US" sz="2400" dirty="0"/>
              <a:t>对象 = 算法 ＋ 数据结构</a:t>
            </a:r>
          </a:p>
          <a:p>
            <a:pPr indent="-6350"/>
            <a:r>
              <a:rPr lang="zh-CN" altLang="en-US" sz="2400" dirty="0"/>
              <a:t>程序 = (对象+对象+对象+</a:t>
            </a:r>
            <a:r>
              <a:rPr lang="zh-CN" altLang="en-US" sz="2400" dirty="0">
                <a:latin typeface="Arial" panose="020B0604020202020204" pitchFamily="34" charset="0"/>
              </a:rPr>
              <a:t>…</a:t>
            </a:r>
            <a:r>
              <a:rPr lang="zh-CN" altLang="en-US" sz="2400" dirty="0"/>
              <a:t>) + 消息             </a:t>
            </a:r>
            <a:br>
              <a:rPr lang="zh-CN" altLang="en-US" sz="2400" dirty="0"/>
            </a:br>
            <a:r>
              <a:rPr lang="zh-CN" altLang="en-US" sz="2400" dirty="0"/>
              <a:t>消息的作用就是对对象的控制。程序设计的关键是设计好每一个对象，及确定向这些对象发出的命令，使各对象完成相应操作。</a:t>
            </a:r>
          </a:p>
        </p:txBody>
      </p:sp>
    </p:spTree>
    <p:extLst>
      <p:ext uri="{BB962C8B-B14F-4D97-AF65-F5344CB8AC3E}">
        <p14:creationId xmlns:p14="http://schemas.microsoft.com/office/powerpoint/2010/main" val="297844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8AC0478E-357C-450D-94A2-D30A7A52FEDA}"/>
              </a:ext>
            </a:extLst>
          </p:cNvPr>
          <p:cNvSpPr>
            <a:spLocks noGrp="1" noChangeArrowheads="1"/>
          </p:cNvSpPr>
          <p:nvPr>
            <p:ph type="subTitle" idx="1"/>
          </p:nvPr>
        </p:nvSpPr>
        <p:spPr>
          <a:xfrm>
            <a:off x="1828800" y="1447801"/>
            <a:ext cx="8382000" cy="5076825"/>
          </a:xfrm>
          <a:noFill/>
          <a:ln/>
        </p:spPr>
        <p:txBody>
          <a:bodyPr/>
          <a:lstStyle/>
          <a:p>
            <a:pPr indent="-6350"/>
            <a:r>
              <a:rPr lang="zh-CN" altLang="en-US" sz="2400" b="1" dirty="0"/>
              <a:t>面向过程程序设计是围绕功能进行的，用一个函数实现一个功能。</a:t>
            </a:r>
          </a:p>
          <a:p>
            <a:pPr indent="-6350" algn="ctr"/>
            <a:endParaRPr lang="zh-CN" altLang="en-US" sz="2400" dirty="0"/>
          </a:p>
          <a:p>
            <a:pPr indent="-6350" algn="ctr"/>
            <a:endParaRPr lang="zh-CN" altLang="en-US" dirty="0"/>
          </a:p>
          <a:p>
            <a:pPr indent="-6350" algn="ctr"/>
            <a:endParaRPr lang="zh-CN" altLang="en-US" dirty="0"/>
          </a:p>
          <a:p>
            <a:pPr indent="-6350" algn="ctr"/>
            <a:endParaRPr lang="zh-CN" altLang="en-US" dirty="0"/>
          </a:p>
          <a:p>
            <a:pPr indent="-6350" algn="ctr"/>
            <a:r>
              <a:rPr lang="zh-CN" altLang="en-US" dirty="0"/>
              <a:t>                                               </a:t>
            </a:r>
          </a:p>
        </p:txBody>
      </p:sp>
      <p:sp>
        <p:nvSpPr>
          <p:cNvPr id="720899" name="Rectangle 3">
            <a:extLst>
              <a:ext uri="{FF2B5EF4-FFF2-40B4-BE49-F238E27FC236}">
                <a16:creationId xmlns:a16="http://schemas.microsoft.com/office/drawing/2014/main" id="{ECC821FB-CF2C-436B-8EDD-CF8A1519D5F7}"/>
              </a:ext>
            </a:extLst>
          </p:cNvPr>
          <p:cNvSpPr>
            <a:spLocks noGrp="1" noChangeArrowheads="1"/>
          </p:cNvSpPr>
          <p:nvPr>
            <p:ph type="ctrTitle"/>
          </p:nvPr>
        </p:nvSpPr>
        <p:spPr>
          <a:xfrm>
            <a:off x="1828800" y="563563"/>
            <a:ext cx="8077200" cy="685800"/>
          </a:xfrm>
          <a:noFill/>
          <a:ln/>
          <a:extLst>
            <a:ext uri="{91240B29-F687-4F45-9708-019B960494DF}">
              <a14:hiddenLine xmlns:a14="http://schemas.microsoft.com/office/drawing/2010/main" w="9525">
                <a:solidFill>
                  <a:srgbClr val="800000"/>
                </a:solidFill>
                <a:miter lim="800000"/>
                <a:headEnd/>
                <a:tailEnd/>
              </a14:hiddenLine>
            </a:ext>
          </a:extLst>
        </p:spPr>
        <p:txBody>
          <a:bodyPr>
            <a:normAutofit/>
          </a:bodyPr>
          <a:lstStyle/>
          <a:p>
            <a:pPr>
              <a:lnSpc>
                <a:spcPct val="150000"/>
              </a:lnSpc>
              <a:spcBef>
                <a:spcPct val="50000"/>
              </a:spcBef>
            </a:pPr>
            <a:r>
              <a:rPr lang="zh-CN" altLang="en-US" sz="3000" b="1" dirty="0"/>
              <a:t>回顾</a:t>
            </a:r>
          </a:p>
        </p:txBody>
      </p:sp>
      <p:pic>
        <p:nvPicPr>
          <p:cNvPr id="720900" name="Picture 4" descr="F:\C++程序设计\tu\tu\图8.3.tif">
            <a:extLst>
              <a:ext uri="{FF2B5EF4-FFF2-40B4-BE49-F238E27FC236}">
                <a16:creationId xmlns:a16="http://schemas.microsoft.com/office/drawing/2014/main" id="{7A14F74E-9380-49B9-B3A9-7DF4F1709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712" y="2497041"/>
            <a:ext cx="4497437" cy="39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3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DCE76D3B-D1BF-4E0D-B11B-959D716398E6}"/>
              </a:ext>
            </a:extLst>
          </p:cNvPr>
          <p:cNvSpPr>
            <a:spLocks noGrp="1" noChangeArrowheads="1"/>
          </p:cNvSpPr>
          <p:nvPr>
            <p:ph type="subTitle" idx="1"/>
          </p:nvPr>
        </p:nvSpPr>
        <p:spPr>
          <a:xfrm>
            <a:off x="1828800" y="1447801"/>
            <a:ext cx="8382000" cy="5076825"/>
          </a:xfrm>
          <a:noFill/>
          <a:ln/>
        </p:spPr>
        <p:txBody>
          <a:bodyPr/>
          <a:lstStyle/>
          <a:p>
            <a:pPr indent="-6350"/>
            <a:r>
              <a:rPr lang="zh-CN" altLang="en-US" dirty="0"/>
              <a:t>随着软件规模的迅速增大，软件人员面临的问题十分复杂。需要规范整个软件开发过程，明确软件开发过程中每个阶段的任务，在保证前一个阶段工作的正确性的情况下，再进行下一阶段的工作。这就是软件工程学需要研究和解决的问题。</a:t>
            </a:r>
          </a:p>
          <a:p>
            <a:pPr indent="-6350"/>
            <a:r>
              <a:rPr lang="zh-CN" altLang="en-US" dirty="0"/>
              <a:t>面向对象的软件工程包括以下几个部分： </a:t>
            </a:r>
            <a:endParaRPr lang="en-US" altLang="zh-CN" dirty="0"/>
          </a:p>
          <a:p>
            <a:pPr indent="-6350"/>
            <a:r>
              <a:rPr lang="zh-CN" altLang="en-US" dirty="0">
                <a:solidFill>
                  <a:srgbClr val="800000"/>
                </a:solidFill>
              </a:rPr>
              <a:t>1. 面向对象分析(</a:t>
            </a:r>
            <a:r>
              <a:rPr lang="en-US" altLang="zh-CN" dirty="0">
                <a:solidFill>
                  <a:srgbClr val="800000"/>
                </a:solidFill>
              </a:rPr>
              <a:t>object oriented </a:t>
            </a:r>
            <a:r>
              <a:rPr lang="en-US" altLang="zh-CN" dirty="0" err="1">
                <a:solidFill>
                  <a:srgbClr val="800000"/>
                </a:solidFill>
              </a:rPr>
              <a:t>analysis,OOA</a:t>
            </a:r>
            <a:r>
              <a:rPr lang="en-US" altLang="zh-CN" dirty="0">
                <a:solidFill>
                  <a:srgbClr val="800000"/>
                </a:solidFill>
              </a:rPr>
              <a:t>)</a:t>
            </a:r>
            <a:r>
              <a:rPr lang="en-US" altLang="zh-CN" dirty="0"/>
              <a:t> </a:t>
            </a:r>
          </a:p>
          <a:p>
            <a:pPr indent="-6350"/>
            <a:r>
              <a:rPr lang="zh-CN" altLang="en-US" dirty="0">
                <a:solidFill>
                  <a:srgbClr val="800000"/>
                </a:solidFill>
              </a:rPr>
              <a:t>2. 面向对象设计(</a:t>
            </a:r>
            <a:r>
              <a:rPr lang="en-US" altLang="zh-CN" dirty="0">
                <a:solidFill>
                  <a:srgbClr val="800000"/>
                </a:solidFill>
              </a:rPr>
              <a:t>object oriented </a:t>
            </a:r>
            <a:r>
              <a:rPr lang="en-US" altLang="zh-CN" dirty="0" err="1">
                <a:solidFill>
                  <a:srgbClr val="800000"/>
                </a:solidFill>
              </a:rPr>
              <a:t>design,OOD</a:t>
            </a:r>
            <a:r>
              <a:rPr lang="en-US" altLang="zh-CN" dirty="0">
                <a:solidFill>
                  <a:srgbClr val="800000"/>
                </a:solidFill>
              </a:rPr>
              <a:t>)</a:t>
            </a:r>
          </a:p>
          <a:p>
            <a:pPr indent="-6350"/>
            <a:r>
              <a:rPr lang="zh-CN" altLang="en-US" dirty="0">
                <a:solidFill>
                  <a:srgbClr val="800000"/>
                </a:solidFill>
              </a:rPr>
              <a:t>3. 面向对象编程(</a:t>
            </a:r>
            <a:r>
              <a:rPr lang="en-US" altLang="zh-CN" dirty="0">
                <a:solidFill>
                  <a:srgbClr val="800000"/>
                </a:solidFill>
              </a:rPr>
              <a:t>object oriented </a:t>
            </a:r>
            <a:r>
              <a:rPr lang="en-US" altLang="zh-CN" dirty="0" err="1">
                <a:solidFill>
                  <a:srgbClr val="800000"/>
                </a:solidFill>
              </a:rPr>
              <a:t>programming,OOP</a:t>
            </a:r>
            <a:r>
              <a:rPr lang="en-US" altLang="zh-CN" dirty="0">
                <a:solidFill>
                  <a:srgbClr val="800000"/>
                </a:solidFill>
              </a:rPr>
              <a:t>)</a:t>
            </a:r>
          </a:p>
          <a:p>
            <a:pPr indent="-6350"/>
            <a:r>
              <a:rPr lang="zh-CN" altLang="en-US" dirty="0">
                <a:solidFill>
                  <a:srgbClr val="800000"/>
                </a:solidFill>
              </a:rPr>
              <a:t>4. 面向对象测试(</a:t>
            </a:r>
            <a:r>
              <a:rPr lang="en-US" altLang="zh-CN" dirty="0">
                <a:solidFill>
                  <a:srgbClr val="800000"/>
                </a:solidFill>
              </a:rPr>
              <a:t>object oriented </a:t>
            </a:r>
            <a:r>
              <a:rPr lang="en-US" altLang="zh-CN" dirty="0" err="1">
                <a:solidFill>
                  <a:srgbClr val="800000"/>
                </a:solidFill>
              </a:rPr>
              <a:t>test,OOT</a:t>
            </a:r>
            <a:r>
              <a:rPr lang="en-US" altLang="zh-CN" dirty="0">
                <a:solidFill>
                  <a:srgbClr val="800000"/>
                </a:solidFill>
              </a:rPr>
              <a:t>)</a:t>
            </a:r>
          </a:p>
          <a:p>
            <a:pPr indent="-6350"/>
            <a:r>
              <a:rPr lang="zh-CN" altLang="en-US" dirty="0">
                <a:solidFill>
                  <a:srgbClr val="800000"/>
                </a:solidFill>
              </a:rPr>
              <a:t>5. 面向对象维护(</a:t>
            </a:r>
            <a:r>
              <a:rPr lang="en-US" altLang="zh-CN" dirty="0">
                <a:solidFill>
                  <a:srgbClr val="800000"/>
                </a:solidFill>
              </a:rPr>
              <a:t>object oriented soft maintenance,</a:t>
            </a:r>
            <a:br>
              <a:rPr lang="en-US" altLang="zh-CN" dirty="0">
                <a:solidFill>
                  <a:srgbClr val="800000"/>
                </a:solidFill>
              </a:rPr>
            </a:br>
            <a:r>
              <a:rPr lang="en-US" altLang="zh-CN" dirty="0">
                <a:solidFill>
                  <a:srgbClr val="800000"/>
                </a:solidFill>
              </a:rPr>
              <a:t>OOSM)</a:t>
            </a:r>
          </a:p>
          <a:p>
            <a:pPr indent="-6350"/>
            <a:endParaRPr lang="zh-CN" altLang="en-US" dirty="0"/>
          </a:p>
        </p:txBody>
      </p:sp>
      <p:sp>
        <p:nvSpPr>
          <p:cNvPr id="724995" name="Rectangle 3">
            <a:extLst>
              <a:ext uri="{FF2B5EF4-FFF2-40B4-BE49-F238E27FC236}">
                <a16:creationId xmlns:a16="http://schemas.microsoft.com/office/drawing/2014/main" id="{7439D227-ACA6-4802-92DE-13ABC0039CA0}"/>
              </a:ext>
            </a:extLst>
          </p:cNvPr>
          <p:cNvSpPr>
            <a:spLocks noGrp="1" noChangeArrowheads="1"/>
          </p:cNvSpPr>
          <p:nvPr>
            <p:ph type="ctrTitle"/>
          </p:nvPr>
        </p:nvSpPr>
        <p:spPr>
          <a:xfrm>
            <a:off x="2133600" y="609600"/>
            <a:ext cx="8077200" cy="685800"/>
          </a:xfrm>
          <a:noFill/>
          <a:ln/>
          <a:extLst>
            <a:ext uri="{91240B29-F687-4F45-9708-019B960494DF}">
              <a14:hiddenLine xmlns:a14="http://schemas.microsoft.com/office/drawing/2010/main" w="9525">
                <a:solidFill>
                  <a:srgbClr val="800000"/>
                </a:solidFill>
                <a:miter lim="800000"/>
                <a:headEnd/>
                <a:tailEnd/>
              </a14:hiddenLine>
            </a:ext>
          </a:extLst>
        </p:spPr>
        <p:txBody>
          <a:bodyPr>
            <a:normAutofit fontScale="90000"/>
          </a:bodyPr>
          <a:lstStyle/>
          <a:p>
            <a:pPr>
              <a:lnSpc>
                <a:spcPct val="150000"/>
              </a:lnSpc>
              <a:spcBef>
                <a:spcPct val="50000"/>
              </a:spcBef>
            </a:pPr>
            <a:r>
              <a:rPr lang="zh-CN" altLang="en-US" sz="3000"/>
              <a:t>8.1.4 面向对象的软件开发</a:t>
            </a:r>
          </a:p>
        </p:txBody>
      </p:sp>
    </p:spTree>
    <p:extLst>
      <p:ext uri="{BB962C8B-B14F-4D97-AF65-F5344CB8AC3E}">
        <p14:creationId xmlns:p14="http://schemas.microsoft.com/office/powerpoint/2010/main" val="3144562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DF1AFC-1EC5-485C-8402-D1C7B14D9899}"/>
              </a:ext>
            </a:extLst>
          </p:cNvPr>
          <p:cNvSpPr/>
          <p:nvPr>
            <p:custDataLst>
              <p:tags r:id="rId1"/>
            </p:custDataLst>
          </p:nvPr>
        </p:nvSpPr>
        <p:spPr>
          <a:xfrm>
            <a:off x="1590261" y="1167516"/>
            <a:ext cx="9753600" cy="2143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nchorCtr="0">
            <a:noAutofit/>
          </a:bodyPr>
          <a:lstStyle/>
          <a:p>
            <a:r>
              <a:rPr lang="zh-CN" altLang="en-US" sz="3467"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面向对象程序设计的基础是什么？</a:t>
            </a:r>
          </a:p>
        </p:txBody>
      </p:sp>
    </p:spTree>
    <p:extLst>
      <p:ext uri="{BB962C8B-B14F-4D97-AF65-F5344CB8AC3E}">
        <p14:creationId xmlns:p14="http://schemas.microsoft.com/office/powerpoint/2010/main" val="4093172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4" y="445539"/>
            <a:ext cx="3057247" cy="584775"/>
          </a:xfrm>
          <a:prstGeom prst="rect">
            <a:avLst/>
          </a:prstGeom>
          <a:noFill/>
        </p:spPr>
        <p:txBody>
          <a:bodyPr wrap="none" rtlCol="0">
            <a:spAutoFit/>
          </a:bodyPr>
          <a:lstStyle/>
          <a:p>
            <a:r>
              <a:rPr lang="zh-CN" altLang="en-US" sz="3200" b="1" dirty="0">
                <a:latin typeface="微软雅黑 Light" panose="020B0502040204020203" pitchFamily="34" charset="-122"/>
                <a:ea typeface="微软雅黑 Light" panose="020B0502040204020203" pitchFamily="34" charset="-122"/>
              </a:rPr>
              <a:t>类和</a:t>
            </a:r>
            <a:r>
              <a:rPr lang="zh-CN" altLang="en-US" sz="3200" b="1">
                <a:latin typeface="微软雅黑 Light" panose="020B0502040204020203" pitchFamily="34" charset="-122"/>
                <a:ea typeface="微软雅黑 Light" panose="020B0502040204020203" pitchFamily="34" charset="-122"/>
              </a:rPr>
              <a:t>对象的作用</a:t>
            </a:r>
            <a:endParaRPr lang="zh-CN" altLang="en-US" sz="3200" b="1" dirty="0">
              <a:latin typeface="微软雅黑 Light" panose="020B0502040204020203" pitchFamily="34" charset="-122"/>
              <a:ea typeface="微软雅黑 Light" panose="020B0502040204020203" pitchFamily="34" charset="-122"/>
            </a:endParaRP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2" name="矩形 1">
            <a:extLst>
              <a:ext uri="{FF2B5EF4-FFF2-40B4-BE49-F238E27FC236}">
                <a16:creationId xmlns:a16="http://schemas.microsoft.com/office/drawing/2014/main" id="{26643C2A-C5E2-403A-AF8B-8DC34FDA37C1}"/>
              </a:ext>
            </a:extLst>
          </p:cNvPr>
          <p:cNvSpPr/>
          <p:nvPr/>
        </p:nvSpPr>
        <p:spPr>
          <a:xfrm>
            <a:off x="1390193" y="2004165"/>
            <a:ext cx="9787003" cy="3670236"/>
          </a:xfrm>
          <a:prstGeom prst="rect">
            <a:avLst/>
          </a:prstGeom>
        </p:spPr>
        <p:txBody>
          <a:bodyPr wrap="square">
            <a:spAutoFit/>
          </a:bodyPr>
          <a:lstStyle/>
          <a:p>
            <a:pPr>
              <a:lnSpc>
                <a:spcPct val="150000"/>
              </a:lnSpc>
            </a:pPr>
            <a:r>
              <a:rPr lang="zh-CN" altLang="zh-CN" sz="3200" b="1" dirty="0">
                <a:latin typeface="+mn-ea"/>
                <a:cs typeface="Times New Roman" panose="02020603050405020304" pitchFamily="18" charset="0"/>
              </a:rPr>
              <a:t>类是实现面向对象程序设计的基础。</a:t>
            </a:r>
            <a:endParaRPr lang="en-US" altLang="zh-CN" sz="3200" b="1" dirty="0">
              <a:latin typeface="+mn-ea"/>
              <a:cs typeface="Times New Roman" panose="02020603050405020304" pitchFamily="18" charset="0"/>
            </a:endParaRPr>
          </a:p>
          <a:p>
            <a:pPr>
              <a:lnSpc>
                <a:spcPct val="150000"/>
              </a:lnSpc>
            </a:pPr>
            <a:r>
              <a:rPr lang="zh-CN" altLang="zh-CN" sz="3200" b="1" dirty="0">
                <a:latin typeface="+mn-ea"/>
                <a:cs typeface="Times New Roman" panose="02020603050405020304" pitchFamily="18" charset="0"/>
              </a:rPr>
              <a:t>基于对象的程序是以类和对象为基础的，程序的操作是围绕对象进行的</a:t>
            </a:r>
            <a:r>
              <a:rPr lang="zh-CN" altLang="en-US" sz="3200" b="1" dirty="0">
                <a:latin typeface="+mn-ea"/>
                <a:cs typeface="Times New Roman" panose="02020603050405020304" pitchFamily="18" charset="0"/>
              </a:rPr>
              <a:t>。</a:t>
            </a:r>
            <a:endParaRPr lang="en-US" altLang="zh-CN" sz="3200" b="1" dirty="0">
              <a:latin typeface="+mn-ea"/>
              <a:cs typeface="Times New Roman" panose="02020603050405020304" pitchFamily="18" charset="0"/>
            </a:endParaRPr>
          </a:p>
          <a:p>
            <a:pPr>
              <a:lnSpc>
                <a:spcPct val="150000"/>
              </a:lnSpc>
            </a:pPr>
            <a:r>
              <a:rPr lang="zh-CN" altLang="zh-CN" sz="3200" b="1" dirty="0">
                <a:latin typeface="+mn-ea"/>
                <a:cs typeface="Times New Roman" panose="02020603050405020304" pitchFamily="18" charset="0"/>
              </a:rPr>
              <a:t>在此基础上利用了继承机制和多态性就是面向对象程序设计</a:t>
            </a:r>
            <a:endParaRPr lang="zh-CN" altLang="en-US" sz="3200" b="1" dirty="0">
              <a:latin typeface="+mn-ea"/>
            </a:endParaRPr>
          </a:p>
        </p:txBody>
      </p:sp>
    </p:spTree>
    <p:extLst>
      <p:ext uri="{BB962C8B-B14F-4D97-AF65-F5344CB8AC3E}">
        <p14:creationId xmlns:p14="http://schemas.microsoft.com/office/powerpoint/2010/main" val="2764759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椭圆 12"/>
          <p:cNvSpPr/>
          <p:nvPr/>
        </p:nvSpPr>
        <p:spPr>
          <a:xfrm flipV="1">
            <a:off x="5260607" y="1870568"/>
            <a:ext cx="1659467" cy="1659467"/>
          </a:xfrm>
          <a:prstGeom prst="ellipse">
            <a:avLst/>
          </a:prstGeom>
          <a:solidFill>
            <a:schemeClr val="accent1"/>
          </a:solidFill>
          <a:ln w="38100">
            <a:solidFill>
              <a:schemeClr val="bg1"/>
            </a:solidFill>
          </a:ln>
          <a:effectLst>
            <a:outerShdw blurRad="177800" dist="127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14" name="文本框 13"/>
          <p:cNvSpPr txBox="1"/>
          <p:nvPr/>
        </p:nvSpPr>
        <p:spPr>
          <a:xfrm>
            <a:off x="3256768" y="3716096"/>
            <a:ext cx="6096000" cy="748988"/>
          </a:xfrm>
          <a:prstGeom prst="rect">
            <a:avLst/>
          </a:prstGeom>
          <a:noFill/>
        </p:spPr>
        <p:txBody>
          <a:bodyPr wrap="square" rtlCol="0">
            <a:spAutoFit/>
          </a:bodyPr>
          <a:lstStyle/>
          <a:p>
            <a:pPr algn="ctr"/>
            <a:r>
              <a:rPr lang="zh-CN" altLang="en-US" sz="4267" dirty="0">
                <a:solidFill>
                  <a:srgbClr val="171E28"/>
                </a:solidFill>
                <a:latin typeface="微软雅黑 Light" panose="020B0502040204020203" pitchFamily="34" charset="-122"/>
                <a:ea typeface="微软雅黑 Light" panose="020B0502040204020203" pitchFamily="34" charset="-122"/>
                <a:cs typeface="方正兰亭细黑_GBK_M" panose="02010600010101010101" pitchFamily="2" charset="2"/>
              </a:rPr>
              <a:t>类和对象</a:t>
            </a:r>
          </a:p>
        </p:txBody>
      </p:sp>
      <p:sp>
        <p:nvSpPr>
          <p:cNvPr id="4" name="矩形 3"/>
          <p:cNvSpPr/>
          <p:nvPr/>
        </p:nvSpPr>
        <p:spPr>
          <a:xfrm>
            <a:off x="4697554" y="4495797"/>
            <a:ext cx="2835007"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bg1"/>
              </a:solidFill>
            </a:endParaRPr>
          </a:p>
        </p:txBody>
      </p:sp>
      <p:sp>
        <p:nvSpPr>
          <p:cNvPr id="9" name="Freeform 1645"/>
          <p:cNvSpPr>
            <a:spLocks noEditPoints="1"/>
          </p:cNvSpPr>
          <p:nvPr/>
        </p:nvSpPr>
        <p:spPr bwMode="auto">
          <a:xfrm>
            <a:off x="5779313" y="2409861"/>
            <a:ext cx="622063" cy="580897"/>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42609462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4" y="445539"/>
            <a:ext cx="3337773"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1 </a:t>
            </a:r>
            <a:r>
              <a:rPr lang="zh-CN" altLang="en-US" sz="3200" b="1" dirty="0">
                <a:latin typeface="微软雅黑 Light" panose="020B0502040204020203" pitchFamily="34" charset="-122"/>
                <a:ea typeface="微软雅黑 Light" panose="020B0502040204020203" pitchFamily="34" charset="-122"/>
              </a:rPr>
              <a:t>类和对象的关系</a:t>
            </a: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2" name="矩形 1">
            <a:extLst>
              <a:ext uri="{FF2B5EF4-FFF2-40B4-BE49-F238E27FC236}">
                <a16:creationId xmlns:a16="http://schemas.microsoft.com/office/drawing/2014/main" id="{F80D26EF-794E-4D90-ACA7-413FBBCEEC52}"/>
              </a:ext>
            </a:extLst>
          </p:cNvPr>
          <p:cNvSpPr/>
          <p:nvPr/>
        </p:nvSpPr>
        <p:spPr>
          <a:xfrm>
            <a:off x="1390194" y="1870552"/>
            <a:ext cx="8563823" cy="2948243"/>
          </a:xfrm>
          <a:prstGeom prst="rect">
            <a:avLst/>
          </a:prstGeom>
        </p:spPr>
        <p:txBody>
          <a:bodyPr wrap="square">
            <a:spAutoFit/>
          </a:bodyPr>
          <a:lstStyle/>
          <a:p>
            <a:pPr algn="just">
              <a:lnSpc>
                <a:spcPct val="150000"/>
              </a:lnSpc>
            </a:pPr>
            <a:r>
              <a:rPr lang="zh-CN" altLang="zh-CN" sz="3200" b="1" kern="100" dirty="0">
                <a:latin typeface="等线" panose="02010600030101010101" pitchFamily="2" charset="-122"/>
                <a:cs typeface="Times New Roman" panose="02020603050405020304" pitchFamily="18" charset="0"/>
              </a:rPr>
              <a:t>类和对象的关系</a:t>
            </a:r>
            <a:endParaRPr lang="zh-CN" altLang="zh-CN" sz="3200" b="1"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3200" b="1" kern="100" dirty="0">
                <a:latin typeface="等线" panose="02010600030101010101" pitchFamily="2" charset="-122"/>
                <a:cs typeface="Times New Roman" panose="02020603050405020304" pitchFamily="18" charset="0"/>
              </a:rPr>
              <a:t>类是对象的抽象，对象是类的具体实例</a:t>
            </a:r>
            <a:endParaRPr lang="zh-CN" altLang="zh-CN" sz="3200"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3200" b="1" dirty="0">
                <a:cs typeface="Times New Roman" panose="02020603050405020304" pitchFamily="18" charset="0"/>
              </a:rPr>
              <a:t>例如：学生是一个类，每一位同学就是学生类的一个对象，就是该类的具体实例</a:t>
            </a:r>
            <a:endParaRPr lang="zh-CN" altLang="en-US" sz="3200" b="1" dirty="0"/>
          </a:p>
        </p:txBody>
      </p:sp>
    </p:spTree>
    <p:extLst>
      <p:ext uri="{BB962C8B-B14F-4D97-AF65-F5344CB8AC3E}">
        <p14:creationId xmlns:p14="http://schemas.microsoft.com/office/powerpoint/2010/main" val="235686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4340199" y="1783079"/>
            <a:ext cx="3947887" cy="3947887"/>
            <a:chOff x="3106056" y="885627"/>
            <a:chExt cx="2960915" cy="2960915"/>
          </a:xfrm>
        </p:grpSpPr>
        <p:sp>
          <p:nvSpPr>
            <p:cNvPr id="2" name="椭圆 1"/>
            <p:cNvSpPr/>
            <p:nvPr/>
          </p:nvSpPr>
          <p:spPr>
            <a:xfrm>
              <a:off x="3106056" y="885627"/>
              <a:ext cx="2960915" cy="2960915"/>
            </a:xfrm>
            <a:prstGeom prst="ellipse">
              <a:avLst/>
            </a:prstGeom>
            <a:ln>
              <a:noFill/>
            </a:ln>
            <a:effectLst>
              <a:outerShdw blurRad="63500" dist="381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440045" y="1678238"/>
              <a:ext cx="2292935" cy="1114440"/>
            </a:xfrm>
            <a:prstGeom prst="rect">
              <a:avLst/>
            </a:prstGeom>
            <a:noFill/>
          </p:spPr>
          <p:txBody>
            <a:bodyPr wrap="none" rtlCol="0">
              <a:spAutoFit/>
            </a:bodyPr>
            <a:lstStyle/>
            <a:p>
              <a:pPr algn="ctr">
                <a:lnSpc>
                  <a:spcPct val="150000"/>
                </a:lnSpc>
              </a:pPr>
              <a:r>
                <a:rPr lang="zh-CN" altLang="en-US" sz="3200" b="1" dirty="0">
                  <a:solidFill>
                    <a:schemeClr val="bg1"/>
                  </a:solidFill>
                  <a:latin typeface="微软雅黑 Light" panose="020B0502040204020203" pitchFamily="34" charset="-122"/>
                  <a:ea typeface="微软雅黑 Light" panose="020B0502040204020203" pitchFamily="34" charset="-122"/>
                </a:rPr>
                <a:t>你所想到的</a:t>
              </a:r>
              <a:endParaRPr lang="en-US" altLang="zh-CN" sz="32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3200" b="1" dirty="0">
                  <a:solidFill>
                    <a:schemeClr val="bg1"/>
                  </a:solidFill>
                  <a:latin typeface="微软雅黑 Light" panose="020B0502040204020203" pitchFamily="34" charset="-122"/>
                  <a:ea typeface="微软雅黑 Light" panose="020B0502040204020203" pitchFamily="34" charset="-122"/>
                </a:rPr>
                <a:t>类和对象的例子</a:t>
              </a:r>
            </a:p>
          </p:txBody>
        </p:sp>
      </p:grpSp>
      <p:sp>
        <p:nvSpPr>
          <p:cNvPr id="5" name="矩形 1">
            <a:extLst>
              <a:ext uri="{FF2B5EF4-FFF2-40B4-BE49-F238E27FC236}">
                <a16:creationId xmlns:a16="http://schemas.microsoft.com/office/drawing/2014/main" id="{6D197385-827B-4EFC-8E3D-F8D33371CE28}"/>
              </a:ext>
            </a:extLst>
          </p:cNvPr>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6" name="Freeform 691">
            <a:extLst>
              <a:ext uri="{FF2B5EF4-FFF2-40B4-BE49-F238E27FC236}">
                <a16:creationId xmlns:a16="http://schemas.microsoft.com/office/drawing/2014/main" id="{B7F96D6A-8099-439E-AAE5-8C75A2626AAE}"/>
              </a:ext>
            </a:extLst>
          </p:cNvPr>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Tree>
    <p:extLst>
      <p:ext uri="{BB962C8B-B14F-4D97-AF65-F5344CB8AC3E}">
        <p14:creationId xmlns:p14="http://schemas.microsoft.com/office/powerpoint/2010/main" val="3245912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27" name="文本框 26"/>
          <p:cNvSpPr txBox="1"/>
          <p:nvPr/>
        </p:nvSpPr>
        <p:spPr>
          <a:xfrm>
            <a:off x="1346122" y="327227"/>
            <a:ext cx="3501280" cy="584775"/>
          </a:xfrm>
          <a:prstGeom prst="rect">
            <a:avLst/>
          </a:prstGeom>
          <a:noFill/>
        </p:spPr>
        <p:txBody>
          <a:bodyPr wrap="none" rtlCol="0">
            <a:spAutoFit/>
          </a:bodyPr>
          <a:lstStyle/>
          <a:p>
            <a:r>
              <a:rPr lang="zh-CN" altLang="en-US" sz="3200" b="1" dirty="0">
                <a:latin typeface="微软雅黑 Light" panose="020B0502040204020203" pitchFamily="34" charset="-122"/>
                <a:ea typeface="微软雅黑 Light" panose="020B0502040204020203" pitchFamily="34" charset="-122"/>
              </a:rPr>
              <a:t>类的引入</a:t>
            </a:r>
            <a:r>
              <a:rPr lang="en-US" altLang="zh-CN" sz="3200" b="1" dirty="0">
                <a:latin typeface="微软雅黑 Light" panose="020B0502040204020203" pitchFamily="34" charset="-122"/>
                <a:ea typeface="微软雅黑 Light" panose="020B0502040204020203" pitchFamily="34" charset="-122"/>
              </a:rPr>
              <a:t>—</a:t>
            </a:r>
            <a:r>
              <a:rPr lang="zh-CN" altLang="en-US" sz="3200" b="1" dirty="0">
                <a:latin typeface="微软雅黑 Light" panose="020B0502040204020203" pitchFamily="34" charset="-122"/>
                <a:ea typeface="微软雅黑 Light" panose="020B0502040204020203" pitchFamily="34" charset="-122"/>
              </a:rPr>
              <a:t>结构体</a:t>
            </a:r>
          </a:p>
        </p:txBody>
      </p:sp>
      <p:sp>
        <p:nvSpPr>
          <p:cNvPr id="28" name="Freeform 538"/>
          <p:cNvSpPr>
            <a:spLocks noEditPoints="1"/>
          </p:cNvSpPr>
          <p:nvPr/>
        </p:nvSpPr>
        <p:spPr bwMode="auto">
          <a:xfrm>
            <a:off x="552742" y="327226"/>
            <a:ext cx="475503" cy="52908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5" name="Rectangle 3">
            <a:extLst>
              <a:ext uri="{FF2B5EF4-FFF2-40B4-BE49-F238E27FC236}">
                <a16:creationId xmlns:a16="http://schemas.microsoft.com/office/drawing/2014/main" id="{0B3B1CCF-F786-4A69-8828-80E7463A8BEC}"/>
              </a:ext>
            </a:extLst>
          </p:cNvPr>
          <p:cNvSpPr>
            <a:spLocks noGrp="1" noChangeArrowheads="1"/>
          </p:cNvSpPr>
          <p:nvPr/>
        </p:nvSpPr>
        <p:spPr bwMode="auto">
          <a:xfrm>
            <a:off x="48683" y="1320713"/>
            <a:ext cx="9891183" cy="162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rtl="0" fontAlgn="base">
              <a:spcBef>
                <a:spcPct val="20000"/>
              </a:spcBef>
              <a:spcAft>
                <a:spcPct val="0"/>
              </a:spcAft>
              <a:buChar char="•"/>
              <a:defRPr sz="3200" b="1" kern="1200">
                <a:solidFill>
                  <a:schemeClr val="tx1"/>
                </a:solidFill>
                <a:latin typeface="+mn-lt"/>
                <a:ea typeface="+mn-ea"/>
                <a:cs typeface="+mn-cs"/>
              </a:defRPr>
            </a:lvl1pPr>
            <a:lvl2pPr marL="742950" indent="-285750" algn="l" rtl="0" fontAlgn="base">
              <a:spcBef>
                <a:spcPct val="20000"/>
              </a:spcBef>
              <a:spcAft>
                <a:spcPct val="0"/>
              </a:spcAft>
              <a:buChar char="–"/>
              <a:defRPr sz="2800" b="1" kern="1200">
                <a:solidFill>
                  <a:schemeClr val="tx1"/>
                </a:solidFill>
                <a:latin typeface="+mn-lt"/>
                <a:ea typeface="+mn-ea"/>
                <a:cs typeface="+mn-cs"/>
              </a:defRPr>
            </a:lvl2pPr>
            <a:lvl3pPr marL="1143000" indent="-228600" algn="l" rtl="0" fontAlgn="base">
              <a:spcBef>
                <a:spcPct val="20000"/>
              </a:spcBef>
              <a:spcAft>
                <a:spcPct val="0"/>
              </a:spcAft>
              <a:buChar char="•"/>
              <a:defRPr sz="2400" b="1" kern="1200">
                <a:solidFill>
                  <a:schemeClr val="tx1"/>
                </a:solidFill>
                <a:latin typeface="+mn-lt"/>
                <a:ea typeface="+mn-ea"/>
                <a:cs typeface="+mn-cs"/>
              </a:defRPr>
            </a:lvl3pPr>
            <a:lvl4pPr marL="1600200" indent="-228600" algn="l" rtl="0" fontAlgn="base">
              <a:spcBef>
                <a:spcPct val="20000"/>
              </a:spcBef>
              <a:spcAft>
                <a:spcPct val="0"/>
              </a:spcAft>
              <a:buChar char="–"/>
              <a:defRPr sz="2000" b="1" kern="1200">
                <a:solidFill>
                  <a:schemeClr val="tx1"/>
                </a:solidFill>
                <a:latin typeface="+mn-lt"/>
                <a:ea typeface="+mn-ea"/>
                <a:cs typeface="+mn-cs"/>
              </a:defRPr>
            </a:lvl4pPr>
            <a:lvl5pPr marL="2057400" indent="-228600" algn="l" rtl="0" fontAlgn="base">
              <a:spcBef>
                <a:spcPct val="20000"/>
              </a:spcBef>
              <a:spcAft>
                <a:spcPct val="0"/>
              </a:spcAft>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ct val="10000"/>
              </a:spcBef>
              <a:buFontTx/>
              <a:buBlip>
                <a:blip r:embed="rId2"/>
              </a:buBlip>
            </a:pPr>
            <a:r>
              <a:rPr kumimoji="1" lang="zh-CN" altLang="en-US" dirty="0">
                <a:solidFill>
                  <a:srgbClr val="000000"/>
                </a:solidFill>
              </a:rPr>
              <a:t>结构体类型是一种用户自定义类型 </a:t>
            </a:r>
            <a:r>
              <a:rPr kumimoji="1" lang="en-US" altLang="zh-CN" dirty="0">
                <a:solidFill>
                  <a:srgbClr val="000000"/>
                </a:solidFill>
              </a:rPr>
              <a:t>.</a:t>
            </a:r>
          </a:p>
          <a:p>
            <a:pPr>
              <a:lnSpc>
                <a:spcPct val="90000"/>
              </a:lnSpc>
              <a:spcBef>
                <a:spcPct val="10000"/>
              </a:spcBef>
              <a:buFontTx/>
              <a:buBlip>
                <a:blip r:embed="rId2"/>
              </a:buBlip>
            </a:pPr>
            <a:r>
              <a:rPr kumimoji="1" lang="zh-CN" altLang="en-US" dirty="0">
                <a:solidFill>
                  <a:srgbClr val="000000"/>
                </a:solidFill>
                <a:effectLst>
                  <a:outerShdw blurRad="38100" dist="38100" dir="2700000" algn="tl">
                    <a:srgbClr val="C0C0C0"/>
                  </a:outerShdw>
                </a:effectLst>
              </a:rPr>
              <a:t>构体 </a:t>
            </a:r>
            <a:r>
              <a:rPr kumimoji="1" lang="zh-CN" altLang="en-US" dirty="0">
                <a:solidFill>
                  <a:srgbClr val="000000"/>
                </a:solidFill>
              </a:rPr>
              <a:t>可用来表示不同类型数据组成的一个</a:t>
            </a:r>
            <a:r>
              <a:rPr kumimoji="1" lang="zh-CN" altLang="en-US" i="1" dirty="0">
                <a:solidFill>
                  <a:srgbClr val="000000"/>
                </a:solidFill>
              </a:rPr>
              <a:t>有机整体</a:t>
            </a:r>
            <a:r>
              <a:rPr kumimoji="1" lang="zh-CN" altLang="en-US" dirty="0">
                <a:solidFill>
                  <a:srgbClr val="000000"/>
                </a:solidFill>
              </a:rPr>
              <a:t> </a:t>
            </a:r>
            <a:r>
              <a:rPr kumimoji="1" lang="en-US" altLang="zh-CN" dirty="0">
                <a:solidFill>
                  <a:srgbClr val="000000"/>
                </a:solidFill>
              </a:rPr>
              <a:t>.</a:t>
            </a:r>
          </a:p>
        </p:txBody>
      </p:sp>
      <p:sp>
        <p:nvSpPr>
          <p:cNvPr id="8" name="Rectangle 10">
            <a:extLst>
              <a:ext uri="{FF2B5EF4-FFF2-40B4-BE49-F238E27FC236}">
                <a16:creationId xmlns:a16="http://schemas.microsoft.com/office/drawing/2014/main" id="{97343A79-BBF0-461C-A3B5-A0EE79C777CA}"/>
              </a:ext>
            </a:extLst>
          </p:cNvPr>
          <p:cNvSpPr>
            <a:spLocks noChangeArrowheads="1"/>
          </p:cNvSpPr>
          <p:nvPr/>
        </p:nvSpPr>
        <p:spPr bwMode="auto">
          <a:xfrm>
            <a:off x="5665387" y="2556470"/>
            <a:ext cx="5190504" cy="3415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5pPr>
            <a:lvl6pPr marL="22860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6pPr>
            <a:lvl7pPr marL="27432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7pPr>
            <a:lvl8pPr marL="32004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8pPr>
            <a:lvl9pPr marL="36576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9pPr>
          </a:lstStyle>
          <a:p>
            <a:pPr>
              <a:spcBef>
                <a:spcPct val="5000"/>
              </a:spcBef>
              <a:buFontTx/>
              <a:buNone/>
            </a:pPr>
            <a:r>
              <a:rPr lang="zh-CN" altLang="en-US" sz="3200" dirty="0"/>
              <a:t>例</a:t>
            </a:r>
            <a:r>
              <a:rPr lang="en-US" altLang="zh-CN" sz="3200" dirty="0"/>
              <a:t>:</a:t>
            </a:r>
          </a:p>
          <a:p>
            <a:pPr>
              <a:spcBef>
                <a:spcPct val="5000"/>
              </a:spcBef>
              <a:buFontTx/>
              <a:buNone/>
            </a:pPr>
            <a:r>
              <a:rPr lang="en-US" altLang="zh-CN" sz="3200" i="1" dirty="0"/>
              <a:t> struct   student</a:t>
            </a:r>
            <a:r>
              <a:rPr lang="en-US" altLang="zh-CN" sz="3200" dirty="0"/>
              <a:t> </a:t>
            </a:r>
          </a:p>
          <a:p>
            <a:pPr indent="-8466"/>
            <a:r>
              <a:rPr lang="en-US" altLang="zh-CN" sz="3200" dirty="0"/>
              <a:t>{</a:t>
            </a:r>
          </a:p>
          <a:p>
            <a:pPr indent="-8466"/>
            <a:r>
              <a:rPr lang="en-US" altLang="zh-CN" sz="3200" dirty="0"/>
              <a:t>int num;</a:t>
            </a:r>
          </a:p>
          <a:p>
            <a:pPr indent="-8466"/>
            <a:r>
              <a:rPr lang="en-US" altLang="zh-CN" sz="3200" dirty="0"/>
              <a:t>char name[20];</a:t>
            </a:r>
          </a:p>
          <a:p>
            <a:pPr indent="-8466"/>
            <a:r>
              <a:rPr lang="en-US" altLang="zh-CN" sz="3200" dirty="0"/>
              <a:t>char sex;</a:t>
            </a:r>
          </a:p>
          <a:p>
            <a:pPr>
              <a:spcBef>
                <a:spcPct val="5000"/>
              </a:spcBef>
              <a:buFontTx/>
              <a:buNone/>
            </a:pPr>
            <a:r>
              <a:rPr lang="en-US" altLang="zh-CN" sz="3200" dirty="0"/>
              <a:t>} </a:t>
            </a:r>
            <a:r>
              <a:rPr lang="en-US" altLang="zh-CN" sz="3200" dirty="0">
                <a:solidFill>
                  <a:srgbClr val="FF0000"/>
                </a:solidFill>
              </a:rPr>
              <a:t>;</a:t>
            </a:r>
          </a:p>
        </p:txBody>
      </p:sp>
      <p:sp>
        <p:nvSpPr>
          <p:cNvPr id="9" name="Text Box 11">
            <a:extLst>
              <a:ext uri="{FF2B5EF4-FFF2-40B4-BE49-F238E27FC236}">
                <a16:creationId xmlns:a16="http://schemas.microsoft.com/office/drawing/2014/main" id="{7F032559-5FA6-4814-9107-F446EB08EE3A}"/>
              </a:ext>
            </a:extLst>
          </p:cNvPr>
          <p:cNvSpPr txBox="1">
            <a:spLocks noChangeArrowheads="1"/>
          </p:cNvSpPr>
          <p:nvPr/>
        </p:nvSpPr>
        <p:spPr bwMode="auto">
          <a:xfrm>
            <a:off x="48683" y="2796118"/>
            <a:ext cx="6191251" cy="278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00" tIns="62400" rIns="120000" bIns="62400">
            <a:spAutoFit/>
          </a:bodyPr>
          <a:lstStyle>
            <a:defPPr>
              <a:defRPr lang="zh-CN"/>
            </a:defPPr>
            <a:lvl1pPr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Comic Sans MS" panose="030F0702030302020204" pitchFamily="66" charset="0"/>
                <a:ea typeface="幼圆" panose="02010509060101010101" pitchFamily="49" charset="-122"/>
                <a:cs typeface="+mn-cs"/>
              </a:defRPr>
            </a:lvl5pPr>
            <a:lvl6pPr marL="22860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6pPr>
            <a:lvl7pPr marL="27432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7pPr>
            <a:lvl8pPr marL="32004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8pPr>
            <a:lvl9pPr marL="3657600" algn="l" defTabSz="914400" rtl="0" eaLnBrk="1" latinLnBrk="0" hangingPunct="1">
              <a:defRPr kern="1200">
                <a:solidFill>
                  <a:schemeClr val="tx1"/>
                </a:solidFill>
                <a:latin typeface="Comic Sans MS" panose="030F0702030302020204" pitchFamily="66" charset="0"/>
                <a:ea typeface="幼圆" panose="02010509060101010101" pitchFamily="49" charset="-122"/>
                <a:cs typeface="+mn-cs"/>
              </a:defRPr>
            </a:lvl9pPr>
          </a:lstStyle>
          <a:p>
            <a:pPr>
              <a:spcBef>
                <a:spcPct val="10000"/>
              </a:spcBef>
            </a:pPr>
            <a:r>
              <a:rPr lang="zh-CN" altLang="en-US" sz="3200" b="1" dirty="0">
                <a:effectLst>
                  <a:outerShdw blurRad="38100" dist="38100" dir="2700000" algn="tl">
                    <a:srgbClr val="C0C0C0"/>
                  </a:outerShdw>
                </a:effectLst>
                <a:latin typeface="Times New Roman" panose="02020603050405020304" pitchFamily="18" charset="0"/>
                <a:ea typeface="楷体_GB2312" pitchFamily="49" charset="-122"/>
              </a:rPr>
              <a:t>定义结构体类型的语法：</a:t>
            </a:r>
          </a:p>
          <a:p>
            <a:pPr>
              <a:spcBef>
                <a:spcPct val="10000"/>
              </a:spcBef>
            </a:pPr>
            <a:r>
              <a:rPr kumimoji="1" lang="zh-CN" altLang="en-US" sz="3200" b="1" dirty="0">
                <a:solidFill>
                  <a:srgbClr val="000000"/>
                </a:solidFill>
                <a:latin typeface="Arial Narrow" panose="020B0606020202030204" pitchFamily="34" charset="0"/>
                <a:ea typeface="楷体_GB2312" pitchFamily="49" charset="-122"/>
              </a:rPr>
              <a:t>  </a:t>
            </a:r>
            <a:r>
              <a:rPr kumimoji="1" lang="en-US" altLang="zh-CN" sz="3200" b="1" dirty="0">
                <a:solidFill>
                  <a:srgbClr val="0000FF"/>
                </a:solidFill>
                <a:latin typeface="Arial Narrow" panose="020B0606020202030204" pitchFamily="34" charset="0"/>
                <a:ea typeface="楷体_GB2312" pitchFamily="49" charset="-122"/>
              </a:rPr>
              <a:t>struct</a:t>
            </a:r>
            <a:r>
              <a:rPr kumimoji="1" lang="en-US" altLang="zh-CN" sz="3200" b="1" dirty="0">
                <a:solidFill>
                  <a:srgbClr val="000000"/>
                </a:solidFill>
                <a:latin typeface="Arial Narrow" panose="020B0606020202030204" pitchFamily="34" charset="0"/>
                <a:ea typeface="楷体_GB2312" pitchFamily="49" charset="-122"/>
              </a:rPr>
              <a:t>   </a:t>
            </a:r>
            <a:r>
              <a:rPr kumimoji="1" lang="zh-CN" altLang="en-US" sz="3200" b="1" u="sng" dirty="0">
                <a:solidFill>
                  <a:srgbClr val="000000"/>
                </a:solidFill>
                <a:latin typeface="Arial Narrow" panose="020B0606020202030204" pitchFamily="34" charset="0"/>
                <a:ea typeface="楷体_GB2312" pitchFamily="49" charset="-122"/>
              </a:rPr>
              <a:t>结构体类型名</a:t>
            </a:r>
          </a:p>
          <a:p>
            <a:pPr>
              <a:spcBef>
                <a:spcPct val="10000"/>
              </a:spcBef>
            </a:pPr>
            <a:r>
              <a:rPr kumimoji="1" lang="zh-CN" altLang="en-US" sz="3200" b="1" dirty="0">
                <a:solidFill>
                  <a:srgbClr val="000000"/>
                </a:solidFill>
                <a:latin typeface="Arial Narrow" panose="020B0606020202030204" pitchFamily="34" charset="0"/>
                <a:ea typeface="楷体_GB2312" pitchFamily="49" charset="-122"/>
              </a:rPr>
              <a:t>   </a:t>
            </a:r>
            <a:r>
              <a:rPr kumimoji="1" lang="en-US" altLang="zh-CN" sz="3200" b="1" dirty="0">
                <a:solidFill>
                  <a:srgbClr val="000000"/>
                </a:solidFill>
                <a:latin typeface="Arial Narrow" panose="020B0606020202030204" pitchFamily="34" charset="0"/>
                <a:ea typeface="楷体_GB2312" pitchFamily="49" charset="-122"/>
              </a:rPr>
              <a:t>{</a:t>
            </a:r>
          </a:p>
          <a:p>
            <a:pPr>
              <a:spcBef>
                <a:spcPct val="10000"/>
              </a:spcBef>
            </a:pPr>
            <a:r>
              <a:rPr kumimoji="1" lang="en-US" altLang="zh-CN" sz="3200" b="1" dirty="0">
                <a:solidFill>
                  <a:srgbClr val="000000"/>
                </a:solidFill>
                <a:latin typeface="Arial Narrow" panose="020B0606020202030204" pitchFamily="34" charset="0"/>
                <a:ea typeface="楷体_GB2312" pitchFamily="49" charset="-122"/>
              </a:rPr>
              <a:t>       </a:t>
            </a:r>
            <a:r>
              <a:rPr kumimoji="1" lang="zh-CN" altLang="en-US" sz="3200" b="1" dirty="0">
                <a:solidFill>
                  <a:srgbClr val="000000"/>
                </a:solidFill>
                <a:latin typeface="Arial Narrow" panose="020B0606020202030204" pitchFamily="34" charset="0"/>
                <a:ea typeface="楷体_GB2312" pitchFamily="49" charset="-122"/>
              </a:rPr>
              <a:t>成员声明列表</a:t>
            </a:r>
          </a:p>
          <a:p>
            <a:pPr>
              <a:spcBef>
                <a:spcPct val="10000"/>
              </a:spcBef>
            </a:pPr>
            <a:r>
              <a:rPr kumimoji="1" lang="zh-CN" altLang="en-US" sz="3200" b="1" dirty="0">
                <a:solidFill>
                  <a:srgbClr val="000000"/>
                </a:solidFill>
                <a:latin typeface="Arial Narrow" panose="020B0606020202030204" pitchFamily="34" charset="0"/>
                <a:ea typeface="楷体_GB2312" pitchFamily="49" charset="-122"/>
              </a:rPr>
              <a:t>   </a:t>
            </a:r>
            <a:r>
              <a:rPr kumimoji="1" lang="en-US" altLang="zh-CN" sz="3200" b="1" dirty="0">
                <a:solidFill>
                  <a:srgbClr val="000000"/>
                </a:solidFill>
                <a:latin typeface="Arial Narrow" panose="020B0606020202030204" pitchFamily="34" charset="0"/>
                <a:ea typeface="楷体_GB2312" pitchFamily="49" charset="-122"/>
              </a:rPr>
              <a:t>}  </a:t>
            </a:r>
            <a:r>
              <a:rPr kumimoji="1" lang="en-US" altLang="zh-CN" sz="3200" b="1"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3200" dirty="0"/>
          </a:p>
        </p:txBody>
      </p:sp>
      <p:sp>
        <p:nvSpPr>
          <p:cNvPr id="2" name="矩形 1">
            <a:extLst>
              <a:ext uri="{FF2B5EF4-FFF2-40B4-BE49-F238E27FC236}">
                <a16:creationId xmlns:a16="http://schemas.microsoft.com/office/drawing/2014/main" id="{1E5DE2C9-612A-4AA1-946D-AD0E4410E3F0}"/>
              </a:ext>
            </a:extLst>
          </p:cNvPr>
          <p:cNvSpPr/>
          <p:nvPr/>
        </p:nvSpPr>
        <p:spPr>
          <a:xfrm>
            <a:off x="5505292" y="6211922"/>
            <a:ext cx="4493538" cy="461665"/>
          </a:xfrm>
          <a:prstGeom prst="rect">
            <a:avLst/>
          </a:prstGeom>
        </p:spPr>
        <p:txBody>
          <a:bodyPr wrap="none">
            <a:spAutoFit/>
          </a:bodyPr>
          <a:lstStyle/>
          <a:p>
            <a:r>
              <a:rPr lang="zh-CN" altLang="en-US" sz="2400" dirty="0"/>
              <a:t>它只包括数据，没有包括操作。</a:t>
            </a:r>
          </a:p>
        </p:txBody>
      </p:sp>
    </p:spTree>
    <p:extLst>
      <p:ext uri="{BB962C8B-B14F-4D97-AF65-F5344CB8AC3E}">
        <p14:creationId xmlns:p14="http://schemas.microsoft.com/office/powerpoint/2010/main" val="1619129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27" name="文本框 26"/>
          <p:cNvSpPr txBox="1"/>
          <p:nvPr/>
        </p:nvSpPr>
        <p:spPr>
          <a:xfrm>
            <a:off x="1320801" y="204634"/>
            <a:ext cx="2177199"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2 </a:t>
            </a:r>
            <a:r>
              <a:rPr lang="zh-CN" altLang="en-US" sz="3200" b="1" dirty="0">
                <a:latin typeface="微软雅黑 Light" panose="020B0502040204020203" pitchFamily="34" charset="-122"/>
                <a:ea typeface="微软雅黑 Light" panose="020B0502040204020203" pitchFamily="34" charset="-122"/>
              </a:rPr>
              <a:t>类的定义</a:t>
            </a:r>
          </a:p>
        </p:txBody>
      </p:sp>
      <p:sp>
        <p:nvSpPr>
          <p:cNvPr id="28" name="Freeform 538"/>
          <p:cNvSpPr>
            <a:spLocks noEditPoints="1"/>
          </p:cNvSpPr>
          <p:nvPr/>
        </p:nvSpPr>
        <p:spPr bwMode="auto">
          <a:xfrm>
            <a:off x="552742" y="327226"/>
            <a:ext cx="475503" cy="52908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6" name="Rectangle 2">
            <a:extLst>
              <a:ext uri="{FF2B5EF4-FFF2-40B4-BE49-F238E27FC236}">
                <a16:creationId xmlns:a16="http://schemas.microsoft.com/office/drawing/2014/main" id="{1D6071A5-27DE-418D-80BB-99BF1C935142}"/>
              </a:ext>
            </a:extLst>
          </p:cNvPr>
          <p:cNvSpPr txBox="1">
            <a:spLocks noChangeArrowheads="1"/>
          </p:cNvSpPr>
          <p:nvPr/>
        </p:nvSpPr>
        <p:spPr>
          <a:xfrm>
            <a:off x="597311" y="808023"/>
            <a:ext cx="6717889" cy="6001693"/>
          </a:xfrm>
          <a:prstGeom prst="rect">
            <a:avLst/>
          </a:prstGeom>
          <a:noFill/>
        </p:spPr>
        <p:txBody>
          <a:bodyPr/>
          <a:lstStyle>
            <a:lvl1pPr marL="342874" indent="-342874" algn="l" defTabSz="9143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30" algn="l" defTabSz="9143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4" indent="-228584" algn="l" defTabSz="9143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7"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8466">
              <a:buNone/>
            </a:pPr>
            <a:r>
              <a:rPr lang="en-US" altLang="zh-CN" sz="2400" dirty="0"/>
              <a:t>class Student                         //</a:t>
            </a:r>
            <a:r>
              <a:rPr lang="zh-CN" altLang="en-US" sz="2400" dirty="0"/>
              <a:t>以</a:t>
            </a:r>
            <a:r>
              <a:rPr lang="en-US" altLang="zh-CN" sz="2400" dirty="0"/>
              <a:t>class</a:t>
            </a:r>
            <a:r>
              <a:rPr lang="zh-CN" altLang="en-US" sz="2400" dirty="0"/>
              <a:t>开头</a:t>
            </a:r>
          </a:p>
          <a:p>
            <a:pPr indent="-8466">
              <a:buNone/>
            </a:pPr>
            <a:r>
              <a:rPr lang="zh-CN" altLang="en-US" sz="2400" dirty="0"/>
              <a:t>{ </a:t>
            </a:r>
            <a:r>
              <a:rPr lang="en-US" altLang="zh-CN" sz="2400" dirty="0"/>
              <a:t>int num;</a:t>
            </a:r>
          </a:p>
          <a:p>
            <a:pPr indent="-8466">
              <a:buNone/>
            </a:pPr>
            <a:r>
              <a:rPr lang="en-US" altLang="zh-CN" sz="2400" dirty="0"/>
              <a:t>string name;     </a:t>
            </a:r>
          </a:p>
          <a:p>
            <a:pPr indent="-8466">
              <a:buNone/>
            </a:pPr>
            <a:r>
              <a:rPr lang="en-US" altLang="zh-CN" sz="2400" dirty="0"/>
              <a:t>float score;                       //</a:t>
            </a:r>
            <a:r>
              <a:rPr lang="zh-CN" altLang="en-US" sz="2400" dirty="0"/>
              <a:t>数据成员    </a:t>
            </a:r>
          </a:p>
          <a:p>
            <a:pPr indent="-8466">
              <a:buNone/>
            </a:pPr>
            <a:r>
              <a:rPr lang="en-US" altLang="zh-CN" sz="2400" dirty="0"/>
              <a:t>void display( )               //</a:t>
            </a:r>
            <a:r>
              <a:rPr lang="zh-CN" altLang="en-US" sz="2400" dirty="0"/>
              <a:t>成员函数</a:t>
            </a:r>
          </a:p>
          <a:p>
            <a:pPr indent="-8466">
              <a:buNone/>
            </a:pPr>
            <a:r>
              <a:rPr lang="zh-CN" altLang="en-US" sz="2400" dirty="0"/>
              <a:t>{</a:t>
            </a:r>
            <a:r>
              <a:rPr lang="en-US" altLang="zh-CN" sz="2400" dirty="0" err="1"/>
              <a:t>cout</a:t>
            </a:r>
            <a:r>
              <a:rPr lang="en-US" altLang="zh-CN" sz="2400" dirty="0"/>
              <a:t>&lt;&lt;″num:″&lt;&lt;num&lt;&lt;</a:t>
            </a:r>
            <a:r>
              <a:rPr lang="en-US" altLang="zh-CN" sz="2400" dirty="0" err="1"/>
              <a:t>endl</a:t>
            </a:r>
            <a:r>
              <a:rPr lang="en-US" altLang="zh-CN" sz="2400" dirty="0"/>
              <a:t>;</a:t>
            </a:r>
          </a:p>
          <a:p>
            <a:pPr indent="-8466">
              <a:buNone/>
            </a:pPr>
            <a:r>
              <a:rPr lang="en-US" altLang="zh-CN" sz="2400" dirty="0" err="1"/>
              <a:t>cout</a:t>
            </a:r>
            <a:r>
              <a:rPr lang="en-US" altLang="zh-CN" sz="2400" dirty="0"/>
              <a:t>&lt;&lt;″name:″&lt;&lt;name&lt;&lt;</a:t>
            </a:r>
            <a:r>
              <a:rPr lang="en-US" altLang="zh-CN" sz="2400" dirty="0" err="1"/>
              <a:t>endl</a:t>
            </a:r>
            <a:r>
              <a:rPr lang="en-US" altLang="zh-CN" sz="2400" dirty="0"/>
              <a:t>; </a:t>
            </a:r>
          </a:p>
          <a:p>
            <a:pPr indent="-8466">
              <a:buNone/>
            </a:pPr>
            <a:r>
              <a:rPr lang="en-US" altLang="zh-CN" sz="2400" dirty="0" err="1"/>
              <a:t>cout</a:t>
            </a:r>
            <a:r>
              <a:rPr lang="en-US" altLang="zh-CN" sz="2400" dirty="0"/>
              <a:t>&lt;&lt;″ score :″&lt;&lt; score &lt;&lt;</a:t>
            </a:r>
            <a:r>
              <a:rPr lang="en-US" altLang="zh-CN" sz="2400" dirty="0" err="1"/>
              <a:t>endl</a:t>
            </a:r>
            <a:r>
              <a:rPr lang="en-US" altLang="zh-CN" sz="2400" dirty="0"/>
              <a:t>;   </a:t>
            </a:r>
          </a:p>
          <a:p>
            <a:pPr indent="-8466">
              <a:buNone/>
            </a:pPr>
            <a:r>
              <a:rPr lang="en-US" altLang="zh-CN" sz="2400" dirty="0"/>
              <a:t> //</a:t>
            </a:r>
            <a:r>
              <a:rPr lang="zh-CN" altLang="en-US" sz="2400" dirty="0"/>
              <a:t>以上</a:t>
            </a:r>
            <a:r>
              <a:rPr lang="en-US" altLang="zh-CN" sz="2400" dirty="0"/>
              <a:t>3</a:t>
            </a:r>
            <a:r>
              <a:rPr lang="zh-CN" altLang="en-US" sz="2400" dirty="0"/>
              <a:t>行是函数中的操作语句</a:t>
            </a:r>
          </a:p>
          <a:p>
            <a:pPr indent="-8466">
              <a:buNone/>
            </a:pPr>
            <a:r>
              <a:rPr lang="zh-CN" altLang="en-US" sz="2400" dirty="0"/>
              <a:t>} </a:t>
            </a:r>
          </a:p>
          <a:p>
            <a:pPr indent="-8466">
              <a:buNone/>
            </a:pPr>
            <a:r>
              <a:rPr lang="zh-CN" altLang="en-US" sz="2400" dirty="0"/>
              <a:t>};</a:t>
            </a:r>
          </a:p>
          <a:p>
            <a:pPr indent="-8466">
              <a:buNone/>
            </a:pPr>
            <a:r>
              <a:rPr lang="en-US" altLang="zh-CN" sz="2400" dirty="0"/>
              <a:t>Student  stud1，stud2;   </a:t>
            </a:r>
          </a:p>
          <a:p>
            <a:pPr indent="-8466">
              <a:buNone/>
            </a:pPr>
            <a:r>
              <a:rPr lang="en-US" altLang="zh-CN" sz="2400" dirty="0"/>
              <a:t> //</a:t>
            </a:r>
            <a:r>
              <a:rPr lang="zh-CN" altLang="en-US" sz="2400" dirty="0"/>
              <a:t>定义了两个</a:t>
            </a:r>
            <a:r>
              <a:rPr lang="en-US" altLang="zh-CN" sz="2400" dirty="0"/>
              <a:t>Student </a:t>
            </a:r>
            <a:r>
              <a:rPr lang="zh-CN" altLang="en-US" sz="2400" dirty="0"/>
              <a:t>类的对象</a:t>
            </a:r>
            <a:r>
              <a:rPr lang="en-US" altLang="zh-CN" sz="2400" dirty="0"/>
              <a:t>stud1</a:t>
            </a:r>
            <a:r>
              <a:rPr lang="zh-CN" altLang="en-US" sz="2400" dirty="0"/>
              <a:t>和</a:t>
            </a:r>
            <a:r>
              <a:rPr lang="en-US" altLang="zh-CN" sz="2400" dirty="0"/>
              <a:t>stud2 </a:t>
            </a:r>
          </a:p>
        </p:txBody>
      </p:sp>
      <p:sp>
        <p:nvSpPr>
          <p:cNvPr id="2" name="矩形 1">
            <a:extLst>
              <a:ext uri="{FF2B5EF4-FFF2-40B4-BE49-F238E27FC236}">
                <a16:creationId xmlns:a16="http://schemas.microsoft.com/office/drawing/2014/main" id="{4BCE02D6-A688-462A-84E1-D79745544F04}"/>
              </a:ext>
            </a:extLst>
          </p:cNvPr>
          <p:cNvSpPr/>
          <p:nvPr/>
        </p:nvSpPr>
        <p:spPr>
          <a:xfrm>
            <a:off x="6982020" y="1932375"/>
            <a:ext cx="4742341" cy="830997"/>
          </a:xfrm>
          <a:prstGeom prst="rect">
            <a:avLst/>
          </a:prstGeom>
        </p:spPr>
        <p:txBody>
          <a:bodyPr wrap="square">
            <a:spAutoFit/>
          </a:bodyPr>
          <a:lstStyle/>
          <a:p>
            <a:pPr indent="-8466"/>
            <a:r>
              <a:rPr lang="zh-CN" altLang="en-US" sz="2400" dirty="0"/>
              <a:t>声明类的方法是由声明结构体类型的方法发展而来的。</a:t>
            </a:r>
          </a:p>
        </p:txBody>
      </p:sp>
      <p:sp>
        <p:nvSpPr>
          <p:cNvPr id="3" name="矩形 2">
            <a:extLst>
              <a:ext uri="{FF2B5EF4-FFF2-40B4-BE49-F238E27FC236}">
                <a16:creationId xmlns:a16="http://schemas.microsoft.com/office/drawing/2014/main" id="{5CFA9202-FC7A-4233-8477-D9A7FFAC3ECB}"/>
              </a:ext>
            </a:extLst>
          </p:cNvPr>
          <p:cNvSpPr/>
          <p:nvPr/>
        </p:nvSpPr>
        <p:spPr>
          <a:xfrm>
            <a:off x="7014576" y="3879309"/>
            <a:ext cx="5177424" cy="1569660"/>
          </a:xfrm>
          <a:prstGeom prst="rect">
            <a:avLst/>
          </a:prstGeom>
        </p:spPr>
        <p:txBody>
          <a:bodyPr wrap="square">
            <a:spAutoFit/>
          </a:bodyPr>
          <a:lstStyle/>
          <a:p>
            <a:pPr indent="-8466"/>
            <a:r>
              <a:rPr lang="zh-CN" altLang="en-US" sz="2400" dirty="0"/>
              <a:t>类(</a:t>
            </a:r>
            <a:r>
              <a:rPr lang="en-US" altLang="zh-CN" sz="2400" dirty="0"/>
              <a:t>class)</a:t>
            </a:r>
            <a:r>
              <a:rPr lang="zh-CN" altLang="en-US" sz="2400" dirty="0"/>
              <a:t>就是对象的类型。</a:t>
            </a:r>
            <a:endParaRPr lang="en-US" altLang="zh-CN" sz="2400" dirty="0"/>
          </a:p>
          <a:p>
            <a:pPr indent="-8466"/>
            <a:r>
              <a:rPr lang="zh-CN" altLang="en-US" sz="2400" dirty="0"/>
              <a:t>实际上，类是一种广义的数据类型。类这种数据类型中的数据既包含数据，也包含操作数据的函数。</a:t>
            </a:r>
          </a:p>
        </p:txBody>
      </p:sp>
    </p:spTree>
    <p:extLst>
      <p:ext uri="{BB962C8B-B14F-4D97-AF65-F5344CB8AC3E}">
        <p14:creationId xmlns:p14="http://schemas.microsoft.com/office/powerpoint/2010/main" val="21062279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27" name="文本框 26"/>
          <p:cNvSpPr txBox="1"/>
          <p:nvPr/>
        </p:nvSpPr>
        <p:spPr>
          <a:xfrm>
            <a:off x="1320801" y="204634"/>
            <a:ext cx="2177199"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2 </a:t>
            </a:r>
            <a:r>
              <a:rPr lang="zh-CN" altLang="en-US" sz="3200" b="1" dirty="0">
                <a:latin typeface="微软雅黑 Light" panose="020B0502040204020203" pitchFamily="34" charset="-122"/>
                <a:ea typeface="微软雅黑 Light" panose="020B0502040204020203" pitchFamily="34" charset="-122"/>
              </a:rPr>
              <a:t>类的定义</a:t>
            </a:r>
          </a:p>
        </p:txBody>
      </p:sp>
      <p:sp>
        <p:nvSpPr>
          <p:cNvPr id="28" name="Freeform 538"/>
          <p:cNvSpPr>
            <a:spLocks noEditPoints="1"/>
          </p:cNvSpPr>
          <p:nvPr/>
        </p:nvSpPr>
        <p:spPr bwMode="auto">
          <a:xfrm>
            <a:off x="552742" y="327226"/>
            <a:ext cx="475503" cy="52908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7" name="Rectangle 2">
            <a:extLst>
              <a:ext uri="{FF2B5EF4-FFF2-40B4-BE49-F238E27FC236}">
                <a16:creationId xmlns:a16="http://schemas.microsoft.com/office/drawing/2014/main" id="{361D33B9-8240-4807-A30D-29A390F88068}"/>
              </a:ext>
            </a:extLst>
          </p:cNvPr>
          <p:cNvSpPr txBox="1">
            <a:spLocks noChangeArrowheads="1"/>
          </p:cNvSpPr>
          <p:nvPr/>
        </p:nvSpPr>
        <p:spPr>
          <a:xfrm>
            <a:off x="1253067" y="820187"/>
            <a:ext cx="2829772" cy="5833180"/>
          </a:xfrm>
          <a:prstGeom prst="rect">
            <a:avLst/>
          </a:prstGeom>
          <a:noFill/>
        </p:spPr>
        <p:txBody>
          <a:bodyPr/>
          <a:lstStyle>
            <a:lvl1pPr marL="342874" indent="-342874" algn="l" defTabSz="9143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30" algn="l" defTabSz="9143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4" indent="-228584" algn="l" defTabSz="9143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7"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8466">
              <a:buNone/>
            </a:pPr>
            <a:r>
              <a:rPr lang="zh-CN" altLang="en-US" dirty="0"/>
              <a:t>不能把类中的全部成员与外界隔离，一般是把数据隐蔽起来，而把成员函数作为对外界的接口。</a:t>
            </a:r>
          </a:p>
        </p:txBody>
      </p:sp>
      <p:sp>
        <p:nvSpPr>
          <p:cNvPr id="2" name="矩形 1">
            <a:extLst>
              <a:ext uri="{FF2B5EF4-FFF2-40B4-BE49-F238E27FC236}">
                <a16:creationId xmlns:a16="http://schemas.microsoft.com/office/drawing/2014/main" id="{9F93C7F6-33EA-40FE-BD4A-A6474E4B3EC2}"/>
              </a:ext>
            </a:extLst>
          </p:cNvPr>
          <p:cNvSpPr/>
          <p:nvPr/>
        </p:nvSpPr>
        <p:spPr>
          <a:xfrm>
            <a:off x="4997239" y="820188"/>
            <a:ext cx="6490260" cy="4893647"/>
          </a:xfrm>
          <a:prstGeom prst="rect">
            <a:avLst/>
          </a:prstGeom>
        </p:spPr>
        <p:txBody>
          <a:bodyPr wrap="square">
            <a:spAutoFit/>
          </a:bodyPr>
          <a:lstStyle/>
          <a:p>
            <a:pPr indent="-8466">
              <a:spcBef>
                <a:spcPct val="0"/>
              </a:spcBef>
            </a:pPr>
            <a:r>
              <a:rPr lang="en-US" altLang="zh-CN" sz="2400" dirty="0"/>
              <a:t>class Student                        //</a:t>
            </a:r>
            <a:r>
              <a:rPr lang="zh-CN" altLang="en-US" sz="2400" dirty="0"/>
              <a:t>声明类类型 </a:t>
            </a:r>
          </a:p>
          <a:p>
            <a:pPr indent="-8466">
              <a:spcBef>
                <a:spcPct val="0"/>
              </a:spcBef>
            </a:pPr>
            <a:r>
              <a:rPr lang="zh-CN" altLang="en-US" sz="2400" dirty="0"/>
              <a:t>{ </a:t>
            </a:r>
            <a:r>
              <a:rPr lang="en-US" altLang="zh-CN" sz="2400" dirty="0"/>
              <a:t>private:               //</a:t>
            </a:r>
            <a:r>
              <a:rPr lang="zh-CN" altLang="en-US" sz="2400" dirty="0"/>
              <a:t>声明以下部分为私有的</a:t>
            </a:r>
          </a:p>
          <a:p>
            <a:pPr indent="-8466">
              <a:spcBef>
                <a:spcPct val="0"/>
              </a:spcBef>
            </a:pPr>
            <a:r>
              <a:rPr lang="en-US" altLang="zh-CN" sz="2400" dirty="0"/>
              <a:t>  int num;</a:t>
            </a:r>
          </a:p>
          <a:p>
            <a:pPr indent="-8466">
              <a:buNone/>
            </a:pPr>
            <a:r>
              <a:rPr lang="en-US" altLang="zh-CN" sz="2400" dirty="0"/>
              <a:t> string name;     </a:t>
            </a:r>
          </a:p>
          <a:p>
            <a:pPr indent="-8466">
              <a:buNone/>
            </a:pPr>
            <a:r>
              <a:rPr lang="en-US" altLang="zh-CN" sz="2400" dirty="0"/>
              <a:t> float score; </a:t>
            </a:r>
          </a:p>
          <a:p>
            <a:pPr indent="-8466">
              <a:buNone/>
            </a:pPr>
            <a:r>
              <a:rPr lang="en-US" altLang="zh-CN" sz="2400" dirty="0"/>
              <a:t>public:                  //</a:t>
            </a:r>
            <a:r>
              <a:rPr lang="zh-CN" altLang="en-US" sz="2400" dirty="0"/>
              <a:t>声明以下部分为公用的</a:t>
            </a:r>
          </a:p>
          <a:p>
            <a:pPr indent="-8466">
              <a:spcBef>
                <a:spcPct val="0"/>
              </a:spcBef>
            </a:pPr>
            <a:r>
              <a:rPr lang="en-US" altLang="zh-CN" sz="2400" dirty="0"/>
              <a:t>  void display( )                </a:t>
            </a:r>
          </a:p>
          <a:p>
            <a:pPr indent="-8466">
              <a:spcBef>
                <a:spcPct val="0"/>
              </a:spcBef>
            </a:pPr>
            <a:r>
              <a:rPr lang="en-US" altLang="zh-CN" sz="2400" dirty="0"/>
              <a:t>  {</a:t>
            </a:r>
            <a:r>
              <a:rPr lang="en-US" altLang="zh-CN" sz="2400" dirty="0" err="1"/>
              <a:t>cout</a:t>
            </a:r>
            <a:r>
              <a:rPr lang="en-US" altLang="zh-CN" sz="2400" dirty="0"/>
              <a:t>&lt;&lt;″num:″&lt;&lt;num&lt;&lt;</a:t>
            </a:r>
            <a:r>
              <a:rPr lang="en-US" altLang="zh-CN" sz="2400" dirty="0" err="1"/>
              <a:t>endl</a:t>
            </a:r>
            <a:r>
              <a:rPr lang="en-US" altLang="zh-CN" sz="2400" dirty="0"/>
              <a:t>;</a:t>
            </a:r>
          </a:p>
          <a:p>
            <a:pPr indent="-8466">
              <a:spcBef>
                <a:spcPct val="0"/>
              </a:spcBef>
            </a:pPr>
            <a:r>
              <a:rPr lang="en-US" altLang="zh-CN" sz="2400" dirty="0"/>
              <a:t>   </a:t>
            </a:r>
            <a:r>
              <a:rPr lang="en-US" altLang="zh-CN" sz="2400" dirty="0" err="1"/>
              <a:t>cout</a:t>
            </a:r>
            <a:r>
              <a:rPr lang="en-US" altLang="zh-CN" sz="2400" dirty="0"/>
              <a:t>&lt;&lt;″name:″&lt;&lt;name&lt;&lt;</a:t>
            </a:r>
            <a:r>
              <a:rPr lang="en-US" altLang="zh-CN" sz="2400" dirty="0" err="1"/>
              <a:t>endl</a:t>
            </a:r>
            <a:r>
              <a:rPr lang="en-US" altLang="zh-CN" sz="2400" dirty="0"/>
              <a:t>;</a:t>
            </a:r>
          </a:p>
          <a:p>
            <a:pPr indent="-8466">
              <a:spcBef>
                <a:spcPct val="0"/>
              </a:spcBef>
            </a:pPr>
            <a:r>
              <a:rPr lang="en-US" altLang="zh-CN" sz="2400" dirty="0"/>
              <a:t>   </a:t>
            </a:r>
            <a:r>
              <a:rPr lang="en-US" altLang="zh-CN" sz="2400" dirty="0" err="1"/>
              <a:t>cout</a:t>
            </a:r>
            <a:r>
              <a:rPr lang="en-US" altLang="zh-CN" sz="2400" dirty="0"/>
              <a:t>&lt;&lt;″ score :″&lt;&lt; score &lt;&lt;</a:t>
            </a:r>
            <a:r>
              <a:rPr lang="en-US" altLang="zh-CN" sz="2400" dirty="0" err="1"/>
              <a:t>endl</a:t>
            </a:r>
            <a:r>
              <a:rPr lang="en-US" altLang="zh-CN" sz="2400" dirty="0"/>
              <a:t>; }      </a:t>
            </a:r>
          </a:p>
          <a:p>
            <a:pPr indent="-8466">
              <a:spcBef>
                <a:spcPct val="0"/>
              </a:spcBef>
            </a:pPr>
            <a:r>
              <a:rPr lang="en-US" altLang="zh-CN" sz="2400" dirty="0"/>
              <a:t>  };</a:t>
            </a:r>
          </a:p>
          <a:p>
            <a:pPr indent="-8466">
              <a:spcBef>
                <a:spcPct val="0"/>
              </a:spcBef>
            </a:pPr>
            <a:r>
              <a:rPr lang="en-US" altLang="zh-CN" sz="2400" dirty="0"/>
              <a:t>Student  stud1，stud2;                  //</a:t>
            </a:r>
            <a:r>
              <a:rPr lang="zh-CN" altLang="en-US" sz="2400" dirty="0"/>
              <a:t>定义了两个</a:t>
            </a:r>
            <a:r>
              <a:rPr lang="en-US" altLang="zh-CN" sz="2400" dirty="0"/>
              <a:t>Student </a:t>
            </a:r>
            <a:r>
              <a:rPr lang="zh-CN" altLang="en-US" sz="2400" dirty="0"/>
              <a:t>类的对象</a:t>
            </a:r>
          </a:p>
        </p:txBody>
      </p:sp>
    </p:spTree>
    <p:extLst>
      <p:ext uri="{BB962C8B-B14F-4D97-AF65-F5344CB8AC3E}">
        <p14:creationId xmlns:p14="http://schemas.microsoft.com/office/powerpoint/2010/main" val="36732113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27" name="文本框 26"/>
          <p:cNvSpPr txBox="1"/>
          <p:nvPr/>
        </p:nvSpPr>
        <p:spPr>
          <a:xfrm>
            <a:off x="1346122" y="327227"/>
            <a:ext cx="2177199"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2 </a:t>
            </a:r>
            <a:r>
              <a:rPr lang="zh-CN" altLang="en-US" sz="3200" b="1" dirty="0">
                <a:latin typeface="微软雅黑 Light" panose="020B0502040204020203" pitchFamily="34" charset="-122"/>
                <a:ea typeface="微软雅黑 Light" panose="020B0502040204020203" pitchFamily="34" charset="-122"/>
              </a:rPr>
              <a:t>类的定义</a:t>
            </a:r>
          </a:p>
        </p:txBody>
      </p:sp>
      <p:sp>
        <p:nvSpPr>
          <p:cNvPr id="28" name="Freeform 538"/>
          <p:cNvSpPr>
            <a:spLocks noEditPoints="1"/>
          </p:cNvSpPr>
          <p:nvPr/>
        </p:nvSpPr>
        <p:spPr bwMode="auto">
          <a:xfrm>
            <a:off x="552742" y="327226"/>
            <a:ext cx="475503" cy="52908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10" name="Rectangle 3">
            <a:extLst>
              <a:ext uri="{FF2B5EF4-FFF2-40B4-BE49-F238E27FC236}">
                <a16:creationId xmlns:a16="http://schemas.microsoft.com/office/drawing/2014/main" id="{DD735238-021F-4407-BA53-15488270BD1B}"/>
              </a:ext>
            </a:extLst>
          </p:cNvPr>
          <p:cNvSpPr>
            <a:spLocks noGrp="1" noChangeArrowheads="1"/>
          </p:cNvSpPr>
          <p:nvPr/>
        </p:nvSpPr>
        <p:spPr bwMode="auto">
          <a:xfrm>
            <a:off x="1870553" y="1368353"/>
            <a:ext cx="4225448" cy="45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rtl="0" fontAlgn="base">
              <a:spcBef>
                <a:spcPct val="20000"/>
              </a:spcBef>
              <a:spcAft>
                <a:spcPct val="0"/>
              </a:spcAft>
              <a:buChar char="•"/>
              <a:defRPr sz="3200" b="1" kern="1200">
                <a:solidFill>
                  <a:schemeClr val="tx1"/>
                </a:solidFill>
                <a:latin typeface="+mn-lt"/>
                <a:ea typeface="+mn-ea"/>
                <a:cs typeface="+mn-cs"/>
              </a:defRPr>
            </a:lvl1pPr>
            <a:lvl2pPr marL="742950" indent="-285750" algn="l" rtl="0" fontAlgn="base">
              <a:spcBef>
                <a:spcPct val="20000"/>
              </a:spcBef>
              <a:spcAft>
                <a:spcPct val="0"/>
              </a:spcAft>
              <a:buChar char="–"/>
              <a:defRPr sz="2800" b="1" kern="1200">
                <a:solidFill>
                  <a:schemeClr val="tx1"/>
                </a:solidFill>
                <a:latin typeface="+mn-lt"/>
                <a:ea typeface="+mn-ea"/>
                <a:cs typeface="+mn-cs"/>
              </a:defRPr>
            </a:lvl2pPr>
            <a:lvl3pPr marL="1143000" indent="-228600" algn="l" rtl="0" fontAlgn="base">
              <a:spcBef>
                <a:spcPct val="20000"/>
              </a:spcBef>
              <a:spcAft>
                <a:spcPct val="0"/>
              </a:spcAft>
              <a:buChar char="•"/>
              <a:defRPr sz="2400" b="1" kern="1200">
                <a:solidFill>
                  <a:schemeClr val="tx1"/>
                </a:solidFill>
                <a:latin typeface="+mn-lt"/>
                <a:ea typeface="+mn-ea"/>
                <a:cs typeface="+mn-cs"/>
              </a:defRPr>
            </a:lvl3pPr>
            <a:lvl4pPr marL="1600200" indent="-228600" algn="l" rtl="0" fontAlgn="base">
              <a:spcBef>
                <a:spcPct val="20000"/>
              </a:spcBef>
              <a:spcAft>
                <a:spcPct val="0"/>
              </a:spcAft>
              <a:buChar char="–"/>
              <a:defRPr sz="2000" b="1" kern="1200">
                <a:solidFill>
                  <a:schemeClr val="tx1"/>
                </a:solidFill>
                <a:latin typeface="+mn-lt"/>
                <a:ea typeface="+mn-ea"/>
                <a:cs typeface="+mn-cs"/>
              </a:defRPr>
            </a:lvl4pPr>
            <a:lvl5pPr marL="2057400" indent="-228600" algn="l" rtl="0" fontAlgn="base">
              <a:spcBef>
                <a:spcPct val="20000"/>
              </a:spcBef>
              <a:spcAft>
                <a:spcPct val="0"/>
              </a:spcAft>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Tx/>
              <a:buNone/>
            </a:pPr>
            <a:r>
              <a:rPr lang="zh-CN" altLang="en-US" dirty="0"/>
              <a:t>类定义的语法格式</a:t>
            </a:r>
          </a:p>
          <a:p>
            <a:pPr>
              <a:lnSpc>
                <a:spcPct val="90000"/>
              </a:lnSpc>
              <a:spcBef>
                <a:spcPct val="5000"/>
              </a:spcBef>
              <a:buFontTx/>
              <a:buNone/>
            </a:pPr>
            <a:r>
              <a:rPr lang="en-US" altLang="zh-CN" dirty="0">
                <a:solidFill>
                  <a:schemeClr val="tx2"/>
                </a:solidFill>
              </a:rPr>
              <a:t>class</a:t>
            </a:r>
            <a:r>
              <a:rPr lang="en-US" altLang="zh-CN" dirty="0"/>
              <a:t>  </a:t>
            </a:r>
            <a:r>
              <a:rPr lang="zh-CN" altLang="en-US" dirty="0"/>
              <a:t>类名</a:t>
            </a:r>
          </a:p>
          <a:p>
            <a:pPr>
              <a:lnSpc>
                <a:spcPct val="90000"/>
              </a:lnSpc>
              <a:spcBef>
                <a:spcPct val="5000"/>
              </a:spcBef>
              <a:buFontTx/>
              <a:buNone/>
            </a:pPr>
            <a:r>
              <a:rPr lang="en-US" altLang="zh-CN" dirty="0"/>
              <a:t>{  </a:t>
            </a:r>
            <a:r>
              <a:rPr lang="en-US" altLang="zh-CN" dirty="0">
                <a:solidFill>
                  <a:srgbClr val="0000FF"/>
                </a:solidFill>
              </a:rPr>
              <a:t>public </a:t>
            </a:r>
            <a:r>
              <a:rPr lang="en-US" altLang="zh-CN" dirty="0">
                <a:effectLst>
                  <a:outerShdw blurRad="38100" dist="38100" dir="2700000" algn="tl">
                    <a:srgbClr val="C0C0C0"/>
                  </a:outerShdw>
                </a:effectLst>
              </a:rPr>
              <a:t>:</a:t>
            </a:r>
          </a:p>
          <a:p>
            <a:pPr>
              <a:lnSpc>
                <a:spcPct val="90000"/>
              </a:lnSpc>
              <a:spcBef>
                <a:spcPct val="5000"/>
              </a:spcBef>
              <a:buFontTx/>
              <a:buNone/>
            </a:pPr>
            <a:r>
              <a:rPr lang="en-US" altLang="zh-CN" dirty="0"/>
              <a:t>        </a:t>
            </a:r>
            <a:r>
              <a:rPr lang="zh-CN" altLang="en-US" dirty="0"/>
              <a:t>公有成员的定义</a:t>
            </a:r>
          </a:p>
          <a:p>
            <a:pPr>
              <a:lnSpc>
                <a:spcPct val="90000"/>
              </a:lnSpc>
              <a:spcBef>
                <a:spcPct val="5000"/>
              </a:spcBef>
              <a:buFontTx/>
              <a:buNone/>
            </a:pPr>
            <a:r>
              <a:rPr lang="zh-CN" altLang="en-US" dirty="0"/>
              <a:t>    </a:t>
            </a:r>
            <a:r>
              <a:rPr lang="en-US" altLang="zh-CN" dirty="0">
                <a:solidFill>
                  <a:srgbClr val="0000FF"/>
                </a:solidFill>
              </a:rPr>
              <a:t>private </a:t>
            </a:r>
            <a:r>
              <a:rPr lang="en-US" altLang="zh-CN" dirty="0">
                <a:effectLst>
                  <a:outerShdw blurRad="38100" dist="38100" dir="2700000" algn="tl">
                    <a:srgbClr val="C0C0C0"/>
                  </a:outerShdw>
                </a:effectLst>
              </a:rPr>
              <a:t>:</a:t>
            </a:r>
          </a:p>
          <a:p>
            <a:pPr>
              <a:lnSpc>
                <a:spcPct val="90000"/>
              </a:lnSpc>
              <a:spcBef>
                <a:spcPct val="5000"/>
              </a:spcBef>
              <a:buFontTx/>
              <a:buNone/>
            </a:pPr>
            <a:r>
              <a:rPr lang="en-US" altLang="zh-CN" dirty="0"/>
              <a:t>        </a:t>
            </a:r>
            <a:r>
              <a:rPr lang="zh-CN" altLang="en-US" dirty="0"/>
              <a:t>私有成员的定义</a:t>
            </a:r>
          </a:p>
          <a:p>
            <a:pPr>
              <a:lnSpc>
                <a:spcPct val="90000"/>
              </a:lnSpc>
              <a:spcBef>
                <a:spcPct val="5000"/>
              </a:spcBef>
              <a:buFontTx/>
              <a:buNone/>
            </a:pPr>
            <a:r>
              <a:rPr lang="zh-CN" altLang="en-US" dirty="0"/>
              <a:t>    </a:t>
            </a:r>
            <a:r>
              <a:rPr lang="en-US" altLang="zh-CN" dirty="0">
                <a:solidFill>
                  <a:srgbClr val="0000FF"/>
                </a:solidFill>
              </a:rPr>
              <a:t>protected </a:t>
            </a:r>
            <a:r>
              <a:rPr lang="en-US" altLang="zh-CN" dirty="0"/>
              <a:t>:</a:t>
            </a:r>
          </a:p>
          <a:p>
            <a:pPr>
              <a:lnSpc>
                <a:spcPct val="90000"/>
              </a:lnSpc>
              <a:spcBef>
                <a:spcPct val="5000"/>
              </a:spcBef>
              <a:buFontTx/>
              <a:buNone/>
            </a:pPr>
            <a:r>
              <a:rPr lang="en-US" altLang="zh-CN" dirty="0"/>
              <a:t>        </a:t>
            </a:r>
            <a:r>
              <a:rPr lang="zh-CN" altLang="en-US" dirty="0"/>
              <a:t>保护成员的定义</a:t>
            </a:r>
          </a:p>
          <a:p>
            <a:pPr>
              <a:lnSpc>
                <a:spcPct val="90000"/>
              </a:lnSpc>
              <a:spcBef>
                <a:spcPct val="5000"/>
              </a:spcBef>
              <a:buFontTx/>
              <a:buNone/>
            </a:pPr>
            <a:r>
              <a:rPr lang="en-US" altLang="zh-CN" dirty="0"/>
              <a:t>} </a:t>
            </a:r>
            <a:r>
              <a:rPr lang="en-US" altLang="zh-CN" dirty="0">
                <a:solidFill>
                  <a:schemeClr val="tx2"/>
                </a:solidFill>
                <a:effectLst>
                  <a:outerShdw blurRad="38100" dist="38100" dir="2700000" algn="tl">
                    <a:srgbClr val="C0C0C0"/>
                  </a:outerShdw>
                </a:effectLst>
              </a:rPr>
              <a:t>;</a:t>
            </a:r>
          </a:p>
        </p:txBody>
      </p:sp>
      <p:sp>
        <p:nvSpPr>
          <p:cNvPr id="2" name="矩形 1">
            <a:extLst>
              <a:ext uri="{FF2B5EF4-FFF2-40B4-BE49-F238E27FC236}">
                <a16:creationId xmlns:a16="http://schemas.microsoft.com/office/drawing/2014/main" id="{B4C23D9F-778A-4934-8FE5-E9683B2D2B87}"/>
              </a:ext>
            </a:extLst>
          </p:cNvPr>
          <p:cNvSpPr/>
          <p:nvPr/>
        </p:nvSpPr>
        <p:spPr>
          <a:xfrm>
            <a:off x="7039629" y="1548426"/>
            <a:ext cx="5152372" cy="2062103"/>
          </a:xfrm>
          <a:prstGeom prst="rect">
            <a:avLst/>
          </a:prstGeom>
        </p:spPr>
        <p:txBody>
          <a:bodyPr wrap="square">
            <a:spAutoFit/>
          </a:bodyPr>
          <a:lstStyle/>
          <a:p>
            <a:pPr indent="-8466"/>
            <a:r>
              <a:rPr lang="zh-CN" altLang="en-US" sz="3200" dirty="0"/>
              <a:t>成员访问限定符</a:t>
            </a:r>
            <a:endParaRPr lang="en-US" altLang="zh-CN" sz="3200" dirty="0"/>
          </a:p>
          <a:p>
            <a:pPr indent="-8466"/>
            <a:r>
              <a:rPr lang="en-US" altLang="zh-CN" sz="3200" dirty="0"/>
              <a:t>public </a:t>
            </a:r>
            <a:r>
              <a:rPr lang="zh-CN" altLang="en-US" sz="3200" dirty="0"/>
              <a:t>共有</a:t>
            </a:r>
            <a:endParaRPr lang="en-US" altLang="zh-CN" sz="3200" dirty="0"/>
          </a:p>
          <a:p>
            <a:pPr indent="-8466"/>
            <a:r>
              <a:rPr lang="en-US" altLang="zh-CN" sz="3200" dirty="0"/>
              <a:t>private </a:t>
            </a:r>
            <a:r>
              <a:rPr lang="zh-CN" altLang="en-US" sz="3200" dirty="0"/>
              <a:t>私有</a:t>
            </a:r>
            <a:endParaRPr lang="en-US" altLang="zh-CN" sz="3200" dirty="0"/>
          </a:p>
          <a:p>
            <a:pPr indent="-8466"/>
            <a:r>
              <a:rPr lang="en-US" altLang="zh-CN" sz="3200" dirty="0"/>
              <a:t>protected </a:t>
            </a:r>
            <a:r>
              <a:rPr lang="zh-CN" altLang="en-US" sz="3200" dirty="0"/>
              <a:t>保护</a:t>
            </a:r>
          </a:p>
        </p:txBody>
      </p:sp>
      <p:sp>
        <p:nvSpPr>
          <p:cNvPr id="3" name="矩形 2">
            <a:extLst>
              <a:ext uri="{FF2B5EF4-FFF2-40B4-BE49-F238E27FC236}">
                <a16:creationId xmlns:a16="http://schemas.microsoft.com/office/drawing/2014/main" id="{765EBF1C-D860-4174-9D08-DCBFC7C6BD64}"/>
              </a:ext>
            </a:extLst>
          </p:cNvPr>
          <p:cNvSpPr/>
          <p:nvPr/>
        </p:nvSpPr>
        <p:spPr>
          <a:xfrm>
            <a:off x="1611683" y="6075264"/>
            <a:ext cx="6117380" cy="424732"/>
          </a:xfrm>
          <a:prstGeom prst="rect">
            <a:avLst/>
          </a:prstGeom>
        </p:spPr>
        <p:txBody>
          <a:bodyPr wrap="none">
            <a:spAutoFit/>
          </a:bodyPr>
          <a:lstStyle/>
          <a:p>
            <a:pPr>
              <a:lnSpc>
                <a:spcPct val="90000"/>
              </a:lnSpc>
              <a:spcBef>
                <a:spcPct val="5000"/>
              </a:spcBef>
            </a:pPr>
            <a:r>
              <a:rPr lang="zh-CN" altLang="en-US" sz="2400" dirty="0"/>
              <a:t>每一类成员都可包括</a:t>
            </a:r>
            <a:r>
              <a:rPr lang="zh-CN" altLang="en-US" sz="2400" i="1" dirty="0"/>
              <a:t>数据成员 </a:t>
            </a:r>
            <a:r>
              <a:rPr lang="zh-CN" altLang="en-US" sz="2400" dirty="0"/>
              <a:t>和</a:t>
            </a:r>
            <a:r>
              <a:rPr lang="zh-CN" altLang="en-US" sz="2400" i="1" u="sng" dirty="0"/>
              <a:t>成员</a:t>
            </a:r>
            <a:r>
              <a:rPr lang="zh-CN" altLang="en-US" sz="2400" i="1" u="sng" dirty="0">
                <a:effectLst>
                  <a:outerShdw blurRad="38100" dist="38100" dir="2700000" algn="tl">
                    <a:srgbClr val="C0C0C0"/>
                  </a:outerShdw>
                </a:effectLst>
              </a:rPr>
              <a:t>函数</a:t>
            </a:r>
            <a:r>
              <a:rPr lang="zh-CN" altLang="en-US" sz="2400" dirty="0"/>
              <a:t>。</a:t>
            </a:r>
          </a:p>
        </p:txBody>
      </p:sp>
    </p:spTree>
    <p:extLst>
      <p:ext uri="{BB962C8B-B14F-4D97-AF65-F5344CB8AC3E}">
        <p14:creationId xmlns:p14="http://schemas.microsoft.com/office/powerpoint/2010/main" val="17953837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A179D3BF-D79D-42F6-A0B9-1BC0ED5E6539}"/>
              </a:ext>
            </a:extLst>
          </p:cNvPr>
          <p:cNvSpPr>
            <a:spLocks noGrp="1" noChangeArrowheads="1"/>
          </p:cNvSpPr>
          <p:nvPr>
            <p:ph type="subTitle" idx="1"/>
          </p:nvPr>
        </p:nvSpPr>
        <p:spPr>
          <a:xfrm>
            <a:off x="1828800" y="533401"/>
            <a:ext cx="8382000" cy="5991225"/>
          </a:xfrm>
          <a:noFill/>
          <a:ln/>
        </p:spPr>
        <p:txBody>
          <a:bodyPr>
            <a:normAutofit/>
          </a:bodyPr>
          <a:lstStyle/>
          <a:p>
            <a:pPr indent="-6350"/>
            <a:r>
              <a:rPr lang="zh-CN" altLang="en-US" sz="2400" b="1" dirty="0"/>
              <a:t>在面向过程的结构化程序设计中，人们常使用这样的公式来表述程序： </a:t>
            </a:r>
            <a:endParaRPr lang="en-US" altLang="zh-CN" sz="2400" b="1" dirty="0"/>
          </a:p>
          <a:p>
            <a:pPr indent="-6350"/>
            <a:endParaRPr lang="zh-CN" altLang="en-US" sz="2400" b="1" dirty="0"/>
          </a:p>
          <a:p>
            <a:pPr indent="-6350"/>
            <a:r>
              <a:rPr lang="zh-CN" altLang="en-US" sz="2400" b="1" dirty="0"/>
              <a:t>           程序=算法＋数据结构</a:t>
            </a:r>
            <a:endParaRPr lang="en-US" altLang="zh-CN" sz="2400" b="1" dirty="0"/>
          </a:p>
          <a:p>
            <a:pPr indent="-6350"/>
            <a:endParaRPr lang="en-US" altLang="zh-CN" sz="2400" b="1" dirty="0"/>
          </a:p>
          <a:p>
            <a:pPr indent="-6350"/>
            <a:endParaRPr lang="en-US" altLang="zh-CN" sz="2400" b="1" dirty="0"/>
          </a:p>
          <a:p>
            <a:pPr indent="-6350"/>
            <a:r>
              <a:rPr lang="zh-CN" altLang="en-US" sz="2400" b="1" dirty="0"/>
              <a:t>算法和数据结构两者是互相独立、分开设计的，面向过程的程序设计是以算法为主体的。</a:t>
            </a:r>
          </a:p>
        </p:txBody>
      </p:sp>
    </p:spTree>
    <p:extLst>
      <p:ext uri="{BB962C8B-B14F-4D97-AF65-F5344CB8AC3E}">
        <p14:creationId xmlns:p14="http://schemas.microsoft.com/office/powerpoint/2010/main" val="1460031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3" name="文本框 2"/>
          <p:cNvSpPr txBox="1"/>
          <p:nvPr/>
        </p:nvSpPr>
        <p:spPr>
          <a:xfrm>
            <a:off x="1346121" y="327227"/>
            <a:ext cx="2587568"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3 </a:t>
            </a:r>
            <a:r>
              <a:rPr lang="zh-CN" altLang="en-US" sz="3200" b="1" dirty="0">
                <a:latin typeface="微软雅黑 Light" panose="020B0502040204020203" pitchFamily="34" charset="-122"/>
                <a:ea typeface="微软雅黑 Light" panose="020B0502040204020203" pitchFamily="34" charset="-122"/>
              </a:rPr>
              <a:t>对象的定义</a:t>
            </a:r>
          </a:p>
        </p:txBody>
      </p:sp>
      <p:sp>
        <p:nvSpPr>
          <p:cNvPr id="4" name="Freeform 1645"/>
          <p:cNvSpPr>
            <a:spLocks noEditPoints="1"/>
          </p:cNvSpPr>
          <p:nvPr/>
        </p:nvSpPr>
        <p:spPr bwMode="auto">
          <a:xfrm>
            <a:off x="554010" y="327227"/>
            <a:ext cx="483719" cy="451711"/>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 name="矩形 4">
            <a:extLst>
              <a:ext uri="{FF2B5EF4-FFF2-40B4-BE49-F238E27FC236}">
                <a16:creationId xmlns:a16="http://schemas.microsoft.com/office/drawing/2014/main" id="{BD9D576F-C282-42CB-A526-874938645486}"/>
              </a:ext>
            </a:extLst>
          </p:cNvPr>
          <p:cNvSpPr/>
          <p:nvPr/>
        </p:nvSpPr>
        <p:spPr>
          <a:xfrm>
            <a:off x="1253066" y="1660103"/>
            <a:ext cx="8517009" cy="2718949"/>
          </a:xfrm>
          <a:prstGeom prst="rect">
            <a:avLst/>
          </a:prstGeom>
        </p:spPr>
        <p:txBody>
          <a:bodyPr wrap="square">
            <a:spAutoFit/>
          </a:bodyPr>
          <a:lstStyle/>
          <a:p>
            <a:pPr indent="-8466"/>
            <a:r>
              <a:rPr lang="zh-CN" altLang="en-US" sz="4267" dirty="0"/>
              <a:t>定义对象也可以有几种方法。</a:t>
            </a:r>
            <a:endParaRPr lang="en-US" altLang="zh-CN" sz="4267" dirty="0"/>
          </a:p>
          <a:p>
            <a:pPr marL="448722" indent="-457189">
              <a:buAutoNum type="arabicPeriod"/>
            </a:pPr>
            <a:r>
              <a:rPr lang="zh-CN" altLang="en-US" sz="4267" dirty="0">
                <a:solidFill>
                  <a:srgbClr val="800000"/>
                </a:solidFill>
              </a:rPr>
              <a:t>先声明类类型，然后再定义对象</a:t>
            </a:r>
            <a:endParaRPr lang="en-US" altLang="zh-CN" sz="4267" dirty="0">
              <a:solidFill>
                <a:srgbClr val="800000"/>
              </a:solidFill>
            </a:endParaRPr>
          </a:p>
          <a:p>
            <a:pPr marL="448722" indent="-457189">
              <a:buAutoNum type="arabicPeriod"/>
            </a:pPr>
            <a:r>
              <a:rPr lang="zh-CN" altLang="en-US" sz="4267" dirty="0">
                <a:solidFill>
                  <a:srgbClr val="800000"/>
                </a:solidFill>
              </a:rPr>
              <a:t>在声明类类型的同时定义对象</a:t>
            </a:r>
            <a:endParaRPr lang="en-US" altLang="zh-CN" sz="4267" dirty="0">
              <a:solidFill>
                <a:srgbClr val="800000"/>
              </a:solidFill>
            </a:endParaRPr>
          </a:p>
          <a:p>
            <a:pPr marL="448722" indent="-457189">
              <a:buAutoNum type="arabicPeriod"/>
            </a:pPr>
            <a:r>
              <a:rPr lang="zh-CN" altLang="en-US" sz="4267" dirty="0">
                <a:solidFill>
                  <a:srgbClr val="800000"/>
                </a:solidFill>
              </a:rPr>
              <a:t>不出现类名，直接定义对象</a:t>
            </a:r>
          </a:p>
        </p:txBody>
      </p:sp>
    </p:spTree>
    <p:extLst>
      <p:ext uri="{BB962C8B-B14F-4D97-AF65-F5344CB8AC3E}">
        <p14:creationId xmlns:p14="http://schemas.microsoft.com/office/powerpoint/2010/main" val="421850734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3" grpId="0" animBg="1"/>
          <p:bldP spid="33"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3" name="文本框 2"/>
          <p:cNvSpPr txBox="1"/>
          <p:nvPr/>
        </p:nvSpPr>
        <p:spPr>
          <a:xfrm>
            <a:off x="1346121" y="327227"/>
            <a:ext cx="2587568"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3 </a:t>
            </a:r>
            <a:r>
              <a:rPr lang="zh-CN" altLang="en-US" sz="3200" b="1" dirty="0">
                <a:latin typeface="微软雅黑 Light" panose="020B0502040204020203" pitchFamily="34" charset="-122"/>
                <a:ea typeface="微软雅黑 Light" panose="020B0502040204020203" pitchFamily="34" charset="-122"/>
              </a:rPr>
              <a:t>对象的定义</a:t>
            </a:r>
          </a:p>
        </p:txBody>
      </p:sp>
      <p:sp>
        <p:nvSpPr>
          <p:cNvPr id="4" name="Freeform 1645"/>
          <p:cNvSpPr>
            <a:spLocks noEditPoints="1"/>
          </p:cNvSpPr>
          <p:nvPr/>
        </p:nvSpPr>
        <p:spPr bwMode="auto">
          <a:xfrm>
            <a:off x="554010" y="327227"/>
            <a:ext cx="483719" cy="451711"/>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 name="矩形 4">
            <a:extLst>
              <a:ext uri="{FF2B5EF4-FFF2-40B4-BE49-F238E27FC236}">
                <a16:creationId xmlns:a16="http://schemas.microsoft.com/office/drawing/2014/main" id="{BD9D576F-C282-42CB-A526-874938645486}"/>
              </a:ext>
            </a:extLst>
          </p:cNvPr>
          <p:cNvSpPr/>
          <p:nvPr/>
        </p:nvSpPr>
        <p:spPr>
          <a:xfrm>
            <a:off x="1346121" y="1134535"/>
            <a:ext cx="6096000" cy="461665"/>
          </a:xfrm>
          <a:prstGeom prst="rect">
            <a:avLst/>
          </a:prstGeom>
        </p:spPr>
        <p:txBody>
          <a:bodyPr>
            <a:spAutoFit/>
          </a:bodyPr>
          <a:lstStyle/>
          <a:p>
            <a:pPr marL="448722" indent="-457189">
              <a:buAutoNum type="arabicPeriod"/>
            </a:pPr>
            <a:r>
              <a:rPr lang="zh-CN" altLang="en-US" sz="2400" dirty="0">
                <a:solidFill>
                  <a:srgbClr val="800000"/>
                </a:solidFill>
              </a:rPr>
              <a:t>先声明类类型，然后再定义对象</a:t>
            </a:r>
            <a:endParaRPr lang="en-US" altLang="zh-CN" sz="2400" dirty="0">
              <a:solidFill>
                <a:srgbClr val="800000"/>
              </a:solidFill>
            </a:endParaRPr>
          </a:p>
        </p:txBody>
      </p:sp>
      <p:sp>
        <p:nvSpPr>
          <p:cNvPr id="6" name="矩形 5">
            <a:extLst>
              <a:ext uri="{FF2B5EF4-FFF2-40B4-BE49-F238E27FC236}">
                <a16:creationId xmlns:a16="http://schemas.microsoft.com/office/drawing/2014/main" id="{B515CEF6-0112-45D3-B280-9E2334D24CBE}"/>
              </a:ext>
            </a:extLst>
          </p:cNvPr>
          <p:cNvSpPr/>
          <p:nvPr/>
        </p:nvSpPr>
        <p:spPr>
          <a:xfrm>
            <a:off x="1494771" y="1818733"/>
            <a:ext cx="9761952" cy="5016758"/>
          </a:xfrm>
          <a:prstGeom prst="rect">
            <a:avLst/>
          </a:prstGeom>
        </p:spPr>
        <p:txBody>
          <a:bodyPr wrap="square">
            <a:spAutoFit/>
          </a:bodyPr>
          <a:lstStyle/>
          <a:p>
            <a:pPr indent="-8466"/>
            <a:r>
              <a:rPr lang="zh-CN" altLang="en-US" sz="3200" dirty="0"/>
              <a:t>在</a:t>
            </a:r>
            <a:r>
              <a:rPr lang="en-US" altLang="zh-CN" sz="3200" dirty="0"/>
              <a:t>C++</a:t>
            </a:r>
            <a:r>
              <a:rPr lang="zh-CN" altLang="en-US" sz="3200" dirty="0"/>
              <a:t>中，声明了类类型后，定义对象有两种形式。</a:t>
            </a:r>
          </a:p>
          <a:p>
            <a:pPr indent="-8466"/>
            <a:r>
              <a:rPr lang="zh-CN" altLang="en-US" sz="3200" dirty="0"/>
              <a:t>（1） </a:t>
            </a:r>
            <a:r>
              <a:rPr lang="en-US" altLang="zh-CN" sz="3200" dirty="0"/>
              <a:t>class </a:t>
            </a:r>
            <a:r>
              <a:rPr lang="zh-CN" altLang="en-US" sz="3200" dirty="0"/>
              <a:t>类名 对象名 </a:t>
            </a:r>
          </a:p>
          <a:p>
            <a:pPr indent="-8466"/>
            <a:r>
              <a:rPr lang="zh-CN" altLang="en-US" sz="3200" dirty="0"/>
              <a:t>如 </a:t>
            </a:r>
            <a:r>
              <a:rPr lang="en-US" altLang="zh-CN" sz="3200" dirty="0">
                <a:solidFill>
                  <a:srgbClr val="FF0000"/>
                </a:solidFill>
              </a:rPr>
              <a:t>class Student  stud1,stud2;</a:t>
            </a:r>
          </a:p>
          <a:p>
            <a:pPr indent="-8466"/>
            <a:r>
              <a:rPr lang="zh-CN" altLang="en-US" sz="3200" dirty="0"/>
              <a:t>把</a:t>
            </a:r>
            <a:r>
              <a:rPr lang="en-US" altLang="zh-CN" sz="3200" dirty="0"/>
              <a:t>class</a:t>
            </a:r>
            <a:r>
              <a:rPr lang="zh-CN" altLang="en-US" sz="3200" dirty="0"/>
              <a:t>和</a:t>
            </a:r>
            <a:r>
              <a:rPr lang="en-US" altLang="zh-CN" sz="3200" dirty="0"/>
              <a:t>Student</a:t>
            </a:r>
            <a:r>
              <a:rPr lang="zh-CN" altLang="en-US" sz="3200" dirty="0"/>
              <a:t>合起来作为一个类名，用来定义对象。</a:t>
            </a:r>
          </a:p>
          <a:p>
            <a:pPr indent="-8466"/>
            <a:r>
              <a:rPr lang="zh-CN" altLang="en-US" sz="3200" dirty="0"/>
              <a:t>（2） 类名 对象名 </a:t>
            </a:r>
          </a:p>
          <a:p>
            <a:pPr indent="-8466"/>
            <a:r>
              <a:rPr lang="zh-CN" altLang="en-US" sz="3200" dirty="0"/>
              <a:t>如 </a:t>
            </a:r>
            <a:r>
              <a:rPr lang="en-US" altLang="zh-CN" sz="3200" dirty="0">
                <a:solidFill>
                  <a:srgbClr val="FF0000"/>
                </a:solidFill>
              </a:rPr>
              <a:t>Student  stud1，stud2;</a:t>
            </a:r>
          </a:p>
          <a:p>
            <a:pPr indent="-8466"/>
            <a:r>
              <a:rPr lang="zh-CN" altLang="en-US" sz="3200" dirty="0"/>
              <a:t>直接用类名定义对象。这两种方法是等效的。第1种方法是从</a:t>
            </a:r>
            <a:r>
              <a:rPr lang="en-US" altLang="zh-CN" sz="3200" dirty="0"/>
              <a:t>C</a:t>
            </a:r>
            <a:r>
              <a:rPr lang="zh-CN" altLang="en-US" sz="3200" dirty="0"/>
              <a:t>语言继承下来的，第2种方法是</a:t>
            </a:r>
            <a:r>
              <a:rPr lang="en-US" altLang="zh-CN" sz="3200" dirty="0"/>
              <a:t>C++</a:t>
            </a:r>
            <a:r>
              <a:rPr lang="zh-CN" altLang="en-US" sz="3200" dirty="0"/>
              <a:t>的特色，显然第2种方法更为简捷方便。</a:t>
            </a:r>
          </a:p>
        </p:txBody>
      </p:sp>
    </p:spTree>
    <p:extLst>
      <p:ext uri="{BB962C8B-B14F-4D97-AF65-F5344CB8AC3E}">
        <p14:creationId xmlns:p14="http://schemas.microsoft.com/office/powerpoint/2010/main" val="429047318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3" grpId="0" animBg="1"/>
          <p:bldP spid="33"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3" name="文本框 2"/>
          <p:cNvSpPr txBox="1"/>
          <p:nvPr/>
        </p:nvSpPr>
        <p:spPr>
          <a:xfrm>
            <a:off x="1346121" y="327227"/>
            <a:ext cx="2587568"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3 </a:t>
            </a:r>
            <a:r>
              <a:rPr lang="zh-CN" altLang="en-US" sz="3200" b="1" dirty="0">
                <a:latin typeface="微软雅黑 Light" panose="020B0502040204020203" pitchFamily="34" charset="-122"/>
                <a:ea typeface="微软雅黑 Light" panose="020B0502040204020203" pitchFamily="34" charset="-122"/>
              </a:rPr>
              <a:t>对象的定义</a:t>
            </a:r>
          </a:p>
        </p:txBody>
      </p:sp>
      <p:sp>
        <p:nvSpPr>
          <p:cNvPr id="4" name="Freeform 1645"/>
          <p:cNvSpPr>
            <a:spLocks noEditPoints="1"/>
          </p:cNvSpPr>
          <p:nvPr/>
        </p:nvSpPr>
        <p:spPr bwMode="auto">
          <a:xfrm>
            <a:off x="554010" y="327227"/>
            <a:ext cx="483719" cy="451711"/>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 name="矩形 4">
            <a:extLst>
              <a:ext uri="{FF2B5EF4-FFF2-40B4-BE49-F238E27FC236}">
                <a16:creationId xmlns:a16="http://schemas.microsoft.com/office/drawing/2014/main" id="{BD9D576F-C282-42CB-A526-874938645486}"/>
              </a:ext>
            </a:extLst>
          </p:cNvPr>
          <p:cNvSpPr/>
          <p:nvPr/>
        </p:nvSpPr>
        <p:spPr>
          <a:xfrm>
            <a:off x="1346121" y="1000377"/>
            <a:ext cx="6096000" cy="461665"/>
          </a:xfrm>
          <a:prstGeom prst="rect">
            <a:avLst/>
          </a:prstGeom>
        </p:spPr>
        <p:txBody>
          <a:bodyPr>
            <a:spAutoFit/>
          </a:bodyPr>
          <a:lstStyle/>
          <a:p>
            <a:r>
              <a:rPr lang="en-US" altLang="zh-CN" sz="2400" dirty="0">
                <a:solidFill>
                  <a:srgbClr val="800000"/>
                </a:solidFill>
              </a:rPr>
              <a:t>2. </a:t>
            </a:r>
            <a:r>
              <a:rPr lang="zh-CN" altLang="en-US" sz="2400" dirty="0">
                <a:solidFill>
                  <a:srgbClr val="800000"/>
                </a:solidFill>
              </a:rPr>
              <a:t>在声明类类型的同时定义对象</a:t>
            </a:r>
            <a:endParaRPr lang="en-US" altLang="zh-CN" sz="2400" dirty="0">
              <a:solidFill>
                <a:srgbClr val="800000"/>
              </a:solidFill>
            </a:endParaRPr>
          </a:p>
        </p:txBody>
      </p:sp>
      <p:sp>
        <p:nvSpPr>
          <p:cNvPr id="6" name="矩形 5">
            <a:extLst>
              <a:ext uri="{FF2B5EF4-FFF2-40B4-BE49-F238E27FC236}">
                <a16:creationId xmlns:a16="http://schemas.microsoft.com/office/drawing/2014/main" id="{849CEA72-B729-4C59-A372-3B06BCD995D3}"/>
              </a:ext>
            </a:extLst>
          </p:cNvPr>
          <p:cNvSpPr/>
          <p:nvPr/>
        </p:nvSpPr>
        <p:spPr>
          <a:xfrm>
            <a:off x="1253067" y="1492819"/>
            <a:ext cx="10580317" cy="6001643"/>
          </a:xfrm>
          <a:prstGeom prst="rect">
            <a:avLst/>
          </a:prstGeom>
        </p:spPr>
        <p:txBody>
          <a:bodyPr wrap="square">
            <a:spAutoFit/>
          </a:bodyPr>
          <a:lstStyle/>
          <a:p>
            <a:pPr indent="-8466"/>
            <a:r>
              <a:rPr lang="en-US" altLang="zh-CN" sz="3200" dirty="0"/>
              <a:t>class Student                           //</a:t>
            </a:r>
            <a:r>
              <a:rPr lang="zh-CN" altLang="en-US" sz="3200" dirty="0"/>
              <a:t>声明类类型</a:t>
            </a:r>
          </a:p>
          <a:p>
            <a:pPr indent="-8466"/>
            <a:r>
              <a:rPr lang="zh-CN" altLang="en-US" sz="3200" dirty="0"/>
              <a:t>{ </a:t>
            </a:r>
            <a:r>
              <a:rPr lang="en-US" altLang="zh-CN" sz="3200" dirty="0"/>
              <a:t>public:                            //</a:t>
            </a:r>
            <a:r>
              <a:rPr lang="zh-CN" altLang="en-US" sz="3200" dirty="0"/>
              <a:t>先声明公用部分</a:t>
            </a:r>
          </a:p>
          <a:p>
            <a:pPr indent="-8466"/>
            <a:r>
              <a:rPr lang="zh-CN" altLang="en-US" sz="3200" dirty="0"/>
              <a:t>   </a:t>
            </a:r>
            <a:r>
              <a:rPr lang="en-US" altLang="zh-CN" sz="3200" dirty="0"/>
              <a:t>void display( )                </a:t>
            </a:r>
          </a:p>
          <a:p>
            <a:pPr indent="-8466"/>
            <a:r>
              <a:rPr lang="en-US" altLang="zh-CN" sz="3200" dirty="0"/>
              <a:t>    {</a:t>
            </a:r>
            <a:r>
              <a:rPr lang="en-US" altLang="zh-CN" sz="3200" dirty="0" err="1"/>
              <a:t>cout</a:t>
            </a:r>
            <a:r>
              <a:rPr lang="en-US" altLang="zh-CN" sz="3200" dirty="0"/>
              <a:t>&lt;&lt;″num:″&lt;&lt;num&lt;&lt;</a:t>
            </a:r>
            <a:r>
              <a:rPr lang="en-US" altLang="zh-CN" sz="3200" dirty="0" err="1"/>
              <a:t>endl</a:t>
            </a:r>
            <a:r>
              <a:rPr lang="en-US" altLang="zh-CN" sz="3200" dirty="0"/>
              <a:t>; </a:t>
            </a:r>
            <a:r>
              <a:rPr lang="en-US" altLang="zh-CN" sz="3200" dirty="0" err="1"/>
              <a:t>cout</a:t>
            </a:r>
            <a:r>
              <a:rPr lang="en-US" altLang="zh-CN" sz="3200" dirty="0"/>
              <a:t>&lt;&lt;″name:″&lt;&lt;name&lt;&lt;</a:t>
            </a:r>
            <a:r>
              <a:rPr lang="en-US" altLang="zh-CN" sz="3200" dirty="0" err="1"/>
              <a:t>endl</a:t>
            </a:r>
            <a:r>
              <a:rPr lang="en-US" altLang="zh-CN" sz="3200" dirty="0"/>
              <a:t>;</a:t>
            </a:r>
          </a:p>
          <a:p>
            <a:pPr indent="-8466"/>
            <a:r>
              <a:rPr lang="en-US" altLang="zh-CN" sz="3200" dirty="0" err="1"/>
              <a:t>cout</a:t>
            </a:r>
            <a:r>
              <a:rPr lang="en-US" altLang="zh-CN" sz="3200" dirty="0"/>
              <a:t>&lt;&lt;″ score :″&lt;&lt; score &lt;&lt;</a:t>
            </a:r>
            <a:r>
              <a:rPr lang="en-US" altLang="zh-CN" sz="3200" dirty="0" err="1"/>
              <a:t>endl</a:t>
            </a:r>
            <a:r>
              <a:rPr lang="en-US" altLang="zh-CN" sz="3200" dirty="0"/>
              <a:t>; }</a:t>
            </a:r>
          </a:p>
          <a:p>
            <a:pPr indent="-8466"/>
            <a:r>
              <a:rPr lang="en-US" altLang="zh-CN" sz="3200" dirty="0"/>
              <a:t>private:                           //</a:t>
            </a:r>
            <a:r>
              <a:rPr lang="zh-CN" altLang="en-US" sz="3200" dirty="0"/>
              <a:t>后声明私有部分</a:t>
            </a:r>
          </a:p>
          <a:p>
            <a:pPr indent="-8466"/>
            <a:r>
              <a:rPr lang="en-US" altLang="zh-CN" sz="3200" dirty="0"/>
              <a:t>int num;</a:t>
            </a:r>
          </a:p>
          <a:p>
            <a:pPr indent="-8466"/>
            <a:r>
              <a:rPr lang="en-US" altLang="zh-CN" sz="3200" dirty="0"/>
              <a:t>string name;     </a:t>
            </a:r>
          </a:p>
          <a:p>
            <a:pPr indent="-8466"/>
            <a:r>
              <a:rPr lang="en-US" altLang="zh-CN" sz="3200" dirty="0"/>
              <a:t>char score;                        </a:t>
            </a:r>
          </a:p>
          <a:p>
            <a:pPr indent="-8466"/>
            <a:r>
              <a:rPr lang="en-US" altLang="zh-CN" sz="3200" dirty="0"/>
              <a:t>}stud1，stud2;                  //</a:t>
            </a:r>
            <a:r>
              <a:rPr lang="zh-CN" altLang="en-US" sz="3200" dirty="0"/>
              <a:t>定义了两个</a:t>
            </a:r>
            <a:r>
              <a:rPr lang="en-US" altLang="zh-CN" sz="3200" dirty="0"/>
              <a:t>Student</a:t>
            </a:r>
            <a:r>
              <a:rPr lang="zh-CN" altLang="en-US" sz="3200" dirty="0"/>
              <a:t>类的对象</a:t>
            </a:r>
          </a:p>
          <a:p>
            <a:pPr indent="-8466"/>
            <a:r>
              <a:rPr lang="zh-CN" altLang="en-US" sz="3200" dirty="0"/>
              <a:t>在定义</a:t>
            </a:r>
            <a:r>
              <a:rPr lang="en-US" altLang="zh-CN" sz="3200" dirty="0"/>
              <a:t>Student</a:t>
            </a:r>
            <a:r>
              <a:rPr lang="zh-CN" altLang="en-US" sz="3200" dirty="0"/>
              <a:t>类的同时，定义了两个</a:t>
            </a:r>
            <a:r>
              <a:rPr lang="en-US" altLang="zh-CN" sz="3200" dirty="0"/>
              <a:t>Student </a:t>
            </a:r>
            <a:r>
              <a:rPr lang="zh-CN" altLang="en-US" sz="3200" dirty="0"/>
              <a:t>类的对象。</a:t>
            </a:r>
          </a:p>
        </p:txBody>
      </p:sp>
    </p:spTree>
    <p:extLst>
      <p:ext uri="{BB962C8B-B14F-4D97-AF65-F5344CB8AC3E}">
        <p14:creationId xmlns:p14="http://schemas.microsoft.com/office/powerpoint/2010/main" val="324449775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3" grpId="0" animBg="1"/>
          <p:bldP spid="33"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3" name="文本框 2"/>
          <p:cNvSpPr txBox="1"/>
          <p:nvPr/>
        </p:nvSpPr>
        <p:spPr>
          <a:xfrm>
            <a:off x="1346121" y="327227"/>
            <a:ext cx="2587568"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3 </a:t>
            </a:r>
            <a:r>
              <a:rPr lang="zh-CN" altLang="en-US" sz="3200" b="1" dirty="0">
                <a:latin typeface="微软雅黑 Light" panose="020B0502040204020203" pitchFamily="34" charset="-122"/>
                <a:ea typeface="微软雅黑 Light" panose="020B0502040204020203" pitchFamily="34" charset="-122"/>
              </a:rPr>
              <a:t>对象的定义</a:t>
            </a:r>
          </a:p>
        </p:txBody>
      </p:sp>
      <p:sp>
        <p:nvSpPr>
          <p:cNvPr id="4" name="Freeform 1645"/>
          <p:cNvSpPr>
            <a:spLocks noEditPoints="1"/>
          </p:cNvSpPr>
          <p:nvPr/>
        </p:nvSpPr>
        <p:spPr bwMode="auto">
          <a:xfrm>
            <a:off x="554010" y="327227"/>
            <a:ext cx="483719" cy="451711"/>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5" name="矩形 4">
            <a:extLst>
              <a:ext uri="{FF2B5EF4-FFF2-40B4-BE49-F238E27FC236}">
                <a16:creationId xmlns:a16="http://schemas.microsoft.com/office/drawing/2014/main" id="{BD9D576F-C282-42CB-A526-874938645486}"/>
              </a:ext>
            </a:extLst>
          </p:cNvPr>
          <p:cNvSpPr/>
          <p:nvPr/>
        </p:nvSpPr>
        <p:spPr>
          <a:xfrm>
            <a:off x="1346121" y="942781"/>
            <a:ext cx="6096000" cy="461665"/>
          </a:xfrm>
          <a:prstGeom prst="rect">
            <a:avLst/>
          </a:prstGeom>
        </p:spPr>
        <p:txBody>
          <a:bodyPr>
            <a:spAutoFit/>
          </a:bodyPr>
          <a:lstStyle/>
          <a:p>
            <a:pPr indent="-8466"/>
            <a:r>
              <a:rPr lang="en-US" altLang="zh-CN" sz="2400" dirty="0">
                <a:solidFill>
                  <a:srgbClr val="800000"/>
                </a:solidFill>
              </a:rPr>
              <a:t>3.</a:t>
            </a:r>
            <a:r>
              <a:rPr lang="zh-CN" altLang="en-US" sz="2400" dirty="0">
                <a:solidFill>
                  <a:srgbClr val="800000"/>
                </a:solidFill>
              </a:rPr>
              <a:t> 不出现类名，直接定义对象</a:t>
            </a:r>
          </a:p>
        </p:txBody>
      </p:sp>
      <p:sp>
        <p:nvSpPr>
          <p:cNvPr id="6" name="矩形 5">
            <a:extLst>
              <a:ext uri="{FF2B5EF4-FFF2-40B4-BE49-F238E27FC236}">
                <a16:creationId xmlns:a16="http://schemas.microsoft.com/office/drawing/2014/main" id="{1D5A0339-CD09-4F59-970C-BE2F8FB33C7E}"/>
              </a:ext>
            </a:extLst>
          </p:cNvPr>
          <p:cNvSpPr/>
          <p:nvPr/>
        </p:nvSpPr>
        <p:spPr>
          <a:xfrm>
            <a:off x="1346122" y="1752549"/>
            <a:ext cx="9827095" cy="3416320"/>
          </a:xfrm>
          <a:prstGeom prst="rect">
            <a:avLst/>
          </a:prstGeom>
        </p:spPr>
        <p:txBody>
          <a:bodyPr wrap="square">
            <a:spAutoFit/>
          </a:bodyPr>
          <a:lstStyle/>
          <a:p>
            <a:pPr indent="-8466"/>
            <a:r>
              <a:rPr lang="en-US" altLang="zh-CN" sz="2400" dirty="0"/>
              <a:t>class                                //</a:t>
            </a:r>
            <a:r>
              <a:rPr lang="zh-CN" altLang="en-US" sz="2400" dirty="0"/>
              <a:t>无类名</a:t>
            </a:r>
          </a:p>
          <a:p>
            <a:pPr indent="-8466"/>
            <a:r>
              <a:rPr lang="zh-CN" altLang="en-US" sz="2400" dirty="0"/>
              <a:t>{</a:t>
            </a:r>
            <a:r>
              <a:rPr lang="en-US" altLang="zh-CN" sz="2400" dirty="0"/>
              <a:t>private:                           //</a:t>
            </a:r>
            <a:r>
              <a:rPr lang="zh-CN" altLang="en-US" sz="2400" dirty="0"/>
              <a:t>声明以下部分为私有的</a:t>
            </a:r>
          </a:p>
          <a:p>
            <a:pPr indent="-8466"/>
            <a:r>
              <a:rPr lang="zh-CN" altLang="en-US" sz="2400" dirty="0"/>
              <a:t>┆                        </a:t>
            </a:r>
          </a:p>
          <a:p>
            <a:pPr indent="-8466"/>
            <a:r>
              <a:rPr lang="zh-CN" altLang="en-US" sz="2400" dirty="0"/>
              <a:t> </a:t>
            </a:r>
            <a:r>
              <a:rPr lang="en-US" altLang="zh-CN" sz="2400" dirty="0"/>
              <a:t>public:                            //</a:t>
            </a:r>
            <a:r>
              <a:rPr lang="zh-CN" altLang="en-US" sz="2400" dirty="0"/>
              <a:t>声明以下部分为公用的</a:t>
            </a:r>
          </a:p>
          <a:p>
            <a:pPr indent="-8466"/>
            <a:r>
              <a:rPr lang="zh-CN" altLang="en-US" sz="2400" dirty="0"/>
              <a:t>┆                        </a:t>
            </a:r>
          </a:p>
          <a:p>
            <a:pPr indent="-8466"/>
            <a:r>
              <a:rPr lang="zh-CN" altLang="en-US" sz="2400" dirty="0"/>
              <a:t>}</a:t>
            </a:r>
            <a:r>
              <a:rPr lang="en-US" altLang="zh-CN" sz="2400" dirty="0"/>
              <a:t>stud1，stud2;                      //</a:t>
            </a:r>
            <a:r>
              <a:rPr lang="zh-CN" altLang="en-US" sz="2400" dirty="0"/>
              <a:t>定义了两个无类名的类对象</a:t>
            </a:r>
            <a:endParaRPr lang="en-US" altLang="zh-CN" sz="2400" dirty="0"/>
          </a:p>
          <a:p>
            <a:pPr indent="-8466"/>
            <a:endParaRPr lang="en-US" altLang="zh-CN" sz="2400" dirty="0"/>
          </a:p>
          <a:p>
            <a:pPr indent="-8466"/>
            <a:endParaRPr lang="zh-CN" altLang="en-US" sz="2400" dirty="0"/>
          </a:p>
          <a:p>
            <a:pPr indent="-8466"/>
            <a:r>
              <a:rPr lang="zh-CN" altLang="en-US" sz="2400" dirty="0"/>
              <a:t>直接定义对象，在</a:t>
            </a:r>
            <a:r>
              <a:rPr lang="en-US" altLang="zh-CN" sz="2400" dirty="0"/>
              <a:t>C++</a:t>
            </a:r>
            <a:r>
              <a:rPr lang="zh-CN" altLang="en-US" sz="2400" dirty="0"/>
              <a:t>中是合法的、允许的，但却很少用，也不提倡用。</a:t>
            </a:r>
          </a:p>
        </p:txBody>
      </p:sp>
    </p:spTree>
    <p:extLst>
      <p:ext uri="{BB962C8B-B14F-4D97-AF65-F5344CB8AC3E}">
        <p14:creationId xmlns:p14="http://schemas.microsoft.com/office/powerpoint/2010/main" val="401183453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13" grpId="0" animBg="1"/>
          <p:bldP spid="33"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6" name="文本框 5"/>
          <p:cNvSpPr txBox="1"/>
          <p:nvPr/>
        </p:nvSpPr>
        <p:spPr>
          <a:xfrm>
            <a:off x="1346123" y="341918"/>
            <a:ext cx="3004349"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4 </a:t>
            </a:r>
            <a:r>
              <a:rPr lang="zh-CN" altLang="en-US" sz="3200" b="1" dirty="0">
                <a:latin typeface="微软雅黑 Light" panose="020B0502040204020203" pitchFamily="34" charset="-122"/>
                <a:ea typeface="微软雅黑 Light" panose="020B0502040204020203" pitchFamily="34" charset="-122"/>
              </a:rPr>
              <a:t>类的成员函数</a:t>
            </a:r>
            <a:endParaRPr lang="en-US" altLang="zh-CN" sz="32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679123" y="327224"/>
            <a:ext cx="342103" cy="460939"/>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 name="矩形 1">
            <a:extLst>
              <a:ext uri="{FF2B5EF4-FFF2-40B4-BE49-F238E27FC236}">
                <a16:creationId xmlns:a16="http://schemas.microsoft.com/office/drawing/2014/main" id="{9A499E2B-77F3-4AC3-8113-B6408EDF26FC}"/>
              </a:ext>
            </a:extLst>
          </p:cNvPr>
          <p:cNvSpPr/>
          <p:nvPr/>
        </p:nvSpPr>
        <p:spPr>
          <a:xfrm>
            <a:off x="1253066" y="1134535"/>
            <a:ext cx="10153969" cy="3046988"/>
          </a:xfrm>
          <a:prstGeom prst="rect">
            <a:avLst/>
          </a:prstGeom>
        </p:spPr>
        <p:txBody>
          <a:bodyPr wrap="square">
            <a:spAutoFit/>
          </a:bodyPr>
          <a:lstStyle/>
          <a:p>
            <a:r>
              <a:rPr lang="zh-CN" altLang="en-US" sz="3200" dirty="0"/>
              <a:t>类的成员函数(简称类函数)是函数的一种，它的用法和作用和函数基本上是一样的，它也有返回值和函数类型。</a:t>
            </a:r>
            <a:endParaRPr lang="en-US" altLang="zh-CN" sz="3200" dirty="0"/>
          </a:p>
          <a:p>
            <a:r>
              <a:rPr lang="zh-CN" altLang="en-US" sz="3200" dirty="0"/>
              <a:t>它与一般函数的区别只是： 它是属于一个类的成员，出现在类体中。</a:t>
            </a:r>
            <a:endParaRPr lang="en-US" altLang="zh-CN" sz="3200" dirty="0"/>
          </a:p>
          <a:p>
            <a:r>
              <a:rPr lang="zh-CN" altLang="en-US" sz="3200" dirty="0"/>
              <a:t>它可以被指定为</a:t>
            </a:r>
            <a:r>
              <a:rPr lang="en-US" altLang="zh-CN" sz="3200" dirty="0"/>
              <a:t>private(</a:t>
            </a:r>
            <a:r>
              <a:rPr lang="zh-CN" altLang="en-US" sz="3200" dirty="0"/>
              <a:t>私有的)、</a:t>
            </a:r>
            <a:r>
              <a:rPr lang="en-US" altLang="zh-CN" sz="3200" dirty="0"/>
              <a:t>public(</a:t>
            </a:r>
            <a:r>
              <a:rPr lang="zh-CN" altLang="en-US" sz="3200" dirty="0"/>
              <a:t>公用的)或</a:t>
            </a:r>
            <a:r>
              <a:rPr lang="en-US" altLang="zh-CN" sz="3200" dirty="0"/>
              <a:t>protected(</a:t>
            </a:r>
            <a:r>
              <a:rPr lang="zh-CN" altLang="en-US" sz="3200" dirty="0"/>
              <a:t>受保护的)。</a:t>
            </a:r>
          </a:p>
        </p:txBody>
      </p:sp>
    </p:spTree>
    <p:extLst>
      <p:ext uri="{BB962C8B-B14F-4D97-AF65-F5344CB8AC3E}">
        <p14:creationId xmlns:p14="http://schemas.microsoft.com/office/powerpoint/2010/main" val="39337444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6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6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6" name="文本框 5"/>
          <p:cNvSpPr txBox="1"/>
          <p:nvPr/>
        </p:nvSpPr>
        <p:spPr>
          <a:xfrm>
            <a:off x="1346123" y="341918"/>
            <a:ext cx="3004349"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4 </a:t>
            </a:r>
            <a:r>
              <a:rPr lang="zh-CN" altLang="en-US" sz="3200" b="1" dirty="0">
                <a:latin typeface="微软雅黑 Light" panose="020B0502040204020203" pitchFamily="34" charset="-122"/>
                <a:ea typeface="微软雅黑 Light" panose="020B0502040204020203" pitchFamily="34" charset="-122"/>
              </a:rPr>
              <a:t>类的成员函数</a:t>
            </a:r>
            <a:endParaRPr lang="en-US" altLang="zh-CN" sz="32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679123" y="327224"/>
            <a:ext cx="342103" cy="460939"/>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3" name="矩形 2">
            <a:extLst>
              <a:ext uri="{FF2B5EF4-FFF2-40B4-BE49-F238E27FC236}">
                <a16:creationId xmlns:a16="http://schemas.microsoft.com/office/drawing/2014/main" id="{2013382D-2D2B-4830-A9D1-6B06169DFFD1}"/>
              </a:ext>
            </a:extLst>
          </p:cNvPr>
          <p:cNvSpPr/>
          <p:nvPr/>
        </p:nvSpPr>
        <p:spPr>
          <a:xfrm>
            <a:off x="128789" y="1369513"/>
            <a:ext cx="11127934" cy="5016758"/>
          </a:xfrm>
          <a:prstGeom prst="rect">
            <a:avLst/>
          </a:prstGeom>
        </p:spPr>
        <p:txBody>
          <a:bodyPr wrap="square">
            <a:spAutoFit/>
          </a:bodyPr>
          <a:lstStyle/>
          <a:p>
            <a:pPr indent="-8466"/>
            <a:r>
              <a:rPr lang="zh-CN" altLang="en-US" sz="3200" dirty="0"/>
              <a:t>成员函数可以访问本类中任何成员(包括私有的和公用的)，可以引用在本作用域中有效的数据。</a:t>
            </a:r>
            <a:endParaRPr lang="en-US" altLang="zh-CN" sz="3200" dirty="0"/>
          </a:p>
          <a:p>
            <a:pPr indent="-8466"/>
            <a:endParaRPr lang="zh-CN" altLang="en-US" sz="3200" dirty="0"/>
          </a:p>
          <a:p>
            <a:pPr indent="-8466"/>
            <a:r>
              <a:rPr lang="zh-CN" altLang="en-US" sz="3200" dirty="0"/>
              <a:t>需要被外界调用的成员函数指定为</a:t>
            </a:r>
            <a:r>
              <a:rPr lang="en-US" altLang="zh-CN" sz="3200" dirty="0"/>
              <a:t>public，</a:t>
            </a:r>
            <a:r>
              <a:rPr lang="zh-CN" altLang="en-US" sz="3200" dirty="0"/>
              <a:t>它们是类的对外接口。</a:t>
            </a:r>
            <a:endParaRPr lang="en-US" altLang="zh-CN" sz="3200" dirty="0"/>
          </a:p>
          <a:p>
            <a:pPr indent="-8466"/>
            <a:endParaRPr lang="en-US" altLang="zh-CN" sz="3200" dirty="0"/>
          </a:p>
          <a:p>
            <a:pPr indent="-8466"/>
            <a:r>
              <a:rPr lang="zh-CN" altLang="en-US" sz="3200" dirty="0"/>
              <a:t>为本类中的成员函数所调用的，就应该将它们指定为</a:t>
            </a:r>
            <a:r>
              <a:rPr lang="en-US" altLang="zh-CN" sz="3200" dirty="0"/>
              <a:t>private。</a:t>
            </a:r>
            <a:r>
              <a:rPr lang="zh-CN" altLang="en-US" sz="3200" dirty="0"/>
              <a:t>这种函数的作用是支持其他函数的操作，是类中其他成员的工具函数(</a:t>
            </a:r>
            <a:r>
              <a:rPr lang="en-US" altLang="zh-CN" sz="3200" dirty="0"/>
              <a:t>utility function)，</a:t>
            </a:r>
            <a:r>
              <a:rPr lang="zh-CN" altLang="en-US" sz="3200" dirty="0"/>
              <a:t>类外用户不能调用这些私有的工具函数。 </a:t>
            </a:r>
          </a:p>
        </p:txBody>
      </p:sp>
    </p:spTree>
    <p:extLst>
      <p:ext uri="{BB962C8B-B14F-4D97-AF65-F5344CB8AC3E}">
        <p14:creationId xmlns:p14="http://schemas.microsoft.com/office/powerpoint/2010/main" val="1835464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6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6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6" name="文本框 5"/>
          <p:cNvSpPr txBox="1"/>
          <p:nvPr/>
        </p:nvSpPr>
        <p:spPr>
          <a:xfrm>
            <a:off x="1346123" y="341918"/>
            <a:ext cx="3004349"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4 </a:t>
            </a:r>
            <a:r>
              <a:rPr lang="zh-CN" altLang="en-US" sz="3200" b="1" dirty="0">
                <a:latin typeface="微软雅黑 Light" panose="020B0502040204020203" pitchFamily="34" charset="-122"/>
                <a:ea typeface="微软雅黑 Light" panose="020B0502040204020203" pitchFamily="34" charset="-122"/>
              </a:rPr>
              <a:t>类的成员函数</a:t>
            </a:r>
            <a:endParaRPr lang="en-US" altLang="zh-CN" sz="32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679123" y="327224"/>
            <a:ext cx="342103" cy="460939"/>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2" name="矩形 1">
            <a:extLst>
              <a:ext uri="{FF2B5EF4-FFF2-40B4-BE49-F238E27FC236}">
                <a16:creationId xmlns:a16="http://schemas.microsoft.com/office/drawing/2014/main" id="{9A499E2B-77F3-4AC3-8113-B6408EDF26FC}"/>
              </a:ext>
            </a:extLst>
          </p:cNvPr>
          <p:cNvSpPr/>
          <p:nvPr/>
        </p:nvSpPr>
        <p:spPr>
          <a:xfrm>
            <a:off x="584550" y="1255930"/>
            <a:ext cx="2294257" cy="5016758"/>
          </a:xfrm>
          <a:prstGeom prst="rect">
            <a:avLst/>
          </a:prstGeom>
        </p:spPr>
        <p:txBody>
          <a:bodyPr wrap="square">
            <a:spAutoFit/>
          </a:bodyPr>
          <a:lstStyle/>
          <a:p>
            <a:r>
              <a:rPr lang="zh-CN" altLang="en-US" sz="3200" dirty="0"/>
              <a:t>类的成员函数可以在类中定义</a:t>
            </a:r>
            <a:endParaRPr lang="en-US" altLang="zh-CN" sz="3200" dirty="0"/>
          </a:p>
          <a:p>
            <a:r>
              <a:rPr lang="zh-CN" altLang="en-US" sz="3200" dirty="0"/>
              <a:t>也可以在类中声明，在类外定义。类外定义必须加上</a:t>
            </a:r>
            <a:r>
              <a:rPr lang="zh-CN" altLang="en-US" sz="3200" dirty="0">
                <a:solidFill>
                  <a:srgbClr val="FF0000"/>
                </a:solidFill>
              </a:rPr>
              <a:t>类名</a:t>
            </a:r>
            <a:r>
              <a:rPr lang="zh-CN" altLang="en-US" sz="3200">
                <a:solidFill>
                  <a:srgbClr val="FF0000"/>
                </a:solidFill>
              </a:rPr>
              <a:t>和作用域限定符</a:t>
            </a:r>
            <a:r>
              <a:rPr lang="en-US" altLang="zh-CN" sz="3200" dirty="0">
                <a:solidFill>
                  <a:srgbClr val="FF0000"/>
                </a:solidFill>
              </a:rPr>
              <a:t>::</a:t>
            </a:r>
            <a:endParaRPr lang="zh-CN" altLang="en-US" sz="3200" dirty="0">
              <a:solidFill>
                <a:srgbClr val="FF0000"/>
              </a:solidFill>
            </a:endParaRPr>
          </a:p>
        </p:txBody>
      </p:sp>
      <p:sp>
        <p:nvSpPr>
          <p:cNvPr id="3" name="矩形 2">
            <a:extLst>
              <a:ext uri="{FF2B5EF4-FFF2-40B4-BE49-F238E27FC236}">
                <a16:creationId xmlns:a16="http://schemas.microsoft.com/office/drawing/2014/main" id="{EE373169-ACBC-4939-B7D6-71B17768A6F5}"/>
              </a:ext>
            </a:extLst>
          </p:cNvPr>
          <p:cNvSpPr/>
          <p:nvPr/>
        </p:nvSpPr>
        <p:spPr>
          <a:xfrm>
            <a:off x="4066783" y="1133377"/>
            <a:ext cx="8359035" cy="5632311"/>
          </a:xfrm>
          <a:prstGeom prst="rect">
            <a:avLst/>
          </a:prstGeom>
        </p:spPr>
        <p:txBody>
          <a:bodyPr wrap="square">
            <a:spAutoFit/>
          </a:bodyPr>
          <a:lstStyle/>
          <a:p>
            <a:pPr indent="-8466">
              <a:spcBef>
                <a:spcPct val="0"/>
              </a:spcBef>
            </a:pPr>
            <a:r>
              <a:rPr lang="en-US" altLang="zh-CN" sz="2400" dirty="0"/>
              <a:t>class Student                       </a:t>
            </a:r>
          </a:p>
          <a:p>
            <a:pPr indent="-8466">
              <a:spcBef>
                <a:spcPct val="0"/>
              </a:spcBef>
            </a:pPr>
            <a:r>
              <a:rPr lang="en-US" altLang="zh-CN" sz="2400" dirty="0"/>
              <a:t>{ public:</a:t>
            </a:r>
          </a:p>
          <a:p>
            <a:pPr indent="-8466">
              <a:spcBef>
                <a:spcPct val="0"/>
              </a:spcBef>
            </a:pPr>
            <a:r>
              <a:rPr lang="en-US" altLang="zh-CN" sz="2400" dirty="0"/>
              <a:t>void display( );                  //</a:t>
            </a:r>
            <a:r>
              <a:rPr lang="zh-CN" altLang="en-US" sz="2400" dirty="0"/>
              <a:t>公用成员函数原型声明</a:t>
            </a:r>
          </a:p>
          <a:p>
            <a:pPr indent="-8466">
              <a:spcBef>
                <a:spcPct val="0"/>
              </a:spcBef>
            </a:pPr>
            <a:r>
              <a:rPr lang="en-US" altLang="zh-CN" sz="2400" dirty="0"/>
              <a:t>private:</a:t>
            </a:r>
          </a:p>
          <a:p>
            <a:pPr indent="-8466">
              <a:spcBef>
                <a:spcPct val="0"/>
              </a:spcBef>
            </a:pPr>
            <a:r>
              <a:rPr lang="en-US" altLang="zh-CN" sz="2400" dirty="0"/>
              <a:t>int num;</a:t>
            </a:r>
          </a:p>
          <a:p>
            <a:pPr indent="-8466">
              <a:spcBef>
                <a:spcPct val="0"/>
              </a:spcBef>
            </a:pPr>
            <a:r>
              <a:rPr lang="en-US" altLang="zh-CN" sz="2400" dirty="0"/>
              <a:t>string name;     </a:t>
            </a:r>
          </a:p>
          <a:p>
            <a:pPr indent="-8466">
              <a:spcBef>
                <a:spcPct val="0"/>
              </a:spcBef>
            </a:pPr>
            <a:r>
              <a:rPr lang="en-US" altLang="zh-CN" sz="2400" dirty="0"/>
              <a:t>float score;                        //</a:t>
            </a:r>
            <a:r>
              <a:rPr lang="zh-CN" altLang="en-US" sz="2400" dirty="0"/>
              <a:t>以上3行是私有数据成员    </a:t>
            </a:r>
          </a:p>
          <a:p>
            <a:pPr indent="-8466">
              <a:spcBef>
                <a:spcPct val="0"/>
              </a:spcBef>
            </a:pPr>
            <a:r>
              <a:rPr lang="zh-CN" altLang="en-US" sz="2400" dirty="0"/>
              <a:t>};</a:t>
            </a:r>
          </a:p>
          <a:p>
            <a:pPr indent="-8466">
              <a:spcBef>
                <a:spcPct val="0"/>
              </a:spcBef>
            </a:pPr>
            <a:r>
              <a:rPr lang="en-US" altLang="zh-CN" sz="2400" dirty="0"/>
              <a:t>void </a:t>
            </a:r>
            <a:r>
              <a:rPr lang="en-US" altLang="zh-CN" sz="2400" dirty="0" err="1">
                <a:solidFill>
                  <a:srgbClr val="FF0000"/>
                </a:solidFill>
              </a:rPr>
              <a:t>Student∷</a:t>
            </a:r>
            <a:r>
              <a:rPr lang="en-US" altLang="zh-CN" sz="2400" dirty="0" err="1"/>
              <a:t>display</a:t>
            </a:r>
            <a:r>
              <a:rPr lang="en-US" altLang="zh-CN" sz="2400" dirty="0"/>
              <a:t>( )                 //</a:t>
            </a:r>
            <a:r>
              <a:rPr lang="zh-CN" altLang="en-US" sz="2400" dirty="0"/>
              <a:t>在类外定义</a:t>
            </a:r>
            <a:r>
              <a:rPr lang="en-US" altLang="zh-CN" sz="2400" dirty="0"/>
              <a:t>display</a:t>
            </a:r>
            <a:r>
              <a:rPr lang="zh-CN" altLang="en-US" sz="2400" dirty="0"/>
              <a:t>类函数</a:t>
            </a:r>
          </a:p>
          <a:p>
            <a:pPr indent="-8466">
              <a:spcBef>
                <a:spcPct val="0"/>
              </a:spcBef>
            </a:pPr>
            <a:r>
              <a:rPr lang="zh-CN" altLang="en-US" sz="2400" dirty="0"/>
              <a:t>{</a:t>
            </a:r>
            <a:r>
              <a:rPr lang="en-US" altLang="zh-CN" sz="2400" dirty="0" err="1"/>
              <a:t>cout</a:t>
            </a:r>
            <a:r>
              <a:rPr lang="en-US" altLang="zh-CN" sz="2400" dirty="0"/>
              <a:t>&lt;&lt;″num:″&lt;&lt;num&lt;&lt;</a:t>
            </a:r>
            <a:r>
              <a:rPr lang="en-US" altLang="zh-CN" sz="2400" dirty="0" err="1"/>
              <a:t>endl</a:t>
            </a:r>
            <a:r>
              <a:rPr lang="en-US" altLang="zh-CN" sz="2400" dirty="0"/>
              <a:t>;          //</a:t>
            </a:r>
            <a:r>
              <a:rPr lang="zh-CN" altLang="en-US" sz="2400" dirty="0"/>
              <a:t>函数体</a:t>
            </a:r>
          </a:p>
          <a:p>
            <a:pPr indent="-8466">
              <a:spcBef>
                <a:spcPct val="0"/>
              </a:spcBef>
            </a:pPr>
            <a:r>
              <a:rPr lang="en-US" altLang="zh-CN" sz="2400" dirty="0" err="1"/>
              <a:t>cout</a:t>
            </a:r>
            <a:r>
              <a:rPr lang="en-US" altLang="zh-CN" sz="2400" dirty="0"/>
              <a:t>&lt;&lt;″name:″&lt;&lt;name&lt;&lt;</a:t>
            </a:r>
            <a:r>
              <a:rPr lang="en-US" altLang="zh-CN" sz="2400" dirty="0" err="1"/>
              <a:t>endl</a:t>
            </a:r>
            <a:r>
              <a:rPr lang="en-US" altLang="zh-CN" sz="2400" dirty="0"/>
              <a:t>; </a:t>
            </a:r>
          </a:p>
          <a:p>
            <a:pPr indent="-8466">
              <a:spcBef>
                <a:spcPct val="0"/>
              </a:spcBef>
            </a:pPr>
            <a:r>
              <a:rPr lang="en-US" altLang="zh-CN" sz="2400" dirty="0" err="1"/>
              <a:t>cout</a:t>
            </a:r>
            <a:r>
              <a:rPr lang="en-US" altLang="zh-CN" sz="2400" dirty="0"/>
              <a:t>&lt;&lt;″ </a:t>
            </a:r>
            <a:r>
              <a:rPr lang="en-US" altLang="zh-CN" sz="2400"/>
              <a:t>score :″&lt;&lt; score &lt;&lt;</a:t>
            </a:r>
            <a:r>
              <a:rPr lang="en-US" altLang="zh-CN" sz="2400" dirty="0" err="1"/>
              <a:t>endl</a:t>
            </a:r>
            <a:r>
              <a:rPr lang="en-US" altLang="zh-CN" sz="2400" dirty="0"/>
              <a:t>;   </a:t>
            </a:r>
          </a:p>
          <a:p>
            <a:pPr indent="-8466">
              <a:spcBef>
                <a:spcPct val="0"/>
              </a:spcBef>
            </a:pPr>
            <a:r>
              <a:rPr lang="en-US" altLang="zh-CN" sz="2400" dirty="0"/>
              <a:t>}</a:t>
            </a:r>
          </a:p>
          <a:p>
            <a:pPr indent="-8466">
              <a:spcBef>
                <a:spcPct val="0"/>
              </a:spcBef>
            </a:pPr>
            <a:r>
              <a:rPr lang="en-US" altLang="zh-CN" sz="2400" dirty="0"/>
              <a:t>Student stud1,stud2;                      //</a:t>
            </a:r>
            <a:r>
              <a:rPr lang="zh-CN" altLang="en-US" sz="2400" dirty="0"/>
              <a:t>定义两个类对象  </a:t>
            </a:r>
          </a:p>
        </p:txBody>
      </p:sp>
    </p:spTree>
    <p:extLst>
      <p:ext uri="{BB962C8B-B14F-4D97-AF65-F5344CB8AC3E}">
        <p14:creationId xmlns:p14="http://schemas.microsoft.com/office/powerpoint/2010/main" val="2079049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6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6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4141417" y="1451774"/>
            <a:ext cx="3947887" cy="3947887"/>
            <a:chOff x="3106056" y="885627"/>
            <a:chExt cx="2960915" cy="2960915"/>
          </a:xfrm>
        </p:grpSpPr>
        <p:sp>
          <p:nvSpPr>
            <p:cNvPr id="2" name="椭圆 1"/>
            <p:cNvSpPr/>
            <p:nvPr/>
          </p:nvSpPr>
          <p:spPr>
            <a:xfrm>
              <a:off x="3106056" y="885627"/>
              <a:ext cx="2960915" cy="2960915"/>
            </a:xfrm>
            <a:prstGeom prst="ellipse">
              <a:avLst/>
            </a:prstGeom>
            <a:ln>
              <a:noFill/>
            </a:ln>
            <a:effectLst>
              <a:outerShdw blurRad="63500" dist="381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3593933" y="1678238"/>
              <a:ext cx="1985158" cy="1114440"/>
            </a:xfrm>
            <a:prstGeom prst="rect">
              <a:avLst/>
            </a:prstGeom>
            <a:noFill/>
          </p:spPr>
          <p:txBody>
            <a:bodyPr wrap="none" rtlCol="0">
              <a:spAutoFit/>
            </a:bodyPr>
            <a:lstStyle/>
            <a:p>
              <a:pPr algn="ctr">
                <a:lnSpc>
                  <a:spcPct val="150000"/>
                </a:lnSpc>
              </a:pPr>
              <a:r>
                <a:rPr lang="zh-CN" altLang="en-US" sz="3200" b="1" dirty="0">
                  <a:solidFill>
                    <a:schemeClr val="bg1"/>
                  </a:solidFill>
                  <a:latin typeface="微软雅黑 Light" panose="020B0502040204020203" pitchFamily="34" charset="-122"/>
                  <a:ea typeface="微软雅黑 Light" panose="020B0502040204020203" pitchFamily="34" charset="-122"/>
                </a:rPr>
                <a:t>成员函数</a:t>
              </a:r>
              <a:endParaRPr lang="en-US" altLang="zh-CN" sz="32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3200" b="1" dirty="0">
                  <a:solidFill>
                    <a:schemeClr val="bg1"/>
                  </a:solidFill>
                  <a:latin typeface="微软雅黑 Light" panose="020B0502040204020203" pitchFamily="34" charset="-122"/>
                  <a:ea typeface="微软雅黑 Light" panose="020B0502040204020203" pitchFamily="34" charset="-122"/>
                </a:rPr>
                <a:t>怎么存储的呢</a:t>
              </a:r>
            </a:p>
          </p:txBody>
        </p:sp>
      </p:grpSp>
      <p:sp>
        <p:nvSpPr>
          <p:cNvPr id="5" name="矩形 1">
            <a:extLst>
              <a:ext uri="{FF2B5EF4-FFF2-40B4-BE49-F238E27FC236}">
                <a16:creationId xmlns:a16="http://schemas.microsoft.com/office/drawing/2014/main" id="{6D197385-827B-4EFC-8E3D-F8D33371CE28}"/>
              </a:ext>
            </a:extLst>
          </p:cNvPr>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6" name="Freeform 691">
            <a:extLst>
              <a:ext uri="{FF2B5EF4-FFF2-40B4-BE49-F238E27FC236}">
                <a16:creationId xmlns:a16="http://schemas.microsoft.com/office/drawing/2014/main" id="{B7F96D6A-8099-439E-AAE5-8C75A2626AAE}"/>
              </a:ext>
            </a:extLst>
          </p:cNvPr>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Tree>
    <p:extLst>
      <p:ext uri="{BB962C8B-B14F-4D97-AF65-F5344CB8AC3E}">
        <p14:creationId xmlns:p14="http://schemas.microsoft.com/office/powerpoint/2010/main" val="1047252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4" y="445539"/>
            <a:ext cx="3414717"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4 </a:t>
            </a:r>
            <a:r>
              <a:rPr lang="zh-CN" altLang="en-US" sz="3200" b="1" dirty="0">
                <a:latin typeface="微软雅黑 Light" panose="020B0502040204020203" pitchFamily="34" charset="-122"/>
                <a:ea typeface="微软雅黑 Light" panose="020B0502040204020203" pitchFamily="34" charset="-122"/>
              </a:rPr>
              <a:t>成员函数的存储</a:t>
            </a: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2" name="矩形 1">
            <a:extLst>
              <a:ext uri="{FF2B5EF4-FFF2-40B4-BE49-F238E27FC236}">
                <a16:creationId xmlns:a16="http://schemas.microsoft.com/office/drawing/2014/main" id="{F80D26EF-794E-4D90-ACA7-413FBBCEEC52}"/>
              </a:ext>
            </a:extLst>
          </p:cNvPr>
          <p:cNvSpPr/>
          <p:nvPr/>
        </p:nvSpPr>
        <p:spPr>
          <a:xfrm>
            <a:off x="1253067" y="1134535"/>
            <a:ext cx="10220775" cy="2209579"/>
          </a:xfrm>
          <a:prstGeom prst="rect">
            <a:avLst/>
          </a:prstGeom>
        </p:spPr>
        <p:txBody>
          <a:bodyPr wrap="square">
            <a:spAutoFit/>
          </a:bodyPr>
          <a:lstStyle/>
          <a:p>
            <a:pPr algn="just">
              <a:lnSpc>
                <a:spcPct val="150000"/>
              </a:lnSpc>
            </a:pPr>
            <a:r>
              <a:rPr lang="zh-CN" altLang="en-US" sz="3200" b="1" dirty="0"/>
              <a:t>用类去定义对象时，系统会为每一个对象分配存储空间。如果一个类包括了数据和函数，假设分别为数据和函数的代码分配存储空间。</a:t>
            </a:r>
          </a:p>
        </p:txBody>
      </p:sp>
      <p:pic>
        <p:nvPicPr>
          <p:cNvPr id="5" name="图片 4">
            <a:extLst>
              <a:ext uri="{FF2B5EF4-FFF2-40B4-BE49-F238E27FC236}">
                <a16:creationId xmlns:a16="http://schemas.microsoft.com/office/drawing/2014/main" id="{87A8A2F9-8FA3-4A83-9821-5784D99F5007}"/>
              </a:ext>
            </a:extLst>
          </p:cNvPr>
          <p:cNvPicPr>
            <a:picLocks noChangeAspect="1"/>
          </p:cNvPicPr>
          <p:nvPr/>
        </p:nvPicPr>
        <p:blipFill>
          <a:blip r:embed="rId3"/>
          <a:stretch>
            <a:fillRect/>
          </a:stretch>
        </p:blipFill>
        <p:spPr>
          <a:xfrm>
            <a:off x="3089592" y="3429000"/>
            <a:ext cx="6194073" cy="3389669"/>
          </a:xfrm>
          <a:prstGeom prst="rect">
            <a:avLst/>
          </a:prstGeom>
        </p:spPr>
      </p:pic>
    </p:spTree>
    <p:extLst>
      <p:ext uri="{BB962C8B-B14F-4D97-AF65-F5344CB8AC3E}">
        <p14:creationId xmlns:p14="http://schemas.microsoft.com/office/powerpoint/2010/main" val="2533208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4" y="445539"/>
            <a:ext cx="3414717"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4 </a:t>
            </a:r>
            <a:r>
              <a:rPr lang="zh-CN" altLang="en-US" sz="3200" b="1" dirty="0">
                <a:latin typeface="微软雅黑 Light" panose="020B0502040204020203" pitchFamily="34" charset="-122"/>
                <a:ea typeface="微软雅黑 Light" panose="020B0502040204020203" pitchFamily="34" charset="-122"/>
              </a:rPr>
              <a:t>成员函数的存储</a:t>
            </a: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2" name="矩形 1">
            <a:extLst>
              <a:ext uri="{FF2B5EF4-FFF2-40B4-BE49-F238E27FC236}">
                <a16:creationId xmlns:a16="http://schemas.microsoft.com/office/drawing/2014/main" id="{F80D26EF-794E-4D90-ACA7-413FBBCEEC52}"/>
              </a:ext>
            </a:extLst>
          </p:cNvPr>
          <p:cNvSpPr/>
          <p:nvPr/>
        </p:nvSpPr>
        <p:spPr>
          <a:xfrm>
            <a:off x="1253067" y="1134536"/>
            <a:ext cx="10220775" cy="1470915"/>
          </a:xfrm>
          <a:prstGeom prst="rect">
            <a:avLst/>
          </a:prstGeom>
        </p:spPr>
        <p:txBody>
          <a:bodyPr wrap="square">
            <a:spAutoFit/>
          </a:bodyPr>
          <a:lstStyle/>
          <a:p>
            <a:pPr algn="just">
              <a:lnSpc>
                <a:spcPct val="150000"/>
              </a:lnSpc>
            </a:pPr>
            <a:r>
              <a:rPr lang="zh-CN" altLang="en-US" sz="3200" b="1" dirty="0"/>
              <a:t>能否只用一段空间来存放这个共同的函数代码段，在调用各对象的函数时，都去调用这个公用的函数代码？</a:t>
            </a:r>
          </a:p>
        </p:txBody>
      </p:sp>
      <p:pic>
        <p:nvPicPr>
          <p:cNvPr id="7" name="Picture 3" descr="F:\C++程序设计\tu\tu\图8.5.tif">
            <a:extLst>
              <a:ext uri="{FF2B5EF4-FFF2-40B4-BE49-F238E27FC236}">
                <a16:creationId xmlns:a16="http://schemas.microsoft.com/office/drawing/2014/main" id="{F5AF54D8-1E9B-422A-BE99-20DC74F4CA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2400" y="3244241"/>
            <a:ext cx="6807200" cy="300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83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D93CA-04F8-46BB-83D6-2184F44951B7}"/>
              </a:ext>
            </a:extLst>
          </p:cNvPr>
          <p:cNvSpPr>
            <a:spLocks noGrp="1"/>
          </p:cNvSpPr>
          <p:nvPr>
            <p:ph type="title"/>
          </p:nvPr>
        </p:nvSpPr>
        <p:spPr/>
        <p:txBody>
          <a:bodyPr/>
          <a:lstStyle/>
          <a:p>
            <a:r>
              <a:rPr lang="zh-CN" altLang="en-US" dirty="0"/>
              <a:t>下五子棋</a:t>
            </a:r>
          </a:p>
        </p:txBody>
      </p:sp>
      <p:sp>
        <p:nvSpPr>
          <p:cNvPr id="3" name="内容占位符 2">
            <a:extLst>
              <a:ext uri="{FF2B5EF4-FFF2-40B4-BE49-F238E27FC236}">
                <a16:creationId xmlns:a16="http://schemas.microsoft.com/office/drawing/2014/main" id="{590F92FE-BBA5-4E75-A8A1-91B5F303A02B}"/>
              </a:ext>
            </a:extLst>
          </p:cNvPr>
          <p:cNvSpPr>
            <a:spLocks noGrp="1"/>
          </p:cNvSpPr>
          <p:nvPr>
            <p:ph idx="1"/>
          </p:nvPr>
        </p:nvSpPr>
        <p:spPr>
          <a:xfrm>
            <a:off x="2734986" y="1630016"/>
            <a:ext cx="8915400" cy="4479235"/>
          </a:xfrm>
        </p:spPr>
        <p:txBody>
          <a:bodyPr>
            <a:normAutofit/>
          </a:bodyPr>
          <a:lstStyle/>
          <a:p>
            <a:pPr>
              <a:buFont typeface="+mj-lt"/>
              <a:buAutoNum type="arabicPeriod"/>
            </a:pPr>
            <a:r>
              <a:rPr lang="zh-CN" altLang="en-US" sz="2400" b="1" dirty="0"/>
              <a:t>开始游戏</a:t>
            </a:r>
          </a:p>
          <a:p>
            <a:pPr>
              <a:buFont typeface="+mj-lt"/>
              <a:buAutoNum type="arabicPeriod"/>
            </a:pPr>
            <a:r>
              <a:rPr lang="zh-CN" altLang="en-US" sz="2400" b="1" dirty="0"/>
              <a:t>黑子先走 </a:t>
            </a:r>
          </a:p>
          <a:p>
            <a:pPr>
              <a:buFont typeface="+mj-lt"/>
              <a:buAutoNum type="arabicPeriod"/>
            </a:pPr>
            <a:r>
              <a:rPr lang="zh-CN" altLang="en-US" sz="2400" b="1" dirty="0"/>
              <a:t>绘制画面</a:t>
            </a:r>
          </a:p>
          <a:p>
            <a:pPr>
              <a:buFont typeface="+mj-lt"/>
              <a:buAutoNum type="arabicPeriod"/>
            </a:pPr>
            <a:r>
              <a:rPr lang="zh-CN" altLang="en-US" sz="2400" b="1" dirty="0"/>
              <a:t>判断输赢</a:t>
            </a:r>
          </a:p>
          <a:p>
            <a:pPr>
              <a:buFont typeface="+mj-lt"/>
              <a:buAutoNum type="arabicPeriod"/>
            </a:pPr>
            <a:r>
              <a:rPr lang="zh-CN" altLang="en-US" sz="2400" b="1" dirty="0"/>
              <a:t>轮到白子</a:t>
            </a:r>
          </a:p>
          <a:p>
            <a:pPr>
              <a:buFont typeface="+mj-lt"/>
              <a:buAutoNum type="arabicPeriod"/>
            </a:pPr>
            <a:r>
              <a:rPr lang="zh-CN" altLang="en-US" sz="2400" b="1" dirty="0"/>
              <a:t>绘制画面</a:t>
            </a:r>
          </a:p>
          <a:p>
            <a:pPr>
              <a:buFont typeface="+mj-lt"/>
              <a:buAutoNum type="arabicPeriod"/>
            </a:pPr>
            <a:r>
              <a:rPr lang="zh-CN" altLang="en-US" sz="2400" b="1" dirty="0"/>
              <a:t>判断输赢</a:t>
            </a:r>
          </a:p>
          <a:p>
            <a:pPr>
              <a:buFont typeface="+mj-lt"/>
              <a:buAutoNum type="arabicPeriod"/>
            </a:pPr>
            <a:r>
              <a:rPr lang="zh-CN" altLang="en-US" sz="2400" b="1" dirty="0"/>
              <a:t>返回步骤</a:t>
            </a:r>
            <a:r>
              <a:rPr lang="en-US" altLang="zh-CN" sz="2400" b="1" dirty="0"/>
              <a:t>2</a:t>
            </a:r>
          </a:p>
          <a:p>
            <a:pPr>
              <a:buFont typeface="+mj-lt"/>
              <a:buAutoNum type="arabicPeriod"/>
            </a:pPr>
            <a:r>
              <a:rPr lang="zh-CN" altLang="en-US" sz="2400" b="1" dirty="0"/>
              <a:t>输出最后结果</a:t>
            </a:r>
          </a:p>
          <a:p>
            <a:endParaRPr lang="zh-CN" altLang="en-US" dirty="0"/>
          </a:p>
        </p:txBody>
      </p:sp>
    </p:spTree>
    <p:extLst>
      <p:ext uri="{BB962C8B-B14F-4D97-AF65-F5344CB8AC3E}">
        <p14:creationId xmlns:p14="http://schemas.microsoft.com/office/powerpoint/2010/main" val="72870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4" y="445539"/>
            <a:ext cx="3414717"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4 </a:t>
            </a:r>
            <a:r>
              <a:rPr lang="zh-CN" altLang="en-US" sz="3200" b="1" dirty="0">
                <a:latin typeface="微软雅黑 Light" panose="020B0502040204020203" pitchFamily="34" charset="-122"/>
                <a:ea typeface="微软雅黑 Light" panose="020B0502040204020203" pitchFamily="34" charset="-122"/>
              </a:rPr>
              <a:t>成员函数的存储</a:t>
            </a: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2" name="矩形 1">
            <a:extLst>
              <a:ext uri="{FF2B5EF4-FFF2-40B4-BE49-F238E27FC236}">
                <a16:creationId xmlns:a16="http://schemas.microsoft.com/office/drawing/2014/main" id="{F80D26EF-794E-4D90-ACA7-413FBBCEEC52}"/>
              </a:ext>
            </a:extLst>
          </p:cNvPr>
          <p:cNvSpPr/>
          <p:nvPr/>
        </p:nvSpPr>
        <p:spPr>
          <a:xfrm>
            <a:off x="1253068" y="1134535"/>
            <a:ext cx="8489800" cy="2209579"/>
          </a:xfrm>
          <a:prstGeom prst="rect">
            <a:avLst/>
          </a:prstGeom>
        </p:spPr>
        <p:txBody>
          <a:bodyPr wrap="square">
            <a:spAutoFit/>
          </a:bodyPr>
          <a:lstStyle/>
          <a:p>
            <a:pPr algn="just">
              <a:lnSpc>
                <a:spcPct val="150000"/>
              </a:lnSpc>
            </a:pPr>
            <a:r>
              <a:rPr lang="zh-CN" altLang="en-US" sz="3200" dirty="0"/>
              <a:t>每个对象所占用的存储空间只是该对象的数据部分所占用的存储空间，而不包括函数代码所占用的存储空间。</a:t>
            </a:r>
            <a:r>
              <a:rPr lang="zh-CN" altLang="en-US" sz="3200" dirty="0">
                <a:solidFill>
                  <a:srgbClr val="FF0000"/>
                </a:solidFill>
              </a:rPr>
              <a:t>这样可以大大节省存储空间</a:t>
            </a:r>
            <a:endParaRPr lang="zh-CN" altLang="en-US" sz="3200" b="1" dirty="0">
              <a:solidFill>
                <a:srgbClr val="FF0000"/>
              </a:solidFill>
            </a:endParaRPr>
          </a:p>
        </p:txBody>
      </p:sp>
    </p:spTree>
    <p:extLst>
      <p:ext uri="{BB962C8B-B14F-4D97-AF65-F5344CB8AC3E}">
        <p14:creationId xmlns:p14="http://schemas.microsoft.com/office/powerpoint/2010/main" val="1065635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4" y="445539"/>
            <a:ext cx="3408305"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5 </a:t>
            </a:r>
            <a:r>
              <a:rPr lang="zh-CN" altLang="en-US" sz="3200" b="1" dirty="0">
                <a:latin typeface="微软雅黑 Light" panose="020B0502040204020203" pitchFamily="34" charset="-122"/>
                <a:ea typeface="微软雅黑 Light" panose="020B0502040204020203" pitchFamily="34" charset="-122"/>
              </a:rPr>
              <a:t>对象成员的引用</a:t>
            </a: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5" name="矩形 4">
            <a:extLst>
              <a:ext uri="{FF2B5EF4-FFF2-40B4-BE49-F238E27FC236}">
                <a16:creationId xmlns:a16="http://schemas.microsoft.com/office/drawing/2014/main" id="{C0674FC5-048B-4F4E-A551-AA42DD4F41C2}"/>
              </a:ext>
            </a:extLst>
          </p:cNvPr>
          <p:cNvSpPr/>
          <p:nvPr/>
        </p:nvSpPr>
        <p:spPr>
          <a:xfrm>
            <a:off x="1135926" y="2083371"/>
            <a:ext cx="9920149" cy="2948499"/>
          </a:xfrm>
          <a:prstGeom prst="rect">
            <a:avLst/>
          </a:prstGeom>
        </p:spPr>
        <p:txBody>
          <a:bodyPr wrap="square">
            <a:spAutoFit/>
          </a:bodyPr>
          <a:lstStyle/>
          <a:p>
            <a:pPr marL="383108" indent="-8466" fontAlgn="base">
              <a:spcBef>
                <a:spcPct val="20000"/>
              </a:spcBef>
              <a:spcAft>
                <a:spcPct val="0"/>
              </a:spcAft>
            </a:pPr>
            <a:r>
              <a:rPr lang="zh-CN" altLang="en-US" sz="3200" b="1" dirty="0">
                <a:solidFill>
                  <a:srgbClr val="000000"/>
                </a:solidFill>
                <a:latin typeface="Times New Roman"/>
                <a:ea typeface="宋体"/>
              </a:rPr>
              <a:t>在程序中经常需要访问对象中的成员。</a:t>
            </a:r>
            <a:endParaRPr lang="en-US" altLang="zh-CN" sz="3200" b="1" dirty="0">
              <a:solidFill>
                <a:srgbClr val="000000"/>
              </a:solidFill>
              <a:latin typeface="Times New Roman"/>
              <a:ea typeface="宋体"/>
            </a:endParaRPr>
          </a:p>
          <a:p>
            <a:pPr marL="383108" indent="-8466" fontAlgn="base">
              <a:spcBef>
                <a:spcPct val="20000"/>
              </a:spcBef>
              <a:spcAft>
                <a:spcPct val="0"/>
              </a:spcAft>
            </a:pPr>
            <a:r>
              <a:rPr lang="zh-CN" altLang="en-US" sz="3200" b="1" dirty="0">
                <a:solidFill>
                  <a:srgbClr val="000000"/>
                </a:solidFill>
                <a:latin typeface="Times New Roman"/>
                <a:ea typeface="宋体"/>
              </a:rPr>
              <a:t>访问对象中的成员可以有</a:t>
            </a:r>
            <a:r>
              <a:rPr lang="en-US" altLang="zh-CN" sz="3200" b="1" dirty="0">
                <a:solidFill>
                  <a:srgbClr val="000000"/>
                </a:solidFill>
                <a:latin typeface="Times New Roman"/>
                <a:ea typeface="宋体"/>
              </a:rPr>
              <a:t>3</a:t>
            </a:r>
            <a:r>
              <a:rPr lang="zh-CN" altLang="en-US" sz="3200" b="1" dirty="0">
                <a:solidFill>
                  <a:srgbClr val="000000"/>
                </a:solidFill>
                <a:latin typeface="Times New Roman"/>
                <a:ea typeface="宋体"/>
              </a:rPr>
              <a:t>种方法： </a:t>
            </a:r>
          </a:p>
          <a:p>
            <a:pPr marL="383108" indent="-8466" fontAlgn="base">
              <a:spcBef>
                <a:spcPct val="20000"/>
              </a:spcBef>
              <a:spcAft>
                <a:spcPct val="0"/>
              </a:spcAft>
              <a:buFontTx/>
              <a:buChar char="•"/>
            </a:pPr>
            <a:r>
              <a:rPr lang="zh-CN" altLang="en-US" sz="3200" b="1" dirty="0">
                <a:solidFill>
                  <a:srgbClr val="000000"/>
                </a:solidFill>
                <a:latin typeface="Times New Roman"/>
                <a:ea typeface="宋体"/>
              </a:rPr>
              <a:t>通过对象名和成员运算符访问对象中的成员</a:t>
            </a:r>
            <a:r>
              <a:rPr lang="en-US" altLang="zh-CN" sz="3200" b="1" dirty="0">
                <a:solidFill>
                  <a:srgbClr val="000000"/>
                </a:solidFill>
                <a:latin typeface="Times New Roman"/>
                <a:ea typeface="宋体"/>
              </a:rPr>
              <a:t>;</a:t>
            </a:r>
          </a:p>
          <a:p>
            <a:pPr marL="383108" indent="-8466" fontAlgn="base">
              <a:spcBef>
                <a:spcPct val="20000"/>
              </a:spcBef>
              <a:spcAft>
                <a:spcPct val="0"/>
              </a:spcAft>
              <a:buFontTx/>
              <a:buChar char="•"/>
            </a:pPr>
            <a:r>
              <a:rPr lang="zh-CN" altLang="en-US" sz="3200" b="1" dirty="0">
                <a:solidFill>
                  <a:srgbClr val="000000"/>
                </a:solidFill>
                <a:latin typeface="Times New Roman"/>
                <a:ea typeface="宋体"/>
              </a:rPr>
              <a:t>通过指向对象的指针访问对象中的成员</a:t>
            </a:r>
            <a:r>
              <a:rPr lang="en-US" altLang="zh-CN" sz="3200" b="1" dirty="0">
                <a:solidFill>
                  <a:srgbClr val="000000"/>
                </a:solidFill>
                <a:latin typeface="Times New Roman"/>
                <a:ea typeface="宋体"/>
              </a:rPr>
              <a:t>;</a:t>
            </a:r>
          </a:p>
          <a:p>
            <a:pPr marL="383108" indent="-8466" fontAlgn="base">
              <a:spcBef>
                <a:spcPct val="20000"/>
              </a:spcBef>
              <a:spcAft>
                <a:spcPct val="0"/>
              </a:spcAft>
              <a:buFontTx/>
              <a:buChar char="•"/>
            </a:pPr>
            <a:r>
              <a:rPr lang="zh-CN" altLang="en-US" sz="3200" b="1" dirty="0">
                <a:solidFill>
                  <a:srgbClr val="000000"/>
                </a:solidFill>
                <a:latin typeface="Times New Roman"/>
                <a:ea typeface="宋体"/>
              </a:rPr>
              <a:t>通过对象的引用变量访问对象中的成员。</a:t>
            </a:r>
          </a:p>
        </p:txBody>
      </p:sp>
    </p:spTree>
    <p:extLst>
      <p:ext uri="{BB962C8B-B14F-4D97-AF65-F5344CB8AC3E}">
        <p14:creationId xmlns:p14="http://schemas.microsoft.com/office/powerpoint/2010/main" val="1319774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1"/>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p:cNvSpPr txBox="1"/>
          <p:nvPr/>
        </p:nvSpPr>
        <p:spPr>
          <a:xfrm>
            <a:off x="1390193" y="445539"/>
            <a:ext cx="4639412"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6 </a:t>
            </a:r>
            <a:r>
              <a:rPr lang="zh-CN" altLang="en-US" sz="3200" b="1" dirty="0">
                <a:latin typeface="微软雅黑 Light" panose="020B0502040204020203" pitchFamily="34" charset="-122"/>
                <a:ea typeface="微软雅黑 Light" panose="020B0502040204020203" pitchFamily="34" charset="-122"/>
              </a:rPr>
              <a:t>类的封装性和信息隐藏</a:t>
            </a:r>
          </a:p>
        </p:txBody>
      </p:sp>
      <p:sp>
        <p:nvSpPr>
          <p:cNvPr id="19" name="Freeform 691"/>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5" name="矩形 4">
            <a:extLst>
              <a:ext uri="{FF2B5EF4-FFF2-40B4-BE49-F238E27FC236}">
                <a16:creationId xmlns:a16="http://schemas.microsoft.com/office/drawing/2014/main" id="{C0674FC5-048B-4F4E-A551-AA42DD4F41C2}"/>
              </a:ext>
            </a:extLst>
          </p:cNvPr>
          <p:cNvSpPr/>
          <p:nvPr/>
        </p:nvSpPr>
        <p:spPr>
          <a:xfrm>
            <a:off x="1135926" y="2083371"/>
            <a:ext cx="9920149" cy="584775"/>
          </a:xfrm>
          <a:prstGeom prst="rect">
            <a:avLst/>
          </a:prstGeom>
        </p:spPr>
        <p:txBody>
          <a:bodyPr wrap="square">
            <a:spAutoFit/>
          </a:bodyPr>
          <a:lstStyle/>
          <a:p>
            <a:pPr marL="383108" indent="-8466" fontAlgn="base">
              <a:spcBef>
                <a:spcPct val="20000"/>
              </a:spcBef>
              <a:spcAft>
                <a:spcPct val="0"/>
              </a:spcAft>
            </a:pPr>
            <a:r>
              <a:rPr lang="zh-CN" altLang="en-US" sz="3200" dirty="0"/>
              <a:t>公用接口与私有实现的分离</a:t>
            </a:r>
            <a:endParaRPr lang="en-US" altLang="zh-CN" sz="3200" dirty="0"/>
          </a:p>
        </p:txBody>
      </p:sp>
      <p:sp>
        <p:nvSpPr>
          <p:cNvPr id="6" name="矩形 5">
            <a:extLst>
              <a:ext uri="{FF2B5EF4-FFF2-40B4-BE49-F238E27FC236}">
                <a16:creationId xmlns:a16="http://schemas.microsoft.com/office/drawing/2014/main" id="{91DA5704-8B15-49D3-816C-BF8706980A79}"/>
              </a:ext>
            </a:extLst>
          </p:cNvPr>
          <p:cNvSpPr/>
          <p:nvPr/>
        </p:nvSpPr>
        <p:spPr>
          <a:xfrm>
            <a:off x="1135926" y="3339983"/>
            <a:ext cx="9920149" cy="584775"/>
          </a:xfrm>
          <a:prstGeom prst="rect">
            <a:avLst/>
          </a:prstGeom>
        </p:spPr>
        <p:txBody>
          <a:bodyPr wrap="square">
            <a:spAutoFit/>
          </a:bodyPr>
          <a:lstStyle/>
          <a:p>
            <a:pPr marL="383108" indent="-8466" fontAlgn="base">
              <a:spcBef>
                <a:spcPct val="20000"/>
              </a:spcBef>
              <a:spcAft>
                <a:spcPct val="0"/>
              </a:spcAft>
            </a:pPr>
            <a:r>
              <a:rPr lang="zh-CN" altLang="en-US" sz="3200" dirty="0"/>
              <a:t>类声明和成员函数定义的分离</a:t>
            </a:r>
            <a:endParaRPr lang="en-US" altLang="zh-CN" sz="3200" dirty="0"/>
          </a:p>
        </p:txBody>
      </p:sp>
    </p:spTree>
    <p:extLst>
      <p:ext uri="{BB962C8B-B14F-4D97-AF65-F5344CB8AC3E}">
        <p14:creationId xmlns:p14="http://schemas.microsoft.com/office/powerpoint/2010/main" val="2221231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2DBC6-66D1-3C8F-92B0-190C59A899AA}"/>
            </a:ext>
          </a:extLst>
        </p:cNvPr>
        <p:cNvGrpSpPr/>
        <p:nvPr/>
      </p:nvGrpSpPr>
      <p:grpSpPr>
        <a:xfrm>
          <a:off x="0" y="0"/>
          <a:ext cx="0" cy="0"/>
          <a:chOff x="0" y="0"/>
          <a:chExt cx="0" cy="0"/>
        </a:xfrm>
      </p:grpSpPr>
      <p:sp>
        <p:nvSpPr>
          <p:cNvPr id="3" name="矩形 1">
            <a:extLst>
              <a:ext uri="{FF2B5EF4-FFF2-40B4-BE49-F238E27FC236}">
                <a16:creationId xmlns:a16="http://schemas.microsoft.com/office/drawing/2014/main" id="{6F9413EA-0A99-5490-E447-4C20C11D7760}"/>
              </a:ext>
            </a:extLst>
          </p:cNvPr>
          <p:cNvSpPr/>
          <p:nvPr/>
        </p:nvSpPr>
        <p:spPr>
          <a:xfrm>
            <a:off x="338667" y="2"/>
            <a:ext cx="914400" cy="1134533"/>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p>
        </p:txBody>
      </p:sp>
      <p:sp>
        <p:nvSpPr>
          <p:cNvPr id="4" name="文本框 3">
            <a:extLst>
              <a:ext uri="{FF2B5EF4-FFF2-40B4-BE49-F238E27FC236}">
                <a16:creationId xmlns:a16="http://schemas.microsoft.com/office/drawing/2014/main" id="{6F5B27B5-160E-CB4D-E0F3-7CEB25A85257}"/>
              </a:ext>
            </a:extLst>
          </p:cNvPr>
          <p:cNvSpPr txBox="1"/>
          <p:nvPr/>
        </p:nvSpPr>
        <p:spPr>
          <a:xfrm>
            <a:off x="1390193" y="445539"/>
            <a:ext cx="1356462" cy="584775"/>
          </a:xfrm>
          <a:prstGeom prst="rect">
            <a:avLst/>
          </a:prstGeom>
          <a:noFill/>
        </p:spPr>
        <p:txBody>
          <a:bodyPr wrap="none" rtlCol="0">
            <a:spAutoFit/>
          </a:bodyPr>
          <a:lstStyle/>
          <a:p>
            <a:r>
              <a:rPr lang="en-US" altLang="zh-CN" sz="3200" b="1" dirty="0">
                <a:latin typeface="微软雅黑 Light" panose="020B0502040204020203" pitchFamily="34" charset="-122"/>
                <a:ea typeface="微软雅黑 Light" panose="020B0502040204020203" pitchFamily="34" charset="-122"/>
              </a:rPr>
              <a:t>6 </a:t>
            </a:r>
            <a:r>
              <a:rPr lang="zh-CN" altLang="en-US" sz="3200" b="1" dirty="0">
                <a:latin typeface="微软雅黑 Light" panose="020B0502040204020203" pitchFamily="34" charset="-122"/>
                <a:ea typeface="微软雅黑 Light" panose="020B0502040204020203" pitchFamily="34" charset="-122"/>
              </a:rPr>
              <a:t>习题</a:t>
            </a:r>
          </a:p>
        </p:txBody>
      </p:sp>
      <p:sp>
        <p:nvSpPr>
          <p:cNvPr id="19" name="Freeform 691">
            <a:extLst>
              <a:ext uri="{FF2B5EF4-FFF2-40B4-BE49-F238E27FC236}">
                <a16:creationId xmlns:a16="http://schemas.microsoft.com/office/drawing/2014/main" id="{55845E3D-FFA0-6613-017D-C1363FACB944}"/>
              </a:ext>
            </a:extLst>
          </p:cNvPr>
          <p:cNvSpPr>
            <a:spLocks noEditPoints="1"/>
          </p:cNvSpPr>
          <p:nvPr/>
        </p:nvSpPr>
        <p:spPr bwMode="auto">
          <a:xfrm>
            <a:off x="561549" y="411671"/>
            <a:ext cx="525764" cy="486576"/>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91440" tIns="45721" rIns="91440" bIns="45721" numCol="1" anchor="t" anchorCtr="0" compatLnSpc="1">
            <a:prstTxWarp prst="textNoShape">
              <a:avLst/>
            </a:prstTxWarp>
          </a:bodyPr>
          <a:lstStyle/>
          <a:p>
            <a:endParaRPr lang="zh-CN" altLang="en-US" sz="1801"/>
          </a:p>
        </p:txBody>
      </p:sp>
      <p:sp>
        <p:nvSpPr>
          <p:cNvPr id="2" name="矩形 1">
            <a:extLst>
              <a:ext uri="{FF2B5EF4-FFF2-40B4-BE49-F238E27FC236}">
                <a16:creationId xmlns:a16="http://schemas.microsoft.com/office/drawing/2014/main" id="{B9CE1AE8-07F6-D293-52C2-F31DF2B637CC}"/>
              </a:ext>
            </a:extLst>
          </p:cNvPr>
          <p:cNvSpPr/>
          <p:nvPr/>
        </p:nvSpPr>
        <p:spPr>
          <a:xfrm>
            <a:off x="1087313" y="1593974"/>
            <a:ext cx="9920149" cy="2357568"/>
          </a:xfrm>
          <a:prstGeom prst="rect">
            <a:avLst/>
          </a:prstGeom>
        </p:spPr>
        <p:txBody>
          <a:bodyPr wrap="square">
            <a:spAutoFit/>
          </a:bodyPr>
          <a:lstStyle/>
          <a:p>
            <a:pPr marL="383108" indent="-8466" fontAlgn="base">
              <a:spcBef>
                <a:spcPct val="20000"/>
              </a:spcBef>
              <a:spcAft>
                <a:spcPct val="0"/>
              </a:spcAft>
            </a:pPr>
            <a:r>
              <a:rPr lang="zh-CN" altLang="en-US" sz="3200" dirty="0"/>
              <a:t>请写一个简单的</a:t>
            </a:r>
            <a:r>
              <a:rPr lang="en-US" altLang="zh-CN" sz="3200" dirty="0"/>
              <a:t>Time</a:t>
            </a:r>
            <a:r>
              <a:rPr lang="zh-CN" altLang="en-US" sz="3200" dirty="0"/>
              <a:t>类，并测试</a:t>
            </a:r>
            <a:endParaRPr lang="en-US" altLang="zh-CN" sz="3200" dirty="0"/>
          </a:p>
          <a:p>
            <a:pPr marL="383108" indent="-8466" fontAlgn="base">
              <a:spcBef>
                <a:spcPct val="20000"/>
              </a:spcBef>
              <a:spcAft>
                <a:spcPct val="0"/>
              </a:spcAft>
            </a:pPr>
            <a:r>
              <a:rPr lang="en-US" altLang="zh-CN" sz="3200" dirty="0"/>
              <a:t>Time</a:t>
            </a:r>
            <a:r>
              <a:rPr lang="zh-CN" altLang="en-US" sz="3200" dirty="0"/>
              <a:t>类有三个私有成员（时，分，秒），</a:t>
            </a:r>
            <a:endParaRPr lang="en-US" altLang="zh-CN" sz="3200" dirty="0"/>
          </a:p>
          <a:p>
            <a:pPr marL="383108" indent="-8466" fontAlgn="base">
              <a:spcBef>
                <a:spcPct val="20000"/>
              </a:spcBef>
              <a:spcAft>
                <a:spcPct val="0"/>
              </a:spcAft>
            </a:pPr>
            <a:r>
              <a:rPr lang="zh-CN" altLang="en-US" sz="3200" dirty="0"/>
              <a:t>两个公有成员函数（设置时间，显示时间）</a:t>
            </a:r>
            <a:endParaRPr lang="en-US" altLang="zh-CN" sz="3200" dirty="0"/>
          </a:p>
          <a:p>
            <a:pPr marL="383108" indent="-8466" fontAlgn="base">
              <a:spcBef>
                <a:spcPct val="20000"/>
              </a:spcBef>
              <a:spcAft>
                <a:spcPct val="0"/>
              </a:spcAft>
            </a:pPr>
            <a:r>
              <a:rPr lang="zh-CN" altLang="en-US" sz="3200" dirty="0"/>
              <a:t>定义好</a:t>
            </a:r>
            <a:r>
              <a:rPr lang="en-US" altLang="zh-CN" sz="3200" dirty="0"/>
              <a:t>Time</a:t>
            </a:r>
            <a:r>
              <a:rPr lang="zh-CN" altLang="en-US" sz="3200" dirty="0"/>
              <a:t>类之后测试</a:t>
            </a:r>
            <a:r>
              <a:rPr lang="en-US" altLang="zh-CN" sz="3200" dirty="0"/>
              <a:t>Time</a:t>
            </a:r>
            <a:r>
              <a:rPr lang="zh-CN" altLang="en-US" sz="3200" dirty="0"/>
              <a:t>类</a:t>
            </a:r>
            <a:endParaRPr lang="en-US" altLang="zh-CN" sz="3200" dirty="0"/>
          </a:p>
        </p:txBody>
      </p:sp>
    </p:spTree>
    <p:extLst>
      <p:ext uri="{BB962C8B-B14F-4D97-AF65-F5344CB8AC3E}">
        <p14:creationId xmlns:p14="http://schemas.microsoft.com/office/powerpoint/2010/main" val="2327042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72285-CDB4-A9E1-A605-6F56651853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81FB6E1-F6D2-8876-C0B6-269AE72C97DF}"/>
              </a:ext>
            </a:extLst>
          </p:cNvPr>
          <p:cNvSpPr>
            <a:spLocks noGrp="1"/>
          </p:cNvSpPr>
          <p:nvPr>
            <p:ph idx="1"/>
          </p:nvPr>
        </p:nvSpPr>
        <p:spPr/>
        <p:txBody>
          <a:bodyPr/>
          <a:lstStyle/>
          <a:p>
            <a:r>
              <a:rPr kumimoji="0" lang="zh-CN" altLang="en-US" sz="1800" b="1" i="0" u="none" strike="noStrike" kern="1200" cap="none" spc="0" normalizeH="0" baseline="0" noProof="0" dirty="0">
                <a:ln>
                  <a:noFill/>
                </a:ln>
                <a:solidFill>
                  <a:srgbClr val="000000"/>
                </a:solidFill>
                <a:effectLst/>
                <a:uLnTx/>
                <a:uFillTx/>
                <a:latin typeface="Times New Roman"/>
                <a:ea typeface="宋体"/>
                <a:cs typeface="+mn-cs"/>
              </a:rPr>
              <a:t>到目前为止，我们介绍的是</a:t>
            </a:r>
            <a:r>
              <a:rPr kumimoji="0" lang="en-US" altLang="zh-CN" sz="1800" b="1"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1800" b="1" i="0" u="none" strike="noStrike" kern="1200" cap="none" spc="0" normalizeH="0" baseline="0" noProof="0" dirty="0">
                <a:ln>
                  <a:noFill/>
                </a:ln>
                <a:solidFill>
                  <a:srgbClr val="000000"/>
                </a:solidFill>
                <a:effectLst/>
                <a:uLnTx/>
                <a:uFillTx/>
                <a:latin typeface="Times New Roman"/>
                <a:ea typeface="宋体"/>
                <a:cs typeface="+mn-cs"/>
              </a:rPr>
              <a:t>在面向过程的程序设计中的应用。对于规模比较小的程序，编程者可以直接编写出一个面向过程的程序，详细地描述每一瞬时的数据结构及对其的操作过程。</a:t>
            </a:r>
            <a:endParaRPr kumimoji="0" lang="en-US" altLang="zh-CN" sz="1800" b="1" i="0" u="none" strike="noStrike" kern="1200" cap="none" spc="0" normalizeH="0" baseline="0" noProof="0" dirty="0">
              <a:ln>
                <a:noFill/>
              </a:ln>
              <a:solidFill>
                <a:srgbClr val="000000"/>
              </a:solidFill>
              <a:effectLst/>
              <a:uLnTx/>
              <a:uFillTx/>
              <a:latin typeface="Times New Roman"/>
              <a:ea typeface="宋体"/>
              <a:cs typeface="+mn-cs"/>
            </a:endParaRPr>
          </a:p>
          <a:p>
            <a:endParaRPr lang="en-US" altLang="zh-CN" b="1" dirty="0">
              <a:solidFill>
                <a:srgbClr val="000000"/>
              </a:solidFill>
              <a:latin typeface="Times New Roman"/>
              <a:ea typeface="宋体"/>
            </a:endParaRPr>
          </a:p>
          <a:p>
            <a:r>
              <a:rPr kumimoji="0" lang="zh-CN" altLang="en-US" sz="1800" b="1" i="0" u="none" strike="noStrike" kern="1200" cap="none" spc="0" normalizeH="0" baseline="0" noProof="0" dirty="0">
                <a:ln>
                  <a:noFill/>
                </a:ln>
                <a:solidFill>
                  <a:srgbClr val="000000"/>
                </a:solidFill>
                <a:effectLst/>
                <a:uLnTx/>
                <a:uFillTx/>
                <a:latin typeface="Times New Roman"/>
                <a:ea typeface="宋体"/>
                <a:cs typeface="+mn-cs"/>
              </a:rPr>
              <a:t>但是当程序规模较大时，就显得力不从心了。</a:t>
            </a:r>
            <a:r>
              <a:rPr kumimoji="0" lang="en-US" altLang="zh-CN" sz="1800" b="1"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1800" b="1" i="0" u="none" strike="noStrike" kern="1200" cap="none" spc="0" normalizeH="0" baseline="0" noProof="0" dirty="0">
                <a:ln>
                  <a:noFill/>
                </a:ln>
                <a:solidFill>
                  <a:srgbClr val="000000"/>
                </a:solidFill>
                <a:effectLst/>
                <a:uLnTx/>
                <a:uFillTx/>
                <a:latin typeface="Times New Roman"/>
                <a:ea typeface="宋体"/>
                <a:cs typeface="+mn-cs"/>
              </a:rPr>
              <a:t>就是为了解决编写大程序过程中的困难而产生的。</a:t>
            </a:r>
          </a:p>
          <a:p>
            <a:endParaRPr lang="zh-CN" altLang="en-US" dirty="0"/>
          </a:p>
        </p:txBody>
      </p:sp>
    </p:spTree>
    <p:extLst>
      <p:ext uri="{BB962C8B-B14F-4D97-AF65-F5344CB8AC3E}">
        <p14:creationId xmlns:p14="http://schemas.microsoft.com/office/powerpoint/2010/main" val="34478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3ADF2411-8AA4-42CE-8D61-421A8B1297F0}"/>
              </a:ext>
            </a:extLst>
          </p:cNvPr>
          <p:cNvSpPr>
            <a:spLocks noGrp="1" noChangeArrowheads="1"/>
          </p:cNvSpPr>
          <p:nvPr>
            <p:ph type="subTitle" idx="1"/>
          </p:nvPr>
        </p:nvSpPr>
        <p:spPr>
          <a:xfrm>
            <a:off x="2133600" y="1447801"/>
            <a:ext cx="8382000" cy="5076825"/>
          </a:xfrm>
          <a:noFill/>
          <a:ln/>
        </p:spPr>
        <p:txBody>
          <a:bodyPr>
            <a:normAutofit/>
          </a:bodyPr>
          <a:lstStyle/>
          <a:p>
            <a:r>
              <a:rPr lang="zh-CN" altLang="en-US" sz="2000" dirty="0"/>
              <a:t>面向对象是把构成问题事务分解成各个对象，建立对象的目的不是为了完成一个步骤，而是为了描叙某个事物在整个解决问题的步骤中的行为。</a:t>
            </a:r>
          </a:p>
          <a:p>
            <a:br>
              <a:rPr lang="zh-CN" altLang="en-US" sz="2400" dirty="0"/>
            </a:br>
            <a:r>
              <a:rPr lang="zh-CN" altLang="en-US" sz="2400" dirty="0"/>
              <a:t> 黑白双方，这两方的行为是一模一样的，</a:t>
            </a:r>
          </a:p>
          <a:p>
            <a:r>
              <a:rPr lang="zh-CN" altLang="en-US" sz="2400" dirty="0"/>
              <a:t> 棋盘系统，负责绘制画面，</a:t>
            </a:r>
          </a:p>
          <a:p>
            <a:r>
              <a:rPr lang="zh-CN" altLang="en-US" sz="2400" dirty="0"/>
              <a:t> 规则系统，负责判定诸如犯规、输赢等</a:t>
            </a:r>
          </a:p>
          <a:p>
            <a:br>
              <a:rPr lang="zh-CN" altLang="en-US" sz="2400" dirty="0"/>
            </a:br>
            <a:endParaRPr lang="zh-CN" altLang="en-US" sz="2400" dirty="0"/>
          </a:p>
        </p:txBody>
      </p:sp>
      <p:sp>
        <p:nvSpPr>
          <p:cNvPr id="718851" name="Rectangle 3">
            <a:extLst>
              <a:ext uri="{FF2B5EF4-FFF2-40B4-BE49-F238E27FC236}">
                <a16:creationId xmlns:a16="http://schemas.microsoft.com/office/drawing/2014/main" id="{9A123466-A572-4383-B02B-19AFB1D3FB4B}"/>
              </a:ext>
            </a:extLst>
          </p:cNvPr>
          <p:cNvSpPr>
            <a:spLocks noGrp="1" noChangeArrowheads="1"/>
          </p:cNvSpPr>
          <p:nvPr>
            <p:ph type="ctrTitle"/>
          </p:nvPr>
        </p:nvSpPr>
        <p:spPr>
          <a:xfrm>
            <a:off x="2133600" y="609600"/>
            <a:ext cx="8077200" cy="685800"/>
          </a:xfrm>
          <a:noFill/>
          <a:ln/>
          <a:extLst>
            <a:ext uri="{91240B29-F687-4F45-9708-019B960494DF}">
              <a14:hiddenLine xmlns:a14="http://schemas.microsoft.com/office/drawing/2010/main" w="9525">
                <a:solidFill>
                  <a:srgbClr val="800000"/>
                </a:solidFill>
                <a:miter lim="800000"/>
                <a:headEnd/>
                <a:tailEnd/>
              </a14:hiddenLine>
            </a:ext>
          </a:extLst>
        </p:spPr>
        <p:txBody>
          <a:bodyPr>
            <a:noAutofit/>
          </a:bodyPr>
          <a:lstStyle/>
          <a:p>
            <a:pPr>
              <a:lnSpc>
                <a:spcPct val="150000"/>
              </a:lnSpc>
              <a:spcBef>
                <a:spcPct val="50000"/>
              </a:spcBef>
            </a:pPr>
            <a:r>
              <a:rPr lang="zh-CN" altLang="en-US" sz="4000" dirty="0"/>
              <a:t>面向对象程序设计</a:t>
            </a:r>
            <a:r>
              <a:rPr lang="en-US" altLang="zh-CN" sz="4000" dirty="0"/>
              <a:t>—</a:t>
            </a:r>
            <a:r>
              <a:rPr lang="zh-CN" altLang="en-US" sz="4000" dirty="0"/>
              <a:t>五子棋</a:t>
            </a:r>
          </a:p>
        </p:txBody>
      </p:sp>
    </p:spTree>
    <p:extLst>
      <p:ext uri="{BB962C8B-B14F-4D97-AF65-F5344CB8AC3E}">
        <p14:creationId xmlns:p14="http://schemas.microsoft.com/office/powerpoint/2010/main" val="15425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CEF30A93-25EA-4B5B-B386-B54C5C3D0E48}"/>
              </a:ext>
            </a:extLst>
          </p:cNvPr>
          <p:cNvSpPr>
            <a:spLocks noGrp="1" noChangeArrowheads="1"/>
          </p:cNvSpPr>
          <p:nvPr>
            <p:ph type="subTitle" idx="1"/>
          </p:nvPr>
        </p:nvSpPr>
        <p:spPr>
          <a:xfrm>
            <a:off x="1828800" y="106018"/>
            <a:ext cx="8382000" cy="3322982"/>
          </a:xfrm>
          <a:noFill/>
          <a:ln/>
        </p:spPr>
        <p:txBody>
          <a:bodyPr>
            <a:normAutofit/>
          </a:bodyPr>
          <a:lstStyle/>
          <a:p>
            <a:pPr indent="-6350"/>
            <a:endParaRPr lang="en-US" altLang="zh-CN" sz="2400" dirty="0"/>
          </a:p>
          <a:p>
            <a:pPr indent="-6350"/>
            <a:r>
              <a:rPr lang="zh-CN" altLang="en-US" sz="2400" b="1" dirty="0"/>
              <a:t>程序设计者的任务包括两个方面：</a:t>
            </a:r>
            <a:endParaRPr lang="en-US" altLang="zh-CN" sz="2400" b="1" dirty="0"/>
          </a:p>
          <a:p>
            <a:pPr indent="-6350"/>
            <a:r>
              <a:rPr lang="zh-CN" altLang="en-US" sz="2400" b="1" dirty="0"/>
              <a:t> </a:t>
            </a:r>
            <a:endParaRPr lang="en-US" altLang="zh-CN" sz="2400" b="1" dirty="0"/>
          </a:p>
          <a:p>
            <a:pPr indent="-6350"/>
            <a:r>
              <a:rPr lang="zh-CN" altLang="en-US" sz="2400" b="1" dirty="0"/>
              <a:t>一是设计所需的各种类和对象，即决定把哪些数据和操作封装在一起；</a:t>
            </a:r>
            <a:endParaRPr lang="en-US" altLang="zh-CN" sz="2400" b="1" dirty="0"/>
          </a:p>
          <a:p>
            <a:pPr indent="-6350"/>
            <a:endParaRPr lang="en-US" altLang="zh-CN" sz="2400" b="1" dirty="0"/>
          </a:p>
          <a:p>
            <a:pPr indent="-6350"/>
            <a:r>
              <a:rPr lang="zh-CN" altLang="en-US" sz="2400" b="1" dirty="0"/>
              <a:t>二是考虑怎样向有关对象发送消息，以完成所需的任务。</a:t>
            </a:r>
          </a:p>
        </p:txBody>
      </p:sp>
      <p:sp>
        <p:nvSpPr>
          <p:cNvPr id="3" name="Rectangle 2">
            <a:extLst>
              <a:ext uri="{FF2B5EF4-FFF2-40B4-BE49-F238E27FC236}">
                <a16:creationId xmlns:a16="http://schemas.microsoft.com/office/drawing/2014/main" id="{E59E7A51-B8B2-4E80-BD31-08D544F791E3}"/>
              </a:ext>
            </a:extLst>
          </p:cNvPr>
          <p:cNvSpPr txBox="1">
            <a:spLocks noChangeArrowheads="1"/>
          </p:cNvSpPr>
          <p:nvPr/>
        </p:nvSpPr>
        <p:spPr bwMode="auto">
          <a:xfrm>
            <a:off x="1484243" y="3988905"/>
            <a:ext cx="9859618" cy="26636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6350" algn="l" defTabSz="914400" rtl="0" eaLnBrk="1" fontAlgn="base" latinLnBrk="0" hangingPunct="1">
              <a:lnSpc>
                <a:spcPct val="100000"/>
              </a:lnSpc>
              <a:spcBef>
                <a:spcPct val="20000"/>
              </a:spcBef>
              <a:spcAft>
                <a:spcPct val="0"/>
              </a:spcAft>
              <a:buClrTx/>
              <a:buSzTx/>
              <a:buFontTx/>
              <a:buNone/>
              <a:tabLst/>
              <a:defRPr/>
            </a:pPr>
            <a:endParaRPr kumimoji="0" lang="zh-CN" altLang="en-US" sz="2800" b="1"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9696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3ADF2411-8AA4-42CE-8D61-421A8B1297F0}"/>
              </a:ext>
            </a:extLst>
          </p:cNvPr>
          <p:cNvSpPr>
            <a:spLocks noGrp="1" noChangeArrowheads="1"/>
          </p:cNvSpPr>
          <p:nvPr>
            <p:ph type="subTitle" idx="1"/>
          </p:nvPr>
        </p:nvSpPr>
        <p:spPr>
          <a:xfrm>
            <a:off x="2133600" y="1434548"/>
            <a:ext cx="8382000" cy="5076825"/>
          </a:xfrm>
          <a:noFill/>
          <a:ln/>
        </p:spPr>
        <p:txBody>
          <a:bodyPr>
            <a:normAutofit/>
          </a:bodyPr>
          <a:lstStyle/>
          <a:p>
            <a:pPr indent="-6350"/>
            <a:r>
              <a:rPr lang="zh-CN" altLang="en-US" sz="2400" dirty="0"/>
              <a:t>面向对象的程序设计的思路和人们日常生活中处理问题的思路是相似的。</a:t>
            </a:r>
            <a:endParaRPr lang="en-US" altLang="zh-CN" sz="2400" dirty="0"/>
          </a:p>
          <a:p>
            <a:pPr indent="-6350"/>
            <a:r>
              <a:rPr lang="zh-CN" altLang="en-US" sz="2400" dirty="0"/>
              <a:t>在自然世界和社会生活中，一个复杂的事物总是由许多部分组成的。</a:t>
            </a:r>
          </a:p>
          <a:p>
            <a:pPr indent="-6350"/>
            <a:r>
              <a:rPr lang="zh-CN" altLang="en-US" sz="2400" dirty="0"/>
              <a:t>当人们生产汽车时，分别设计和制造发动机、底盘、车身和轮子，最后把它们组装在一起。在组装时，各部分之间有一定的联系，以便协调工作。</a:t>
            </a:r>
          </a:p>
          <a:p>
            <a:pPr indent="-6350"/>
            <a:r>
              <a:rPr lang="zh-CN" altLang="en-US" sz="2400" dirty="0"/>
              <a:t>这就是面向对象的程序设计的基本思路。</a:t>
            </a:r>
          </a:p>
        </p:txBody>
      </p:sp>
      <p:sp>
        <p:nvSpPr>
          <p:cNvPr id="718851" name="Rectangle 3">
            <a:extLst>
              <a:ext uri="{FF2B5EF4-FFF2-40B4-BE49-F238E27FC236}">
                <a16:creationId xmlns:a16="http://schemas.microsoft.com/office/drawing/2014/main" id="{9A123466-A572-4383-B02B-19AFB1D3FB4B}"/>
              </a:ext>
            </a:extLst>
          </p:cNvPr>
          <p:cNvSpPr>
            <a:spLocks noGrp="1" noChangeArrowheads="1"/>
          </p:cNvSpPr>
          <p:nvPr>
            <p:ph type="ctrTitle"/>
          </p:nvPr>
        </p:nvSpPr>
        <p:spPr>
          <a:xfrm>
            <a:off x="2133600" y="609600"/>
            <a:ext cx="8077200" cy="685800"/>
          </a:xfrm>
          <a:noFill/>
          <a:ln/>
          <a:extLst>
            <a:ext uri="{91240B29-F687-4F45-9708-019B960494DF}">
              <a14:hiddenLine xmlns:a14="http://schemas.microsoft.com/office/drawing/2010/main" w="9525">
                <a:solidFill>
                  <a:srgbClr val="800000"/>
                </a:solidFill>
                <a:miter lim="800000"/>
                <a:headEnd/>
                <a:tailEnd/>
              </a14:hiddenLine>
            </a:ext>
          </a:extLst>
        </p:spPr>
        <p:txBody>
          <a:bodyPr>
            <a:noAutofit/>
          </a:bodyPr>
          <a:lstStyle/>
          <a:p>
            <a:pPr>
              <a:lnSpc>
                <a:spcPct val="150000"/>
              </a:lnSpc>
              <a:spcBef>
                <a:spcPct val="50000"/>
              </a:spcBef>
            </a:pPr>
            <a:r>
              <a:rPr lang="zh-CN" altLang="en-US" sz="4000" dirty="0"/>
              <a:t>8.1.1 什么是面向对象的程序设计</a:t>
            </a:r>
          </a:p>
        </p:txBody>
      </p:sp>
    </p:spTree>
    <p:extLst>
      <p:ext uri="{BB962C8B-B14F-4D97-AF65-F5344CB8AC3E}">
        <p14:creationId xmlns:p14="http://schemas.microsoft.com/office/powerpoint/2010/main" val="329304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70611F3A-E1C7-4DBF-9E71-04C7ABC5298F}"/>
              </a:ext>
            </a:extLst>
          </p:cNvPr>
          <p:cNvSpPr>
            <a:spLocks noGrp="1" noChangeArrowheads="1"/>
          </p:cNvSpPr>
          <p:nvPr>
            <p:ph type="subTitle" idx="1"/>
          </p:nvPr>
        </p:nvSpPr>
        <p:spPr>
          <a:xfrm>
            <a:off x="1828800" y="533401"/>
            <a:ext cx="8382000" cy="5991225"/>
          </a:xfrm>
          <a:noFill/>
          <a:ln/>
        </p:spPr>
        <p:txBody>
          <a:bodyPr>
            <a:normAutofit/>
          </a:bodyPr>
          <a:lstStyle/>
          <a:p>
            <a:pPr indent="-6350"/>
            <a:r>
              <a:rPr lang="zh-CN" altLang="en-US" sz="2400" dirty="0">
                <a:solidFill>
                  <a:srgbClr val="800000"/>
                </a:solidFill>
              </a:rPr>
              <a:t>1. 对象</a:t>
            </a:r>
          </a:p>
        </p:txBody>
      </p:sp>
      <p:pic>
        <p:nvPicPr>
          <p:cNvPr id="3" name="Picture 3" descr="F:\C++程序设计\tu\tu\图8.1.tif">
            <a:extLst>
              <a:ext uri="{FF2B5EF4-FFF2-40B4-BE49-F238E27FC236}">
                <a16:creationId xmlns:a16="http://schemas.microsoft.com/office/drawing/2014/main" id="{D0C5F161-2226-4935-B390-E667B57AE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24001"/>
            <a:ext cx="3352800" cy="3146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C++程序设计\tu\tu\图8.2.tif">
            <a:extLst>
              <a:ext uri="{FF2B5EF4-FFF2-40B4-BE49-F238E27FC236}">
                <a16:creationId xmlns:a16="http://schemas.microsoft.com/office/drawing/2014/main" id="{7D65AB2F-0892-4EE2-A3B3-33BBC076B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852614"/>
            <a:ext cx="3200400" cy="241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683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10614</TotalTime>
  <Words>2999</Words>
  <Application>Microsoft Office PowerPoint</Application>
  <PresentationFormat>宽屏</PresentationFormat>
  <Paragraphs>319</Paragraphs>
  <Slides>43</Slides>
  <Notes>14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7" baseType="lpstr">
      <vt:lpstr>等线</vt:lpstr>
      <vt:lpstr>华文新魏</vt:lpstr>
      <vt:lpstr>宋体</vt:lpstr>
      <vt:lpstr>微软简魏碑</vt:lpstr>
      <vt:lpstr>Microsoft Yahei</vt:lpstr>
      <vt:lpstr>微软雅黑 Light</vt:lpstr>
      <vt:lpstr>幼圆</vt:lpstr>
      <vt:lpstr>Arial</vt:lpstr>
      <vt:lpstr>Arial Narrow</vt:lpstr>
      <vt:lpstr>Century Gothic</vt:lpstr>
      <vt:lpstr>Times New Roman</vt:lpstr>
      <vt:lpstr>Wingdings 3</vt:lpstr>
      <vt:lpstr>丝状</vt:lpstr>
      <vt:lpstr>剪辑</vt:lpstr>
      <vt:lpstr>PowerPoint 演示文稿</vt:lpstr>
      <vt:lpstr>回顾</vt:lpstr>
      <vt:lpstr>PowerPoint 演示文稿</vt:lpstr>
      <vt:lpstr>下五子棋</vt:lpstr>
      <vt:lpstr>PowerPoint 演示文稿</vt:lpstr>
      <vt:lpstr>面向对象程序设计—五子棋</vt:lpstr>
      <vt:lpstr>PowerPoint 演示文稿</vt:lpstr>
      <vt:lpstr>8.1.1 什么是面向对象的程序设计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8.1.3 类和对象的作用</vt:lpstr>
      <vt:lpstr>PowerPoint 演示文稿</vt:lpstr>
      <vt:lpstr>8.1.4 面向对象的软件开发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第十四章 类和对象的特征 </dc:title>
  <dc:creator>马征</dc:creator>
  <cp:lastModifiedBy>8613786114545</cp:lastModifiedBy>
  <cp:revision>99</cp:revision>
  <dcterms:created xsi:type="dcterms:W3CDTF">2017-09-04T06:27:18Z</dcterms:created>
  <dcterms:modified xsi:type="dcterms:W3CDTF">2024-11-27T06:20:57Z</dcterms:modified>
</cp:coreProperties>
</file>