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9" r:id="rId5"/>
    <p:sldId id="265" r:id="rId6"/>
    <p:sldId id="302" r:id="rId7"/>
    <p:sldId id="303" r:id="rId8"/>
    <p:sldId id="306" r:id="rId9"/>
    <p:sldId id="297" r:id="rId10"/>
    <p:sldId id="281" r:id="rId11"/>
    <p:sldId id="307" r:id="rId12"/>
    <p:sldId id="321" r:id="rId13"/>
    <p:sldId id="308" r:id="rId14"/>
    <p:sldId id="341" r:id="rId15"/>
    <p:sldId id="320" r:id="rId16"/>
    <p:sldId id="342" r:id="rId17"/>
    <p:sldId id="327" r:id="rId18"/>
    <p:sldId id="328" r:id="rId19"/>
    <p:sldId id="309" r:id="rId20"/>
    <p:sldId id="326" r:id="rId21"/>
    <p:sldId id="325" r:id="rId22"/>
    <p:sldId id="323" r:id="rId23"/>
    <p:sldId id="312" r:id="rId24"/>
    <p:sldId id="313" r:id="rId25"/>
    <p:sldId id="314" r:id="rId26"/>
    <p:sldId id="315" r:id="rId27"/>
    <p:sldId id="317" r:id="rId28"/>
    <p:sldId id="316" r:id="rId29"/>
    <p:sldId id="311" r:id="rId30"/>
    <p:sldId id="31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9" r:id="rId40"/>
    <p:sldId id="340" r:id="rId41"/>
    <p:sldId id="338" r:id="rId42"/>
    <p:sldId id="343" r:id="rId43"/>
    <p:sldId id="344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">
          <p15:clr>
            <a:srgbClr val="A4A3A4"/>
          </p15:clr>
        </p15:guide>
        <p15:guide id="2" orient="horz" pos="171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pos="29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B"/>
    <a:srgbClr val="99CCFF"/>
    <a:srgbClr val="111111"/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243" autoAdjust="0"/>
    <p:restoredTop sz="93983" autoAdjust="0"/>
  </p:normalViewPr>
  <p:slideViewPr>
    <p:cSldViewPr>
      <p:cViewPr varScale="1">
        <p:scale>
          <a:sx n="76" d="100"/>
          <a:sy n="76" d="100"/>
        </p:scale>
        <p:origin x="847" y="55"/>
      </p:cViewPr>
      <p:guideLst>
        <p:guide orient="horz" pos="231"/>
        <p:guide orient="horz" pos="171"/>
        <p:guide orient="horz" pos="4110"/>
        <p:guide orient="horz" pos="709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7033F41-DAE9-AE79-237D-BF2DFA0D16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1381F9C-1B6C-BD54-E70E-11BA5160575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5898047D-8986-8F51-1AC3-4E3344B537A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大大的</a:t>
            </a: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8BFE37D8-1FC3-432E-435C-84303E431C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5C5A3B-CA05-4686-AA89-2CB148F397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BE81C21-C584-DA4B-BF9F-03F5A3535E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1ADAE2-E362-D9EB-915D-260CF84BB8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C1981195-2731-4245-ABC7-381B2363D185}" type="datetimeFigureOut">
              <a:rPr lang="zh-CN" altLang="en-US"/>
              <a:pPr>
                <a:defRPr/>
              </a:pPr>
              <a:t>2024/12/30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C6B5624-8FF0-0FC5-7FC1-B4D50D49A9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9BF5F6B-1360-9D6C-52AB-DBA965353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13F0F-A26B-65E7-B9BB-952F782CF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大大的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68337-F179-76F9-988C-445558C28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9308E64-A714-4963-9D7C-F2102D7EC9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A36CC606-A9A6-ADC0-6F17-9230F187DF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4C8CC0A1-F03F-7B1B-DE26-9FCE9F231E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80AC0FD6-D557-8DEF-ACB2-5339357D49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5A037E5D-CA04-4F1E-FDD3-8979C9132F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E2990512-FCEE-D981-7BAF-C2D5FB883A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B132E631-8E2C-60B4-12DB-0976BFE81F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45A1DFB2-466F-F073-3410-C4B391175C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07F6816A-E75B-88C5-9E8F-D73746C454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816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44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604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552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320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951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41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F08747E7-A761-9ED3-7270-3169C28D6C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786E2C65-275C-0C77-29CF-46452887D9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024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509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std::set </a:t>
            </a:r>
            <a:r>
              <a:rPr lang="zh-CN" altLang="en-US" dirty="0"/>
              <a:t>通常被用来处理的应用场景：</a:t>
            </a:r>
          </a:p>
          <a:p>
            <a:endParaRPr lang="zh-CN" altLang="en-US" dirty="0"/>
          </a:p>
          <a:p>
            <a:r>
              <a:rPr lang="zh-CN" altLang="en-US" dirty="0"/>
              <a:t>去重操作：</a:t>
            </a:r>
          </a:p>
          <a:p>
            <a:r>
              <a:rPr lang="zh-CN" altLang="en-US" dirty="0"/>
              <a:t>当你有一个包含重复元素的集合，并且需要去除这些重复元素时，</a:t>
            </a:r>
            <a:r>
              <a:rPr lang="en-US" altLang="zh-CN" dirty="0"/>
              <a:t>std::set </a:t>
            </a:r>
            <a:r>
              <a:rPr lang="zh-CN" altLang="en-US" dirty="0"/>
              <a:t>是一个很好的选择。由于 </a:t>
            </a:r>
            <a:r>
              <a:rPr lang="en-US" altLang="zh-CN" dirty="0"/>
              <a:t>std::set </a:t>
            </a:r>
            <a:r>
              <a:rPr lang="zh-CN" altLang="en-US" dirty="0"/>
              <a:t>内部使用红黑树等平衡二叉搜索树实现，它能够自动保证元素的唯一性和有序性。</a:t>
            </a:r>
          </a:p>
          <a:p>
            <a:r>
              <a:rPr lang="zh-CN" altLang="en-US" dirty="0"/>
              <a:t>查找操作：</a:t>
            </a:r>
          </a:p>
          <a:p>
            <a:r>
              <a:rPr lang="zh-CN" altLang="en-US" dirty="0"/>
              <a:t>如果你需要频繁地在集合中查找元素，并且希望这些查找操作能够在 </a:t>
            </a:r>
            <a:r>
              <a:rPr lang="en-US" altLang="zh-CN" dirty="0"/>
              <a:t>O(log n) </a:t>
            </a:r>
            <a:r>
              <a:rPr lang="zh-CN" altLang="en-US" dirty="0"/>
              <a:t>的时间复杂度内完成，那么 </a:t>
            </a:r>
            <a:r>
              <a:rPr lang="en-US" altLang="zh-CN" dirty="0"/>
              <a:t>std::set </a:t>
            </a:r>
            <a:r>
              <a:rPr lang="zh-CN" altLang="en-US" dirty="0"/>
              <a:t>是一个合适的选择。由于 </a:t>
            </a:r>
            <a:r>
              <a:rPr lang="en-US" altLang="zh-CN" dirty="0"/>
              <a:t>std::set </a:t>
            </a:r>
            <a:r>
              <a:rPr lang="zh-CN" altLang="en-US" dirty="0"/>
              <a:t>的元素是按顺序排列的，因此可以利用这一特性来加速查找过程。</a:t>
            </a:r>
          </a:p>
          <a:p>
            <a:r>
              <a:rPr lang="zh-CN" altLang="en-US" dirty="0"/>
              <a:t>排序和遍历：</a:t>
            </a:r>
          </a:p>
          <a:p>
            <a:r>
              <a:rPr lang="zh-CN" altLang="en-US" dirty="0"/>
              <a:t>如果你需要对集合中的元素进行排序，并且希望以有序的方式遍历这些元素，那么 </a:t>
            </a:r>
            <a:r>
              <a:rPr lang="en-US" altLang="zh-CN" dirty="0"/>
              <a:t>std::set </a:t>
            </a:r>
            <a:r>
              <a:rPr lang="zh-CN" altLang="en-US" dirty="0"/>
              <a:t>是非常合适的。</a:t>
            </a:r>
            <a:r>
              <a:rPr lang="en-US" altLang="zh-CN" dirty="0"/>
              <a:t>std::set </a:t>
            </a:r>
            <a:r>
              <a:rPr lang="zh-CN" altLang="en-US" dirty="0"/>
              <a:t>会在插入元素时自动进行排序，因此你无需手动对元素进行排序操作。</a:t>
            </a:r>
          </a:p>
          <a:p>
            <a:r>
              <a:rPr lang="zh-CN" altLang="en-US" dirty="0"/>
              <a:t>数学集合操作：</a:t>
            </a:r>
          </a:p>
          <a:p>
            <a:r>
              <a:rPr lang="en-US" altLang="zh-CN" dirty="0"/>
              <a:t>std::set </a:t>
            </a:r>
            <a:r>
              <a:rPr lang="zh-CN" altLang="en-US" dirty="0"/>
              <a:t>可以用来模拟数学中的集合操作，如并集、交集、差集等。</a:t>
            </a:r>
            <a:r>
              <a:rPr lang="en-US" altLang="zh-CN" dirty="0"/>
              <a:t>STL </a:t>
            </a:r>
            <a:r>
              <a:rPr lang="zh-CN" altLang="en-US" dirty="0"/>
              <a:t>提供了相应的算法（如 </a:t>
            </a:r>
            <a:r>
              <a:rPr lang="en-US" altLang="zh-CN" dirty="0"/>
              <a:t>std::</a:t>
            </a:r>
            <a:r>
              <a:rPr lang="en-US" altLang="zh-CN" dirty="0" err="1"/>
              <a:t>set_union</a:t>
            </a:r>
            <a:r>
              <a:rPr lang="zh-CN" altLang="en-US" dirty="0"/>
              <a:t>、</a:t>
            </a:r>
            <a:r>
              <a:rPr lang="en-US" altLang="zh-CN" dirty="0"/>
              <a:t>std::</a:t>
            </a:r>
            <a:r>
              <a:rPr lang="en-US" altLang="zh-CN" dirty="0" err="1"/>
              <a:t>set_intersection</a:t>
            </a:r>
            <a:r>
              <a:rPr lang="zh-CN" altLang="en-US" dirty="0"/>
              <a:t>、</a:t>
            </a:r>
            <a:r>
              <a:rPr lang="en-US" altLang="zh-CN" dirty="0"/>
              <a:t>std::</a:t>
            </a:r>
            <a:r>
              <a:rPr lang="en-US" altLang="zh-CN" dirty="0" err="1"/>
              <a:t>set_difference</a:t>
            </a:r>
            <a:r>
              <a:rPr lang="zh-CN" altLang="en-US" dirty="0"/>
              <a:t>）来支持这些操作。</a:t>
            </a:r>
          </a:p>
          <a:p>
            <a:r>
              <a:rPr lang="zh-CN" altLang="en-US" dirty="0"/>
              <a:t>避免重复插入：</a:t>
            </a:r>
          </a:p>
          <a:p>
            <a:r>
              <a:rPr lang="zh-CN" altLang="en-US" dirty="0"/>
              <a:t>在某些应用场景中，你可能需要确保不会插入重复的元素。使用 </a:t>
            </a:r>
            <a:r>
              <a:rPr lang="en-US" altLang="zh-CN" dirty="0"/>
              <a:t>std::set </a:t>
            </a:r>
            <a:r>
              <a:rPr lang="zh-CN" altLang="en-US" dirty="0"/>
              <a:t>可以自动处理这个问题，因为当你尝试插入一个已经存在的元素时，</a:t>
            </a:r>
            <a:r>
              <a:rPr lang="en-US" altLang="zh-CN" dirty="0"/>
              <a:t>std::set </a:t>
            </a:r>
            <a:r>
              <a:rPr lang="zh-CN" altLang="en-US" dirty="0"/>
              <a:t>会忽略这个插入操作。</a:t>
            </a:r>
          </a:p>
          <a:p>
            <a:r>
              <a:rPr lang="zh-CN" altLang="en-US" dirty="0"/>
              <a:t>需要快速判断元素是否存在：</a:t>
            </a:r>
          </a:p>
          <a:p>
            <a:r>
              <a:rPr lang="en-US" altLang="zh-CN" dirty="0"/>
              <a:t>std::set </a:t>
            </a:r>
            <a:r>
              <a:rPr lang="zh-CN" altLang="en-US" dirty="0"/>
              <a:t>提供了高效的元素存在性检查操作（即 </a:t>
            </a:r>
            <a:r>
              <a:rPr lang="en-US" altLang="zh-CN" dirty="0"/>
              <a:t>find </a:t>
            </a:r>
            <a:r>
              <a:rPr lang="zh-CN" altLang="en-US" dirty="0"/>
              <a:t>方法），它可以在 </a:t>
            </a:r>
            <a:r>
              <a:rPr lang="en-US" altLang="zh-CN" dirty="0"/>
              <a:t>O(log n) </a:t>
            </a:r>
            <a:r>
              <a:rPr lang="zh-CN" altLang="en-US" dirty="0"/>
              <a:t>的时间复杂度内判断一个元素是否存在于集合中。</a:t>
            </a:r>
          </a:p>
        </p:txBody>
      </p:sp>
    </p:spTree>
    <p:extLst>
      <p:ext uri="{BB962C8B-B14F-4D97-AF65-F5344CB8AC3E}">
        <p14:creationId xmlns:p14="http://schemas.microsoft.com/office/powerpoint/2010/main" val="341083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std::set </a:t>
            </a:r>
            <a:r>
              <a:rPr lang="zh-CN" altLang="en-US" dirty="0"/>
              <a:t>通常被用来处理的应用场景：</a:t>
            </a:r>
          </a:p>
          <a:p>
            <a:endParaRPr lang="zh-CN" altLang="en-US" dirty="0"/>
          </a:p>
          <a:p>
            <a:r>
              <a:rPr lang="zh-CN" altLang="en-US" dirty="0"/>
              <a:t>去重操作：</a:t>
            </a:r>
          </a:p>
          <a:p>
            <a:r>
              <a:rPr lang="zh-CN" altLang="en-US" dirty="0"/>
              <a:t>当你有一个包含重复元素的集合，并且需要去除这些重复元素时，</a:t>
            </a:r>
            <a:r>
              <a:rPr lang="en-US" altLang="zh-CN" dirty="0"/>
              <a:t>std::set </a:t>
            </a:r>
            <a:r>
              <a:rPr lang="zh-CN" altLang="en-US" dirty="0"/>
              <a:t>是一个很好的选择。由于 </a:t>
            </a:r>
            <a:r>
              <a:rPr lang="en-US" altLang="zh-CN" dirty="0"/>
              <a:t>std::set </a:t>
            </a:r>
            <a:r>
              <a:rPr lang="zh-CN" altLang="en-US" dirty="0"/>
              <a:t>内部使用红黑树等平衡二叉搜索树实现，它能够自动保证元素的唯一性和有序性。</a:t>
            </a:r>
          </a:p>
          <a:p>
            <a:r>
              <a:rPr lang="zh-CN" altLang="en-US" dirty="0"/>
              <a:t>查找操作：</a:t>
            </a:r>
          </a:p>
          <a:p>
            <a:r>
              <a:rPr lang="zh-CN" altLang="en-US" dirty="0"/>
              <a:t>如果你需要频繁地在集合中查找元素，并且希望这些查找操作能够在 </a:t>
            </a:r>
            <a:r>
              <a:rPr lang="en-US" altLang="zh-CN" dirty="0"/>
              <a:t>O(log n) </a:t>
            </a:r>
            <a:r>
              <a:rPr lang="zh-CN" altLang="en-US" dirty="0"/>
              <a:t>的时间复杂度内完成，那么 </a:t>
            </a:r>
            <a:r>
              <a:rPr lang="en-US" altLang="zh-CN" dirty="0"/>
              <a:t>std::set </a:t>
            </a:r>
            <a:r>
              <a:rPr lang="zh-CN" altLang="en-US" dirty="0"/>
              <a:t>是一个合适的选择。由于 </a:t>
            </a:r>
            <a:r>
              <a:rPr lang="en-US" altLang="zh-CN" dirty="0"/>
              <a:t>std::set </a:t>
            </a:r>
            <a:r>
              <a:rPr lang="zh-CN" altLang="en-US" dirty="0"/>
              <a:t>的元素是按顺序排列的，因此可以利用这一特性来加速查找过程。</a:t>
            </a:r>
          </a:p>
          <a:p>
            <a:r>
              <a:rPr lang="zh-CN" altLang="en-US" dirty="0"/>
              <a:t>排序和遍历：</a:t>
            </a:r>
          </a:p>
          <a:p>
            <a:r>
              <a:rPr lang="zh-CN" altLang="en-US" dirty="0"/>
              <a:t>如果你需要对集合中的元素进行排序，并且希望以有序的方式遍历这些元素，那么 </a:t>
            </a:r>
            <a:r>
              <a:rPr lang="en-US" altLang="zh-CN" dirty="0"/>
              <a:t>std::set </a:t>
            </a:r>
            <a:r>
              <a:rPr lang="zh-CN" altLang="en-US" dirty="0"/>
              <a:t>是非常合适的。</a:t>
            </a:r>
            <a:r>
              <a:rPr lang="en-US" altLang="zh-CN" dirty="0"/>
              <a:t>std::set </a:t>
            </a:r>
            <a:r>
              <a:rPr lang="zh-CN" altLang="en-US" dirty="0"/>
              <a:t>会在插入元素时自动进行排序，因此你无需手动对元素进行排序操作。</a:t>
            </a:r>
          </a:p>
          <a:p>
            <a:r>
              <a:rPr lang="zh-CN" altLang="en-US" dirty="0"/>
              <a:t>数学集合操作：</a:t>
            </a:r>
          </a:p>
          <a:p>
            <a:r>
              <a:rPr lang="en-US" altLang="zh-CN" dirty="0"/>
              <a:t>std::set </a:t>
            </a:r>
            <a:r>
              <a:rPr lang="zh-CN" altLang="en-US" dirty="0"/>
              <a:t>可以用来模拟数学中的集合操作，如并集、交集、差集等。</a:t>
            </a:r>
            <a:r>
              <a:rPr lang="en-US" altLang="zh-CN" dirty="0"/>
              <a:t>STL </a:t>
            </a:r>
            <a:r>
              <a:rPr lang="zh-CN" altLang="en-US" dirty="0"/>
              <a:t>提供了相应的算法（如 </a:t>
            </a:r>
            <a:r>
              <a:rPr lang="en-US" altLang="zh-CN" dirty="0"/>
              <a:t>std::</a:t>
            </a:r>
            <a:r>
              <a:rPr lang="en-US" altLang="zh-CN" dirty="0" err="1"/>
              <a:t>set_union</a:t>
            </a:r>
            <a:r>
              <a:rPr lang="zh-CN" altLang="en-US" dirty="0"/>
              <a:t>、</a:t>
            </a:r>
            <a:r>
              <a:rPr lang="en-US" altLang="zh-CN" dirty="0"/>
              <a:t>std::</a:t>
            </a:r>
            <a:r>
              <a:rPr lang="en-US" altLang="zh-CN" dirty="0" err="1"/>
              <a:t>set_intersection</a:t>
            </a:r>
            <a:r>
              <a:rPr lang="zh-CN" altLang="en-US" dirty="0"/>
              <a:t>、</a:t>
            </a:r>
            <a:r>
              <a:rPr lang="en-US" altLang="zh-CN" dirty="0"/>
              <a:t>std::</a:t>
            </a:r>
            <a:r>
              <a:rPr lang="en-US" altLang="zh-CN" dirty="0" err="1"/>
              <a:t>set_difference</a:t>
            </a:r>
            <a:r>
              <a:rPr lang="zh-CN" altLang="en-US" dirty="0"/>
              <a:t>）来支持这些操作。</a:t>
            </a:r>
          </a:p>
          <a:p>
            <a:r>
              <a:rPr lang="zh-CN" altLang="en-US" dirty="0"/>
              <a:t>避免重复插入：</a:t>
            </a:r>
          </a:p>
          <a:p>
            <a:r>
              <a:rPr lang="zh-CN" altLang="en-US" dirty="0"/>
              <a:t>在某些应用场景中，你可能需要确保不会插入重复的元素。使用 </a:t>
            </a:r>
            <a:r>
              <a:rPr lang="en-US" altLang="zh-CN" dirty="0"/>
              <a:t>std::set </a:t>
            </a:r>
            <a:r>
              <a:rPr lang="zh-CN" altLang="en-US" dirty="0"/>
              <a:t>可以自动处理这个问题，因为当你尝试插入一个已经存在的元素时，</a:t>
            </a:r>
            <a:r>
              <a:rPr lang="en-US" altLang="zh-CN" dirty="0"/>
              <a:t>std::set </a:t>
            </a:r>
            <a:r>
              <a:rPr lang="zh-CN" altLang="en-US" dirty="0"/>
              <a:t>会忽略这个插入操作。</a:t>
            </a:r>
          </a:p>
          <a:p>
            <a:r>
              <a:rPr lang="zh-CN" altLang="en-US" dirty="0"/>
              <a:t>需要快速判断元素是否存在：</a:t>
            </a:r>
          </a:p>
          <a:p>
            <a:r>
              <a:rPr lang="en-US" altLang="zh-CN" dirty="0"/>
              <a:t>std::set </a:t>
            </a:r>
            <a:r>
              <a:rPr lang="zh-CN" altLang="en-US" dirty="0"/>
              <a:t>提供了高效的元素存在性检查操作（即 </a:t>
            </a:r>
            <a:r>
              <a:rPr lang="en-US" altLang="zh-CN" dirty="0"/>
              <a:t>find </a:t>
            </a:r>
            <a:r>
              <a:rPr lang="zh-CN" altLang="en-US" dirty="0"/>
              <a:t>方法），它可以在 </a:t>
            </a:r>
            <a:r>
              <a:rPr lang="en-US" altLang="zh-CN" dirty="0"/>
              <a:t>O(log n) </a:t>
            </a:r>
            <a:r>
              <a:rPr lang="zh-CN" altLang="en-US" dirty="0"/>
              <a:t>的时间复杂度内判断一个元素是否存在于集合中。</a:t>
            </a:r>
          </a:p>
        </p:txBody>
      </p:sp>
    </p:spTree>
    <p:extLst>
      <p:ext uri="{BB962C8B-B14F-4D97-AF65-F5344CB8AC3E}">
        <p14:creationId xmlns:p14="http://schemas.microsoft.com/office/powerpoint/2010/main" val="1035436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std::set </a:t>
            </a:r>
            <a:r>
              <a:rPr lang="zh-CN" altLang="en-US" dirty="0"/>
              <a:t>通常被用来处理的应用场景：</a:t>
            </a:r>
          </a:p>
          <a:p>
            <a:endParaRPr lang="zh-CN" altLang="en-US" dirty="0"/>
          </a:p>
          <a:p>
            <a:r>
              <a:rPr lang="zh-CN" altLang="en-US" dirty="0"/>
              <a:t>去重操作：</a:t>
            </a:r>
          </a:p>
          <a:p>
            <a:r>
              <a:rPr lang="zh-CN" altLang="en-US" dirty="0"/>
              <a:t>当你有一个包含重复元素的集合，并且需要去除这些重复元素时，</a:t>
            </a:r>
            <a:r>
              <a:rPr lang="en-US" altLang="zh-CN" dirty="0"/>
              <a:t>std::set </a:t>
            </a:r>
            <a:r>
              <a:rPr lang="zh-CN" altLang="en-US" dirty="0"/>
              <a:t>是一个很好的选择。由于 </a:t>
            </a:r>
            <a:r>
              <a:rPr lang="en-US" altLang="zh-CN" dirty="0"/>
              <a:t>std::set </a:t>
            </a:r>
            <a:r>
              <a:rPr lang="zh-CN" altLang="en-US" dirty="0"/>
              <a:t>内部使用红黑树等平衡二叉搜索树实现，它能够自动保证元素的唯一性和有序性。</a:t>
            </a:r>
          </a:p>
          <a:p>
            <a:r>
              <a:rPr lang="zh-CN" altLang="en-US" dirty="0"/>
              <a:t>查找操作：</a:t>
            </a:r>
          </a:p>
          <a:p>
            <a:r>
              <a:rPr lang="zh-CN" altLang="en-US" dirty="0"/>
              <a:t>如果你需要频繁地在集合中查找元素，并且希望这些查找操作能够在 </a:t>
            </a:r>
            <a:r>
              <a:rPr lang="en-US" altLang="zh-CN" dirty="0"/>
              <a:t>O(log n) </a:t>
            </a:r>
            <a:r>
              <a:rPr lang="zh-CN" altLang="en-US" dirty="0"/>
              <a:t>的时间复杂度内完成，那么 </a:t>
            </a:r>
            <a:r>
              <a:rPr lang="en-US" altLang="zh-CN" dirty="0"/>
              <a:t>std::set </a:t>
            </a:r>
            <a:r>
              <a:rPr lang="zh-CN" altLang="en-US" dirty="0"/>
              <a:t>是一个合适的选择。由于 </a:t>
            </a:r>
            <a:r>
              <a:rPr lang="en-US" altLang="zh-CN" dirty="0"/>
              <a:t>std::set </a:t>
            </a:r>
            <a:r>
              <a:rPr lang="zh-CN" altLang="en-US" dirty="0"/>
              <a:t>的元素是按顺序排列的，因此可以利用这一特性来加速查找过程。</a:t>
            </a:r>
          </a:p>
          <a:p>
            <a:r>
              <a:rPr lang="zh-CN" altLang="en-US" dirty="0"/>
              <a:t>排序和遍历：</a:t>
            </a:r>
          </a:p>
          <a:p>
            <a:r>
              <a:rPr lang="zh-CN" altLang="en-US" dirty="0"/>
              <a:t>如果你需要对集合中的元素进行排序，并且希望以有序的方式遍历这些元素，那么 </a:t>
            </a:r>
            <a:r>
              <a:rPr lang="en-US" altLang="zh-CN" dirty="0"/>
              <a:t>std::set </a:t>
            </a:r>
            <a:r>
              <a:rPr lang="zh-CN" altLang="en-US" dirty="0"/>
              <a:t>是非常合适的。</a:t>
            </a:r>
            <a:r>
              <a:rPr lang="en-US" altLang="zh-CN" dirty="0"/>
              <a:t>std::set </a:t>
            </a:r>
            <a:r>
              <a:rPr lang="zh-CN" altLang="en-US" dirty="0"/>
              <a:t>会在插入元素时自动进行排序，因此你无需手动对元素进行排序操作。</a:t>
            </a:r>
          </a:p>
          <a:p>
            <a:r>
              <a:rPr lang="zh-CN" altLang="en-US" dirty="0"/>
              <a:t>数学集合操作：</a:t>
            </a:r>
          </a:p>
          <a:p>
            <a:r>
              <a:rPr lang="en-US" altLang="zh-CN" dirty="0"/>
              <a:t>std::set </a:t>
            </a:r>
            <a:r>
              <a:rPr lang="zh-CN" altLang="en-US" dirty="0"/>
              <a:t>可以用来模拟数学中的集合操作，如并集、交集、差集等。</a:t>
            </a:r>
            <a:r>
              <a:rPr lang="en-US" altLang="zh-CN" dirty="0"/>
              <a:t>STL </a:t>
            </a:r>
            <a:r>
              <a:rPr lang="zh-CN" altLang="en-US" dirty="0"/>
              <a:t>提供了相应的算法（如 </a:t>
            </a:r>
            <a:r>
              <a:rPr lang="en-US" altLang="zh-CN" dirty="0"/>
              <a:t>std::</a:t>
            </a:r>
            <a:r>
              <a:rPr lang="en-US" altLang="zh-CN" dirty="0" err="1"/>
              <a:t>set_union</a:t>
            </a:r>
            <a:r>
              <a:rPr lang="zh-CN" altLang="en-US" dirty="0"/>
              <a:t>、</a:t>
            </a:r>
            <a:r>
              <a:rPr lang="en-US" altLang="zh-CN" dirty="0"/>
              <a:t>std::</a:t>
            </a:r>
            <a:r>
              <a:rPr lang="en-US" altLang="zh-CN" dirty="0" err="1"/>
              <a:t>set_intersection</a:t>
            </a:r>
            <a:r>
              <a:rPr lang="zh-CN" altLang="en-US" dirty="0"/>
              <a:t>、</a:t>
            </a:r>
            <a:r>
              <a:rPr lang="en-US" altLang="zh-CN" dirty="0"/>
              <a:t>std::</a:t>
            </a:r>
            <a:r>
              <a:rPr lang="en-US" altLang="zh-CN" dirty="0" err="1"/>
              <a:t>set_difference</a:t>
            </a:r>
            <a:r>
              <a:rPr lang="zh-CN" altLang="en-US" dirty="0"/>
              <a:t>）来支持这些操作。</a:t>
            </a:r>
          </a:p>
          <a:p>
            <a:r>
              <a:rPr lang="zh-CN" altLang="en-US" dirty="0"/>
              <a:t>避免重复插入：</a:t>
            </a:r>
          </a:p>
          <a:p>
            <a:r>
              <a:rPr lang="zh-CN" altLang="en-US" dirty="0"/>
              <a:t>在某些应用场景中，你可能需要确保不会插入重复的元素。使用 </a:t>
            </a:r>
            <a:r>
              <a:rPr lang="en-US" altLang="zh-CN" dirty="0"/>
              <a:t>std::set </a:t>
            </a:r>
            <a:r>
              <a:rPr lang="zh-CN" altLang="en-US" dirty="0"/>
              <a:t>可以自动处理这个问题，因为当你尝试插入一个已经存在的元素时，</a:t>
            </a:r>
            <a:r>
              <a:rPr lang="en-US" altLang="zh-CN" dirty="0"/>
              <a:t>std::set </a:t>
            </a:r>
            <a:r>
              <a:rPr lang="zh-CN" altLang="en-US" dirty="0"/>
              <a:t>会忽略这个插入操作。</a:t>
            </a:r>
          </a:p>
          <a:p>
            <a:r>
              <a:rPr lang="zh-CN" altLang="en-US" dirty="0"/>
              <a:t>需要快速判断元素是否存在：</a:t>
            </a:r>
          </a:p>
          <a:p>
            <a:r>
              <a:rPr lang="en-US" altLang="zh-CN" dirty="0"/>
              <a:t>std::set </a:t>
            </a:r>
            <a:r>
              <a:rPr lang="zh-CN" altLang="en-US" dirty="0"/>
              <a:t>提供了高效的元素存在性检查操作（即 </a:t>
            </a:r>
            <a:r>
              <a:rPr lang="en-US" altLang="zh-CN" dirty="0"/>
              <a:t>find </a:t>
            </a:r>
            <a:r>
              <a:rPr lang="zh-CN" altLang="en-US" dirty="0"/>
              <a:t>方法），它可以在 </a:t>
            </a:r>
            <a:r>
              <a:rPr lang="en-US" altLang="zh-CN" dirty="0"/>
              <a:t>O(log n) </a:t>
            </a:r>
            <a:r>
              <a:rPr lang="zh-CN" altLang="en-US" dirty="0"/>
              <a:t>的时间复杂度内判断一个元素是否存在于集合中。</a:t>
            </a:r>
          </a:p>
        </p:txBody>
      </p:sp>
    </p:spTree>
    <p:extLst>
      <p:ext uri="{BB962C8B-B14F-4D97-AF65-F5344CB8AC3E}">
        <p14:creationId xmlns:p14="http://schemas.microsoft.com/office/powerpoint/2010/main" val="4127309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std::set </a:t>
            </a:r>
            <a:r>
              <a:rPr lang="zh-CN" altLang="en-US" dirty="0"/>
              <a:t>通常被用来处理的应用场景：</a:t>
            </a:r>
          </a:p>
          <a:p>
            <a:endParaRPr lang="zh-CN" altLang="en-US" dirty="0"/>
          </a:p>
          <a:p>
            <a:r>
              <a:rPr lang="zh-CN" altLang="en-US" dirty="0"/>
              <a:t>去重操作：</a:t>
            </a:r>
          </a:p>
          <a:p>
            <a:r>
              <a:rPr lang="zh-CN" altLang="en-US" dirty="0"/>
              <a:t>当你有一个包含重复元素的集合，并且需要去除这些重复元素时，</a:t>
            </a:r>
            <a:r>
              <a:rPr lang="en-US" altLang="zh-CN" dirty="0"/>
              <a:t>std::set </a:t>
            </a:r>
            <a:r>
              <a:rPr lang="zh-CN" altLang="en-US" dirty="0"/>
              <a:t>是一个很好的选择。由于 </a:t>
            </a:r>
            <a:r>
              <a:rPr lang="en-US" altLang="zh-CN" dirty="0"/>
              <a:t>std::set </a:t>
            </a:r>
            <a:r>
              <a:rPr lang="zh-CN" altLang="en-US" dirty="0"/>
              <a:t>内部使用红黑树等平衡二叉搜索树实现，它能够自动保证元素的唯一性和有序性。</a:t>
            </a:r>
          </a:p>
          <a:p>
            <a:r>
              <a:rPr lang="zh-CN" altLang="en-US" dirty="0"/>
              <a:t>查找操作：</a:t>
            </a:r>
          </a:p>
          <a:p>
            <a:r>
              <a:rPr lang="zh-CN" altLang="en-US" dirty="0"/>
              <a:t>如果你需要频繁地在集合中查找元素，并且希望这些查找操作能够在 </a:t>
            </a:r>
            <a:r>
              <a:rPr lang="en-US" altLang="zh-CN" dirty="0"/>
              <a:t>O(log n) </a:t>
            </a:r>
            <a:r>
              <a:rPr lang="zh-CN" altLang="en-US" dirty="0"/>
              <a:t>的时间复杂度内完成，那么 </a:t>
            </a:r>
            <a:r>
              <a:rPr lang="en-US" altLang="zh-CN" dirty="0"/>
              <a:t>std::set </a:t>
            </a:r>
            <a:r>
              <a:rPr lang="zh-CN" altLang="en-US" dirty="0"/>
              <a:t>是一个合适的选择。由于 </a:t>
            </a:r>
            <a:r>
              <a:rPr lang="en-US" altLang="zh-CN" dirty="0"/>
              <a:t>std::set </a:t>
            </a:r>
            <a:r>
              <a:rPr lang="zh-CN" altLang="en-US" dirty="0"/>
              <a:t>的元素是按顺序排列的，因此可以利用这一特性来加速查找过程。</a:t>
            </a:r>
          </a:p>
          <a:p>
            <a:r>
              <a:rPr lang="zh-CN" altLang="en-US" dirty="0"/>
              <a:t>排序和遍历：</a:t>
            </a:r>
          </a:p>
          <a:p>
            <a:r>
              <a:rPr lang="zh-CN" altLang="en-US" dirty="0"/>
              <a:t>如果你需要对集合中的元素进行排序，并且希望以有序的方式遍历这些元素，那么 </a:t>
            </a:r>
            <a:r>
              <a:rPr lang="en-US" altLang="zh-CN" dirty="0"/>
              <a:t>std::set </a:t>
            </a:r>
            <a:r>
              <a:rPr lang="zh-CN" altLang="en-US" dirty="0"/>
              <a:t>是非常合适的。</a:t>
            </a:r>
            <a:r>
              <a:rPr lang="en-US" altLang="zh-CN" dirty="0"/>
              <a:t>std::set </a:t>
            </a:r>
            <a:r>
              <a:rPr lang="zh-CN" altLang="en-US" dirty="0"/>
              <a:t>会在插入元素时自动进行排序，因此你无需手动对元素进行排序操作。</a:t>
            </a:r>
          </a:p>
          <a:p>
            <a:r>
              <a:rPr lang="zh-CN" altLang="en-US" dirty="0"/>
              <a:t>数学集合操作：</a:t>
            </a:r>
          </a:p>
          <a:p>
            <a:r>
              <a:rPr lang="en-US" altLang="zh-CN" dirty="0"/>
              <a:t>std::set </a:t>
            </a:r>
            <a:r>
              <a:rPr lang="zh-CN" altLang="en-US" dirty="0"/>
              <a:t>可以用来模拟数学中的集合操作，如并集、交集、差集等。</a:t>
            </a:r>
            <a:r>
              <a:rPr lang="en-US" altLang="zh-CN" dirty="0"/>
              <a:t>STL </a:t>
            </a:r>
            <a:r>
              <a:rPr lang="zh-CN" altLang="en-US" dirty="0"/>
              <a:t>提供了相应的算法（如 </a:t>
            </a:r>
            <a:r>
              <a:rPr lang="en-US" altLang="zh-CN" dirty="0"/>
              <a:t>std::</a:t>
            </a:r>
            <a:r>
              <a:rPr lang="en-US" altLang="zh-CN" dirty="0" err="1"/>
              <a:t>set_union</a:t>
            </a:r>
            <a:r>
              <a:rPr lang="zh-CN" altLang="en-US" dirty="0"/>
              <a:t>、</a:t>
            </a:r>
            <a:r>
              <a:rPr lang="en-US" altLang="zh-CN" dirty="0"/>
              <a:t>std::</a:t>
            </a:r>
            <a:r>
              <a:rPr lang="en-US" altLang="zh-CN" dirty="0" err="1"/>
              <a:t>set_intersection</a:t>
            </a:r>
            <a:r>
              <a:rPr lang="zh-CN" altLang="en-US" dirty="0"/>
              <a:t>、</a:t>
            </a:r>
            <a:r>
              <a:rPr lang="en-US" altLang="zh-CN" dirty="0"/>
              <a:t>std::</a:t>
            </a:r>
            <a:r>
              <a:rPr lang="en-US" altLang="zh-CN" dirty="0" err="1"/>
              <a:t>set_difference</a:t>
            </a:r>
            <a:r>
              <a:rPr lang="zh-CN" altLang="en-US" dirty="0"/>
              <a:t>）来支持这些操作。</a:t>
            </a:r>
          </a:p>
          <a:p>
            <a:r>
              <a:rPr lang="zh-CN" altLang="en-US" dirty="0"/>
              <a:t>避免重复插入：</a:t>
            </a:r>
          </a:p>
          <a:p>
            <a:r>
              <a:rPr lang="zh-CN" altLang="en-US" dirty="0"/>
              <a:t>在某些应用场景中，你可能需要确保不会插入重复的元素。使用 </a:t>
            </a:r>
            <a:r>
              <a:rPr lang="en-US" altLang="zh-CN" dirty="0"/>
              <a:t>std::set </a:t>
            </a:r>
            <a:r>
              <a:rPr lang="zh-CN" altLang="en-US" dirty="0"/>
              <a:t>可以自动处理这个问题，因为当你尝试插入一个已经存在的元素时，</a:t>
            </a:r>
            <a:r>
              <a:rPr lang="en-US" altLang="zh-CN" dirty="0"/>
              <a:t>std::set </a:t>
            </a:r>
            <a:r>
              <a:rPr lang="zh-CN" altLang="en-US" dirty="0"/>
              <a:t>会忽略这个插入操作。</a:t>
            </a:r>
          </a:p>
          <a:p>
            <a:r>
              <a:rPr lang="zh-CN" altLang="en-US" dirty="0"/>
              <a:t>需要快速判断元素是否存在：</a:t>
            </a:r>
          </a:p>
          <a:p>
            <a:r>
              <a:rPr lang="en-US" altLang="zh-CN" dirty="0"/>
              <a:t>std::set </a:t>
            </a:r>
            <a:r>
              <a:rPr lang="zh-CN" altLang="en-US" dirty="0"/>
              <a:t>提供了高效的元素存在性检查操作（即 </a:t>
            </a:r>
            <a:r>
              <a:rPr lang="en-US" altLang="zh-CN" dirty="0"/>
              <a:t>find </a:t>
            </a:r>
            <a:r>
              <a:rPr lang="zh-CN" altLang="en-US" dirty="0"/>
              <a:t>方法），它可以在 </a:t>
            </a:r>
            <a:r>
              <a:rPr lang="en-US" altLang="zh-CN" dirty="0"/>
              <a:t>O(log n) </a:t>
            </a:r>
            <a:r>
              <a:rPr lang="zh-CN" altLang="en-US" dirty="0"/>
              <a:t>的时间复杂度内判断一个元素是否存在于集合中。</a:t>
            </a:r>
          </a:p>
        </p:txBody>
      </p:sp>
    </p:spTree>
    <p:extLst>
      <p:ext uri="{BB962C8B-B14F-4D97-AF65-F5344CB8AC3E}">
        <p14:creationId xmlns:p14="http://schemas.microsoft.com/office/powerpoint/2010/main" val="348408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815BCF61-ECE4-2706-D46F-7609B14B45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0024C936-DDA9-838A-FB7B-2857499999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7D30C6E2-BF38-5872-4461-7C0159B276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C7F68F58-CB88-9E90-3E11-D332A9A19E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CAE533B-F58E-3C60-158C-820CE2257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2B4AFD5-1833-DA78-6EB6-A35C7D64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我们再也不必因为害怕空间不足而一开始要求一个大块头的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array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了，也不需要去我们可以安心使用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vector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3E36D71E-8217-C937-7385-78B137D801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AD352FF0-6DBC-AD96-6775-1B2D40EF7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5C8043C2-6D36-AECB-D8F9-5DD7CBBD82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1C2EBD46-373E-568F-67CA-5467A8A6F2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621F6292-4A1C-F82F-259A-2947CC08EB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4A36C25D-2B83-54B2-AE48-58D9034533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6AD0399-FBED-ABD2-90EC-EFBB568DC2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32DE77A-DE57-9488-63DB-95F48EFC1B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C482283C-E161-F647-FCB8-4ADEA11B89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2012950"/>
            <a:ext cx="1762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97989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5080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52122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609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050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602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8714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3290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3838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701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606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564998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1532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8126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867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92719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302500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49530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16614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9942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633790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75462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>
            <a:extLst>
              <a:ext uri="{FF2B5EF4-FFF2-40B4-BE49-F238E27FC236}">
                <a16:creationId xmlns:a16="http://schemas.microsoft.com/office/drawing/2014/main" id="{898F7115-F608-893D-2F25-AFCE728FB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1">
            <a:extLst>
              <a:ext uri="{FF2B5EF4-FFF2-40B4-BE49-F238E27FC236}">
                <a16:creationId xmlns:a16="http://schemas.microsoft.com/office/drawing/2014/main" id="{54C31F9E-464D-FDFE-7075-367CFB18E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图片 1">
            <a:extLst>
              <a:ext uri="{FF2B5EF4-FFF2-40B4-BE49-F238E27FC236}">
                <a16:creationId xmlns:a16="http://schemas.microsoft.com/office/drawing/2014/main" id="{39F6FC34-CB5B-FB12-A9F4-6C9DFD91942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60350"/>
            <a:ext cx="1762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1">
            <a:extLst>
              <a:ext uri="{FF2B5EF4-FFF2-40B4-BE49-F238E27FC236}">
                <a16:creationId xmlns:a16="http://schemas.microsoft.com/office/drawing/2014/main" id="{DF0794A7-D370-CF89-6F08-D0814A8722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15150" y="6357938"/>
            <a:ext cx="222885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b="1" dirty="0">
                <a:solidFill>
                  <a:srgbClr val="003366"/>
                </a:solidFill>
              </a:rPr>
              <a:t>可重用特征</a:t>
            </a:r>
            <a:r>
              <a:rPr lang="en-US" altLang="zh-CN" sz="1400" b="1" dirty="0">
                <a:solidFill>
                  <a:srgbClr val="003366"/>
                </a:solidFill>
              </a:rPr>
              <a:t>——</a:t>
            </a:r>
            <a:r>
              <a:rPr lang="zh-CN" altLang="en-US" sz="1400" b="1" dirty="0">
                <a:solidFill>
                  <a:srgbClr val="003366"/>
                </a:solidFill>
              </a:rPr>
              <a:t>模板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hlinkClick r:id="rId13"/>
            <a:extLst>
              <a:ext uri="{FF2B5EF4-FFF2-40B4-BE49-F238E27FC236}">
                <a16:creationId xmlns:a16="http://schemas.microsoft.com/office/drawing/2014/main" id="{E6DAEBCF-BF1F-7600-9A7B-7A77E2BB83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3500" y="22510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1" name="Rectangle 7">
            <a:hlinkClick r:id="rId13"/>
            <a:extLst>
              <a:ext uri="{FF2B5EF4-FFF2-40B4-BE49-F238E27FC236}">
                <a16:creationId xmlns:a16="http://schemas.microsoft.com/office/drawing/2014/main" id="{7B70DCC1-DB52-7A5C-6068-5F34D58E12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00" y="22510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2" name="Rectangle 7">
            <a:hlinkClick r:id="rId13"/>
            <a:extLst>
              <a:ext uri="{FF2B5EF4-FFF2-40B4-BE49-F238E27FC236}">
                <a16:creationId xmlns:a16="http://schemas.microsoft.com/office/drawing/2014/main" id="{1D9666F8-FA73-374C-DB3A-0E7C73F69E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53088" y="22510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3" name="Rectangle 13">
            <a:hlinkClick r:id="rId14"/>
            <a:extLst>
              <a:ext uri="{FF2B5EF4-FFF2-40B4-BE49-F238E27FC236}">
                <a16:creationId xmlns:a16="http://schemas.microsoft.com/office/drawing/2014/main" id="{F3AB7128-69F7-83FE-C179-66D266ECC7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1913" y="3835400"/>
            <a:ext cx="5146675" cy="27463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>
                <a:ea typeface="华文细黑" panose="02010600040101010101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中国大陆许可协议</a:t>
            </a:r>
            <a:r>
              <a:rPr lang="zh-CN" altLang="en-US" sz="1200">
                <a:ea typeface="华文细黑" panose="02010600040101010101" pitchFamily="2" charset="-122"/>
              </a:rPr>
              <a:t>进行许可。</a:t>
            </a:r>
            <a:r>
              <a:rPr lang="zh-CN" altLang="en-US" sz="1200" i="1">
                <a:ea typeface="华文细黑" panose="02010600040101010101" pitchFamily="2" charset="-122"/>
              </a:rPr>
              <a:t> </a:t>
            </a:r>
          </a:p>
        </p:txBody>
      </p:sp>
      <p:pic>
        <p:nvPicPr>
          <p:cNvPr id="2054" name="Picture 14" descr="png-0056">
            <a:extLst>
              <a:ext uri="{FF2B5EF4-FFF2-40B4-BE49-F238E27FC236}">
                <a16:creationId xmlns:a16="http://schemas.microsoft.com/office/drawing/2014/main" id="{FC039137-A872-1154-9D26-D3FE2B7A4D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322513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" descr="png-0002">
            <a:extLst>
              <a:ext uri="{FF2B5EF4-FFF2-40B4-BE49-F238E27FC236}">
                <a16:creationId xmlns:a16="http://schemas.microsoft.com/office/drawing/2014/main" id="{C7E72BEA-81D6-83B2-B346-A4CCAB250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322513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16">
            <a:extLst>
              <a:ext uri="{FF2B5EF4-FFF2-40B4-BE49-F238E27FC236}">
                <a16:creationId xmlns:a16="http://schemas.microsoft.com/office/drawing/2014/main" id="{59DD6CBE-73D1-FAEF-3CEC-2DC34B85E5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211638" y="2322513"/>
            <a:ext cx="720725" cy="647700"/>
            <a:chOff x="3923" y="2102"/>
            <a:chExt cx="454" cy="447"/>
          </a:xfrm>
        </p:grpSpPr>
        <p:pic>
          <p:nvPicPr>
            <p:cNvPr id="2070" name="Picture 17" descr="soft7">
              <a:extLst>
                <a:ext uri="{FF2B5EF4-FFF2-40B4-BE49-F238E27FC236}">
                  <a16:creationId xmlns:a16="http://schemas.microsoft.com/office/drawing/2014/main" id="{27D62074-D269-9984-441C-F046A3511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1" name="Picture 18" descr="soft7">
              <a:extLst>
                <a:ext uri="{FF2B5EF4-FFF2-40B4-BE49-F238E27FC236}">
                  <a16:creationId xmlns:a16="http://schemas.microsoft.com/office/drawing/2014/main" id="{5483250E-0BDC-E53B-E9EC-966A6F669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24">
            <a:hlinkClick r:id="rId19"/>
            <a:extLst>
              <a:ext uri="{FF2B5EF4-FFF2-40B4-BE49-F238E27FC236}">
                <a16:creationId xmlns:a16="http://schemas.microsoft.com/office/drawing/2014/main" id="{665FB2A9-F27A-82D3-1204-C0CA48EC5A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3500" y="3043238"/>
            <a:ext cx="215900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专业交流</a:t>
            </a:r>
          </a:p>
        </p:txBody>
      </p:sp>
      <p:sp>
        <p:nvSpPr>
          <p:cNvPr id="2058" name="Rectangle 25">
            <a:hlinkClick r:id="rId19"/>
            <a:extLst>
              <a:ext uri="{FF2B5EF4-FFF2-40B4-BE49-F238E27FC236}">
                <a16:creationId xmlns:a16="http://schemas.microsoft.com/office/drawing/2014/main" id="{9772DFAB-C652-53DD-A375-6BE82C4774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00" y="3043238"/>
            <a:ext cx="215900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模板超市</a:t>
            </a:r>
          </a:p>
        </p:txBody>
      </p:sp>
      <p:sp>
        <p:nvSpPr>
          <p:cNvPr id="2059" name="Rectangle 26">
            <a:hlinkClick r:id="rId19"/>
            <a:extLst>
              <a:ext uri="{FF2B5EF4-FFF2-40B4-BE49-F238E27FC236}">
                <a16:creationId xmlns:a16="http://schemas.microsoft.com/office/drawing/2014/main" id="{DFEA5DB8-9659-41D3-A730-C5D55CED3B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53088" y="3043238"/>
            <a:ext cx="215900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设计服务</a:t>
            </a:r>
          </a:p>
        </p:txBody>
      </p:sp>
      <p:sp>
        <p:nvSpPr>
          <p:cNvPr id="2060" name="Rectangle 7">
            <a:extLst>
              <a:ext uri="{FF2B5EF4-FFF2-40B4-BE49-F238E27FC236}">
                <a16:creationId xmlns:a16="http://schemas.microsoft.com/office/drawing/2014/main" id="{E5E421B8-AE49-D1B1-E386-35949672B2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1913" y="2035175"/>
            <a:ext cx="6480175" cy="215900"/>
          </a:xfrm>
          <a:prstGeom prst="rect">
            <a:avLst/>
          </a:prstGeom>
          <a:solidFill>
            <a:srgbClr val="EAEAEA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1000">
                <a:ea typeface="华文细黑" panose="02010600040101010101" pitchFamily="2" charset="-122"/>
              </a:rPr>
              <a:t>NordriDesign</a:t>
            </a:r>
            <a:r>
              <a:rPr lang="zh-CN" altLang="en-US" sz="1000">
                <a:ea typeface="华文细黑" panose="02010600040101010101" pitchFamily="2" charset="-122"/>
              </a:rPr>
              <a:t>中国专业</a:t>
            </a:r>
            <a:r>
              <a:rPr lang="en-US" altLang="zh-CN" sz="1000">
                <a:ea typeface="华文细黑" panose="02010600040101010101" pitchFamily="2" charset="-122"/>
              </a:rPr>
              <a:t>PowerPoint</a:t>
            </a:r>
            <a:r>
              <a:rPr lang="zh-CN" altLang="en-US" sz="1000">
                <a:ea typeface="华文细黑" panose="02010600040101010101" pitchFamily="2" charset="-122"/>
              </a:rPr>
              <a:t>媒体设计与开发</a:t>
            </a:r>
            <a:endParaRPr lang="zh-CN" altLang="en-US" sz="10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61" name="Rectangle 28">
            <a:extLst>
              <a:ext uri="{FF2B5EF4-FFF2-40B4-BE49-F238E27FC236}">
                <a16:creationId xmlns:a16="http://schemas.microsoft.com/office/drawing/2014/main" id="{3BD3B050-18B0-F91F-A52B-F319CE483E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1913" y="4167188"/>
            <a:ext cx="6480175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anose="02010600040101010101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2062" name="Rectangle 7">
            <a:hlinkClick r:id="rId20"/>
            <a:extLst>
              <a:ext uri="{FF2B5EF4-FFF2-40B4-BE49-F238E27FC236}">
                <a16:creationId xmlns:a16="http://schemas.microsoft.com/office/drawing/2014/main" id="{88647CC4-4C25-902D-6119-FC7BABD692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00" y="2251075"/>
            <a:ext cx="2160588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3" name="Rectangle 7">
            <a:hlinkClick r:id="rId13"/>
            <a:extLst>
              <a:ext uri="{FF2B5EF4-FFF2-40B4-BE49-F238E27FC236}">
                <a16:creationId xmlns:a16="http://schemas.microsoft.com/office/drawing/2014/main" id="{3F22A984-F67D-D642-3E4E-6DE3691C00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53088" y="2251075"/>
            <a:ext cx="2159000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4" name="Rectangle 7">
            <a:hlinkClick r:id="rId19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3593415-502B-9D85-00A6-176B65B745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1913" y="2251075"/>
            <a:ext cx="216058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5" name="Text Box 32">
            <a:hlinkClick r:id="rId14"/>
            <a:extLst>
              <a:ext uri="{FF2B5EF4-FFF2-40B4-BE49-F238E27FC236}">
                <a16:creationId xmlns:a16="http://schemas.microsoft.com/office/drawing/2014/main" id="{81C479B8-7AC7-A449-F27E-8A62E86FFB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31913" y="5030788"/>
            <a:ext cx="10795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000" b="1">
                <a:solidFill>
                  <a:srgbClr val="003366"/>
                </a:solidFill>
                <a:ea typeface="华文细黑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 pitchFamily="2" charset="-122"/>
                <a:ea typeface="华文细黑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itchFamily="2" charset="-122"/>
            </a:endParaRPr>
          </a:p>
        </p:txBody>
      </p:sp>
      <p:grpSp>
        <p:nvGrpSpPr>
          <p:cNvPr id="2066" name="Group 35">
            <a:extLst>
              <a:ext uri="{FF2B5EF4-FFF2-40B4-BE49-F238E27FC236}">
                <a16:creationId xmlns:a16="http://schemas.microsoft.com/office/drawing/2014/main" id="{E096ABF4-4BDD-9889-1BD1-792BE43A341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31913" y="1125538"/>
            <a:ext cx="4321175" cy="576262"/>
            <a:chOff x="612" y="799"/>
            <a:chExt cx="3402" cy="454"/>
          </a:xfrm>
        </p:grpSpPr>
        <p:pic>
          <p:nvPicPr>
            <p:cNvPr id="2067" name="Picture 12" descr="cc">
              <a:extLst>
                <a:ext uri="{FF2B5EF4-FFF2-40B4-BE49-F238E27FC236}">
                  <a16:creationId xmlns:a16="http://schemas.microsoft.com/office/drawing/2014/main" id="{1267A78E-6815-0143-F444-3925C61FB0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8" name="Picture 9" descr="logo">
              <a:extLst>
                <a:ext uri="{FF2B5EF4-FFF2-40B4-BE49-F238E27FC236}">
                  <a16:creationId xmlns:a16="http://schemas.microsoft.com/office/drawing/2014/main" id="{0BAEAA56-8F81-1BAC-1A9B-A82A4E12E20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2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Line 34">
              <a:extLst>
                <a:ext uri="{FF2B5EF4-FFF2-40B4-BE49-F238E27FC236}">
                  <a16:creationId xmlns:a16="http://schemas.microsoft.com/office/drawing/2014/main" id="{F3DCF7B9-E84C-4AE6-159B-DB5A575B233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7" r:id="rId1"/>
    <p:sldLayoutId id="2147484468" r:id="rId2"/>
    <p:sldLayoutId id="2147484469" r:id="rId3"/>
    <p:sldLayoutId id="2147484470" r:id="rId4"/>
    <p:sldLayoutId id="2147484471" r:id="rId5"/>
    <p:sldLayoutId id="2147484472" r:id="rId6"/>
    <p:sldLayoutId id="2147484473" r:id="rId7"/>
    <p:sldLayoutId id="2147484474" r:id="rId8"/>
    <p:sldLayoutId id="2147484475" r:id="rId9"/>
    <p:sldLayoutId id="2147484476" r:id="rId10"/>
    <p:sldLayoutId id="214748447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>
            <a:extLst>
              <a:ext uri="{FF2B5EF4-FFF2-40B4-BE49-F238E27FC236}">
                <a16:creationId xmlns:a16="http://schemas.microsoft.com/office/drawing/2014/main" id="{EE46C83D-8F4C-E351-E5A4-2F6A107593C3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924300" y="2420938"/>
            <a:ext cx="4681538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32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批量生产</a:t>
            </a:r>
            <a:endParaRPr lang="en-US" altLang="zh-CN" sz="28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15BBB0AD-FD6E-7BD7-82AD-44D1A93C6B7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2450" y="5641975"/>
            <a:ext cx="46085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  <a:buFontTx/>
              <a:buNone/>
            </a:pPr>
            <a:r>
              <a:rPr lang="zh-CN" altLang="en-US" b="1">
                <a:solidFill>
                  <a:srgbClr val="002060"/>
                </a:solidFill>
                <a:ea typeface="华文细黑" panose="02010600040101010101" pitchFamily="2" charset="-122"/>
              </a:rPr>
              <a:t>湖南大学</a:t>
            </a:r>
            <a:r>
              <a:rPr lang="en-US" altLang="zh-CN" b="1">
                <a:solidFill>
                  <a:srgbClr val="002060"/>
                </a:solidFill>
                <a:ea typeface="华文细黑" panose="02010600040101010101" pitchFamily="2" charset="-122"/>
              </a:rPr>
              <a:t> – </a:t>
            </a:r>
            <a:r>
              <a:rPr lang="zh-CN" altLang="en-US" b="1">
                <a:solidFill>
                  <a:srgbClr val="002060"/>
                </a:solidFill>
                <a:ea typeface="华文细黑" panose="02010600040101010101" pitchFamily="2" charset="-122"/>
              </a:rPr>
              <a:t>信息科学与工程学院</a:t>
            </a:r>
            <a:endParaRPr lang="zh-CN" altLang="zh-CN" b="1" noProof="1">
              <a:solidFill>
                <a:srgbClr val="002060"/>
              </a:solidFill>
              <a:ea typeface="华文细黑" panose="02010600040101010101" pitchFamily="2" charset="-122"/>
            </a:endParaRPr>
          </a:p>
        </p:txBody>
      </p:sp>
      <p:sp>
        <p:nvSpPr>
          <p:cNvPr id="4100" name="TextBox 1">
            <a:extLst>
              <a:ext uri="{FF2B5EF4-FFF2-40B4-BE49-F238E27FC236}">
                <a16:creationId xmlns:a16="http://schemas.microsoft.com/office/drawing/2014/main" id="{71062810-15FE-542E-D6E9-434776495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005263"/>
            <a:ext cx="3889375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6149" name="TextBox 1">
            <a:extLst>
              <a:ext uri="{FF2B5EF4-FFF2-40B4-BE49-F238E27FC236}">
                <a16:creationId xmlns:a16="http://schemas.microsoft.com/office/drawing/2014/main" id="{F20D831A-0A80-B20B-AF6E-041E96B3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3313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C++ how to programming</a:t>
            </a:r>
            <a:endParaRPr lang="zh-CN" altLang="en-US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93D8EF92-6642-AC77-6A92-B3AAD67C6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08050"/>
            <a:ext cx="8686800" cy="556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类模板则是对类的抽象，即更高层次上的抽象。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类的成员组成相同，成员函数的源代码形式相同，所不同的只是所针对的类型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通过使用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不同的实参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不同的类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类模板最常见的用法是描述通用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和通用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 Template Library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std::vector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std::deque / std::stack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zh-CN" sz="24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&lt;algorithm&gt;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std::generate() /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for_each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标题 1">
            <a:extLst>
              <a:ext uri="{FF2B5EF4-FFF2-40B4-BE49-F238E27FC236}">
                <a16:creationId xmlns:a16="http://schemas.microsoft.com/office/drawing/2014/main" id="{0B04FD97-77A9-9A40-E5AE-1A42CB052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类模板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7AB2EFE1-CBDB-5219-6E06-1A1C79A83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09675"/>
            <a:ext cx="86868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的数据安排以及操作方式，与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非常相似。两者的唯一区别在于空间的运用的灵活性。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空间，一旦配置了就不能改变；要换个大（或小）一点的房子，一切琐细都得手动完成：首先配置一块新空间，然后将元素从旧址一一搬往新址，再把原来的空间释还给系统。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空间，随着元素的加入，它的内部机制会自行扩充空间以容纳新元素。因此，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的运用对于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的合理利用与运用的灵活性有很大的帮助。</a:t>
            </a:r>
          </a:p>
        </p:txBody>
      </p:sp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向量</a:t>
            </a:r>
            <a:r>
              <a:rPr lang="en-US" altLang="zh-CN" sz="3200" dirty="0"/>
              <a:t>vector</a:t>
            </a:r>
            <a:endParaRPr lang="zh-CN" altLang="en-US" sz="320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>
            <a:extLst>
              <a:ext uri="{FF2B5EF4-FFF2-40B4-BE49-F238E27FC236}">
                <a16:creationId xmlns:a16="http://schemas.microsoft.com/office/drawing/2014/main" id="{7FB74E2A-D2E5-579B-E158-4DCC549A6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40768"/>
            <a:ext cx="8928100" cy="729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定义格式</a:t>
            </a:r>
          </a:p>
          <a:p>
            <a:pPr marL="180000" lvl="1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class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vector {</a:t>
            </a:r>
          </a:p>
          <a:p>
            <a:pPr marL="180000" lvl="1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vector() : _start(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_finish(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_end(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 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size_type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     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//Constructor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vector(const vector&amp;); 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//Copy Constructor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T&amp; x); 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//Add element at end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...</a:t>
            </a:r>
          </a:p>
          <a:p>
            <a:pPr marL="180000" lvl="1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_start;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T* _finish;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T* _end;</a:t>
            </a:r>
          </a:p>
          <a:p>
            <a:pPr marL="180000" lvl="1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 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vector&lt;T&gt;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T&amp; x)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……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3ABF0E8C-06EF-3D63-0FF7-FCABC599A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语法说明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ED8A8B9-7B46-0814-B1C8-2046AA59AE1F}"/>
              </a:ext>
            </a:extLst>
          </p:cNvPr>
          <p:cNvSpPr/>
          <p:nvPr/>
        </p:nvSpPr>
        <p:spPr>
          <a:xfrm>
            <a:off x="1547664" y="4725144"/>
            <a:ext cx="2088232" cy="360040"/>
          </a:xfrm>
          <a:prstGeom prst="roundRect">
            <a:avLst/>
          </a:prstGeom>
          <a:noFill/>
          <a:ln>
            <a:solidFill>
              <a:srgbClr val="0000E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>
            <a:extLst>
              <a:ext uri="{FF2B5EF4-FFF2-40B4-BE49-F238E27FC236}">
                <a16:creationId xmlns:a16="http://schemas.microsoft.com/office/drawing/2014/main" id="{7FB74E2A-D2E5-579B-E158-4DCC549A6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40768"/>
            <a:ext cx="89281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定义格式</a:t>
            </a:r>
          </a:p>
          <a:p>
            <a:pPr marL="180000" lvl="1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class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vector {</a:t>
            </a:r>
          </a:p>
          <a:p>
            <a:pPr marL="180000" lvl="1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vector() : _start(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_finish(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_end(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 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size_type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     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//Constructor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vector(const vector&amp;); 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//Copy Constructor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T&amp; x); 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//Add element at end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...</a:t>
            </a:r>
          </a:p>
          <a:p>
            <a:pPr marL="180000" lvl="1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_start;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T* _finish;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T* _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endofStorage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180000" lvl="1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3ABF0E8C-06EF-3D63-0FF7-FCABC599A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语法说明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ED8A8B9-7B46-0814-B1C8-2046AA59AE1F}"/>
              </a:ext>
            </a:extLst>
          </p:cNvPr>
          <p:cNvSpPr/>
          <p:nvPr/>
        </p:nvSpPr>
        <p:spPr>
          <a:xfrm>
            <a:off x="539552" y="5229200"/>
            <a:ext cx="2880320" cy="1224136"/>
          </a:xfrm>
          <a:prstGeom prst="roundRect">
            <a:avLst/>
          </a:prstGeom>
          <a:noFill/>
          <a:ln>
            <a:solidFill>
              <a:srgbClr val="0000E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30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2C2348B8-F925-810E-C852-26E3F28F1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内存展示</a:t>
            </a:r>
          </a:p>
        </p:txBody>
      </p:sp>
      <p:pic>
        <p:nvPicPr>
          <p:cNvPr id="23555" name="图片 3">
            <a:extLst>
              <a:ext uri="{FF2B5EF4-FFF2-40B4-BE49-F238E27FC236}">
                <a16:creationId xmlns:a16="http://schemas.microsoft.com/office/drawing/2014/main" id="{AFA5CBA3-C373-2F89-9F98-8D6D0FF8D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2875"/>
            <a:ext cx="58324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E0C8A5-5C44-B828-E681-8D6369A164D0}"/>
              </a:ext>
            </a:extLst>
          </p:cNvPr>
          <p:cNvSpPr txBox="1"/>
          <p:nvPr/>
        </p:nvSpPr>
        <p:spPr>
          <a:xfrm>
            <a:off x="6075363" y="1412875"/>
            <a:ext cx="2922587" cy="5232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vector&lt;T&gt;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start, finish,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end_of_storage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溢出判断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计算大小、容量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容量与大小不等，以免不断申请空间耗费资源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重载操作符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最前元素、最后元素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与算法库函数结合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>
            <a:extLst>
              <a:ext uri="{FF2B5EF4-FFF2-40B4-BE49-F238E27FC236}">
                <a16:creationId xmlns:a16="http://schemas.microsoft.com/office/drawing/2014/main" id="{7FB74E2A-D2E5-579B-E158-4DCC549A6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6" y="1052736"/>
            <a:ext cx="9073008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成员函数示例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 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vector&lt;T&gt;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 vector&lt;T&gt;(const vector&lt;T&gt;&amp; obj)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_start = 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T[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obj.size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()];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_finish = _start +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obj.size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_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endofStorage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_start +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obj.capacity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for(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size();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 { _start[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obj._start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 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vector&lt;T&gt;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T&amp; x)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if( capacity() == 0  || capacity() == size() 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reverse( (capacity() == 0) ? 1 : capacity() *2 );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*_finish = x;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++_finish;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3ABF0E8C-06EF-3D63-0FF7-FCABC599A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语法说明</a:t>
            </a:r>
          </a:p>
        </p:txBody>
      </p:sp>
    </p:spTree>
    <p:extLst>
      <p:ext uri="{BB962C8B-B14F-4D97-AF65-F5344CB8AC3E}">
        <p14:creationId xmlns:p14="http://schemas.microsoft.com/office/powerpoint/2010/main" val="31317119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>
            <a:extLst>
              <a:ext uri="{FF2B5EF4-FFF2-40B4-BE49-F238E27FC236}">
                <a16:creationId xmlns:a16="http://schemas.microsoft.com/office/drawing/2014/main" id="{45A8C1D3-7DCF-7424-A9A8-A1082E5B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8515350" cy="556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实例化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constructing vectors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&lt;vector&gt;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 (){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vector&lt;int&gt;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first(4,100);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four 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ints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with value 100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vector&lt;int&gt; second(first);           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a copy of first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vector&lt;string&gt;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third(5);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five strings with null-value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vector&lt;Student&gt;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four;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unsized Student objects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标题 1">
            <a:extLst>
              <a:ext uri="{FF2B5EF4-FFF2-40B4-BE49-F238E27FC236}">
                <a16:creationId xmlns:a16="http://schemas.microsoft.com/office/drawing/2014/main" id="{5DB6345D-F46A-00E7-695B-664D0E817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语法说明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>
            <a:extLst>
              <a:ext uri="{FF2B5EF4-FFF2-40B4-BE49-F238E27FC236}">
                <a16:creationId xmlns:a16="http://schemas.microsoft.com/office/drawing/2014/main" id="{6826A39D-9341-E89B-174F-846731354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9" y="1412776"/>
            <a:ext cx="9134475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实例化格式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myints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= {16,2,77,29};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vector&lt;int&gt; fifth(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myints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myints+4);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construct from arrays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"The contents of fifth are:";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vector&lt;int&gt;::iterator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=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fifth.begin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it!=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fifth.end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++it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' ' &lt;&lt;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*it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标题 1">
            <a:extLst>
              <a:ext uri="{FF2B5EF4-FFF2-40B4-BE49-F238E27FC236}">
                <a16:creationId xmlns:a16="http://schemas.microsoft.com/office/drawing/2014/main" id="{FAC10E23-7AC8-D84C-9AEC-80309BF56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语法说明</a:t>
            </a:r>
          </a:p>
        </p:txBody>
      </p:sp>
      <p:pic>
        <p:nvPicPr>
          <p:cNvPr id="22532" name="图片 2">
            <a:extLst>
              <a:ext uri="{FF2B5EF4-FFF2-40B4-BE49-F238E27FC236}">
                <a16:creationId xmlns:a16="http://schemas.microsoft.com/office/drawing/2014/main" id="{0B5FE884-C46E-4DE7-4457-1422AD07F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5659438"/>
            <a:ext cx="531653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10">
            <a:extLst>
              <a:ext uri="{FF2B5EF4-FFF2-40B4-BE49-F238E27FC236}">
                <a16:creationId xmlns:a16="http://schemas.microsoft.com/office/drawing/2014/main" id="{4E4C60CA-542A-635E-9EE4-6BE11E1BF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0950"/>
            <a:ext cx="8291513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#include &lt;vector&gt;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#include &lt;algorithm&gt;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void </a:t>
            </a:r>
            <a:r>
              <a:rPr lang="zh-CN" altLang="en-US" sz="1800" dirty="0">
                <a:solidFill>
                  <a:srgbClr val="0000EB"/>
                </a:solidFill>
              </a:rPr>
              <a:t>print</a:t>
            </a:r>
            <a:r>
              <a:rPr lang="zh-CN" altLang="en-US" sz="1800" dirty="0">
                <a:solidFill>
                  <a:schemeClr val="tx1"/>
                </a:solidFill>
              </a:rPr>
              <a:t>(int i){ cout &lt;&lt; i &lt;&lt; "    ";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int main(){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//创建一个整型向量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vector&lt;int&gt; numberlist;     //  int number[</a:t>
            </a:r>
            <a:r>
              <a:rPr lang="en-US" altLang="zh-CN" sz="1800" dirty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];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//追加数据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for(int i=0;i&lt;10;i++)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    numberlist.</a:t>
            </a:r>
            <a:r>
              <a:rPr lang="zh-CN" altLang="en-US" sz="1800" dirty="0">
                <a:solidFill>
                  <a:srgbClr val="FF0000"/>
                </a:solidFill>
              </a:rPr>
              <a:t>push_back</a:t>
            </a:r>
            <a:r>
              <a:rPr lang="zh-CN" altLang="en-US" sz="1800" dirty="0">
                <a:solidFill>
                  <a:schemeClr val="tx1"/>
                </a:solidFill>
              </a:rPr>
              <a:t>(i+1);  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    for_each</a:t>
            </a:r>
            <a:r>
              <a:rPr lang="zh-CN" altLang="en-US" sz="1800" dirty="0">
                <a:solidFill>
                  <a:schemeClr val="tx1"/>
                </a:solidFill>
              </a:rPr>
              <a:t>(numberlist.begin() , numberlist.end() , </a:t>
            </a:r>
            <a:r>
              <a:rPr lang="zh-CN" altLang="en-US" sz="1800" dirty="0">
                <a:solidFill>
                  <a:srgbClr val="0000EB"/>
                </a:solidFill>
              </a:rPr>
              <a:t>print</a:t>
            </a:r>
            <a:r>
              <a:rPr lang="zh-CN" altLang="en-US" sz="1800" dirty="0">
                <a:solidFill>
                  <a:schemeClr val="tx1"/>
                </a:solidFill>
              </a:rPr>
              <a:t> 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cout &lt;&lt; endl;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//插入数据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numberlist.</a:t>
            </a:r>
            <a:r>
              <a:rPr lang="zh-CN" altLang="en-US" sz="1800" dirty="0">
                <a:solidFill>
                  <a:srgbClr val="FF0000"/>
                </a:solidFill>
              </a:rPr>
              <a:t>insert</a:t>
            </a:r>
            <a:r>
              <a:rPr lang="zh-CN" altLang="en-US" sz="1800" dirty="0">
                <a:solidFill>
                  <a:schemeClr val="tx1"/>
                </a:solidFill>
              </a:rPr>
              <a:t>(numberlist.</a:t>
            </a:r>
            <a:r>
              <a:rPr lang="zh-CN" altLang="en-US" sz="1800" dirty="0">
                <a:solidFill>
                  <a:srgbClr val="FF0000"/>
                </a:solidFill>
              </a:rPr>
              <a:t>begin()+5</a:t>
            </a:r>
            <a:r>
              <a:rPr lang="zh-CN" altLang="en-US" sz="1800" dirty="0">
                <a:solidFill>
                  <a:schemeClr val="tx1"/>
                </a:solidFill>
              </a:rPr>
              <a:t>,100);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for_each</a:t>
            </a:r>
            <a:r>
              <a:rPr lang="zh-CN" altLang="en-US" sz="1800" dirty="0">
                <a:solidFill>
                  <a:schemeClr val="tx1"/>
                </a:solidFill>
              </a:rPr>
              <a:t>(numberlist.begin() , numberlist.end() , </a:t>
            </a:r>
            <a:r>
              <a:rPr lang="zh-CN" altLang="en-US" sz="1800" dirty="0">
                <a:solidFill>
                  <a:srgbClr val="0000EB"/>
                </a:solidFill>
              </a:rPr>
              <a:t>print</a:t>
            </a:r>
            <a:r>
              <a:rPr lang="zh-CN" altLang="en-US" sz="1800" dirty="0">
                <a:solidFill>
                  <a:schemeClr val="tx1"/>
                </a:solidFill>
              </a:rPr>
              <a:t> 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cout &lt;&lt; endl; </a:t>
            </a:r>
          </a:p>
        </p:txBody>
      </p:sp>
      <p:sp>
        <p:nvSpPr>
          <p:cNvPr id="25603" name="标题 1">
            <a:extLst>
              <a:ext uri="{FF2B5EF4-FFF2-40B4-BE49-F238E27FC236}">
                <a16:creationId xmlns:a16="http://schemas.microsoft.com/office/drawing/2014/main" id="{2024B2C8-7146-6A0B-2513-2E0EC9E6C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STL</a:t>
            </a:r>
            <a:r>
              <a:rPr lang="zh-CN" altLang="en-US" sz="3200"/>
              <a:t>应用示例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30364298-D781-44C3-8AFF-4D54B7FBF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4138613"/>
            <a:ext cx="1439863" cy="442912"/>
          </a:xfrm>
          <a:prstGeom prst="wedgeRoundRectCallout">
            <a:avLst>
              <a:gd name="adj1" fmla="val -78139"/>
              <a:gd name="adj2" fmla="val 66319"/>
              <a:gd name="adj3" fmla="val 16667"/>
            </a:avLst>
          </a:prstGeom>
          <a:noFill/>
          <a:ln w="9525">
            <a:solidFill>
              <a:srgbClr val="5660D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//函数指针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40E342A-6239-0FF4-50D1-B94728D1A7AC}"/>
              </a:ext>
            </a:extLst>
          </p:cNvPr>
          <p:cNvSpPr/>
          <p:nvPr/>
        </p:nvSpPr>
        <p:spPr>
          <a:xfrm>
            <a:off x="971550" y="4246563"/>
            <a:ext cx="2881313" cy="35877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412B38-3B2A-E424-A893-E7176AB5B525}"/>
              </a:ext>
            </a:extLst>
          </p:cNvPr>
          <p:cNvSpPr/>
          <p:nvPr/>
        </p:nvSpPr>
        <p:spPr>
          <a:xfrm>
            <a:off x="393700" y="1271588"/>
            <a:ext cx="2503488" cy="64928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3A16B12-752C-CB90-08D0-FEC2B5F1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976813"/>
            <a:ext cx="1657350" cy="442912"/>
          </a:xfrm>
          <a:prstGeom prst="wedgeRoundRectCallout">
            <a:avLst>
              <a:gd name="adj1" fmla="val -97537"/>
              <a:gd name="adj2" fmla="val -65097"/>
              <a:gd name="adj3" fmla="val 16667"/>
            </a:avLst>
          </a:prstGeom>
          <a:noFill/>
          <a:ln w="9525">
            <a:solidFill>
              <a:srgbClr val="5660D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//获得迭代器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D103980-D35B-6FE7-A779-16075BC6D1B0}"/>
              </a:ext>
            </a:extLst>
          </p:cNvPr>
          <p:cNvSpPr/>
          <p:nvPr/>
        </p:nvSpPr>
        <p:spPr>
          <a:xfrm>
            <a:off x="684213" y="3141663"/>
            <a:ext cx="2592387" cy="54768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7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E25185C1-0920-8491-04BE-8D2DB76A5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STL</a:t>
            </a:r>
            <a:r>
              <a:rPr lang="zh-CN" altLang="en-US" sz="3200"/>
              <a:t>应用示例</a:t>
            </a:r>
          </a:p>
        </p:txBody>
      </p:sp>
      <p:sp>
        <p:nvSpPr>
          <p:cNvPr id="25603" name="文本框 10">
            <a:extLst>
              <a:ext uri="{FF2B5EF4-FFF2-40B4-BE49-F238E27FC236}">
                <a16:creationId xmlns:a16="http://schemas.microsoft.com/office/drawing/2014/main" id="{96EBCC7C-C6D4-9392-D1B9-8282B6620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1201738"/>
            <a:ext cx="8229600" cy="54419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//</a:t>
            </a:r>
            <a:r>
              <a:rPr lang="zh-CN" altLang="en-US" sz="1800" dirty="0">
                <a:solidFill>
                  <a:schemeClr val="tx1"/>
                </a:solidFill>
              </a:rPr>
              <a:t>删除向量容器中的第</a:t>
            </a:r>
            <a:r>
              <a:rPr lang="en-US" altLang="zh-CN" sz="1800" dirty="0">
                <a:solidFill>
                  <a:schemeClr val="tx1"/>
                </a:solidFill>
              </a:rPr>
              <a:t>6</a:t>
            </a:r>
            <a:r>
              <a:rPr lang="zh-CN" altLang="en-US" sz="1800" dirty="0">
                <a:solidFill>
                  <a:schemeClr val="tx1"/>
                </a:solidFill>
              </a:rPr>
              <a:t>个元素开始到第</a:t>
            </a:r>
            <a:r>
              <a:rPr lang="en-US" altLang="zh-CN" sz="1800" dirty="0">
                <a:solidFill>
                  <a:schemeClr val="tx1"/>
                </a:solidFill>
              </a:rPr>
              <a:t>8</a:t>
            </a:r>
            <a:r>
              <a:rPr lang="zh-CN" altLang="en-US" sz="1800" dirty="0">
                <a:solidFill>
                  <a:schemeClr val="tx1"/>
                </a:solidFill>
              </a:rPr>
              <a:t>元素，注意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第九个元素的值不会被删除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numberlist.</a:t>
            </a:r>
            <a:r>
              <a:rPr lang="en-US" altLang="zh-CN" sz="1800" dirty="0" err="1">
                <a:solidFill>
                  <a:srgbClr val="FF0000"/>
                </a:solidFill>
              </a:rPr>
              <a:t>erase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numberlist.begin</a:t>
            </a:r>
            <a:r>
              <a:rPr lang="en-US" altLang="zh-CN" sz="1800" dirty="0">
                <a:solidFill>
                  <a:schemeClr val="tx1"/>
                </a:solidFill>
              </a:rPr>
              <a:t>()+5 , </a:t>
            </a:r>
            <a:r>
              <a:rPr lang="en-US" altLang="zh-CN" sz="1800" dirty="0" err="1">
                <a:solidFill>
                  <a:schemeClr val="tx1"/>
                </a:solidFill>
              </a:rPr>
              <a:t>numberlist.begin</a:t>
            </a:r>
            <a:r>
              <a:rPr lang="en-US" altLang="zh-CN" sz="1800" dirty="0">
                <a:solidFill>
                  <a:schemeClr val="tx1"/>
                </a:solidFill>
              </a:rPr>
              <a:t>()+8); 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前闭后开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for_each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numberlist.begin</a:t>
            </a:r>
            <a:r>
              <a:rPr lang="en-US" altLang="zh-CN" sz="1800" dirty="0">
                <a:solidFill>
                  <a:schemeClr val="tx1"/>
                </a:solidFill>
              </a:rPr>
              <a:t>() , </a:t>
            </a:r>
            <a:r>
              <a:rPr lang="en-US" altLang="zh-CN" sz="1800" dirty="0" err="1">
                <a:solidFill>
                  <a:schemeClr val="tx1"/>
                </a:solidFill>
              </a:rPr>
              <a:t>numberlist.end</a:t>
            </a:r>
            <a:r>
              <a:rPr lang="en-US" altLang="zh-CN" sz="1800" dirty="0">
                <a:solidFill>
                  <a:schemeClr val="tx1"/>
                </a:solidFill>
              </a:rPr>
              <a:t>() , </a:t>
            </a:r>
            <a:r>
              <a:rPr lang="en-US" altLang="zh-CN" sz="1800" dirty="0">
                <a:solidFill>
                  <a:srgbClr val="0000EB"/>
                </a:solidFill>
              </a:rPr>
              <a:t>print </a:t>
            </a:r>
            <a:r>
              <a:rPr lang="en-US" altLang="zh-CN" sz="18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</a:rPr>
              <a:t> &lt;&lt; </a:t>
            </a:r>
            <a:r>
              <a:rPr lang="en-US" altLang="zh-CN" sz="1800" dirty="0" err="1">
                <a:solidFill>
                  <a:schemeClr val="tx1"/>
                </a:solidFill>
              </a:rPr>
              <a:t>endl</a:t>
            </a:r>
            <a:r>
              <a:rPr lang="en-US" altLang="zh-CN" sz="1800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//</a:t>
            </a:r>
            <a:r>
              <a:rPr lang="zh-CN" altLang="en-US" sz="1800" dirty="0">
                <a:solidFill>
                  <a:schemeClr val="tx1"/>
                </a:solidFill>
              </a:rPr>
              <a:t>删除向量队列的最后一个元素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numberlist.</a:t>
            </a:r>
            <a:r>
              <a:rPr lang="en-US" altLang="zh-CN" sz="1800" dirty="0" err="1">
                <a:solidFill>
                  <a:srgbClr val="FF0000"/>
                </a:solidFill>
              </a:rPr>
              <a:t>pop_back</a:t>
            </a:r>
            <a:r>
              <a:rPr lang="en-US" altLang="zh-CN" sz="1800" dirty="0">
                <a:solidFill>
                  <a:schemeClr val="tx1"/>
                </a:solidFill>
              </a:rPr>
              <a:t>(); 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for_each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numberlist.begin</a:t>
            </a:r>
            <a:r>
              <a:rPr lang="en-US" altLang="zh-CN" sz="1800" dirty="0">
                <a:solidFill>
                  <a:schemeClr val="tx1"/>
                </a:solidFill>
              </a:rPr>
              <a:t>() , </a:t>
            </a:r>
            <a:r>
              <a:rPr lang="en-US" altLang="zh-CN" sz="1800" dirty="0" err="1">
                <a:solidFill>
                  <a:schemeClr val="tx1"/>
                </a:solidFill>
              </a:rPr>
              <a:t>numberlist.end</a:t>
            </a:r>
            <a:r>
              <a:rPr lang="en-US" altLang="zh-CN" sz="1800" dirty="0">
                <a:solidFill>
                  <a:schemeClr val="tx1"/>
                </a:solidFill>
              </a:rPr>
              <a:t>() , </a:t>
            </a:r>
            <a:r>
              <a:rPr lang="en-US" altLang="zh-CN" sz="1800" dirty="0">
                <a:solidFill>
                  <a:srgbClr val="0000EB"/>
                </a:solidFill>
              </a:rPr>
              <a:t>print</a:t>
            </a:r>
            <a:r>
              <a:rPr lang="en-US" altLang="zh-CN" sz="1800" dirty="0">
                <a:solidFill>
                  <a:schemeClr val="tx1"/>
                </a:solidFill>
              </a:rPr>
              <a:t> );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</a:rPr>
              <a:t> &lt;&lt; </a:t>
            </a:r>
            <a:r>
              <a:rPr lang="en-US" altLang="zh-CN" sz="1800" dirty="0" err="1">
                <a:solidFill>
                  <a:schemeClr val="tx1"/>
                </a:solidFill>
              </a:rPr>
              <a:t>endl</a:t>
            </a:r>
            <a:r>
              <a:rPr lang="en-US" altLang="zh-CN" sz="1800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//</a:t>
            </a:r>
            <a:r>
              <a:rPr lang="zh-CN" altLang="en-US" sz="1800" dirty="0">
                <a:solidFill>
                  <a:schemeClr val="tx1"/>
                </a:solidFill>
              </a:rPr>
              <a:t>遍历向量容器，有越界保护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throwing out-of-range</a:t>
            </a:r>
            <a:endParaRPr lang="zh-CN" alt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for(int 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en-US" altLang="zh-CN" sz="1800" dirty="0">
                <a:solidFill>
                  <a:schemeClr val="tx1"/>
                </a:solidFill>
              </a:rPr>
              <a:t>=0;i&lt;</a:t>
            </a:r>
            <a:r>
              <a:rPr lang="en-US" altLang="zh-CN" sz="1800" dirty="0" err="1">
                <a:solidFill>
                  <a:srgbClr val="FF0000"/>
                </a:solidFill>
              </a:rPr>
              <a:t>numberlist.size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en-US" altLang="zh-CN" sz="1800" dirty="0">
                <a:solidFill>
                  <a:schemeClr val="tx1"/>
                </a:solidFill>
              </a:rPr>
              <a:t>++)   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    {  </a:t>
            </a:r>
            <a:r>
              <a:rPr lang="en-US" altLang="zh-CN" sz="1800" dirty="0" err="1">
                <a:solidFill>
                  <a:schemeClr val="tx1"/>
                </a:solidFill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</a:rPr>
              <a:t> &lt;&lt; </a:t>
            </a:r>
            <a:r>
              <a:rPr lang="en-US" altLang="zh-CN" sz="1800" dirty="0">
                <a:solidFill>
                  <a:srgbClr val="FF0000"/>
                </a:solidFill>
              </a:rPr>
              <a:t>numberlist.at(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) </a:t>
            </a:r>
            <a:r>
              <a:rPr lang="en-US" altLang="zh-CN" sz="1800" dirty="0">
                <a:solidFill>
                  <a:schemeClr val="tx1"/>
                </a:solidFill>
              </a:rPr>
              <a:t>&lt;&lt; ‘ ‘;;  }   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numberlist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11496BBC-95A5-55FB-A4D6-5C556C27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Outlines</a:t>
            </a:r>
            <a:endParaRPr lang="zh-CN" altLang="en-US" sz="320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3E83F852-40E7-3C9D-5E59-FA474D1265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9389" y="1196752"/>
            <a:ext cx="8229600" cy="4784725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模板概述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study: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证券业绩报表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std::map std::set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00EA100F-C70D-6684-4D0F-6BD8B968D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STL</a:t>
            </a:r>
            <a:r>
              <a:rPr lang="zh-CN" altLang="en-US" sz="3200"/>
              <a:t>应用示例</a:t>
            </a:r>
          </a:p>
        </p:txBody>
      </p:sp>
      <p:sp>
        <p:nvSpPr>
          <p:cNvPr id="27651" name="矩形 1">
            <a:extLst>
              <a:ext uri="{FF2B5EF4-FFF2-40B4-BE49-F238E27FC236}">
                <a16:creationId xmlns:a16="http://schemas.microsoft.com/office/drawing/2014/main" id="{E50DCA71-94FF-D9CD-5FD6-D89E681BD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836613"/>
            <a:ext cx="8569325" cy="61523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#include &lt;algorithm&gt;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void </a:t>
            </a:r>
            <a:r>
              <a:rPr lang="en-US" altLang="zh-CN" sz="2000" dirty="0">
                <a:solidFill>
                  <a:srgbClr val="0000EB"/>
                </a:solidFill>
              </a:rPr>
              <a:t>print</a:t>
            </a:r>
            <a:r>
              <a:rPr lang="en-US" altLang="zh-CN" sz="2000" dirty="0">
                <a:solidFill>
                  <a:schemeClr val="tx1"/>
                </a:solidFill>
              </a:rPr>
              <a:t>(int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){ 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&lt;&lt; "\t"; }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bool </a:t>
            </a:r>
            <a:r>
              <a:rPr lang="en-US" altLang="zh-CN" sz="2000" dirty="0">
                <a:solidFill>
                  <a:srgbClr val="0000EB"/>
                </a:solidFill>
              </a:rPr>
              <a:t>odd</a:t>
            </a:r>
            <a:r>
              <a:rPr lang="en-US" altLang="zh-CN" sz="2000" dirty="0">
                <a:solidFill>
                  <a:schemeClr val="tx1"/>
                </a:solidFill>
              </a:rPr>
              <a:t>(int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){ return i%2!=0; }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bool </a:t>
            </a:r>
            <a:r>
              <a:rPr lang="en-US" altLang="zh-CN" sz="2000" dirty="0">
                <a:solidFill>
                  <a:srgbClr val="0000EB"/>
                </a:solidFill>
              </a:rPr>
              <a:t>comp</a:t>
            </a:r>
            <a:r>
              <a:rPr lang="en-US" altLang="zh-CN" sz="2000" dirty="0">
                <a:solidFill>
                  <a:schemeClr val="tx1"/>
                </a:solidFill>
              </a:rPr>
              <a:t>(const int&amp; i1,const int&amp; i2) { return i1&lt;i2; }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int main(){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vector&lt; int &gt;</a:t>
            </a:r>
            <a:r>
              <a:rPr lang="en-US" altLang="zh-CN" sz="2000" dirty="0">
                <a:solidFill>
                  <a:schemeClr val="tx1"/>
                </a:solidFill>
              </a:rPr>
              <a:t> v(6);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向量</a:t>
            </a:r>
            <a:r>
              <a:rPr lang="en-US" altLang="zh-CN" sz="2000" dirty="0">
                <a:solidFill>
                  <a:schemeClr val="tx1"/>
                </a:solidFill>
              </a:rPr>
              <a:t>v</a:t>
            </a:r>
            <a:r>
              <a:rPr lang="zh-CN" altLang="en-US" sz="2000" dirty="0">
                <a:solidFill>
                  <a:schemeClr val="tx1"/>
                </a:solidFill>
              </a:rPr>
              <a:t>中的随机系列：</a:t>
            </a:r>
            <a:r>
              <a:rPr lang="en-US" altLang="zh-CN" sz="2000" dirty="0">
                <a:solidFill>
                  <a:schemeClr val="tx1"/>
                </a:solidFill>
              </a:rPr>
              <a:t>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generate </a:t>
            </a:r>
            <a:r>
              <a:rPr lang="en-US" altLang="zh-CN" sz="2000" dirty="0">
                <a:solidFill>
                  <a:schemeClr val="tx1"/>
                </a:solidFill>
              </a:rPr>
              <a:t>( </a:t>
            </a:r>
            <a:r>
              <a:rPr lang="en-US" altLang="zh-CN" sz="2000" dirty="0" err="1">
                <a:solidFill>
                  <a:schemeClr val="tx1"/>
                </a:solidFill>
              </a:rPr>
              <a:t>v.begin</a:t>
            </a:r>
            <a:r>
              <a:rPr lang="en-US" altLang="zh-CN" sz="2000" dirty="0">
                <a:solidFill>
                  <a:schemeClr val="tx1"/>
                </a:solidFill>
              </a:rPr>
              <a:t>() , </a:t>
            </a:r>
            <a:r>
              <a:rPr lang="en-US" altLang="zh-CN" sz="2000" dirty="0" err="1">
                <a:solidFill>
                  <a:schemeClr val="tx1"/>
                </a:solidFill>
              </a:rPr>
              <a:t>v.end</a:t>
            </a:r>
            <a:r>
              <a:rPr lang="en-US" altLang="zh-CN" sz="2000" dirty="0">
                <a:solidFill>
                  <a:schemeClr val="tx1"/>
                </a:solidFill>
              </a:rPr>
              <a:t>() , </a:t>
            </a:r>
            <a:r>
              <a:rPr lang="en-US" altLang="zh-CN" sz="2000" dirty="0">
                <a:solidFill>
                  <a:srgbClr val="0000EB"/>
                </a:solidFill>
              </a:rPr>
              <a:t>rand</a:t>
            </a:r>
            <a:r>
              <a:rPr lang="en-US" altLang="zh-CN" sz="2000" dirty="0">
                <a:solidFill>
                  <a:schemeClr val="tx1"/>
                </a:solidFill>
              </a:rPr>
              <a:t> );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for_each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 </a:t>
            </a:r>
            <a:r>
              <a:rPr lang="en-US" altLang="zh-CN" sz="2000" dirty="0" err="1">
                <a:solidFill>
                  <a:schemeClr val="tx1"/>
                </a:solidFill>
              </a:rPr>
              <a:t>v.begin</a:t>
            </a:r>
            <a:r>
              <a:rPr lang="en-US" altLang="zh-CN" sz="2000" dirty="0">
                <a:solidFill>
                  <a:schemeClr val="tx1"/>
                </a:solidFill>
              </a:rPr>
              <a:t>() , </a:t>
            </a:r>
            <a:r>
              <a:rPr lang="en-US" altLang="zh-CN" sz="2000" dirty="0" err="1">
                <a:solidFill>
                  <a:schemeClr val="tx1"/>
                </a:solidFill>
              </a:rPr>
              <a:t>v.end</a:t>
            </a:r>
            <a:r>
              <a:rPr lang="en-US" altLang="zh-CN" sz="2000" dirty="0">
                <a:solidFill>
                  <a:schemeClr val="tx1"/>
                </a:solidFill>
              </a:rPr>
              <a:t>() , </a:t>
            </a:r>
            <a:r>
              <a:rPr lang="en-US" altLang="zh-CN" sz="2000" dirty="0">
                <a:solidFill>
                  <a:srgbClr val="0000EB"/>
                </a:solidFill>
              </a:rPr>
              <a:t>print</a:t>
            </a:r>
            <a:r>
              <a:rPr lang="en-US" altLang="zh-CN" sz="2000" dirty="0">
                <a:solidFill>
                  <a:schemeClr val="tx1"/>
                </a:solidFill>
              </a:rPr>
              <a:t> );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B651E11-EB3A-C86E-368A-FB45E495D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489575"/>
            <a:ext cx="1439863" cy="442913"/>
          </a:xfrm>
          <a:prstGeom prst="wedgeRoundRectCallout">
            <a:avLst>
              <a:gd name="adj1" fmla="val -80065"/>
              <a:gd name="adj2" fmla="val 16273"/>
              <a:gd name="adj3" fmla="val 16667"/>
            </a:avLst>
          </a:prstGeom>
          <a:noFill/>
          <a:ln w="9525">
            <a:solidFill>
              <a:srgbClr val="5660D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//函数指针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A0CAA19-D258-522E-92A4-8B69AE58063E}"/>
              </a:ext>
            </a:extLst>
          </p:cNvPr>
          <p:cNvSpPr/>
          <p:nvPr/>
        </p:nvSpPr>
        <p:spPr>
          <a:xfrm>
            <a:off x="3998913" y="5181600"/>
            <a:ext cx="576262" cy="115252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D923C1C-DFB3-3E99-2A0A-EC6E4CE0452A}"/>
              </a:ext>
            </a:extLst>
          </p:cNvPr>
          <p:cNvSpPr/>
          <p:nvPr/>
        </p:nvSpPr>
        <p:spPr>
          <a:xfrm>
            <a:off x="1776413" y="5280025"/>
            <a:ext cx="1139825" cy="100806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1CD59DE-0B2F-B1BE-E05C-0685DBAB9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6380163"/>
            <a:ext cx="2303462" cy="442912"/>
          </a:xfrm>
          <a:prstGeom prst="wedgeRoundRectCallout">
            <a:avLst>
              <a:gd name="adj1" fmla="val -79426"/>
              <a:gd name="adj2" fmla="val -67185"/>
              <a:gd name="adj3" fmla="val 16667"/>
            </a:avLst>
          </a:prstGeom>
          <a:noFill/>
          <a:ln w="9525">
            <a:solidFill>
              <a:srgbClr val="5660D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//获得</a:t>
            </a:r>
            <a:r>
              <a:rPr lang="en-US" altLang="zh-CN" sz="2000">
                <a:solidFill>
                  <a:schemeClr val="tx1"/>
                </a:solidFill>
              </a:rPr>
              <a:t>start</a:t>
            </a:r>
            <a:r>
              <a:rPr lang="zh-CN" altLang="en-US" sz="2000">
                <a:solidFill>
                  <a:schemeClr val="tx1"/>
                </a:solidFill>
              </a:rPr>
              <a:t>迭代器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B593EC-28B9-248B-EAE3-787F61D49C74}"/>
              </a:ext>
            </a:extLst>
          </p:cNvPr>
          <p:cNvSpPr/>
          <p:nvPr/>
        </p:nvSpPr>
        <p:spPr>
          <a:xfrm>
            <a:off x="3062288" y="5280025"/>
            <a:ext cx="792162" cy="100806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236D5368-82AA-39A7-4652-08FDD268D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789363"/>
            <a:ext cx="2305050" cy="442912"/>
          </a:xfrm>
          <a:prstGeom prst="wedgeRoundRectCallout">
            <a:avLst>
              <a:gd name="adj1" fmla="val -18921"/>
              <a:gd name="adj2" fmla="val 272463"/>
              <a:gd name="adj3" fmla="val 16667"/>
            </a:avLst>
          </a:prstGeom>
          <a:noFill/>
          <a:ln w="9525">
            <a:solidFill>
              <a:srgbClr val="5660D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//获得</a:t>
            </a:r>
            <a:r>
              <a:rPr lang="en-US" altLang="zh-CN" sz="2000">
                <a:solidFill>
                  <a:schemeClr val="tx1"/>
                </a:solidFill>
              </a:rPr>
              <a:t>finish</a:t>
            </a:r>
            <a:r>
              <a:rPr lang="zh-CN" altLang="en-US" sz="2000">
                <a:solidFill>
                  <a:schemeClr val="tx1"/>
                </a:solidFill>
              </a:rPr>
              <a:t>迭代器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7" grpId="0" bldLvl="0" animBg="1" autoUpdateAnimBg="0"/>
      <p:bldP spid="9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1FE20026-C041-83E6-FBBF-AF46E4678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STL</a:t>
            </a:r>
            <a:r>
              <a:rPr lang="zh-CN" altLang="en-US" sz="3200"/>
              <a:t>应用示例</a:t>
            </a:r>
          </a:p>
        </p:txBody>
      </p:sp>
      <p:sp>
        <p:nvSpPr>
          <p:cNvPr id="31747" name="矩形 1">
            <a:extLst>
              <a:ext uri="{FF2B5EF4-FFF2-40B4-BE49-F238E27FC236}">
                <a16:creationId xmlns:a16="http://schemas.microsoft.com/office/drawing/2014/main" id="{4D85FE7E-2C96-5086-9349-31F680DB2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244600"/>
            <a:ext cx="85693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用〇替换奇数后：</a:t>
            </a:r>
            <a:r>
              <a:rPr lang="en-US" altLang="zh-CN" sz="2000" dirty="0">
                <a:solidFill>
                  <a:schemeClr val="tx1"/>
                </a:solidFill>
              </a:rPr>
              <a:t>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replace_if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 </a:t>
            </a:r>
            <a:r>
              <a:rPr lang="en-US" altLang="zh-CN" sz="2000" dirty="0" err="1">
                <a:solidFill>
                  <a:schemeClr val="tx1"/>
                </a:solidFill>
              </a:rPr>
              <a:t>v.begin</a:t>
            </a:r>
            <a:r>
              <a:rPr lang="en-US" altLang="zh-CN" sz="2000" dirty="0">
                <a:solidFill>
                  <a:schemeClr val="tx1"/>
                </a:solidFill>
              </a:rPr>
              <a:t>() , </a:t>
            </a:r>
            <a:r>
              <a:rPr lang="en-US" altLang="zh-CN" sz="2000" dirty="0" err="1">
                <a:solidFill>
                  <a:schemeClr val="tx1"/>
                </a:solidFill>
              </a:rPr>
              <a:t>v.end</a:t>
            </a:r>
            <a:r>
              <a:rPr lang="en-US" altLang="zh-CN" sz="2000" dirty="0">
                <a:solidFill>
                  <a:schemeClr val="tx1"/>
                </a:solidFill>
              </a:rPr>
              <a:t>() , </a:t>
            </a:r>
            <a:r>
              <a:rPr lang="en-US" altLang="zh-CN" sz="2000" dirty="0">
                <a:solidFill>
                  <a:srgbClr val="0000EB"/>
                </a:solidFill>
              </a:rPr>
              <a:t>odd</a:t>
            </a:r>
            <a:r>
              <a:rPr lang="en-US" altLang="zh-CN" sz="2000" dirty="0">
                <a:solidFill>
                  <a:schemeClr val="tx1"/>
                </a:solidFill>
              </a:rPr>
              <a:t> , 0 );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for_each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 </a:t>
            </a:r>
            <a:r>
              <a:rPr lang="en-US" altLang="zh-CN" sz="2000" dirty="0" err="1">
                <a:solidFill>
                  <a:schemeClr val="tx1"/>
                </a:solidFill>
              </a:rPr>
              <a:t>v.begin</a:t>
            </a:r>
            <a:r>
              <a:rPr lang="en-US" altLang="zh-CN" sz="2000" dirty="0">
                <a:solidFill>
                  <a:schemeClr val="tx1"/>
                </a:solidFill>
              </a:rPr>
              <a:t>() , </a:t>
            </a:r>
            <a:r>
              <a:rPr lang="en-US" altLang="zh-CN" sz="2000" dirty="0" err="1">
                <a:solidFill>
                  <a:schemeClr val="tx1"/>
                </a:solidFill>
              </a:rPr>
              <a:t>v.end</a:t>
            </a:r>
            <a:r>
              <a:rPr lang="en-US" altLang="zh-CN" sz="2000" dirty="0">
                <a:solidFill>
                  <a:schemeClr val="tx1"/>
                </a:solidFill>
              </a:rPr>
              <a:t>() , </a:t>
            </a:r>
            <a:r>
              <a:rPr lang="en-US" altLang="zh-CN" sz="2000" dirty="0">
                <a:solidFill>
                  <a:srgbClr val="0000EB"/>
                </a:solidFill>
              </a:rPr>
              <a:t>print</a:t>
            </a:r>
            <a:r>
              <a:rPr lang="en-US" altLang="zh-CN" sz="2000" dirty="0">
                <a:solidFill>
                  <a:schemeClr val="tx1"/>
                </a:solidFill>
              </a:rPr>
              <a:t> );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升序排列后：</a:t>
            </a:r>
            <a:r>
              <a:rPr lang="en-US" altLang="zh-CN" sz="2000" dirty="0">
                <a:solidFill>
                  <a:schemeClr val="tx1"/>
                </a:solidFill>
              </a:rPr>
              <a:t>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sort </a:t>
            </a:r>
            <a:r>
              <a:rPr lang="en-US" altLang="zh-CN" sz="2000" dirty="0">
                <a:solidFill>
                  <a:schemeClr val="tx1"/>
                </a:solidFill>
              </a:rPr>
              <a:t>( </a:t>
            </a:r>
            <a:r>
              <a:rPr lang="en-US" altLang="zh-CN" sz="2000" dirty="0" err="1">
                <a:solidFill>
                  <a:schemeClr val="tx1"/>
                </a:solidFill>
              </a:rPr>
              <a:t>v.begin</a:t>
            </a:r>
            <a:r>
              <a:rPr lang="en-US" altLang="zh-CN" sz="2000" dirty="0">
                <a:solidFill>
                  <a:schemeClr val="tx1"/>
                </a:solidFill>
              </a:rPr>
              <a:t>() , </a:t>
            </a:r>
            <a:r>
              <a:rPr lang="en-US" altLang="zh-CN" sz="2000" dirty="0" err="1">
                <a:solidFill>
                  <a:schemeClr val="tx1"/>
                </a:solidFill>
              </a:rPr>
              <a:t>v.end</a:t>
            </a:r>
            <a:r>
              <a:rPr lang="en-US" altLang="zh-CN" sz="2000" dirty="0">
                <a:solidFill>
                  <a:schemeClr val="tx1"/>
                </a:solidFill>
              </a:rPr>
              <a:t>() , </a:t>
            </a:r>
            <a:r>
              <a:rPr lang="en-US" altLang="zh-CN" sz="2000" dirty="0">
                <a:solidFill>
                  <a:srgbClr val="0000EB"/>
                </a:solidFill>
              </a:rPr>
              <a:t>comp</a:t>
            </a:r>
            <a:r>
              <a:rPr lang="en-US" altLang="zh-CN" sz="2000" dirty="0">
                <a:solidFill>
                  <a:schemeClr val="tx1"/>
                </a:solidFill>
              </a:rPr>
              <a:t> );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for_each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 </a:t>
            </a:r>
            <a:r>
              <a:rPr lang="en-US" altLang="zh-CN" sz="2000" dirty="0" err="1">
                <a:solidFill>
                  <a:schemeClr val="tx1"/>
                </a:solidFill>
              </a:rPr>
              <a:t>v.begin</a:t>
            </a:r>
            <a:r>
              <a:rPr lang="en-US" altLang="zh-CN" sz="2000" dirty="0">
                <a:solidFill>
                  <a:schemeClr val="tx1"/>
                </a:solidFill>
              </a:rPr>
              <a:t>() , </a:t>
            </a:r>
            <a:r>
              <a:rPr lang="en-US" altLang="zh-CN" sz="2000" dirty="0" err="1">
                <a:solidFill>
                  <a:schemeClr val="tx1"/>
                </a:solidFill>
              </a:rPr>
              <a:t>v.end</a:t>
            </a:r>
            <a:r>
              <a:rPr lang="en-US" altLang="zh-CN" sz="2000" dirty="0">
                <a:solidFill>
                  <a:schemeClr val="tx1"/>
                </a:solidFill>
              </a:rPr>
              <a:t>() , </a:t>
            </a:r>
            <a:r>
              <a:rPr lang="en-US" altLang="zh-CN" sz="2000" dirty="0">
                <a:solidFill>
                  <a:srgbClr val="0000EB"/>
                </a:solidFill>
              </a:rPr>
              <a:t>print</a:t>
            </a:r>
            <a:r>
              <a:rPr lang="en-US" altLang="zh-CN" sz="2000" dirty="0">
                <a:solidFill>
                  <a:schemeClr val="tx1"/>
                </a:solidFill>
              </a:rPr>
              <a:t> );  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1F193D0-7380-1C6C-9F0D-6D8094260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Case Study</a:t>
            </a:r>
            <a:endParaRPr lang="zh-CN" altLang="en-US" sz="3200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68C05D21-7BF4-8AC9-DD03-B160E7D3AC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设计一个程序，每天为</a:t>
            </a:r>
            <a:r>
              <a:rPr lang="en-US" altLang="zh-CN" sz="2400" dirty="0"/>
              <a:t>NASDAQ</a:t>
            </a:r>
            <a:r>
              <a:rPr lang="zh-CN" altLang="en-US" sz="2400" dirty="0"/>
              <a:t>证券交易所生成的两个报表来反映当天的交易情况，数据格式如下：</a:t>
            </a:r>
            <a:endParaRPr lang="en-US" altLang="zh-CN" sz="2400" dirty="0"/>
          </a:p>
          <a:p>
            <a:r>
              <a:rPr lang="en-US" altLang="zh-CN" sz="2400" dirty="0"/>
              <a:t>&lt;</a:t>
            </a:r>
            <a:r>
              <a:rPr lang="zh-CN" altLang="en-US" sz="2400" dirty="0"/>
              <a:t>股票代号</a:t>
            </a:r>
            <a:r>
              <a:rPr lang="en-US" altLang="zh-CN" sz="2400" dirty="0"/>
              <a:t>&gt;  	&lt;</a:t>
            </a:r>
            <a:r>
              <a:rPr lang="zh-CN" altLang="en-US" sz="2400" dirty="0"/>
              <a:t>开盘价</a:t>
            </a:r>
            <a:r>
              <a:rPr lang="en-US" altLang="zh-CN" sz="2400" dirty="0"/>
              <a:t>&gt; 	&lt;</a:t>
            </a:r>
            <a:r>
              <a:rPr lang="zh-CN" altLang="en-US" sz="2400" dirty="0"/>
              <a:t>收盘价</a:t>
            </a:r>
            <a:r>
              <a:rPr lang="en-US" altLang="zh-CN" sz="2400" dirty="0"/>
              <a:t>&gt; 	&lt;</a:t>
            </a:r>
            <a:r>
              <a:rPr lang="zh-CN" altLang="en-US" sz="2400" dirty="0"/>
              <a:t>成交量</a:t>
            </a:r>
            <a:r>
              <a:rPr lang="en-US" altLang="zh-CN" sz="2400" dirty="0"/>
              <a:t>&gt; </a:t>
            </a:r>
          </a:p>
          <a:p>
            <a:r>
              <a:rPr lang="en-US" altLang="zh-CN" sz="2400" dirty="0"/>
              <a:t>     MSFT 		135.87 	137.98 	8301700</a:t>
            </a:r>
          </a:p>
          <a:p>
            <a:r>
              <a:rPr lang="en-US" altLang="zh-CN" sz="2400" dirty="0"/>
              <a:t>     BABA 		204.91 	205.22 	1928000</a:t>
            </a:r>
          </a:p>
          <a:p>
            <a:endParaRPr lang="en-US" altLang="zh-CN" sz="2400" dirty="0"/>
          </a:p>
          <a:p>
            <a:r>
              <a:rPr lang="zh-CN" altLang="en-US" sz="2400" dirty="0"/>
              <a:t>要求：程序读入数据后，输出两个报表，每个报表均列出股票代号、开盘价、收盘价、收益率和成交量；第一个报表按收益率进行降序输出，第二个报表按成交量进行升序输出。</a:t>
            </a:r>
            <a:endParaRPr lang="en-US" altLang="zh-CN" sz="2400" dirty="0"/>
          </a:p>
          <a:p>
            <a:r>
              <a:rPr lang="zh-CN" altLang="en-US" sz="2400" dirty="0"/>
              <a:t>收益率 </a:t>
            </a:r>
            <a:r>
              <a:rPr lang="en-US" altLang="zh-CN" sz="2400" dirty="0"/>
              <a:t>= </a:t>
            </a:r>
            <a:r>
              <a:rPr lang="zh-CN" altLang="en-US" sz="2400" dirty="0"/>
              <a:t>（收盘价 </a:t>
            </a:r>
            <a:r>
              <a:rPr lang="en-US" altLang="zh-CN" sz="2400" dirty="0"/>
              <a:t>– </a:t>
            </a:r>
            <a:r>
              <a:rPr lang="zh-CN" altLang="en-US" sz="2400" dirty="0"/>
              <a:t>开盘价）</a:t>
            </a:r>
            <a:r>
              <a:rPr lang="en-US" altLang="zh-CN" sz="2400" dirty="0"/>
              <a:t>/ </a:t>
            </a:r>
            <a:r>
              <a:rPr lang="zh-CN" altLang="en-US" sz="2400" dirty="0"/>
              <a:t>开盘价</a:t>
            </a:r>
            <a:endParaRPr lang="en-US" altLang="zh-CN" sz="240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E474044D-B264-1A83-4418-FCB0D127B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Case Study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870803-9111-89EF-5F48-254EBF82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56792"/>
            <a:ext cx="7502702" cy="43204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3C06818C-3057-365F-B17E-1DA7CADEA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Case Study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EE581-7237-C07E-4064-3270F883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84725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每个报表均列出股票代号、开盘价、收盘价、收益率和成交量</a:t>
            </a:r>
            <a:endParaRPr lang="en-US" altLang="zh-CN" sz="2400" dirty="0"/>
          </a:p>
          <a:p>
            <a:pPr marL="0" indent="0">
              <a:buFontTx/>
              <a:buNone/>
              <a:defRPr/>
            </a:pP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DB75E8-585E-3438-7120-B5244BBA5687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773238"/>
          <a:ext cx="8496300" cy="4785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8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7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800" b="0" dirty="0"/>
                        <a:t>class stock{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800" b="0" dirty="0"/>
                        <a:t>public: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altLang="zh-CN" sz="2800" b="0" dirty="0"/>
                        <a:t> stock() 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altLang="zh-CN" sz="2800" b="0" dirty="0"/>
                        <a:t> stock(string&amp; </a:t>
                      </a:r>
                      <a:r>
                        <a:rPr lang="en-US" altLang="zh-CN" sz="2800" b="0" dirty="0" err="1"/>
                        <a:t>s,double</a:t>
                      </a:r>
                      <a:r>
                        <a:rPr lang="en-US" altLang="zh-CN" sz="2800" b="0" dirty="0"/>
                        <a:t> </a:t>
                      </a:r>
                      <a:r>
                        <a:rPr lang="en-US" altLang="zh-CN" sz="2800" b="0" dirty="0" err="1"/>
                        <a:t>o,double</a:t>
                      </a:r>
                      <a:r>
                        <a:rPr lang="en-US" altLang="zh-CN" sz="2800" b="0" dirty="0"/>
                        <a:t> </a:t>
                      </a:r>
                      <a:r>
                        <a:rPr lang="en-US" altLang="zh-CN" sz="2800" b="0" dirty="0" err="1"/>
                        <a:t>c,long</a:t>
                      </a:r>
                      <a:r>
                        <a:rPr lang="en-US" altLang="zh-CN" sz="2800" b="0" dirty="0"/>
                        <a:t> v);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altLang="zh-CN" sz="2800" b="0" dirty="0"/>
                        <a:t> </a:t>
                      </a:r>
                      <a:r>
                        <a:rPr lang="en-US" altLang="zh-CN" sz="2800" b="0" dirty="0" err="1"/>
                        <a:t>const</a:t>
                      </a:r>
                      <a:r>
                        <a:rPr lang="en-US" altLang="zh-CN" sz="2800" b="0" dirty="0"/>
                        <a:t> string&amp; </a:t>
                      </a:r>
                      <a:r>
                        <a:rPr lang="en-US" altLang="zh-CN" sz="2800" b="0" dirty="0" err="1"/>
                        <a:t>getsCode</a:t>
                      </a:r>
                      <a:r>
                        <a:rPr lang="en-US" altLang="zh-CN" sz="2800" b="0" dirty="0"/>
                        <a:t>() </a:t>
                      </a:r>
                      <a:r>
                        <a:rPr lang="en-US" altLang="zh-CN" sz="2800" b="0" dirty="0" err="1"/>
                        <a:t>const</a:t>
                      </a:r>
                      <a:r>
                        <a:rPr lang="en-US" altLang="zh-CN" sz="2800" b="0" dirty="0"/>
                        <a:t>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altLang="zh-CN" sz="2800" b="0" dirty="0"/>
                        <a:t>  double </a:t>
                      </a:r>
                      <a:r>
                        <a:rPr lang="en-US" altLang="zh-CN" sz="2800" b="0" dirty="0" err="1"/>
                        <a:t>getOpen</a:t>
                      </a:r>
                      <a:r>
                        <a:rPr lang="en-US" altLang="zh-CN" sz="2800" b="0" dirty="0"/>
                        <a:t>() </a:t>
                      </a:r>
                      <a:r>
                        <a:rPr lang="en-US" altLang="zh-CN" sz="2800" b="0" dirty="0" err="1"/>
                        <a:t>const</a:t>
                      </a:r>
                      <a:r>
                        <a:rPr lang="en-US" altLang="zh-CN" sz="2800" b="0" dirty="0"/>
                        <a:t>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altLang="zh-CN" sz="2800" b="0" dirty="0"/>
                        <a:t>  double </a:t>
                      </a:r>
                      <a:r>
                        <a:rPr lang="en-US" altLang="zh-CN" sz="2800" b="0" dirty="0" err="1"/>
                        <a:t>getClose</a:t>
                      </a:r>
                      <a:r>
                        <a:rPr lang="en-US" altLang="zh-CN" sz="2800" b="0" dirty="0"/>
                        <a:t>() </a:t>
                      </a:r>
                      <a:r>
                        <a:rPr lang="en-US" altLang="zh-CN" sz="2800" b="0" dirty="0" err="1"/>
                        <a:t>const</a:t>
                      </a:r>
                      <a:r>
                        <a:rPr lang="en-US" altLang="zh-CN" sz="2800" b="0" dirty="0"/>
                        <a:t>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altLang="zh-CN" sz="2800" b="0" dirty="0"/>
                        <a:t>  long </a:t>
                      </a:r>
                      <a:r>
                        <a:rPr lang="en-US" altLang="zh-CN" sz="2800" b="0" dirty="0" err="1"/>
                        <a:t>getVolume</a:t>
                      </a:r>
                      <a:r>
                        <a:rPr lang="en-US" altLang="zh-CN" sz="2800" b="0" dirty="0"/>
                        <a:t>() </a:t>
                      </a:r>
                      <a:r>
                        <a:rPr lang="en-US" altLang="zh-CN" sz="2800" b="0" dirty="0" err="1"/>
                        <a:t>const</a:t>
                      </a:r>
                      <a:r>
                        <a:rPr lang="en-US" altLang="zh-CN" sz="2800" b="0" dirty="0"/>
                        <a:t>;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altLang="zh-CN" sz="2800" b="0" dirty="0"/>
                        <a:t>  double </a:t>
                      </a:r>
                      <a:r>
                        <a:rPr lang="en-US" altLang="zh-CN" sz="2800" b="0" dirty="0" err="1"/>
                        <a:t>getGainLoss</a:t>
                      </a:r>
                      <a:r>
                        <a:rPr lang="en-US" altLang="zh-CN" sz="2800" b="0" dirty="0"/>
                        <a:t>() </a:t>
                      </a:r>
                      <a:r>
                        <a:rPr lang="en-US" altLang="zh-CN" sz="2800" b="0" dirty="0" err="1"/>
                        <a:t>const</a:t>
                      </a:r>
                      <a:r>
                        <a:rPr lang="en-US" altLang="zh-CN" sz="2800" b="0" dirty="0"/>
                        <a:t>;</a:t>
                      </a:r>
                    </a:p>
                  </a:txBody>
                  <a:tcPr marL="91433" marR="91433" marT="45631" marB="45631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800" b="0" dirty="0"/>
                        <a:t>private: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800" b="0" dirty="0"/>
                        <a:t>    string </a:t>
                      </a:r>
                      <a:r>
                        <a:rPr lang="en-US" altLang="zh-CN" sz="2800" b="0" dirty="0" err="1"/>
                        <a:t>scode</a:t>
                      </a:r>
                      <a:r>
                        <a:rPr lang="en-US" altLang="zh-CN" sz="2800" b="0" dirty="0"/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800" b="0" dirty="0"/>
                        <a:t>    double open;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800" b="0" dirty="0"/>
                        <a:t>    double close;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800" b="0" dirty="0"/>
                        <a:t>    double </a:t>
                      </a:r>
                      <a:r>
                        <a:rPr lang="en-US" altLang="zh-CN" sz="2800" b="0" dirty="0" err="1"/>
                        <a:t>gainloss</a:t>
                      </a:r>
                      <a:r>
                        <a:rPr lang="en-US" altLang="zh-CN" sz="2800" b="0" dirty="0"/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800" b="0" dirty="0"/>
                        <a:t>    long volume;     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800" b="0" dirty="0"/>
                        <a:t>};</a:t>
                      </a:r>
                    </a:p>
                    <a:p>
                      <a:endParaRPr lang="zh-CN" altLang="en-US" sz="2800" b="0" dirty="0"/>
                    </a:p>
                  </a:txBody>
                  <a:tcPr marL="91433" marR="91433" marT="45631" marB="456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F60F9C24-6217-DF1A-2655-0357C6959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Case Study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7F63A-6C3F-1FBB-1AF1-BC52206ED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第一个报表按收益率进行降序输出，第二个报表按成交量进行升序输出。</a:t>
            </a:r>
            <a:endParaRPr lang="en-US" altLang="zh-CN" sz="2400" dirty="0"/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bool </a:t>
            </a:r>
            <a:r>
              <a:rPr lang="en-US" altLang="zh-CN" sz="2600" dirty="0" err="1"/>
              <a:t>Gaincomp</a:t>
            </a:r>
            <a:r>
              <a:rPr lang="en-US" altLang="zh-CN" sz="2600" dirty="0"/>
              <a:t>(const </a:t>
            </a:r>
            <a:r>
              <a:rPr lang="en-US" altLang="zh-CN" sz="2600" dirty="0">
                <a:solidFill>
                  <a:srgbClr val="C00000"/>
                </a:solidFill>
              </a:rPr>
              <a:t>stock&amp;</a:t>
            </a:r>
            <a:r>
              <a:rPr lang="en-US" altLang="zh-CN" sz="2600" dirty="0"/>
              <a:t> s1, const </a:t>
            </a:r>
            <a:r>
              <a:rPr lang="en-US" altLang="zh-CN" sz="2600" dirty="0">
                <a:solidFill>
                  <a:srgbClr val="C00000"/>
                </a:solidFill>
              </a:rPr>
              <a:t>stock&amp;</a:t>
            </a:r>
            <a:r>
              <a:rPr lang="en-US" altLang="zh-CN" sz="2600" dirty="0"/>
              <a:t> s2)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     return s1.getGainLoss() </a:t>
            </a:r>
            <a:r>
              <a:rPr lang="en-US" altLang="zh-CN" sz="2600" dirty="0">
                <a:solidFill>
                  <a:srgbClr val="C00000"/>
                </a:solidFill>
              </a:rPr>
              <a:t>&gt;</a:t>
            </a:r>
            <a:r>
              <a:rPr lang="en-US" altLang="zh-CN" sz="2600" dirty="0"/>
              <a:t> s2.getGainLoss();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}</a:t>
            </a:r>
          </a:p>
          <a:p>
            <a:pPr marL="0" indent="0">
              <a:buFontTx/>
              <a:buNone/>
              <a:defRPr/>
            </a:pPr>
            <a:endParaRPr lang="en-US" altLang="zh-CN" sz="2600" dirty="0"/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bool </a:t>
            </a:r>
            <a:r>
              <a:rPr lang="en-US" altLang="zh-CN" sz="2600" dirty="0" err="1"/>
              <a:t>Volcomp</a:t>
            </a:r>
            <a:r>
              <a:rPr lang="en-US" altLang="zh-CN" sz="2600" dirty="0"/>
              <a:t>(const stock&amp; s1, const stock&amp; s2)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     return s1.getVolume() </a:t>
            </a:r>
            <a:r>
              <a:rPr lang="en-US" altLang="zh-CN" sz="2600" dirty="0">
                <a:solidFill>
                  <a:srgbClr val="C00000"/>
                </a:solidFill>
              </a:rPr>
              <a:t>&lt;</a:t>
            </a:r>
            <a:r>
              <a:rPr lang="en-US" altLang="zh-CN" sz="2600" dirty="0"/>
              <a:t> s2.getVolume();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D072FD97-C2CA-E6AD-EA6C-59A2946F1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Case Study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1E11C-506E-658F-7D8A-B5865937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要求：程序读入数据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/>
              <a:t>void input(</a:t>
            </a:r>
            <a:r>
              <a:rPr lang="en-US" altLang="zh-CN" sz="2400" dirty="0">
                <a:solidFill>
                  <a:srgbClr val="C00000"/>
                </a:solidFill>
              </a:rPr>
              <a:t>vector&lt;stock&gt; </a:t>
            </a:r>
            <a:r>
              <a:rPr lang="en-US" altLang="zh-CN" sz="2400" dirty="0">
                <a:solidFill>
                  <a:srgbClr val="FF0000"/>
                </a:solidFill>
              </a:rPr>
              <a:t>&amp;</a:t>
            </a:r>
            <a:r>
              <a:rPr lang="en-US" altLang="zh-CN" sz="2400" dirty="0"/>
              <a:t>s){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/>
              <a:t>     string code;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/>
              <a:t>     double </a:t>
            </a:r>
            <a:r>
              <a:rPr lang="en-US" altLang="zh-CN" sz="2400" dirty="0" err="1"/>
              <a:t>o,c</a:t>
            </a:r>
            <a:r>
              <a:rPr lang="en-US" altLang="zh-CN" sz="2400" dirty="0"/>
              <a:t>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/>
              <a:t>     long v;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/>
              <a:t>     while(1){         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&gt;&gt;code;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/>
              <a:t>         if(code==“#”)           break;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&gt;&gt;o&gt;&gt;c&gt;&gt;v;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/>
              <a:t>         stock temp(</a:t>
            </a:r>
            <a:r>
              <a:rPr lang="en-US" altLang="zh-CN" sz="2400" dirty="0" err="1"/>
              <a:t>code,o,c,v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s.push_back</a:t>
            </a:r>
            <a:r>
              <a:rPr lang="en-US" altLang="zh-CN" sz="2400" dirty="0"/>
              <a:t>(temp);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/>
              <a:t>         }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5ACB557A-001D-DC3C-D6CB-D931FB623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Case Study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0E7A0-5C51-9F16-4AD9-BFEFC83D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41438"/>
            <a:ext cx="8642350" cy="4784725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要求：升序和降序输出。</a:t>
            </a:r>
            <a:endParaRPr lang="en-US" altLang="zh-CN" sz="2400" dirty="0"/>
          </a:p>
          <a:p>
            <a:pPr marL="0" indent="0">
              <a:buFontTx/>
              <a:buNone/>
              <a:defRPr/>
            </a:pPr>
            <a:r>
              <a:rPr lang="en-US" altLang="zh-CN" sz="2600" dirty="0" err="1"/>
              <a:t>int</a:t>
            </a:r>
            <a:r>
              <a:rPr lang="en-US" altLang="zh-CN" sz="2600" dirty="0"/>
              <a:t> main(){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    </a:t>
            </a:r>
            <a:r>
              <a:rPr lang="en-US" altLang="zh-CN" sz="2600" dirty="0">
                <a:solidFill>
                  <a:srgbClr val="C00000"/>
                </a:solidFill>
              </a:rPr>
              <a:t>vector&lt;stock&gt; </a:t>
            </a:r>
            <a:r>
              <a:rPr lang="en-US" altLang="zh-CN" sz="2600" dirty="0"/>
              <a:t>stocks;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    input(stocks);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    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 &lt;&lt; 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 &lt;&lt; "</a:t>
            </a:r>
            <a:r>
              <a:rPr lang="zh-CN" altLang="en-US" sz="2600" dirty="0"/>
              <a:t>按成交量升序输出：</a:t>
            </a:r>
            <a:r>
              <a:rPr lang="en-US" altLang="zh-CN" sz="2600" dirty="0"/>
              <a:t>" &lt;&lt; 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 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    </a:t>
            </a:r>
            <a:r>
              <a:rPr lang="en-US" altLang="zh-CN" sz="2600" dirty="0">
                <a:solidFill>
                  <a:srgbClr val="C00000"/>
                </a:solidFill>
              </a:rPr>
              <a:t>sort </a:t>
            </a:r>
            <a:r>
              <a:rPr lang="en-US" altLang="zh-CN" sz="2600" dirty="0"/>
              <a:t>( </a:t>
            </a:r>
            <a:r>
              <a:rPr lang="en-US" altLang="zh-CN" sz="2600" dirty="0" err="1"/>
              <a:t>stocks.begin</a:t>
            </a:r>
            <a:r>
              <a:rPr lang="en-US" altLang="zh-CN" sz="2600" dirty="0"/>
              <a:t>(),</a:t>
            </a:r>
            <a:r>
              <a:rPr lang="en-US" altLang="zh-CN" sz="2600" dirty="0" err="1"/>
              <a:t>stocks.end</a:t>
            </a:r>
            <a:r>
              <a:rPr lang="en-US" altLang="zh-CN" sz="2600" dirty="0"/>
              <a:t>(),</a:t>
            </a:r>
            <a:r>
              <a:rPr lang="en-US" altLang="zh-CN" sz="2600" dirty="0" err="1"/>
              <a:t>Volcomp</a:t>
            </a:r>
            <a:r>
              <a:rPr lang="en-US" altLang="zh-CN" sz="2600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    output(stocks);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    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 &lt;&lt; 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 &lt;&lt; 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 &lt;&lt;"</a:t>
            </a:r>
            <a:r>
              <a:rPr lang="zh-CN" altLang="en-US" sz="2600" dirty="0"/>
              <a:t>按收益率降序输出：</a:t>
            </a:r>
            <a:r>
              <a:rPr lang="en-US" altLang="zh-CN" sz="2600" dirty="0"/>
              <a:t>" &lt;&lt; 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    </a:t>
            </a:r>
            <a:r>
              <a:rPr lang="en-US" altLang="zh-CN" sz="2600" dirty="0">
                <a:solidFill>
                  <a:srgbClr val="C00000"/>
                </a:solidFill>
              </a:rPr>
              <a:t>sort </a:t>
            </a:r>
            <a:r>
              <a:rPr lang="en-US" altLang="zh-CN" sz="2600" dirty="0"/>
              <a:t>( </a:t>
            </a:r>
            <a:r>
              <a:rPr lang="en-US" altLang="zh-CN" sz="2600" dirty="0" err="1"/>
              <a:t>stocks.begin</a:t>
            </a:r>
            <a:r>
              <a:rPr lang="en-US" altLang="zh-CN" sz="2600" dirty="0"/>
              <a:t>(),</a:t>
            </a:r>
            <a:r>
              <a:rPr lang="en-US" altLang="zh-CN" sz="2600" dirty="0" err="1"/>
              <a:t>stocks.end</a:t>
            </a:r>
            <a:r>
              <a:rPr lang="en-US" altLang="zh-CN" sz="2600" dirty="0"/>
              <a:t>(),</a:t>
            </a:r>
            <a:r>
              <a:rPr lang="en-US" altLang="zh-CN" sz="2600" dirty="0" err="1"/>
              <a:t>Gaincomp</a:t>
            </a:r>
            <a:r>
              <a:rPr lang="en-US" altLang="zh-CN" sz="2600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    output(stocks);</a:t>
            </a:r>
          </a:p>
          <a:p>
            <a:pPr marL="0" indent="0">
              <a:buFontTx/>
              <a:buNone/>
              <a:defRPr/>
            </a:pPr>
            <a:r>
              <a:rPr lang="en-US" altLang="zh-CN" sz="2600" dirty="0"/>
              <a:t> 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DF49FAED-DF8F-0076-CAED-398CF125A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Conclusion</a:t>
            </a:r>
            <a:endParaRPr lang="zh-CN" altLang="en-US" sz="320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E3C6671-747A-6F51-8C7B-735ACA02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96975"/>
            <a:ext cx="8497887" cy="5040313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声明一个类模板的格式是：</a:t>
            </a:r>
          </a:p>
          <a:p>
            <a:pPr marL="400050" lvl="1" indent="0">
              <a:buFontTx/>
              <a:buNone/>
              <a:defRPr/>
            </a:pPr>
            <a:r>
              <a:rPr lang="zh-CN" altLang="en-US" sz="2400" dirty="0"/>
              <a:t>　　</a:t>
            </a:r>
            <a:r>
              <a:rPr lang="en-US" altLang="zh-CN" sz="2400" dirty="0">
                <a:solidFill>
                  <a:srgbClr val="FF0000"/>
                </a:solidFill>
              </a:rPr>
              <a:t>template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&lt; </a:t>
            </a:r>
            <a:r>
              <a:rPr lang="zh-CN" altLang="en-US" sz="2400" dirty="0"/>
              <a:t>模板形参表声明 </a:t>
            </a:r>
            <a:r>
              <a:rPr lang="en-US" altLang="zh-CN" sz="2400" b="1" dirty="0">
                <a:solidFill>
                  <a:srgbClr val="0070C0"/>
                </a:solidFill>
              </a:rPr>
              <a:t>&gt;</a:t>
            </a:r>
          </a:p>
          <a:p>
            <a:pPr marL="400050" lvl="1" indent="0">
              <a:buFontTx/>
              <a:buNone/>
              <a:defRPr/>
            </a:pPr>
            <a:r>
              <a:rPr lang="zh-CN" altLang="en-US" sz="2400" dirty="0"/>
              <a:t>       </a:t>
            </a:r>
            <a:r>
              <a:rPr lang="en-US" altLang="zh-CN" sz="2400" dirty="0"/>
              <a:t>class </a:t>
            </a:r>
            <a:r>
              <a:rPr lang="en-US" altLang="zh-CN" sz="2400" dirty="0">
                <a:solidFill>
                  <a:srgbClr val="C00000"/>
                </a:solidFill>
              </a:rPr>
              <a:t>vector</a:t>
            </a:r>
            <a:r>
              <a:rPr lang="en-US" altLang="zh-CN" sz="2400" dirty="0"/>
              <a:t>{};  //</a:t>
            </a:r>
            <a:r>
              <a:rPr lang="zh-CN" altLang="en-US" sz="2400" dirty="0"/>
              <a:t>类声明</a:t>
            </a:r>
          </a:p>
          <a:p>
            <a:pPr marL="400050" lvl="1" indent="0">
              <a:buFontTx/>
              <a:buNone/>
              <a:defRPr/>
            </a:pPr>
            <a:r>
              <a:rPr lang="zh-CN" altLang="en-US" sz="2400" dirty="0"/>
              <a:t>使用模板形参表中声明的虚拟类型参数来修饰类的某些成员，使</a:t>
            </a:r>
            <a:r>
              <a:rPr lang="zh-CN" altLang="en-US" sz="2400" dirty="0">
                <a:solidFill>
                  <a:srgbClr val="FF0000"/>
                </a:solidFill>
              </a:rPr>
              <a:t>模板类独立于任何具体的数据类型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00050" lvl="1" indent="0">
              <a:buFontTx/>
              <a:buNone/>
              <a:defRPr/>
            </a:pPr>
            <a:endParaRPr lang="zh-CN" altLang="en-US" sz="2400" dirty="0"/>
          </a:p>
          <a:p>
            <a:pPr>
              <a:defRPr/>
            </a:pPr>
            <a:r>
              <a:rPr lang="zh-CN" altLang="en-US" sz="2400" dirty="0"/>
              <a:t>在模板外对成员函数的声明格式是：</a:t>
            </a:r>
          </a:p>
          <a:p>
            <a:pPr marL="457200" lvl="1" indent="0">
              <a:buFontTx/>
              <a:buNone/>
              <a:defRPr/>
            </a:pPr>
            <a:r>
              <a:rPr lang="zh-CN" altLang="en-US" sz="2400" dirty="0"/>
              <a:t>　　</a:t>
            </a:r>
            <a:r>
              <a:rPr lang="en-US" altLang="zh-CN" sz="2400" dirty="0"/>
              <a:t>template &lt;</a:t>
            </a:r>
            <a:r>
              <a:rPr lang="zh-CN" altLang="en-US" sz="2400" dirty="0"/>
              <a:t>模板形参表声明</a:t>
            </a:r>
            <a:r>
              <a:rPr lang="en-US" altLang="zh-CN" sz="2400" dirty="0"/>
              <a:t>&gt;</a:t>
            </a:r>
            <a:endParaRPr lang="zh-CN" altLang="en-US" sz="2400" dirty="0"/>
          </a:p>
          <a:p>
            <a:pPr marL="457200" lvl="1" indent="0">
              <a:buFontTx/>
              <a:buNone/>
              <a:defRPr/>
            </a:pPr>
            <a:r>
              <a:rPr lang="zh-CN" altLang="en-US" sz="2400" dirty="0"/>
              <a:t>　　返回类型</a:t>
            </a:r>
            <a:r>
              <a:rPr lang="zh-CN" altLang="en-US" sz="2400" dirty="0">
                <a:solidFill>
                  <a:srgbClr val="C00000"/>
                </a:solidFill>
              </a:rPr>
              <a:t>类名</a:t>
            </a:r>
            <a:r>
              <a:rPr lang="en-US" altLang="zh-CN" sz="2400" dirty="0">
                <a:solidFill>
                  <a:srgbClr val="C00000"/>
                </a:solidFill>
              </a:rPr>
              <a:t>&lt;</a:t>
            </a:r>
            <a:r>
              <a:rPr lang="zh-CN" altLang="en-US" sz="2400" dirty="0">
                <a:solidFill>
                  <a:srgbClr val="C00000"/>
                </a:solidFill>
              </a:rPr>
              <a:t>模板形参表</a:t>
            </a:r>
            <a:r>
              <a:rPr lang="en-US" altLang="zh-CN" sz="2400" dirty="0">
                <a:solidFill>
                  <a:srgbClr val="C00000"/>
                </a:solidFill>
              </a:rPr>
              <a:t>&gt;</a:t>
            </a:r>
            <a:r>
              <a:rPr lang="zh-CN" altLang="en-US" sz="2400" dirty="0"/>
              <a:t>：：函数名（形参表）       </a:t>
            </a:r>
            <a:r>
              <a:rPr lang="en-US" altLang="zh-CN" sz="2400" dirty="0"/>
              <a:t>{ </a:t>
            </a:r>
            <a:r>
              <a:rPr lang="zh-CN" altLang="en-US" sz="2400" dirty="0"/>
              <a:t>函数体</a:t>
            </a:r>
            <a:r>
              <a:rPr lang="en-US" altLang="zh-CN" sz="2400" dirty="0"/>
              <a:t>}</a:t>
            </a:r>
          </a:p>
          <a:p>
            <a:pPr marL="457200" lvl="1" indent="0">
              <a:buFontTx/>
              <a:buNone/>
              <a:defRPr/>
            </a:pPr>
            <a:endParaRPr lang="zh-CN" altLang="en-US" sz="2400" dirty="0"/>
          </a:p>
          <a:p>
            <a:pPr>
              <a:defRPr/>
            </a:pPr>
            <a:r>
              <a:rPr lang="zh-CN" altLang="en-US" sz="2400" dirty="0"/>
              <a:t>　　类模板的成员函数都是模板函数。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14D4B6A4-5893-3EA3-9111-49B287D33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Conclusion</a:t>
            </a:r>
            <a:endParaRPr lang="zh-CN" altLang="en-US" sz="320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C34498B-A831-5167-0681-1B0C342E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96975"/>
            <a:ext cx="8497887" cy="5040313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用类模板定义对象的格式是：</a:t>
            </a:r>
          </a:p>
          <a:p>
            <a:pPr marL="0" indent="0">
              <a:buFontTx/>
              <a:buNone/>
              <a:defRPr/>
            </a:pPr>
            <a:r>
              <a:rPr lang="zh-CN" altLang="en-US" sz="2400" dirty="0"/>
              <a:t>　　</a:t>
            </a:r>
            <a:r>
              <a:rPr lang="zh-CN" altLang="en-US" sz="2400" dirty="0">
                <a:solidFill>
                  <a:srgbClr val="FF0000"/>
                </a:solidFill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</a:rPr>
              <a:t>模板实参表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对象名；</a:t>
            </a:r>
          </a:p>
          <a:p>
            <a:pPr marL="0" indent="0">
              <a:buFontTx/>
              <a:buNone/>
              <a:defRPr/>
            </a:pPr>
            <a:r>
              <a:rPr lang="zh-CN" altLang="en-US" sz="2400" dirty="0"/>
              <a:t>　　类名</a:t>
            </a:r>
            <a:r>
              <a:rPr lang="en-US" altLang="zh-CN" sz="2400" dirty="0"/>
              <a:t>&lt;</a:t>
            </a:r>
            <a:r>
              <a:rPr lang="zh-CN" altLang="en-US" sz="2400" dirty="0"/>
              <a:t>模板实参表</a:t>
            </a:r>
            <a:r>
              <a:rPr lang="en-US" altLang="zh-CN" sz="2400" dirty="0"/>
              <a:t>&gt;</a:t>
            </a:r>
            <a:r>
              <a:rPr lang="zh-CN" altLang="en-US" sz="2400" dirty="0"/>
              <a:t> 对象名（构造函数实参表）</a:t>
            </a:r>
            <a:r>
              <a:rPr lang="en-US" altLang="zh-CN" sz="2400" dirty="0"/>
              <a:t>;</a:t>
            </a:r>
          </a:p>
          <a:p>
            <a:pPr>
              <a:defRPr/>
            </a:pPr>
            <a:r>
              <a:rPr lang="zh-CN" altLang="en-US" sz="2400" dirty="0"/>
              <a:t>调用类模板的</a:t>
            </a:r>
            <a:r>
              <a:rPr lang="en-US" altLang="zh-CN" sz="2400" dirty="0"/>
              <a:t>public</a:t>
            </a:r>
            <a:r>
              <a:rPr lang="zh-CN" altLang="en-US" sz="2400" dirty="0"/>
              <a:t>成员</a:t>
            </a:r>
            <a:endParaRPr lang="en-US" altLang="zh-CN" sz="2400" dirty="0"/>
          </a:p>
          <a:p>
            <a:pPr marL="0" indent="0">
              <a:buFontTx/>
              <a:buNone/>
              <a:defRPr/>
            </a:pPr>
            <a:r>
              <a:rPr lang="en-US" altLang="zh-CN" sz="2400" dirty="0"/>
              <a:t>       </a:t>
            </a:r>
            <a:r>
              <a:rPr lang="zh-CN" altLang="en-US" sz="2400" dirty="0"/>
              <a:t>对象名</a:t>
            </a:r>
            <a:r>
              <a:rPr lang="en-US" altLang="zh-CN" sz="2400" dirty="0"/>
              <a:t>.</a:t>
            </a:r>
            <a:r>
              <a:rPr lang="zh-CN" altLang="en-US" sz="2400" dirty="0"/>
              <a:t>成员名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400" dirty="0"/>
              <a:t>#include &lt;vector&gt;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400" dirty="0"/>
              <a:t>int n=0,data=0;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&gt;&gt; n;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400" dirty="0"/>
              <a:t>vector&lt;int&gt; </a:t>
            </a:r>
            <a:r>
              <a:rPr lang="en-US" altLang="zh-CN" sz="2400" dirty="0" err="1"/>
              <a:t>ivec</a:t>
            </a:r>
            <a:r>
              <a:rPr lang="en-US" altLang="zh-CN" sz="2400"/>
              <a:t>(n);</a:t>
            </a:r>
            <a:endParaRPr lang="en-US" altLang="zh-CN" sz="2400" dirty="0"/>
          </a:p>
          <a:p>
            <a:pPr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400" dirty="0"/>
              <a:t>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n;i</a:t>
            </a:r>
            <a:r>
              <a:rPr lang="en-US" altLang="zh-CN" sz="2400" dirty="0"/>
              <a:t>++)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400" dirty="0"/>
              <a:t>{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&gt;&gt; data; </a:t>
            </a:r>
            <a:r>
              <a:rPr lang="en-US" altLang="zh-CN" sz="2400" dirty="0" err="1"/>
              <a:t>ivec.push_back</a:t>
            </a:r>
            <a:r>
              <a:rPr lang="en-US" altLang="zh-CN" sz="2400" dirty="0"/>
              <a:t>(data); }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>
              <a:lnSpc>
                <a:spcPct val="12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>
              <a:lnSpc>
                <a:spcPct val="12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>
              <a:lnSpc>
                <a:spcPct val="12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>
              <a:lnSpc>
                <a:spcPct val="12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04E9FC21-CF40-A2E8-0909-0EA89AC5A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模板简介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382FC-138C-2C9A-C69F-6C473DF4C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2441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/>
              <a:t> 心型的蛋糕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/>
              <a:t> 班服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/>
              <a:t> 快消品手机壳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400" dirty="0"/>
              <a:t>......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/>
              <a:t>模具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/>
              <a:t>通过模板机制，以</a:t>
            </a:r>
            <a:r>
              <a:rPr lang="zh-CN" altLang="en-US" sz="2400" dirty="0">
                <a:solidFill>
                  <a:srgbClr val="FF0000"/>
                </a:solidFill>
              </a:rPr>
              <a:t>类型</a:t>
            </a:r>
            <a:r>
              <a:rPr lang="zh-CN" altLang="en-US" sz="2400" dirty="0"/>
              <a:t>为参数，可利用</a:t>
            </a:r>
            <a:r>
              <a:rPr lang="zh-CN" altLang="en-US" sz="2400" dirty="0">
                <a:solidFill>
                  <a:srgbClr val="FF0000"/>
                </a:solidFill>
              </a:rPr>
              <a:t>一个</a:t>
            </a:r>
            <a:r>
              <a:rPr lang="zh-CN" altLang="en-US" sz="2400" dirty="0"/>
              <a:t>代码段来指定</a:t>
            </a:r>
            <a:r>
              <a:rPr lang="zh-CN" altLang="en-US" sz="2400" dirty="0">
                <a:solidFill>
                  <a:srgbClr val="FF0000"/>
                </a:solidFill>
              </a:rPr>
              <a:t>一组</a:t>
            </a:r>
            <a:r>
              <a:rPr lang="zh-CN" altLang="en-US" sz="2400" dirty="0"/>
              <a:t>相关函数（</a:t>
            </a:r>
            <a:r>
              <a:rPr lang="zh-CN" altLang="en-US" sz="2400" dirty="0">
                <a:solidFill>
                  <a:srgbClr val="C00000"/>
                </a:solidFill>
              </a:rPr>
              <a:t>模板函数</a:t>
            </a:r>
            <a:r>
              <a:rPr lang="zh-CN" altLang="en-US" sz="2400" dirty="0"/>
              <a:t>）或一组相关类（</a:t>
            </a:r>
            <a:r>
              <a:rPr lang="zh-CN" altLang="en-US" sz="2400" dirty="0">
                <a:solidFill>
                  <a:srgbClr val="C00000"/>
                </a:solidFill>
              </a:rPr>
              <a:t>模板类</a:t>
            </a:r>
            <a:r>
              <a:rPr lang="zh-CN" altLang="en-US" sz="2400" dirty="0"/>
              <a:t>）。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zh-CN" alt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400" dirty="0"/>
          </a:p>
        </p:txBody>
      </p:sp>
      <p:sp>
        <p:nvSpPr>
          <p:cNvPr id="9220" name="Picture 12">
            <a:extLst>
              <a:ext uri="{FF2B5EF4-FFF2-40B4-BE49-F238E27FC236}">
                <a16:creationId xmlns:a16="http://schemas.microsoft.com/office/drawing/2014/main" id="{E686BB2A-6EE9-1A92-855E-7EE55EDA6A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3938" y="1268413"/>
            <a:ext cx="1008062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221" name="Picture 14" descr="http://pic18.nipic.com/20120203/2034846_182804961000_2.jpg">
            <a:extLst>
              <a:ext uri="{FF2B5EF4-FFF2-40B4-BE49-F238E27FC236}">
                <a16:creationId xmlns:a16="http://schemas.microsoft.com/office/drawing/2014/main" id="{081126CA-4099-0917-682A-929771AE8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268413"/>
            <a:ext cx="1439863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222" name="Picture 15">
            <a:extLst>
              <a:ext uri="{FF2B5EF4-FFF2-40B4-BE49-F238E27FC236}">
                <a16:creationId xmlns:a16="http://schemas.microsoft.com/office/drawing/2014/main" id="{9622B85C-4F7D-A104-95DF-5AABD012412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9" t="44737"/>
          <a:stretch>
            <a:fillRect/>
          </a:stretch>
        </p:blipFill>
        <p:spPr bwMode="auto">
          <a:xfrm>
            <a:off x="7524105" y="1381554"/>
            <a:ext cx="1368375" cy="143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8" descr="æ¥çæºå¾å">
            <a:extLst>
              <a:ext uri="{FF2B5EF4-FFF2-40B4-BE49-F238E27FC236}">
                <a16:creationId xmlns:a16="http://schemas.microsoft.com/office/drawing/2014/main" id="{E5A16A7D-2A21-FD2D-AE13-0D6FF38D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41" y="1381554"/>
            <a:ext cx="1439863" cy="143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å¡è¶ææºå£³æ¨¡å·">
            <a:extLst>
              <a:ext uri="{FF2B5EF4-FFF2-40B4-BE49-F238E27FC236}">
                <a16:creationId xmlns:a16="http://schemas.microsoft.com/office/drawing/2014/main" id="{962629D9-0C63-0ACA-95F4-BA629BA8E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5" b="2018"/>
          <a:stretch/>
        </p:blipFill>
        <p:spPr bwMode="auto">
          <a:xfrm>
            <a:off x="3248347" y="3068960"/>
            <a:ext cx="1561778" cy="142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B0BCD70-F283-D6B4-4987-0F66ADDE4B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013" b="26375"/>
          <a:stretch/>
        </p:blipFill>
        <p:spPr>
          <a:xfrm>
            <a:off x="2849927" y="1381554"/>
            <a:ext cx="2874201" cy="14259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7AB2EFE1-CBDB-5219-6E06-1A1C79A83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517708"/>
            <a:ext cx="8812088" cy="430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存储键值对（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pairs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），并且每个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主要特性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键唯一性：每个键在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中只能出现一次。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自动排序：键会按照</a:t>
            </a:r>
            <a:r>
              <a:rPr lang="zh-CN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升序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自动排序。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快速查找：平均情况下，查找、插入和删除操作的时间复杂度为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支持迭代器：可以使用迭代器遍历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中的元素。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&lt;map&gt;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映射</a:t>
            </a:r>
            <a:r>
              <a:rPr lang="en-US" altLang="zh-CN" sz="3200" dirty="0"/>
              <a:t>map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472276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7AB2EFE1-CBDB-5219-6E06-1A1C79A83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209932"/>
            <a:ext cx="8812088" cy="49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常用成员函数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：插入键值对。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：查找指定键的元素。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：删除指定键的元素。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中元素的数量。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：检查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是否为空。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：通过键访问对应的值（如果键不存在，则插入该键并初始化值为默认值）。</a:t>
            </a:r>
          </a:p>
        </p:txBody>
      </p:sp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映射</a:t>
            </a:r>
            <a:r>
              <a:rPr lang="en-US" altLang="zh-CN" sz="3200" dirty="0"/>
              <a:t>map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754576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映射</a:t>
            </a:r>
            <a:r>
              <a:rPr lang="en-US" altLang="zh-CN" sz="3200" dirty="0"/>
              <a:t>map</a:t>
            </a:r>
            <a:r>
              <a:rPr lang="zh-CN" altLang="en-US" sz="3200" dirty="0"/>
              <a:t>基本操作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43C5D6-CE67-DD24-5FA5-34193E121AC7}"/>
              </a:ext>
            </a:extLst>
          </p:cNvPr>
          <p:cNvSpPr txBox="1"/>
          <p:nvPr/>
        </p:nvSpPr>
        <p:spPr>
          <a:xfrm>
            <a:off x="457200" y="1340768"/>
            <a:ext cx="83632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#include &lt;map&gt;</a:t>
            </a:r>
          </a:p>
          <a:p>
            <a:r>
              <a:rPr lang="en-US" altLang="zh-CN" dirty="0"/>
              <a:t>#include &lt;string&gt;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创建一个</a:t>
            </a:r>
            <a:r>
              <a:rPr lang="en-US" altLang="zh-CN" dirty="0"/>
              <a:t>map</a:t>
            </a:r>
            <a:r>
              <a:rPr lang="zh-CN" altLang="en-US" dirty="0"/>
              <a:t>，键是</a:t>
            </a:r>
            <a:r>
              <a:rPr lang="en-US" altLang="zh-CN" dirty="0"/>
              <a:t>string</a:t>
            </a:r>
            <a:r>
              <a:rPr lang="zh-CN" altLang="en-US" dirty="0"/>
              <a:t>类型（学生姓名），值是</a:t>
            </a:r>
            <a:r>
              <a:rPr lang="en-US" altLang="zh-CN" dirty="0"/>
              <a:t>int</a:t>
            </a:r>
            <a:r>
              <a:rPr lang="zh-CN" altLang="en-US" dirty="0"/>
              <a:t>类型（分数）</a:t>
            </a:r>
          </a:p>
          <a:p>
            <a:r>
              <a:rPr lang="zh-CN" altLang="en-US" dirty="0"/>
              <a:t>    </a:t>
            </a:r>
            <a:r>
              <a:rPr lang="en-US" altLang="zh-CN" dirty="0">
                <a:highlight>
                  <a:srgbClr val="FFFF00"/>
                </a:highlight>
              </a:rPr>
              <a:t>map&lt;std::string, int&gt;</a:t>
            </a:r>
            <a:r>
              <a:rPr lang="en-US" altLang="zh-CN" dirty="0"/>
              <a:t> </a:t>
            </a:r>
            <a:r>
              <a:rPr lang="en-US" altLang="zh-CN" dirty="0" err="1"/>
              <a:t>studentScores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// </a:t>
            </a:r>
            <a:r>
              <a:rPr lang="zh-CN" altLang="en-US" dirty="0">
                <a:solidFill>
                  <a:srgbClr val="FF0000"/>
                </a:solidFill>
              </a:rPr>
              <a:t>插入</a:t>
            </a:r>
            <a:r>
              <a:rPr lang="zh-CN" altLang="en-US" dirty="0"/>
              <a:t>键值对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studentScores</a:t>
            </a:r>
            <a:r>
              <a:rPr lang="en-US" altLang="zh-CN" dirty="0">
                <a:solidFill>
                  <a:srgbClr val="0000EB"/>
                </a:solidFill>
              </a:rPr>
              <a:t>[</a:t>
            </a:r>
            <a:r>
              <a:rPr lang="en-US" altLang="zh-CN" dirty="0"/>
              <a:t>"Alice"</a:t>
            </a:r>
            <a:r>
              <a:rPr lang="en-US" altLang="zh-CN" dirty="0">
                <a:solidFill>
                  <a:srgbClr val="0000EB"/>
                </a:solidFill>
              </a:rPr>
              <a:t>]</a:t>
            </a:r>
            <a:r>
              <a:rPr lang="en-US" altLang="zh-CN" dirty="0"/>
              <a:t> = 85;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studentScores</a:t>
            </a:r>
            <a:r>
              <a:rPr lang="en-US" altLang="zh-CN" dirty="0">
                <a:solidFill>
                  <a:srgbClr val="0000EB"/>
                </a:solidFill>
              </a:rPr>
              <a:t>[</a:t>
            </a:r>
            <a:r>
              <a:rPr lang="en-US" altLang="zh-CN" dirty="0"/>
              <a:t>"Bob"</a:t>
            </a:r>
            <a:r>
              <a:rPr lang="en-US" altLang="zh-CN" dirty="0">
                <a:solidFill>
                  <a:srgbClr val="0000EB"/>
                </a:solidFill>
              </a:rPr>
              <a:t>] </a:t>
            </a:r>
            <a:r>
              <a:rPr lang="en-US" altLang="zh-CN" dirty="0"/>
              <a:t>= 90;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studentScores</a:t>
            </a:r>
            <a:r>
              <a:rPr lang="en-US" altLang="zh-CN" dirty="0">
                <a:solidFill>
                  <a:srgbClr val="0000EB"/>
                </a:solidFill>
              </a:rPr>
              <a:t>[</a:t>
            </a:r>
            <a:r>
              <a:rPr lang="en-US" altLang="zh-CN" dirty="0"/>
              <a:t>"Charlie"</a:t>
            </a:r>
            <a:r>
              <a:rPr lang="en-US" altLang="zh-CN" dirty="0">
                <a:solidFill>
                  <a:srgbClr val="0000EB"/>
                </a:solidFill>
              </a:rPr>
              <a:t>]</a:t>
            </a:r>
            <a:r>
              <a:rPr lang="en-US" altLang="zh-CN" dirty="0"/>
              <a:t> = 78;</a:t>
            </a:r>
          </a:p>
          <a:p>
            <a:endParaRPr lang="en-US" altLang="zh-CN" dirty="0"/>
          </a:p>
          <a:p>
            <a:r>
              <a:rPr lang="en-US" altLang="zh-CN" dirty="0"/>
              <a:t>    // </a:t>
            </a:r>
            <a:r>
              <a:rPr lang="zh-CN" altLang="en-US" dirty="0"/>
              <a:t>使用</a:t>
            </a:r>
            <a:r>
              <a:rPr lang="en-US" altLang="zh-CN" dirty="0"/>
              <a:t>insert</a:t>
            </a:r>
            <a:r>
              <a:rPr lang="zh-CN" altLang="en-US" dirty="0"/>
              <a:t>函数</a:t>
            </a:r>
            <a:r>
              <a:rPr lang="zh-CN" altLang="en-US" dirty="0">
                <a:solidFill>
                  <a:srgbClr val="FF0000"/>
                </a:solidFill>
              </a:rPr>
              <a:t>插入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studentScores.</a:t>
            </a:r>
            <a:r>
              <a:rPr lang="en-US" altLang="zh-CN" dirty="0" err="1">
                <a:solidFill>
                  <a:srgbClr val="0000EB"/>
                </a:solidFill>
              </a:rPr>
              <a:t>insert</a:t>
            </a:r>
            <a:r>
              <a:rPr lang="en-US" altLang="zh-CN" dirty="0">
                <a:solidFill>
                  <a:srgbClr val="0000EB"/>
                </a:solidFill>
              </a:rPr>
              <a:t>(</a:t>
            </a:r>
            <a:r>
              <a:rPr lang="en-US" altLang="zh-CN" dirty="0"/>
              <a:t> </a:t>
            </a:r>
            <a:r>
              <a:rPr lang="en-US" altLang="zh-CN" dirty="0" err="1"/>
              <a:t>make_pair</a:t>
            </a:r>
            <a:r>
              <a:rPr lang="en-US" altLang="zh-CN" dirty="0"/>
              <a:t>("David", 92) </a:t>
            </a:r>
            <a:r>
              <a:rPr lang="en-US" altLang="zh-CN" dirty="0">
                <a:solidFill>
                  <a:srgbClr val="0000EB"/>
                </a:solidFill>
              </a:rPr>
              <a:t>)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// </a:t>
            </a:r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zh-CN" altLang="en-US" dirty="0"/>
              <a:t>元素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"Alice's score: " &lt;&lt; </a:t>
            </a:r>
            <a:r>
              <a:rPr lang="en-US" altLang="zh-CN" dirty="0" err="1"/>
              <a:t>studentScores</a:t>
            </a:r>
            <a:r>
              <a:rPr lang="en-US" altLang="zh-CN" dirty="0"/>
              <a:t>["Alice"]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"Bob's score: " &lt;&lt; studentScores</a:t>
            </a:r>
            <a:r>
              <a:rPr lang="en-US" altLang="zh-CN" b="1" i="1" dirty="0">
                <a:solidFill>
                  <a:srgbClr val="0000EB"/>
                </a:solidFill>
              </a:rPr>
              <a:t>.at(</a:t>
            </a:r>
            <a:r>
              <a:rPr lang="en-US" altLang="zh-CN" dirty="0"/>
              <a:t>"Bob"</a:t>
            </a:r>
            <a:r>
              <a:rPr lang="en-US" altLang="zh-CN" dirty="0">
                <a:solidFill>
                  <a:srgbClr val="0000EB"/>
                </a:solidFill>
              </a:rPr>
              <a:t>)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390953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映射</a:t>
            </a:r>
            <a:r>
              <a:rPr lang="en-US" altLang="zh-CN" sz="3200" dirty="0"/>
              <a:t>map</a:t>
            </a:r>
            <a:r>
              <a:rPr lang="zh-CN" altLang="en-US" sz="3200" dirty="0"/>
              <a:t>基本操作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43C5D6-CE67-DD24-5FA5-34193E121AC7}"/>
              </a:ext>
            </a:extLst>
          </p:cNvPr>
          <p:cNvSpPr txBox="1"/>
          <p:nvPr/>
        </p:nvSpPr>
        <p:spPr>
          <a:xfrm>
            <a:off x="457200" y="1131123"/>
            <a:ext cx="7139136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>
                <a:solidFill>
                  <a:srgbClr val="FF0000"/>
                </a:solidFill>
              </a:rPr>
              <a:t>查找</a:t>
            </a:r>
            <a:r>
              <a:rPr lang="zh-CN" altLang="en-US" dirty="0"/>
              <a:t>元素（使用</a:t>
            </a:r>
            <a:r>
              <a:rPr lang="en-US" altLang="zh-CN" dirty="0"/>
              <a:t>find</a:t>
            </a:r>
            <a:r>
              <a:rPr lang="zh-CN" altLang="en-US" dirty="0"/>
              <a:t>函数）</a:t>
            </a:r>
          </a:p>
          <a:p>
            <a:r>
              <a:rPr lang="zh-CN" altLang="en-US" dirty="0"/>
              <a:t>    </a:t>
            </a:r>
            <a:r>
              <a:rPr lang="en-US" altLang="zh-CN" dirty="0">
                <a:highlight>
                  <a:srgbClr val="FFFF00"/>
                </a:highlight>
              </a:rPr>
              <a:t>auto</a:t>
            </a:r>
            <a:r>
              <a:rPr lang="en-US" altLang="zh-CN" dirty="0"/>
              <a:t> it = </a:t>
            </a:r>
            <a:r>
              <a:rPr lang="en-US" altLang="zh-CN" dirty="0" err="1"/>
              <a:t>studentScores.find</a:t>
            </a:r>
            <a:r>
              <a:rPr lang="en-US" altLang="zh-CN" dirty="0"/>
              <a:t>("Charlie");</a:t>
            </a:r>
          </a:p>
          <a:p>
            <a:r>
              <a:rPr lang="en-US" altLang="zh-CN" dirty="0"/>
              <a:t>    if (it != </a:t>
            </a:r>
            <a:r>
              <a:rPr lang="en-US" altLang="zh-CN" dirty="0" err="1"/>
              <a:t>studentScores.</a:t>
            </a:r>
            <a:r>
              <a:rPr lang="en-US" altLang="zh-CN" b="1" i="1" dirty="0" err="1">
                <a:solidFill>
                  <a:srgbClr val="0000EB"/>
                </a:solidFill>
              </a:rPr>
              <a:t>end</a:t>
            </a:r>
            <a:r>
              <a:rPr lang="en-US" altLang="zh-CN" b="1" i="1" dirty="0">
                <a:solidFill>
                  <a:srgbClr val="0000EB"/>
                </a:solidFill>
              </a:rPr>
              <a:t>()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"Charlie's score: " &lt;&lt; </a:t>
            </a:r>
            <a:r>
              <a:rPr lang="en-US" altLang="zh-CN" b="1" i="1" dirty="0">
                <a:solidFill>
                  <a:srgbClr val="0000EB"/>
                </a:solidFill>
              </a:rPr>
              <a:t>it-&gt;second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 else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"Charlie not found!"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sz="1000" dirty="0"/>
          </a:p>
          <a:p>
            <a:r>
              <a:rPr lang="en-US" altLang="zh-CN" dirty="0"/>
              <a:t>    // </a:t>
            </a:r>
            <a:r>
              <a:rPr lang="zh-CN" altLang="en-US" dirty="0">
                <a:solidFill>
                  <a:srgbClr val="FF0000"/>
                </a:solidFill>
              </a:rPr>
              <a:t>遍历</a:t>
            </a:r>
            <a:r>
              <a:rPr lang="en-US" altLang="zh-CN" dirty="0"/>
              <a:t>map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"All student scores:"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for (</a:t>
            </a:r>
            <a:r>
              <a:rPr lang="en-US" altLang="zh-CN" dirty="0">
                <a:highlight>
                  <a:srgbClr val="FFFF00"/>
                </a:highlight>
              </a:rPr>
              <a:t>const auto&amp;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pair</a:t>
            </a:r>
            <a:r>
              <a:rPr lang="en-US" altLang="zh-CN" dirty="0"/>
              <a:t> </a:t>
            </a:r>
            <a:r>
              <a:rPr lang="en-US" altLang="zh-CN" b="1" dirty="0"/>
              <a:t>: </a:t>
            </a:r>
            <a:r>
              <a:rPr lang="en-US" altLang="zh-CN" dirty="0" err="1"/>
              <a:t>studentScores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b="1" i="1" dirty="0" err="1">
                <a:solidFill>
                  <a:srgbClr val="0000EB"/>
                </a:solidFill>
              </a:rPr>
              <a:t>pair.first</a:t>
            </a:r>
            <a:r>
              <a:rPr lang="en-US" altLang="zh-CN" b="1" i="1" dirty="0">
                <a:solidFill>
                  <a:srgbClr val="0000EB"/>
                </a:solidFill>
              </a:rPr>
              <a:t> </a:t>
            </a:r>
            <a:r>
              <a:rPr lang="en-US" altLang="zh-CN" dirty="0"/>
              <a:t>&lt;&lt; ": " &lt;&lt; </a:t>
            </a:r>
            <a:r>
              <a:rPr lang="en-US" altLang="zh-CN" b="1" i="1" dirty="0" err="1">
                <a:solidFill>
                  <a:srgbClr val="0000EB"/>
                </a:solidFill>
              </a:rPr>
              <a:t>pair.second</a:t>
            </a:r>
            <a:r>
              <a:rPr lang="en-US" altLang="zh-CN" b="1" i="1" dirty="0">
                <a:solidFill>
                  <a:srgbClr val="0000EB"/>
                </a:solidFill>
              </a:rPr>
              <a:t> </a:t>
            </a:r>
            <a:r>
              <a:rPr lang="en-US" altLang="zh-CN" dirty="0"/>
              <a:t>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sz="1000" dirty="0"/>
          </a:p>
          <a:p>
            <a:r>
              <a:rPr lang="en-US" altLang="zh-CN" dirty="0"/>
              <a:t>    // </a:t>
            </a:r>
            <a:r>
              <a:rPr lang="zh-CN" altLang="en-US" dirty="0">
                <a:solidFill>
                  <a:srgbClr val="FF0000"/>
                </a:solidFill>
              </a:rPr>
              <a:t>删除</a:t>
            </a:r>
            <a:r>
              <a:rPr lang="zh-CN" altLang="en-US" dirty="0"/>
              <a:t>元素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studentScores.</a:t>
            </a:r>
            <a:r>
              <a:rPr lang="en-US" altLang="zh-CN" b="1" i="1" dirty="0" err="1">
                <a:solidFill>
                  <a:srgbClr val="0000EB"/>
                </a:solidFill>
              </a:rPr>
              <a:t>erase</a:t>
            </a:r>
            <a:r>
              <a:rPr lang="en-US" altLang="zh-CN" b="1" i="1" dirty="0">
                <a:solidFill>
                  <a:srgbClr val="0000EB"/>
                </a:solidFill>
              </a:rPr>
              <a:t>(</a:t>
            </a:r>
            <a:r>
              <a:rPr lang="en-US" altLang="zh-CN" dirty="0"/>
              <a:t>"Alice"</a:t>
            </a:r>
            <a:r>
              <a:rPr lang="en-US" altLang="zh-CN" b="1" i="1" dirty="0">
                <a:solidFill>
                  <a:srgbClr val="0000EB"/>
                </a:solidFill>
              </a:rPr>
              <a:t>)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// </a:t>
            </a:r>
            <a:r>
              <a:rPr lang="zh-CN" altLang="en-US" dirty="0"/>
              <a:t>检查</a:t>
            </a:r>
            <a:r>
              <a:rPr lang="zh-CN" altLang="en-US" dirty="0">
                <a:solidFill>
                  <a:srgbClr val="FF0000"/>
                </a:solidFill>
              </a:rPr>
              <a:t>大小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"Number of students: " &lt;&lt; </a:t>
            </a:r>
            <a:r>
              <a:rPr lang="en-US" altLang="zh-CN" dirty="0" err="1"/>
              <a:t>studentScores</a:t>
            </a:r>
            <a:r>
              <a:rPr lang="en-US" altLang="zh-CN" b="1" i="1" dirty="0" err="1">
                <a:solidFill>
                  <a:srgbClr val="0000EB"/>
                </a:solidFill>
              </a:rPr>
              <a:t>.size</a:t>
            </a:r>
            <a:r>
              <a:rPr lang="en-US" altLang="zh-CN" b="1" i="1" dirty="0">
                <a:solidFill>
                  <a:srgbClr val="0000EB"/>
                </a:solidFill>
              </a:rPr>
              <a:t>() </a:t>
            </a:r>
            <a:r>
              <a:rPr lang="en-US" altLang="zh-CN" dirty="0"/>
              <a:t>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F22C17-D5C2-EF6C-A8BB-5100D7997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92896"/>
            <a:ext cx="2592734" cy="249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422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映射</a:t>
            </a:r>
            <a:r>
              <a:rPr lang="en-US" altLang="zh-CN" sz="3200" dirty="0"/>
              <a:t>map</a:t>
            </a:r>
            <a:r>
              <a:rPr lang="zh-CN" altLang="en-US" sz="3200" dirty="0"/>
              <a:t>典型应用：频率统计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43C5D6-CE67-DD24-5FA5-34193E121AC7}"/>
              </a:ext>
            </a:extLst>
          </p:cNvPr>
          <p:cNvSpPr txBox="1"/>
          <p:nvPr/>
        </p:nvSpPr>
        <p:spPr>
          <a:xfrm>
            <a:off x="457200" y="1131123"/>
            <a:ext cx="8291264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&lt;map&gt;</a:t>
            </a:r>
          </a:p>
          <a:p>
            <a:r>
              <a:rPr lang="en-US" altLang="zh-CN" dirty="0"/>
              <a:t>#include &lt;vector&gt;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  <a:endParaRPr lang="zh-CN" altLang="en-US" dirty="0"/>
          </a:p>
          <a:p>
            <a:r>
              <a:rPr lang="en-US" altLang="zh-CN" dirty="0"/>
              <a:t>    </a:t>
            </a:r>
            <a:r>
              <a:rPr lang="en-US" altLang="zh-CN" dirty="0">
                <a:highlight>
                  <a:srgbClr val="FFFF00"/>
                </a:highlight>
              </a:rPr>
              <a:t>vector&lt;int&gt; </a:t>
            </a:r>
            <a:r>
              <a:rPr lang="en-US" altLang="zh-CN" dirty="0"/>
              <a:t>numbers = {1, 2, 2, 3, 3, 3, 4, 4, 4, 4}; // </a:t>
            </a:r>
            <a:r>
              <a:rPr lang="zh-CN" altLang="en-US" dirty="0"/>
              <a:t>定义一个整数数组</a:t>
            </a:r>
            <a:endParaRPr lang="en-US" altLang="zh-CN" dirty="0"/>
          </a:p>
          <a:p>
            <a:endParaRPr lang="en-US" altLang="zh-CN" sz="1000" dirty="0"/>
          </a:p>
          <a:p>
            <a:r>
              <a:rPr lang="en-US" altLang="zh-CN" dirty="0"/>
              <a:t>    </a:t>
            </a:r>
            <a:r>
              <a:rPr lang="en-US" altLang="zh-CN" dirty="0">
                <a:highlight>
                  <a:srgbClr val="FFFF00"/>
                </a:highlight>
              </a:rPr>
              <a:t>map&lt;int, int&gt; </a:t>
            </a:r>
            <a:r>
              <a:rPr lang="en-US" altLang="zh-CN" dirty="0" err="1"/>
              <a:t>numberCounts</a:t>
            </a:r>
            <a:r>
              <a:rPr lang="en-US" altLang="zh-CN" dirty="0"/>
              <a:t>; // </a:t>
            </a:r>
            <a:r>
              <a:rPr lang="zh-CN" altLang="en-US" dirty="0"/>
              <a:t>创建一个</a:t>
            </a:r>
            <a:r>
              <a:rPr lang="en-US" altLang="zh-CN" dirty="0"/>
              <a:t>map</a:t>
            </a:r>
            <a:r>
              <a:rPr lang="zh-CN" altLang="en-US" dirty="0"/>
              <a:t>来存储数字及其出现的次数</a:t>
            </a:r>
            <a:endParaRPr lang="en-US" altLang="zh-CN" dirty="0"/>
          </a:p>
          <a:p>
            <a:endParaRPr lang="en-US" altLang="zh-CN" sz="1000" dirty="0"/>
          </a:p>
          <a:p>
            <a:r>
              <a:rPr lang="en-US" altLang="zh-CN" dirty="0"/>
              <a:t>    // </a:t>
            </a:r>
            <a:r>
              <a:rPr lang="zh-CN" altLang="en-US" dirty="0"/>
              <a:t>遍历数组，统计每个数字的出现次数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b="1" i="1" dirty="0">
                <a:solidFill>
                  <a:srgbClr val="0000EB"/>
                </a:solidFill>
              </a:rPr>
              <a:t>int number : numbers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// </a:t>
            </a:r>
            <a:r>
              <a:rPr lang="zh-CN" altLang="en-US" dirty="0"/>
              <a:t>如果元素不存在，则</a:t>
            </a:r>
            <a:r>
              <a:rPr lang="en-US" altLang="zh-CN" dirty="0"/>
              <a:t>[]</a:t>
            </a:r>
            <a:r>
              <a:rPr lang="zh-CN" altLang="en-US" dirty="0"/>
              <a:t>运算符会插入一个新元素，并将其值初始化为</a:t>
            </a:r>
            <a:r>
              <a:rPr lang="en-US" altLang="zh-CN" dirty="0"/>
              <a:t>0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// </a:t>
            </a:r>
            <a:r>
              <a:rPr lang="zh-CN" altLang="en-US" dirty="0"/>
              <a:t>如果元素已经存在，则递增，累计出现次数</a:t>
            </a:r>
          </a:p>
          <a:p>
            <a:r>
              <a:rPr lang="zh-CN" altLang="en-US" dirty="0"/>
              <a:t>        </a:t>
            </a:r>
            <a:r>
              <a:rPr lang="en-US" altLang="zh-CN" b="1" dirty="0" err="1">
                <a:solidFill>
                  <a:srgbClr val="FF0000"/>
                </a:solidFill>
              </a:rPr>
              <a:t>numberCounts</a:t>
            </a:r>
            <a:r>
              <a:rPr lang="en-US" altLang="zh-CN" b="1" dirty="0">
                <a:solidFill>
                  <a:srgbClr val="FF0000"/>
                </a:solidFill>
              </a:rPr>
              <a:t>[number]++;</a:t>
            </a:r>
            <a:r>
              <a:rPr lang="en-US" altLang="zh-CN" dirty="0"/>
              <a:t>  //number</a:t>
            </a:r>
            <a:r>
              <a:rPr lang="zh-CN" altLang="en-US" dirty="0"/>
              <a:t>为</a:t>
            </a:r>
            <a:r>
              <a:rPr lang="en-US" altLang="zh-CN" dirty="0"/>
              <a:t>key</a:t>
            </a:r>
            <a:r>
              <a:rPr lang="zh-CN" altLang="en-US" dirty="0"/>
              <a:t>，出现次数为</a:t>
            </a:r>
            <a:r>
              <a:rPr lang="en-US" altLang="zh-CN" dirty="0"/>
              <a:t>value</a:t>
            </a:r>
          </a:p>
          <a:p>
            <a:r>
              <a:rPr lang="en-US" altLang="zh-CN" dirty="0"/>
              <a:t>    }</a:t>
            </a:r>
          </a:p>
          <a:p>
            <a:endParaRPr lang="en-US" altLang="zh-CN" sz="1000" dirty="0"/>
          </a:p>
          <a:p>
            <a:r>
              <a:rPr lang="en-US" altLang="zh-CN" dirty="0"/>
              <a:t>    // </a:t>
            </a:r>
            <a:r>
              <a:rPr lang="zh-CN" altLang="en-US" dirty="0"/>
              <a:t>输出统计结果</a:t>
            </a:r>
          </a:p>
          <a:p>
            <a:r>
              <a:rPr lang="en-US" altLang="zh-CN" dirty="0"/>
              <a:t>   for (</a:t>
            </a:r>
            <a:r>
              <a:rPr lang="en-US" altLang="zh-CN" b="1" i="1" dirty="0">
                <a:solidFill>
                  <a:srgbClr val="0000EB"/>
                </a:solidFill>
              </a:rPr>
              <a:t>const auto&amp; pair : </a:t>
            </a:r>
            <a:r>
              <a:rPr lang="en-US" altLang="zh-CN" b="1" i="1" dirty="0" err="1">
                <a:solidFill>
                  <a:srgbClr val="0000EB"/>
                </a:solidFill>
              </a:rPr>
              <a:t>numberCounts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b="1" i="1" dirty="0" err="1">
                <a:solidFill>
                  <a:srgbClr val="0000EB"/>
                </a:solidFill>
              </a:rPr>
              <a:t>pair.first</a:t>
            </a:r>
            <a:r>
              <a:rPr lang="en-US" altLang="zh-CN" b="1" i="1" dirty="0">
                <a:solidFill>
                  <a:srgbClr val="0000EB"/>
                </a:solidFill>
              </a:rPr>
              <a:t> </a:t>
            </a:r>
            <a:r>
              <a:rPr lang="en-US" altLang="zh-CN" dirty="0"/>
              <a:t>&lt;&lt; ": " &lt;&lt; </a:t>
            </a:r>
            <a:r>
              <a:rPr lang="en-US" altLang="zh-CN" b="1" i="1" dirty="0" err="1">
                <a:solidFill>
                  <a:srgbClr val="0000EB"/>
                </a:solidFill>
              </a:rPr>
              <a:t>pair.second</a:t>
            </a:r>
            <a:r>
              <a:rPr lang="en-US" altLang="zh-CN" b="1" i="1" dirty="0">
                <a:solidFill>
                  <a:srgbClr val="0000EB"/>
                </a:solidFill>
              </a:rPr>
              <a:t> </a:t>
            </a:r>
            <a:r>
              <a:rPr lang="en-US" altLang="zh-CN" dirty="0"/>
              <a:t>&lt;&lt; </a:t>
            </a:r>
            <a:r>
              <a:rPr lang="en-US" altLang="zh-CN" dirty="0" err="1"/>
              <a:t>endl</a:t>
            </a:r>
            <a:r>
              <a:rPr lang="en-US" altLang="zh-CN" dirty="0"/>
              <a:t>;    }</a:t>
            </a:r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029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7AB2EFE1-CBDB-5219-6E06-1A1C79A83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56" y="1504528"/>
            <a:ext cx="8812088" cy="49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存储唯一元素，即每个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主要特性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元素唯一性：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中的每个元素都是唯一的，不能重复。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自动排序：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中的元素会按照指定的顺序进行排序，默认是升序排列。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不支持随机访问：与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不支持通过索引来直接访问元素。要访问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中的元素，需要使用迭代器。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支持迭代器：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提供了迭代器，允许遍历容器中的元素。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&lt;set&gt;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集合</a:t>
            </a:r>
            <a:r>
              <a:rPr lang="en-US" altLang="zh-CN" sz="3200" dirty="0"/>
              <a:t>set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965598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7AB2EFE1-CBDB-5219-6E06-1A1C79A83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964488" cy="553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常用成员函数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：插入一个元素。如果元素已经存在，则插入操作不会执行。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：查找一个元素，返回一个指向该元素的迭代器。如果元素不存在，则返回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end()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：删除一个元素。可以通过值或迭代器来删除元素。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中元素的数量。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：检查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是否为空。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：返回指向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中第一个元素和最后一个元素之后位置的迭代器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：返回特定值出现的次数（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集合</a:t>
            </a:r>
            <a:r>
              <a:rPr lang="en-US" altLang="zh-CN" sz="3200" dirty="0"/>
              <a:t>set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407032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集合</a:t>
            </a:r>
            <a:r>
              <a:rPr lang="en-US" altLang="zh-CN" sz="3200" dirty="0"/>
              <a:t>set</a:t>
            </a:r>
            <a:r>
              <a:rPr lang="zh-CN" altLang="en-US" sz="3200" dirty="0"/>
              <a:t>基本操作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43C5D6-CE67-DD24-5FA5-34193E121AC7}"/>
              </a:ext>
            </a:extLst>
          </p:cNvPr>
          <p:cNvSpPr txBox="1"/>
          <p:nvPr/>
        </p:nvSpPr>
        <p:spPr>
          <a:xfrm>
            <a:off x="390364" y="1196752"/>
            <a:ext cx="836327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&lt;set&gt;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highlight>
                  <a:srgbClr val="FFFF00"/>
                </a:highlight>
              </a:rPr>
              <a:t>set&lt;int&gt; </a:t>
            </a:r>
            <a:r>
              <a:rPr lang="en-US" altLang="zh-CN" dirty="0" err="1"/>
              <a:t>mySet</a:t>
            </a:r>
            <a:r>
              <a:rPr lang="en-US" altLang="zh-CN" dirty="0"/>
              <a:t>; // </a:t>
            </a:r>
            <a:r>
              <a:rPr lang="zh-CN" altLang="en-US" dirty="0"/>
              <a:t>创建一个</a:t>
            </a:r>
            <a:r>
              <a:rPr lang="en-US" altLang="zh-CN" dirty="0"/>
              <a:t>set</a:t>
            </a:r>
            <a:r>
              <a:rPr lang="zh-CN" altLang="en-US" dirty="0"/>
              <a:t>，存储</a:t>
            </a:r>
            <a:r>
              <a:rPr lang="en-US" altLang="zh-CN" dirty="0"/>
              <a:t>int</a:t>
            </a:r>
            <a:r>
              <a:rPr lang="zh-CN" altLang="en-US" dirty="0"/>
              <a:t>类型的元素</a:t>
            </a:r>
          </a:p>
          <a:p>
            <a:endParaRPr lang="en-US" altLang="zh-CN" dirty="0"/>
          </a:p>
          <a:p>
            <a:r>
              <a:rPr lang="en-US" altLang="zh-CN" dirty="0"/>
              <a:t>    // </a:t>
            </a:r>
            <a:r>
              <a:rPr lang="zh-CN" altLang="en-US" dirty="0"/>
              <a:t>插入元素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mySet.</a:t>
            </a:r>
            <a:r>
              <a:rPr lang="en-US" altLang="zh-CN" b="1" i="1" dirty="0" err="1">
                <a:solidFill>
                  <a:srgbClr val="0000EB"/>
                </a:solidFill>
              </a:rPr>
              <a:t>insert</a:t>
            </a:r>
            <a:r>
              <a:rPr lang="en-US" altLang="zh-CN" b="1" i="1" dirty="0">
                <a:solidFill>
                  <a:srgbClr val="0000EB"/>
                </a:solidFill>
              </a:rPr>
              <a:t>(</a:t>
            </a:r>
            <a:r>
              <a:rPr lang="en-US" altLang="zh-CN" dirty="0"/>
              <a:t>5</a:t>
            </a:r>
            <a:r>
              <a:rPr lang="en-US" altLang="zh-CN" b="1" i="1" dirty="0">
                <a:solidFill>
                  <a:srgbClr val="0000EB"/>
                </a:solidFill>
              </a:rPr>
              <a:t>)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mySet.insert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mySet.insert</a:t>
            </a:r>
            <a:r>
              <a:rPr lang="en-US" altLang="zh-CN" dirty="0"/>
              <a:t>(8);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mySet.</a:t>
            </a:r>
            <a:r>
              <a:rPr lang="en-US" altLang="zh-CN" b="1" i="1" dirty="0" err="1">
                <a:solidFill>
                  <a:srgbClr val="0000EB"/>
                </a:solidFill>
              </a:rPr>
              <a:t>insert</a:t>
            </a:r>
            <a:r>
              <a:rPr lang="en-US" altLang="zh-CN" b="1" i="1" dirty="0">
                <a:solidFill>
                  <a:srgbClr val="0000EB"/>
                </a:solidFill>
              </a:rPr>
              <a:t>(</a:t>
            </a:r>
            <a:r>
              <a:rPr lang="en-US" altLang="zh-CN" dirty="0"/>
              <a:t>2</a:t>
            </a:r>
            <a:r>
              <a:rPr lang="en-US" altLang="zh-CN" b="1" i="1" dirty="0">
                <a:solidFill>
                  <a:srgbClr val="0000EB"/>
                </a:solidFill>
              </a:rPr>
              <a:t>)</a:t>
            </a:r>
            <a:r>
              <a:rPr lang="en-US" altLang="zh-CN" dirty="0"/>
              <a:t>; // </a:t>
            </a:r>
            <a:r>
              <a:rPr lang="zh-CN" altLang="en-US" dirty="0"/>
              <a:t>尝试</a:t>
            </a:r>
            <a:r>
              <a:rPr lang="zh-CN" altLang="en-US" dirty="0">
                <a:solidFill>
                  <a:srgbClr val="FF0000"/>
                </a:solidFill>
              </a:rPr>
              <a:t>插入重复元素，操作不会执行</a:t>
            </a:r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// </a:t>
            </a:r>
            <a:r>
              <a:rPr lang="zh-CN" altLang="en-US" dirty="0"/>
              <a:t>输出</a:t>
            </a:r>
            <a:r>
              <a:rPr lang="en-US" altLang="zh-CN" dirty="0"/>
              <a:t>set</a:t>
            </a:r>
            <a:r>
              <a:rPr lang="zh-CN" altLang="en-US" dirty="0"/>
              <a:t>中的元素（默认升序）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"Elements in the set: ";</a:t>
            </a:r>
          </a:p>
          <a:p>
            <a:r>
              <a:rPr lang="en-US" altLang="zh-CN" dirty="0"/>
              <a:t>    for (</a:t>
            </a:r>
            <a:r>
              <a:rPr lang="en-US" altLang="zh-CN" b="1" i="1" dirty="0">
                <a:solidFill>
                  <a:srgbClr val="0000EB"/>
                </a:solidFill>
              </a:rPr>
              <a:t>int </a:t>
            </a:r>
            <a:r>
              <a:rPr lang="en-US" altLang="zh-CN" b="1" i="1" dirty="0" err="1">
                <a:solidFill>
                  <a:srgbClr val="0000EB"/>
                </a:solidFill>
              </a:rPr>
              <a:t>elem</a:t>
            </a:r>
            <a:r>
              <a:rPr lang="en-US" altLang="zh-CN" b="1" i="1" dirty="0">
                <a:solidFill>
                  <a:srgbClr val="0000EB"/>
                </a:solidFill>
              </a:rPr>
              <a:t> : </a:t>
            </a:r>
            <a:r>
              <a:rPr lang="en-US" altLang="zh-CN" b="1" i="1" dirty="0" err="1">
                <a:solidFill>
                  <a:srgbClr val="0000EB"/>
                </a:solidFill>
              </a:rPr>
              <a:t>mySet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elem</a:t>
            </a:r>
            <a:r>
              <a:rPr lang="en-US" altLang="zh-CN" dirty="0"/>
              <a:t> &lt;&lt; " ";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 &lt;&lt; 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990686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集合</a:t>
            </a:r>
            <a:r>
              <a:rPr lang="en-US" altLang="zh-CN" sz="3200" dirty="0"/>
              <a:t>set</a:t>
            </a:r>
            <a:r>
              <a:rPr lang="zh-CN" altLang="en-US" sz="3200" dirty="0"/>
              <a:t>基本操作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43C5D6-CE67-DD24-5FA5-34193E121AC7}"/>
              </a:ext>
            </a:extLst>
          </p:cNvPr>
          <p:cNvSpPr txBox="1"/>
          <p:nvPr/>
        </p:nvSpPr>
        <p:spPr>
          <a:xfrm>
            <a:off x="457200" y="1340768"/>
            <a:ext cx="83632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// </a:t>
            </a:r>
            <a:r>
              <a:rPr lang="zh-CN" altLang="en-US" dirty="0"/>
              <a:t>查找元素</a:t>
            </a:r>
          </a:p>
          <a:p>
            <a:r>
              <a:rPr lang="zh-CN" altLang="en-US" dirty="0"/>
              <a:t>   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auto </a:t>
            </a:r>
            <a:r>
              <a:rPr lang="en-US" altLang="zh-CN" dirty="0"/>
              <a:t>it = </a:t>
            </a:r>
            <a:r>
              <a:rPr lang="en-US" altLang="zh-CN" dirty="0" err="1"/>
              <a:t>mySet.</a:t>
            </a:r>
            <a:r>
              <a:rPr lang="en-US" altLang="zh-CN" b="1" i="1" dirty="0" err="1">
                <a:solidFill>
                  <a:srgbClr val="0000EB"/>
                </a:solidFill>
              </a:rPr>
              <a:t>find</a:t>
            </a:r>
            <a:r>
              <a:rPr lang="en-US" altLang="zh-CN" b="1" i="1" dirty="0">
                <a:solidFill>
                  <a:srgbClr val="0000EB"/>
                </a:solidFill>
              </a:rPr>
              <a:t>(</a:t>
            </a:r>
            <a:r>
              <a:rPr lang="en-US" altLang="zh-CN" dirty="0"/>
              <a:t>8</a:t>
            </a:r>
            <a:r>
              <a:rPr lang="en-US" altLang="zh-CN" b="1" i="1" dirty="0">
                <a:solidFill>
                  <a:srgbClr val="0000EB"/>
                </a:solidFill>
              </a:rPr>
              <a:t>)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(it != </a:t>
            </a:r>
            <a:r>
              <a:rPr lang="en-US" altLang="zh-CN" b="1" i="1" dirty="0" err="1">
                <a:solidFill>
                  <a:srgbClr val="0000EB"/>
                </a:solidFill>
              </a:rPr>
              <a:t>mySet.end</a:t>
            </a:r>
            <a:r>
              <a:rPr lang="en-US" altLang="zh-CN" b="1" i="1" dirty="0">
                <a:solidFill>
                  <a:srgbClr val="0000EB"/>
                </a:solidFill>
              </a:rPr>
              <a:t>()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"Element 8 found in the set." &lt;&lt; 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 else 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"Element 8 not found in the set." &lt;&lt; 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// </a:t>
            </a:r>
            <a:r>
              <a:rPr lang="zh-CN" altLang="en-US" dirty="0"/>
              <a:t>删除元素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mySet.</a:t>
            </a:r>
            <a:r>
              <a:rPr lang="en-US" altLang="zh-CN" b="1" i="1" dirty="0" err="1">
                <a:solidFill>
                  <a:srgbClr val="0000EB"/>
                </a:solidFill>
              </a:rPr>
              <a:t>erase</a:t>
            </a:r>
            <a:r>
              <a:rPr lang="en-US" altLang="zh-CN" b="1" i="1" dirty="0">
                <a:solidFill>
                  <a:srgbClr val="0000EB"/>
                </a:solidFill>
              </a:rPr>
              <a:t>(</a:t>
            </a:r>
            <a:r>
              <a:rPr lang="en-US" altLang="zh-CN" dirty="0"/>
              <a:t>2</a:t>
            </a:r>
            <a:r>
              <a:rPr lang="en-US" altLang="zh-CN" b="1" i="1" dirty="0">
                <a:solidFill>
                  <a:srgbClr val="0000EB"/>
                </a:solidFill>
              </a:rPr>
              <a:t>)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// </a:t>
            </a:r>
            <a:r>
              <a:rPr lang="zh-CN" altLang="en-US" dirty="0"/>
              <a:t>检查大小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&lt;&lt; "Number of elements in the set: " &lt;&lt; </a:t>
            </a:r>
            <a:r>
              <a:rPr lang="en-US" altLang="zh-CN" dirty="0" err="1"/>
              <a:t>mySet.</a:t>
            </a:r>
            <a:r>
              <a:rPr lang="en-US" altLang="zh-CN" b="1" i="1" dirty="0" err="1">
                <a:solidFill>
                  <a:srgbClr val="0000EB"/>
                </a:solidFill>
              </a:rPr>
              <a:t>size</a:t>
            </a:r>
            <a:r>
              <a:rPr lang="en-US" altLang="zh-CN" b="1" i="1" dirty="0">
                <a:solidFill>
                  <a:srgbClr val="0000EB"/>
                </a:solidFill>
              </a:rPr>
              <a:t>() </a:t>
            </a:r>
            <a:r>
              <a:rPr lang="en-US" altLang="zh-CN" dirty="0"/>
              <a:t>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1CA579-7580-EFA2-D226-8884EFCF3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341499"/>
            <a:ext cx="3365347" cy="9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8126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集合</a:t>
            </a:r>
            <a:r>
              <a:rPr lang="en-US" altLang="zh-CN" sz="3200" dirty="0"/>
              <a:t>set</a:t>
            </a:r>
            <a:r>
              <a:rPr lang="zh-CN" altLang="en-US" sz="3200" dirty="0"/>
              <a:t>典型应用：去重、交并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52435-58A4-B676-CA70-C5378456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39994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6A3920-177B-1C0A-8E36-0C8EFC09F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205453"/>
            <a:ext cx="1333710" cy="14478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8ACF1D-C1A1-6F3A-9DD4-4459445FA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227551"/>
            <a:ext cx="3888432" cy="14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99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53825F8-3956-838C-F7C4-A774385E4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函数模板</a:t>
            </a:r>
          </a:p>
        </p:txBody>
      </p:sp>
      <p:sp>
        <p:nvSpPr>
          <p:cNvPr id="11267" name="矩形 2">
            <a:extLst>
              <a:ext uri="{FF2B5EF4-FFF2-40B4-BE49-F238E27FC236}">
                <a16:creationId xmlns:a16="http://schemas.microsoft.com/office/drawing/2014/main" id="{7904AE21-4379-9FB2-0980-59ECB5C0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11288"/>
            <a:ext cx="6624638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zh-CN" altLang="en-US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//求两个整数的最大值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max</a:t>
            </a:r>
            <a:r>
              <a:rPr lang="en-US" altLang="zh-CN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2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a，</a:t>
            </a:r>
            <a:r>
              <a:rPr lang="zh-CN" altLang="en-US" sz="22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b) 	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{ 	</a:t>
            </a:r>
            <a:r>
              <a:rPr lang="en-US" altLang="zh-CN" sz="22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result=</a:t>
            </a:r>
            <a:r>
              <a:rPr lang="zh-CN" altLang="en-US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a&gt;b?a:b;  </a:t>
            </a:r>
            <a:r>
              <a:rPr lang="en-US" altLang="zh-CN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return result; }</a:t>
            </a:r>
            <a:endParaRPr lang="zh-CN" altLang="en-US" sz="22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zh-CN" altLang="en-US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//求两个浮点数的最大值</a:t>
            </a:r>
            <a:endParaRPr lang="en-US" altLang="zh-CN" sz="22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C00000"/>
                </a:solidFill>
                <a:ea typeface="楷体_GB2312" pitchFamily="49" charset="-122"/>
                <a:sym typeface="Arial" panose="020B0604020202020204" pitchFamily="34" charset="0"/>
              </a:rPr>
              <a:t>float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  <a:sym typeface="Arial" panose="020B0604020202020204" pitchFamily="34" charset="0"/>
              </a:rPr>
              <a:t> max</a:t>
            </a:r>
            <a:r>
              <a:rPr lang="en-US" altLang="zh-CN" sz="2200">
                <a:solidFill>
                  <a:schemeClr val="tx1"/>
                </a:solidFill>
                <a:ea typeface="楷体_GB2312" pitchFamily="49" charset="-122"/>
                <a:sym typeface="Arial" panose="020B0604020202020204" pitchFamily="34" charset="0"/>
              </a:rPr>
              <a:t>2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  <a:sym typeface="Arial" panose="020B0604020202020204" pitchFamily="34" charset="0"/>
              </a:rPr>
              <a:t>(</a:t>
            </a:r>
            <a:r>
              <a:rPr lang="zh-CN" altLang="en-US" sz="2200">
                <a:solidFill>
                  <a:srgbClr val="C00000"/>
                </a:solidFill>
                <a:ea typeface="楷体_GB2312" pitchFamily="49" charset="-122"/>
                <a:sym typeface="Arial" panose="020B0604020202020204" pitchFamily="34" charset="0"/>
              </a:rPr>
              <a:t>float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  <a:sym typeface="Arial" panose="020B0604020202020204" pitchFamily="34" charset="0"/>
              </a:rPr>
              <a:t> a，</a:t>
            </a:r>
            <a:r>
              <a:rPr lang="zh-CN" altLang="en-US" sz="2200">
                <a:solidFill>
                  <a:srgbClr val="C00000"/>
                </a:solidFill>
                <a:ea typeface="楷体_GB2312" pitchFamily="49" charset="-122"/>
                <a:sym typeface="Arial" panose="020B0604020202020204" pitchFamily="34" charset="0"/>
              </a:rPr>
              <a:t>float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  <a:sym typeface="Arial" panose="020B0604020202020204" pitchFamily="34" charset="0"/>
              </a:rPr>
              <a:t> b) 	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楷体_GB2312" pitchFamily="49" charset="-122"/>
                <a:sym typeface="Arial" panose="020B0604020202020204" pitchFamily="34" charset="0"/>
              </a:rPr>
              <a:t>{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  <a:sym typeface="Arial" panose="020B0604020202020204" pitchFamily="34" charset="0"/>
              </a:rPr>
              <a:t>   </a:t>
            </a:r>
            <a:r>
              <a:rPr lang="zh-CN" altLang="en-US" sz="2200">
                <a:solidFill>
                  <a:srgbClr val="C00000"/>
                </a:solidFill>
                <a:ea typeface="楷体_GB2312" pitchFamily="49" charset="-122"/>
                <a:sym typeface="Arial" panose="020B0604020202020204" pitchFamily="34" charset="0"/>
              </a:rPr>
              <a:t> </a:t>
            </a:r>
            <a:r>
              <a:rPr lang="en-US" altLang="zh-CN" sz="2200">
                <a:solidFill>
                  <a:srgbClr val="C00000"/>
                </a:solidFill>
                <a:ea typeface="楷体_GB2312" pitchFamily="49" charset="-122"/>
              </a:rPr>
              <a:t>float </a:t>
            </a:r>
            <a:r>
              <a:rPr lang="en-US" altLang="zh-CN" sz="2200">
                <a:solidFill>
                  <a:schemeClr val="tx1"/>
                </a:solidFill>
                <a:ea typeface="楷体_GB2312" pitchFamily="49" charset="-122"/>
              </a:rPr>
              <a:t>result=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</a:rPr>
              <a:t> a&gt;b?a:b;  </a:t>
            </a:r>
            <a:r>
              <a:rPr lang="en-US" altLang="zh-CN" sz="2200">
                <a:solidFill>
                  <a:schemeClr val="tx1"/>
                </a:solidFill>
                <a:ea typeface="楷体_GB2312" pitchFamily="49" charset="-122"/>
              </a:rPr>
              <a:t>return result; }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zh-CN" sz="22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zh-CN" altLang="en-US" sz="2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//求两个字符串的最大值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  <a:sym typeface="Arial" panose="020B0604020202020204" pitchFamily="34" charset="0"/>
              </a:rPr>
              <a:t>#include &lt;string&gt;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C00000"/>
                </a:solidFill>
                <a:ea typeface="楷体_GB2312" pitchFamily="49" charset="-122"/>
              </a:rPr>
              <a:t>string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</a:rPr>
              <a:t> max</a:t>
            </a:r>
            <a:r>
              <a:rPr lang="en-US" altLang="zh-CN" sz="220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sz="2200">
                <a:solidFill>
                  <a:srgbClr val="C00000"/>
                </a:solidFill>
                <a:ea typeface="楷体_GB2312" pitchFamily="49" charset="-122"/>
              </a:rPr>
              <a:t>string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</a:rPr>
              <a:t> a，</a:t>
            </a:r>
            <a:r>
              <a:rPr lang="zh-CN" altLang="en-US" sz="2200">
                <a:solidFill>
                  <a:srgbClr val="C00000"/>
                </a:solidFill>
                <a:ea typeface="楷体_GB2312" pitchFamily="49" charset="-122"/>
              </a:rPr>
              <a:t>string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</a:rPr>
              <a:t> b)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楷体_GB2312" pitchFamily="49" charset="-122"/>
              </a:rPr>
              <a:t>{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en-US" altLang="zh-CN" sz="2200">
                <a:solidFill>
                  <a:srgbClr val="C00000"/>
                </a:solidFill>
                <a:ea typeface="楷体_GB2312" pitchFamily="49" charset="-122"/>
              </a:rPr>
              <a:t>string</a:t>
            </a:r>
            <a:r>
              <a:rPr lang="en-US" altLang="zh-CN" sz="2200">
                <a:solidFill>
                  <a:schemeClr val="tx1"/>
                </a:solidFill>
                <a:ea typeface="楷体_GB2312" pitchFamily="49" charset="-122"/>
              </a:rPr>
              <a:t> result=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</a:rPr>
              <a:t> a&gt;b?a:b;  </a:t>
            </a:r>
            <a:r>
              <a:rPr lang="en-US" altLang="zh-CN" sz="2200">
                <a:solidFill>
                  <a:schemeClr val="tx1"/>
                </a:solidFill>
                <a:ea typeface="楷体_GB2312" pitchFamily="49" charset="-122"/>
              </a:rPr>
              <a:t>return result; </a:t>
            </a:r>
            <a:r>
              <a:rPr lang="zh-CN" altLang="en-US" sz="2200">
                <a:solidFill>
                  <a:schemeClr val="tx1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41DF5E9-5ECF-94C4-4720-CF778EAC0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947863"/>
            <a:ext cx="2513013" cy="29146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当函数实现相同，仅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对象类型不同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，通常考虑使用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函数模板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集合</a:t>
            </a:r>
            <a:r>
              <a:rPr lang="en-US" altLang="zh-CN" sz="3200" dirty="0"/>
              <a:t>set</a:t>
            </a:r>
            <a:r>
              <a:rPr lang="zh-CN" altLang="en-US" sz="3200" dirty="0"/>
              <a:t>典型应用：去重、交并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1E2D09-C938-3610-89FD-053567C2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8" y="1484784"/>
            <a:ext cx="8974932" cy="440343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E6B456-2BC9-3E6B-600A-D3FD59334D05}"/>
              </a:ext>
            </a:extLst>
          </p:cNvPr>
          <p:cNvSpPr/>
          <p:nvPr/>
        </p:nvSpPr>
        <p:spPr>
          <a:xfrm>
            <a:off x="5940152" y="1988840"/>
            <a:ext cx="360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FE7373-BF52-422C-4E6D-BA5BF416F879}"/>
              </a:ext>
            </a:extLst>
          </p:cNvPr>
          <p:cNvSpPr/>
          <p:nvPr/>
        </p:nvSpPr>
        <p:spPr>
          <a:xfrm>
            <a:off x="7020272" y="1997736"/>
            <a:ext cx="3600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7119AB-E8FD-FD45-6FD5-0F7C52F74CC3}"/>
              </a:ext>
            </a:extLst>
          </p:cNvPr>
          <p:cNvSpPr/>
          <p:nvPr/>
        </p:nvSpPr>
        <p:spPr>
          <a:xfrm>
            <a:off x="1956590" y="2276872"/>
            <a:ext cx="52717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6353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集合</a:t>
            </a:r>
            <a:r>
              <a:rPr lang="en-US" altLang="zh-CN" sz="3200" dirty="0"/>
              <a:t>set</a:t>
            </a:r>
            <a:r>
              <a:rPr lang="zh-CN" altLang="en-US" sz="3200" dirty="0"/>
              <a:t>典型应用：去重、交并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9062EB-7EC5-7A45-90AF-3521F5404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6753"/>
            <a:ext cx="5328592" cy="2890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6C784A-9DDF-EEA2-DFDF-178FF2190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501008"/>
            <a:ext cx="5641255" cy="2745801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ED81292-90A5-5C44-1B39-CE3CB11968B5}"/>
              </a:ext>
            </a:extLst>
          </p:cNvPr>
          <p:cNvSpPr/>
          <p:nvPr/>
        </p:nvSpPr>
        <p:spPr>
          <a:xfrm>
            <a:off x="3851920" y="3717032"/>
            <a:ext cx="2448272" cy="9361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AB8B248-0566-36FB-285B-2898FB9671A4}"/>
              </a:ext>
            </a:extLst>
          </p:cNvPr>
          <p:cNvSpPr/>
          <p:nvPr/>
        </p:nvSpPr>
        <p:spPr>
          <a:xfrm>
            <a:off x="4283968" y="5877272"/>
            <a:ext cx="4680520" cy="369537"/>
          </a:xfrm>
          <a:prstGeom prst="roundRect">
            <a:avLst/>
          </a:prstGeom>
          <a:noFill/>
          <a:ln>
            <a:solidFill>
              <a:srgbClr val="000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143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>
            <a:extLst>
              <a:ext uri="{FF2B5EF4-FFF2-40B4-BE49-F238E27FC236}">
                <a16:creationId xmlns:a16="http://schemas.microsoft.com/office/drawing/2014/main" id="{F70C9522-6DA0-BD88-06C9-A4CE9F3C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集合</a:t>
            </a:r>
            <a:r>
              <a:rPr lang="en-US" altLang="zh-CN" sz="3200" dirty="0"/>
              <a:t>set</a:t>
            </a:r>
            <a:r>
              <a:rPr lang="zh-CN" altLang="en-US" sz="3200" dirty="0"/>
              <a:t>典型应用：去重、交并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B7EF67-7F04-3B2B-6B67-8EBB375C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" y="1196752"/>
            <a:ext cx="9000688" cy="2544612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AB8B248-0566-36FB-285B-2898FB9671A4}"/>
              </a:ext>
            </a:extLst>
          </p:cNvPr>
          <p:cNvSpPr/>
          <p:nvPr/>
        </p:nvSpPr>
        <p:spPr>
          <a:xfrm>
            <a:off x="1115616" y="1700809"/>
            <a:ext cx="7920880" cy="288031"/>
          </a:xfrm>
          <a:prstGeom prst="roundRect">
            <a:avLst/>
          </a:prstGeom>
          <a:noFill/>
          <a:ln>
            <a:solidFill>
              <a:srgbClr val="000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BCC88E2-7E25-26B0-9DF9-8DC9F1147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8" y="3789041"/>
            <a:ext cx="6696432" cy="3048442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8355677-BB3D-CAD0-2747-2BCA67CB669C}"/>
              </a:ext>
            </a:extLst>
          </p:cNvPr>
          <p:cNvSpPr/>
          <p:nvPr/>
        </p:nvSpPr>
        <p:spPr>
          <a:xfrm>
            <a:off x="762920" y="3140968"/>
            <a:ext cx="5033216" cy="64807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4140FDE-B514-F79D-53CB-AA906A928913}"/>
              </a:ext>
            </a:extLst>
          </p:cNvPr>
          <p:cNvSpPr/>
          <p:nvPr/>
        </p:nvSpPr>
        <p:spPr>
          <a:xfrm>
            <a:off x="765960" y="4329594"/>
            <a:ext cx="4094072" cy="827597"/>
          </a:xfrm>
          <a:prstGeom prst="roundRect">
            <a:avLst/>
          </a:prstGeom>
          <a:noFill/>
          <a:ln>
            <a:solidFill>
              <a:srgbClr val="000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F69DB36-6F60-035A-F885-FCE35F115097}"/>
              </a:ext>
            </a:extLst>
          </p:cNvPr>
          <p:cNvSpPr/>
          <p:nvPr/>
        </p:nvSpPr>
        <p:spPr>
          <a:xfrm>
            <a:off x="765920" y="5204868"/>
            <a:ext cx="4094072" cy="672404"/>
          </a:xfrm>
          <a:prstGeom prst="roundRect">
            <a:avLst/>
          </a:prstGeom>
          <a:noFill/>
          <a:ln>
            <a:solidFill>
              <a:srgbClr val="0000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769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55F92308-C219-907E-F121-BC05C2638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函数模板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FD934129-3A35-3FBC-6C71-51F2346BC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71613"/>
            <a:ext cx="8064500" cy="471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函数模板的定义格式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模板参数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1,…,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模板参数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&lt;返回值类型&gt; &lt;函数名&gt;(参数表) 	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{ 		… 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//求两个数的最大值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template &lt;class 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a,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result = a&gt;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b?a:b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D540D5C-7263-E0F0-FF91-3665F30D7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211513"/>
            <a:ext cx="2327275" cy="784225"/>
          </a:xfrm>
          <a:prstGeom prst="wedgeRoundRectCallout">
            <a:avLst>
              <a:gd name="adj1" fmla="val -62602"/>
              <a:gd name="adj2" fmla="val 47537"/>
              <a:gd name="adj3" fmla="val 16667"/>
            </a:avLst>
          </a:prstGeom>
          <a:noFill/>
          <a:ln w="9525">
            <a:solidFill>
              <a:srgbClr val="5660D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//指明下列代码段使用了模板机制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D320CE6-5984-4766-4336-C9D4321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03750"/>
            <a:ext cx="2466975" cy="782638"/>
          </a:xfrm>
          <a:prstGeom prst="wedgeRoundRectCallout">
            <a:avLst>
              <a:gd name="adj1" fmla="val -162815"/>
              <a:gd name="adj2" fmla="val -51014"/>
              <a:gd name="adj3" fmla="val 16667"/>
            </a:avLst>
          </a:prstGeom>
          <a:noFill/>
          <a:ln w="9525">
            <a:solidFill>
              <a:srgbClr val="5660D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//形参类型</a:t>
            </a:r>
            <a:endParaRPr lang="en-US" altLang="zh-CN" sz="20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用参数T表示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41B8FC7-7DBD-68B2-76A6-F188143D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5413"/>
            <a:ext cx="1776413" cy="782637"/>
          </a:xfrm>
          <a:prstGeom prst="wedgeRoundRectCallout">
            <a:avLst>
              <a:gd name="adj1" fmla="val 35440"/>
              <a:gd name="adj2" fmla="val -142880"/>
              <a:gd name="adj3" fmla="val 16667"/>
            </a:avLst>
          </a:prstGeom>
          <a:noFill/>
          <a:ln w="9525">
            <a:solidFill>
              <a:srgbClr val="5660D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//返回值类型</a:t>
            </a:r>
            <a:endParaRPr lang="en-US" altLang="zh-CN" sz="20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用参数T表示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F4BAE5C-2D20-B490-077A-CC2BD34DC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5818188"/>
            <a:ext cx="2466975" cy="782637"/>
          </a:xfrm>
          <a:prstGeom prst="wedgeRoundRectCallout">
            <a:avLst>
              <a:gd name="adj1" fmla="val -131713"/>
              <a:gd name="adj2" fmla="val -112426"/>
              <a:gd name="adj3" fmla="val 16667"/>
            </a:avLst>
          </a:prstGeom>
          <a:noFill/>
          <a:ln w="9525">
            <a:solidFill>
              <a:srgbClr val="5660D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//局部变量类型</a:t>
            </a:r>
            <a:endParaRPr lang="en-US" altLang="zh-CN" sz="20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用参数T表示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DE2628-2AA6-03EB-4752-026D993A2066}"/>
              </a:ext>
            </a:extLst>
          </p:cNvPr>
          <p:cNvSpPr/>
          <p:nvPr/>
        </p:nvSpPr>
        <p:spPr>
          <a:xfrm>
            <a:off x="4899025" y="4178300"/>
            <a:ext cx="4213225" cy="1938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80000" lvl="1" eaLnBrk="1" hangingPunct="1"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int max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(int a，int b) 	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180000" lvl="1" eaLnBrk="1" hangingPunct="1"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marL="180000" lvl="1" eaLnBrk="1" hangingPunct="1"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int result =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a&gt;b?a:b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180000" lvl="1" eaLnBrk="1" hangingPunct="1"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return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result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180000" lvl="1" eaLnBrk="1" hangingPunct="1"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  <p:bldP spid="7" grpId="0" bldLvl="0" animBg="1" autoUpdateAnimBg="0"/>
      <p:bldP spid="9" grpId="0" bldLvl="0" animBg="1" autoUpdateAnimBg="0"/>
      <p:bldP spid="10" grpId="0" bldLvl="0" animBg="1" autoUpdateAnimBg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63DCDF57-CCFC-FFB1-7C2C-EFCEFF763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函数模板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22BE7E7-23E3-3F6E-0B06-1A42044BE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12875"/>
            <a:ext cx="850741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int main()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	int i1 = 3, i2 = 5;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	double d1 = 3.3, d2 = 5.2;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	string  str1(</a:t>
            </a:r>
            <a:r>
              <a:rPr lang="en-US" altLang="zh-CN" sz="2400">
                <a:ea typeface="宋体" panose="02010600030101010101" pitchFamily="2" charset="-122"/>
              </a:rPr>
              <a:t>“beijing</a:t>
            </a:r>
            <a:r>
              <a:rPr lang="zh-CN" altLang="en-US" sz="2400">
                <a:ea typeface="宋体" panose="02010600030101010101" pitchFamily="2" charset="-122"/>
              </a:rPr>
              <a:t>"), str2(</a:t>
            </a:r>
            <a:r>
              <a:rPr lang="en-US" altLang="zh-CN" sz="2400">
                <a:ea typeface="宋体" panose="02010600030101010101" pitchFamily="2" charset="-122"/>
              </a:rPr>
              <a:t>“shanghai</a:t>
            </a:r>
            <a:r>
              <a:rPr lang="zh-CN" altLang="en-US" sz="2400">
                <a:ea typeface="宋体" panose="02010600030101010101" pitchFamily="2" charset="-122"/>
              </a:rPr>
              <a:t>");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	cout &lt;&lt; “Type</a:t>
            </a:r>
            <a:r>
              <a:rPr lang="zh-CN" altLang="en-US" sz="2400">
                <a:solidFill>
                  <a:srgbClr val="FF3300"/>
                </a:solidFill>
                <a:ea typeface="宋体" panose="02010600030101010101" pitchFamily="2" charset="-122"/>
              </a:rPr>
              <a:t> int </a:t>
            </a:r>
            <a:r>
              <a:rPr lang="zh-CN" altLang="en-US" sz="2400">
                <a:ea typeface="宋体" panose="02010600030101010101" pitchFamily="2" charset="-122"/>
              </a:rPr>
              <a:t>:  ”        &lt;&lt;</a:t>
            </a:r>
            <a:r>
              <a:rPr lang="zh-CN" altLang="en-US" sz="240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330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>
                <a:solidFill>
                  <a:srgbClr val="FF3300"/>
                </a:solidFill>
                <a:ea typeface="宋体" panose="02010600030101010101" pitchFamily="2" charset="-122"/>
              </a:rPr>
              <a:t>ax</a:t>
            </a:r>
            <a:r>
              <a:rPr lang="en-US" altLang="zh-CN" sz="240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3300"/>
                </a:solidFill>
                <a:ea typeface="宋体" panose="02010600030101010101" pitchFamily="2" charset="-122"/>
              </a:rPr>
              <a:t>(i1,i2)</a:t>
            </a:r>
            <a:r>
              <a:rPr lang="zh-CN" altLang="en-US" sz="2400">
                <a:ea typeface="宋体" panose="02010600030101010101" pitchFamily="2" charset="-122"/>
              </a:rPr>
              <a:t> &lt;&lt; endl;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	cout &lt;&lt; “Type</a:t>
            </a:r>
            <a:r>
              <a:rPr lang="zh-CN" altLang="en-US" sz="2400">
                <a:solidFill>
                  <a:srgbClr val="FF3300"/>
                </a:solidFill>
                <a:ea typeface="宋体" panose="02010600030101010101" pitchFamily="2" charset="-122"/>
              </a:rPr>
              <a:t> Double </a:t>
            </a:r>
            <a:r>
              <a:rPr lang="zh-CN" altLang="en-US" sz="2400">
                <a:ea typeface="宋体" panose="02010600030101010101" pitchFamily="2" charset="-122"/>
              </a:rPr>
              <a:t>: ” &lt;&lt; </a:t>
            </a:r>
            <a:r>
              <a:rPr lang="en-US" altLang="zh-CN" sz="2400">
                <a:solidFill>
                  <a:srgbClr val="FF330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>
                <a:solidFill>
                  <a:srgbClr val="FF3300"/>
                </a:solidFill>
                <a:ea typeface="宋体" panose="02010600030101010101" pitchFamily="2" charset="-122"/>
              </a:rPr>
              <a:t>ax</a:t>
            </a:r>
            <a:r>
              <a:rPr lang="en-US" altLang="zh-CN" sz="240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3300"/>
                </a:solidFill>
                <a:ea typeface="宋体" panose="02010600030101010101" pitchFamily="2" charset="-122"/>
              </a:rPr>
              <a:t>(d1,d2) </a:t>
            </a:r>
            <a:r>
              <a:rPr lang="zh-CN" altLang="en-US" sz="2400">
                <a:ea typeface="宋体" panose="02010600030101010101" pitchFamily="2" charset="-122"/>
              </a:rPr>
              <a:t>&lt;&lt; endl;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	cout &lt;&lt; “Type</a:t>
            </a:r>
            <a:r>
              <a:rPr lang="zh-CN" altLang="en-US" sz="2400">
                <a:solidFill>
                  <a:srgbClr val="FF3300"/>
                </a:solidFill>
                <a:ea typeface="宋体" panose="02010600030101010101" pitchFamily="2" charset="-122"/>
              </a:rPr>
              <a:t> string 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: </a:t>
            </a:r>
            <a:r>
              <a:rPr lang="zh-CN" altLang="en-US" sz="2400">
                <a:ea typeface="宋体" panose="02010600030101010101" pitchFamily="2" charset="-122"/>
              </a:rPr>
              <a:t>”   &lt;&lt; </a:t>
            </a:r>
            <a:r>
              <a:rPr lang="en-US" altLang="zh-CN" sz="2400">
                <a:solidFill>
                  <a:srgbClr val="FF330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400">
                <a:solidFill>
                  <a:srgbClr val="FF3300"/>
                </a:solidFill>
                <a:ea typeface="宋体" panose="02010600030101010101" pitchFamily="2" charset="-122"/>
              </a:rPr>
              <a:t>ax</a:t>
            </a:r>
            <a:r>
              <a:rPr lang="en-US" altLang="zh-CN" sz="240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3300"/>
                </a:solidFill>
                <a:ea typeface="宋体" panose="02010600030101010101" pitchFamily="2" charset="-122"/>
              </a:rPr>
              <a:t>(str1,str2)</a:t>
            </a:r>
            <a:r>
              <a:rPr lang="zh-CN" altLang="en-US" sz="2400">
                <a:ea typeface="宋体" panose="02010600030101010101" pitchFamily="2" charset="-122"/>
              </a:rPr>
              <a:t> &lt;&lt; endl;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	return 0;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}</a:t>
            </a:r>
            <a:r>
              <a:rPr lang="zh-CN" altLang="en-US" sz="2400">
                <a:ea typeface="仿宋_GB2312"/>
                <a:cs typeface="仿宋_GB2312"/>
              </a:rPr>
              <a:t> 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CABBCF4E-9B98-98F7-B109-18E4C588F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1700213"/>
            <a:ext cx="3479800" cy="919162"/>
          </a:xfrm>
          <a:prstGeom prst="wedgeRoundRectCallout">
            <a:avLst>
              <a:gd name="adj1" fmla="val -25931"/>
              <a:gd name="adj2" fmla="val 202880"/>
              <a:gd name="adj3" fmla="val 16667"/>
            </a:avLst>
          </a:prstGeom>
          <a:noFill/>
          <a:ln w="9525">
            <a:solidFill>
              <a:srgbClr val="5660D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//根据实参的类型生成具体的函数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707DFF7D-6160-6F71-AA2F-DE484FA43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Case 1</a:t>
            </a:r>
            <a:endParaRPr lang="zh-CN" altLang="en-US" sz="32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E231E17-FC41-3A9F-2363-089D8B5EA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268413"/>
            <a:ext cx="896461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请编写一个输出函数模板，并测试int、char、student类型。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8E3CE6F-79ED-A83C-A0CC-3CBC7DA87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1903413"/>
            <a:ext cx="4386262" cy="141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template &lt;class T&gt;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void print(T  a)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{  cout &lt;&lt; a &lt;&lt; endl;}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7D28E2-84B2-4185-E6B6-D7D7FB3E7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3517900"/>
            <a:ext cx="4265612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class 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S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tudent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  student()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{ m_name = “***”;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  string 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m_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name;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};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D699EFA-A1BA-4A3B-4540-0365EEA71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732463"/>
            <a:ext cx="9036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friend ostream&amp; </a:t>
            </a:r>
            <a:r>
              <a:rPr lang="zh-CN" altLang="zh-CN" sz="20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operator&lt;&lt; </a:t>
            </a:r>
            <a:r>
              <a:rPr lang="zh-CN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(ostream&amp; out,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 S</a:t>
            </a:r>
            <a:r>
              <a:rPr lang="zh-CN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tudent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</a:t>
            </a:r>
            <a:r>
              <a:rPr lang="zh-CN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s);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19A83CC-A8A2-D4A0-2750-2431DF759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1903413"/>
            <a:ext cx="3455987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int main(){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int i = 3;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char  c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'a’;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tudent s("zhang");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print(i);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print(c);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print(s);}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877C9CFB-C5E1-E639-0E4E-F0391FEF4AC3}"/>
              </a:ext>
            </a:extLst>
          </p:cNvPr>
          <p:cNvSpPr/>
          <p:nvPr/>
        </p:nvSpPr>
        <p:spPr>
          <a:xfrm>
            <a:off x="2500722" y="6230737"/>
            <a:ext cx="4104456" cy="328488"/>
          </a:xfrm>
          <a:prstGeom prst="wedgeRoundRectCallout">
            <a:avLst>
              <a:gd name="adj1" fmla="val -17120"/>
              <a:gd name="adj2" fmla="val -8684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重载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zh-CN" altLang="en-US" dirty="0">
                <a:solidFill>
                  <a:schemeClr val="tx1"/>
                </a:solidFill>
              </a:rPr>
              <a:t>运算符为</a:t>
            </a:r>
            <a:r>
              <a:rPr lang="en-US" altLang="zh-CN" dirty="0">
                <a:solidFill>
                  <a:schemeClr val="tx1"/>
                </a:solidFill>
              </a:rPr>
              <a:t>Student</a:t>
            </a:r>
            <a:r>
              <a:rPr lang="zh-CN" altLang="en-US" dirty="0">
                <a:solidFill>
                  <a:schemeClr val="tx1"/>
                </a:solidFill>
              </a:rPr>
              <a:t>类的友元函数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utoUpdateAnimBg="0"/>
      <p:bldP spid="7" grpId="0" bldLvl="0" autoUpdateAnimBg="0"/>
      <p:bldP spid="8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C66A9A4A-B2FE-6C3D-5DDD-DDFE8FAAF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1813412"/>
            <a:ext cx="4283075" cy="249299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template &lt;class T&gt;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void print(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T*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arr,int 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len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)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for(int i=0;i&lt;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len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;i++)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 cout&lt;&lt;arr[i]&lt;&lt;" "；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7C584156-9128-04AE-0A8B-6F482497D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812925"/>
            <a:ext cx="4319587" cy="489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]={1,2,3,4};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</a:t>
            </a: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]="hello";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tudent </a:t>
            </a: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Student(“zhangsan”), Student(“lisi”),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Student(“wangwu”)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print(a,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print(b,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print(c,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4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88" name="标题 1">
            <a:extLst>
              <a:ext uri="{FF2B5EF4-FFF2-40B4-BE49-F238E27FC236}">
                <a16:creationId xmlns:a16="http://schemas.microsoft.com/office/drawing/2014/main" id="{D68DA499-7225-C732-688B-AC2AA2696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Case 2</a:t>
            </a:r>
            <a:endParaRPr lang="zh-CN" altLang="en-US" sz="3200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DD06E5B0-1F6F-7B22-30B2-932220B44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68413"/>
            <a:ext cx="914400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请改写输出函数模板，并测试int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[]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、char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[]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、student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[]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数组。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81DAE0E-03E1-27CE-2571-C7B0DD0C1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4343400"/>
            <a:ext cx="4283075" cy="249237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template &lt;class T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,class A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&gt;                               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void print(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T*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arr,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len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)          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for(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i=0;i&lt;</a:t>
            </a:r>
            <a:r>
              <a:rPr lang="en-US" altLang="zh-CN"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len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;i++)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 cout&lt;&lt;arr[i]&lt;&lt;" "；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604131D2-F992-DAB6-04AB-7700E54030F9}"/>
              </a:ext>
            </a:extLst>
          </p:cNvPr>
          <p:cNvSpPr/>
          <p:nvPr/>
        </p:nvSpPr>
        <p:spPr>
          <a:xfrm>
            <a:off x="1115616" y="2884488"/>
            <a:ext cx="3528392" cy="328488"/>
          </a:xfrm>
          <a:prstGeom prst="wedgeRoundRectCallout">
            <a:avLst>
              <a:gd name="adj1" fmla="val -17120"/>
              <a:gd name="adj2" fmla="val -8684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形参为指针，实参类型为数组名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 autoUpdateAnimBg="0"/>
      <p:bldP spid="14339" grpId="0" animBg="1"/>
      <p:bldP spid="6" grpId="0" animBg="1" autoUpdateAnimBg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B3C8FBBD-188D-30F4-C4AE-5611778A0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Conclusion</a:t>
            </a:r>
            <a:endParaRPr lang="zh-CN" altLang="en-US" sz="320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1B00117-DB37-242E-965D-EE72D182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268413"/>
            <a:ext cx="7999412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200" dirty="0"/>
              <a:t>使用模板机制，模板中的</a:t>
            </a:r>
            <a:r>
              <a:rPr lang="zh-CN" altLang="en-US" sz="2200" dirty="0">
                <a:solidFill>
                  <a:srgbClr val="C00000"/>
                </a:solidFill>
              </a:rPr>
              <a:t>类型参数</a:t>
            </a:r>
            <a:r>
              <a:rPr lang="zh-CN" altLang="en-US" sz="2200" dirty="0"/>
              <a:t>可用一个实际类型替换，从而达到了类型通用的目的。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200" dirty="0"/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template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C00000"/>
                </a:solidFill>
              </a:rPr>
              <a:t>&lt;</a:t>
            </a:r>
            <a:r>
              <a:rPr lang="en-US" altLang="zh-CN" sz="2200" dirty="0"/>
              <a:t> class/</a:t>
            </a:r>
            <a:r>
              <a:rPr lang="en-US" altLang="zh-CN" sz="2200" dirty="0" err="1"/>
              <a:t>typename</a:t>
            </a:r>
            <a:r>
              <a:rPr lang="en-US" altLang="zh-CN" sz="2200" dirty="0"/>
              <a:t> </a:t>
            </a:r>
            <a:r>
              <a:rPr lang="zh-CN" altLang="en-US" sz="2200" dirty="0"/>
              <a:t>模板参数表 </a:t>
            </a:r>
            <a:r>
              <a:rPr lang="en-US" altLang="zh-CN" sz="2200" dirty="0">
                <a:solidFill>
                  <a:srgbClr val="C00000"/>
                </a:solidFill>
              </a:rPr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200" dirty="0"/>
              <a:t>类型参数将实例化为具体数据类型。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endParaRPr lang="zh-CN" altLang="en-US" sz="22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200" dirty="0"/>
              <a:t>如果对于不同的数据类型执行相似的操作，使用模板机制更简洁。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endParaRPr lang="zh-CN" altLang="en-US" sz="22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200" dirty="0"/>
              <a:t>函数调用时，编译器将以模板为样板，根据实际参数类型生成一个函数或一个类。函数模板的底层机制是</a:t>
            </a:r>
            <a:r>
              <a:rPr lang="zh-CN" altLang="en-US" sz="2200" dirty="0">
                <a:solidFill>
                  <a:srgbClr val="C00000"/>
                </a:solidFill>
              </a:rPr>
              <a:t>重载</a:t>
            </a:r>
            <a:r>
              <a:rPr lang="zh-CN" altLang="en-US" sz="2200" dirty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endParaRPr lang="en-US" altLang="zh-CN" sz="22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上海Nordri专业商务幻灯演示设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5465</Words>
  <Application>Microsoft Office PowerPoint</Application>
  <PresentationFormat>全屏显示(4:3)</PresentationFormat>
  <Paragraphs>577</Paragraphs>
  <Slides>42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仿宋_GB2312</vt:lpstr>
      <vt:lpstr>黑体</vt:lpstr>
      <vt:lpstr>华文细黑</vt:lpstr>
      <vt:lpstr>楷体_GB2312</vt:lpstr>
      <vt:lpstr>宋体</vt:lpstr>
      <vt:lpstr>微软雅黑</vt:lpstr>
      <vt:lpstr>Arial</vt:lpstr>
      <vt:lpstr>Calibri</vt:lpstr>
      <vt:lpstr>Courier New</vt:lpstr>
      <vt:lpstr>Wingdings</vt:lpstr>
      <vt:lpstr>Wingdings 2</vt:lpstr>
      <vt:lpstr>上海Nordri专业商务幻灯演示设计</vt:lpstr>
      <vt:lpstr>NordriDesign</vt:lpstr>
      <vt:lpstr>PowerPoint 演示文稿</vt:lpstr>
      <vt:lpstr>Outlines</vt:lpstr>
      <vt:lpstr>模板简介</vt:lpstr>
      <vt:lpstr>函数模板</vt:lpstr>
      <vt:lpstr>函数模板</vt:lpstr>
      <vt:lpstr>函数模板</vt:lpstr>
      <vt:lpstr>Case 1</vt:lpstr>
      <vt:lpstr>Case 2</vt:lpstr>
      <vt:lpstr>Conclusion</vt:lpstr>
      <vt:lpstr>类模板</vt:lpstr>
      <vt:lpstr>向量vector</vt:lpstr>
      <vt:lpstr>语法说明</vt:lpstr>
      <vt:lpstr>语法说明</vt:lpstr>
      <vt:lpstr>内存展示</vt:lpstr>
      <vt:lpstr>语法说明</vt:lpstr>
      <vt:lpstr>语法说明</vt:lpstr>
      <vt:lpstr>语法说明</vt:lpstr>
      <vt:lpstr>STL应用示例</vt:lpstr>
      <vt:lpstr>STL应用示例</vt:lpstr>
      <vt:lpstr>STL应用示例</vt:lpstr>
      <vt:lpstr>STL应用示例</vt:lpstr>
      <vt:lpstr>Case Study</vt:lpstr>
      <vt:lpstr>Case Study</vt:lpstr>
      <vt:lpstr>Case Study</vt:lpstr>
      <vt:lpstr>Case Study</vt:lpstr>
      <vt:lpstr>Case Study</vt:lpstr>
      <vt:lpstr>Case Study</vt:lpstr>
      <vt:lpstr>Conclusion</vt:lpstr>
      <vt:lpstr>Conclusion</vt:lpstr>
      <vt:lpstr>映射map</vt:lpstr>
      <vt:lpstr>映射map</vt:lpstr>
      <vt:lpstr>映射map基本操作</vt:lpstr>
      <vt:lpstr>映射map基本操作</vt:lpstr>
      <vt:lpstr>映射map典型应用：频率统计</vt:lpstr>
      <vt:lpstr>集合set</vt:lpstr>
      <vt:lpstr>集合set</vt:lpstr>
      <vt:lpstr>集合set基本操作</vt:lpstr>
      <vt:lpstr>集合set基本操作</vt:lpstr>
      <vt:lpstr>集合set典型应用：去重、交并</vt:lpstr>
      <vt:lpstr>集合set典型应用：去重、交并</vt:lpstr>
      <vt:lpstr>集合set典型应用：去重、交并</vt:lpstr>
      <vt:lpstr>集合set典型应用：去重、交并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liu yang</cp:lastModifiedBy>
  <cp:revision>214</cp:revision>
  <dcterms:created xsi:type="dcterms:W3CDTF">2007-10-21T01:27:31Z</dcterms:created>
  <dcterms:modified xsi:type="dcterms:W3CDTF">2024-12-30T07:59:50Z</dcterms:modified>
</cp:coreProperties>
</file>