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2" r:id="rId3"/>
    <p:sldId id="305" r:id="rId4"/>
    <p:sldId id="320" r:id="rId5"/>
    <p:sldId id="321" r:id="rId6"/>
    <p:sldId id="322" r:id="rId7"/>
    <p:sldId id="315" r:id="rId8"/>
    <p:sldId id="316" r:id="rId9"/>
    <p:sldId id="317" r:id="rId10"/>
    <p:sldId id="319" r:id="rId11"/>
    <p:sldId id="28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">
          <p15:clr>
            <a:srgbClr val="A4A3A4"/>
          </p15:clr>
        </p15:guide>
        <p15:guide id="2" orient="horz" pos="17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111111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5197" autoAdjust="0"/>
    <p:restoredTop sz="76870" autoAdjust="0"/>
  </p:normalViewPr>
  <p:slideViewPr>
    <p:cSldViewPr>
      <p:cViewPr varScale="1">
        <p:scale>
          <a:sx n="73" d="100"/>
          <a:sy n="73" d="100"/>
        </p:scale>
        <p:origin x="318" y="48"/>
      </p:cViewPr>
      <p:guideLst>
        <p:guide orient="horz" pos="231"/>
        <p:guide orient="horz" pos="171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CB76228-7F16-4F36-82C1-8210744F05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9C371BC-0F15-494C-9FBC-94B45F7D5B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EEBA7E87-5D0E-4BF6-9F94-50299C71F0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大大的</a:t>
            </a: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EF0B9CE1-CE61-4481-8D7C-EC5440F485E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BB9EA6-1F7E-488A-8B9F-49E09C535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A9808AA-41DE-49FA-AEA1-A58F853CE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B8D55D-A17A-405C-AFFB-D3111E4A37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69CC2C3F-AF8A-4567-8352-6C33FFB66F03}" type="datetimeFigureOut">
              <a:rPr lang="zh-CN" altLang="en-US"/>
              <a:pPr>
                <a:defRPr/>
              </a:pPr>
              <a:t>2024/12/4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7345183-0192-435C-87F7-48487ACF6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756EFD6-E8CC-40D0-99BA-A9EEDA67E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4B1E2-14F9-48F1-8AEC-917DD9A8B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大大的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10638-B537-4D10-90C7-752196B45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D582A74-1830-4821-946A-588F60494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AE677D1-CEFD-45DA-95E5-0ABB706590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BB9D52C-4CE0-4180-B6D3-8166575E59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D2E3782C-FBEE-4D34-BC07-DC03F82692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6941EBB5-19FA-48C4-820B-C6689298E5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3FAEB356-8499-4508-9DD9-048881B5D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BD91E6-C7D4-46D1-9F52-823AFE21110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7BB06172-965B-4FB5-BAFA-7B6AFB909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381546B-755F-48A8-9DC1-BFBC159BF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B880DF02-9233-46C7-B3D5-BBC1A87C6F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FA976FA-9756-4F18-8F58-441F1B80EB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F294FBC1-BC29-444A-A9A5-60CA9BEB2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424AF1-8082-4A69-90BC-58A128EDEFD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7B986A9B-7529-4BBC-9472-A12B805FA2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012950"/>
            <a:ext cx="1762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14350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886136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34657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1925" y="-182563"/>
            <a:ext cx="7974013" cy="1090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549584-5311-4A4B-AA06-008E3C41A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8738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7245EEB-97E7-4A65-BDF6-1E3241A7BEBD}" type="datetime1">
              <a:rPr lang="zh-CN" altLang="en-US"/>
              <a:pPr>
                <a:defRPr/>
              </a:pPr>
              <a:t>2024/12/4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14B3266-DF61-40C7-97B4-F183712838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8738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3BD7ED8-91FB-4ECC-BD15-55BD05576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8738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3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67415-7F6E-4CA0-B914-EA6D1060C6F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38857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75788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23899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15231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59495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3646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02420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17705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ordri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FE0F1C61-38A9-431B-9DBC-A32025EC9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>
            <a:hlinkClick r:id="rId16"/>
            <a:extLst>
              <a:ext uri="{FF2B5EF4-FFF2-40B4-BE49-F238E27FC236}">
                <a16:creationId xmlns:a16="http://schemas.microsoft.com/office/drawing/2014/main" id="{EA7316BB-6FE6-44BC-883A-7962A31C1A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5" y="6308725"/>
            <a:ext cx="1512888" cy="4333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00" b="1">
                <a:solidFill>
                  <a:srgbClr val="003366"/>
                </a:solidFill>
              </a:rPr>
              <a:t>http://kczx.hnu.cn/c++programming.html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52740C9C-2F4E-4AA9-B4B6-850DC0E0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图片 1">
            <a:extLst>
              <a:ext uri="{FF2B5EF4-FFF2-40B4-BE49-F238E27FC236}">
                <a16:creationId xmlns:a16="http://schemas.microsoft.com/office/drawing/2014/main" id="{B88BE496-EC2B-4D9E-8CE9-C56B4F79A3F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60350"/>
            <a:ext cx="1762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2" r:id="rId12"/>
    <p:sldLayoutId id="2147484533" r:id="rId13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>
            <a:extLst>
              <a:ext uri="{FF2B5EF4-FFF2-40B4-BE49-F238E27FC236}">
                <a16:creationId xmlns:a16="http://schemas.microsoft.com/office/drawing/2014/main" id="{24B20353-BBC0-4718-9407-81E34AE34B3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059113" y="2420938"/>
            <a:ext cx="5546725" cy="1152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复制构造函数</a:t>
            </a:r>
            <a:endParaRPr lang="en-US" altLang="zh-CN" sz="28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5DB45F32-7E0F-4218-83EB-D480BC603E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2450" y="5641975"/>
            <a:ext cx="46085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zh-CN" altLang="en-US" b="1">
                <a:solidFill>
                  <a:srgbClr val="002060"/>
                </a:solidFill>
                <a:ea typeface="华文细黑" panose="02010600040101010101" pitchFamily="2" charset="-122"/>
              </a:rPr>
              <a:t>湖南大学</a:t>
            </a:r>
            <a:r>
              <a:rPr lang="en-US" altLang="zh-CN" b="1">
                <a:solidFill>
                  <a:srgbClr val="002060"/>
                </a:solidFill>
                <a:ea typeface="华文细黑" panose="02010600040101010101" pitchFamily="2" charset="-122"/>
              </a:rPr>
              <a:t> – </a:t>
            </a:r>
            <a:r>
              <a:rPr lang="zh-CN" altLang="en-US" b="1">
                <a:solidFill>
                  <a:srgbClr val="002060"/>
                </a:solidFill>
                <a:ea typeface="华文细黑" panose="02010600040101010101" pitchFamily="2" charset="-122"/>
              </a:rPr>
              <a:t>信息科学与工程学院</a:t>
            </a:r>
            <a:r>
              <a:rPr lang="en-US" altLang="zh-CN" b="1">
                <a:solidFill>
                  <a:srgbClr val="002060"/>
                </a:solidFill>
                <a:ea typeface="华文细黑" panose="02010600040101010101" pitchFamily="2" charset="-122"/>
              </a:rPr>
              <a:t>http://kczx.hnu.cn/c++programming.html</a:t>
            </a:r>
            <a:endParaRPr lang="en-US" altLang="zh-CN" b="1" noProof="1">
              <a:solidFill>
                <a:srgbClr val="002060"/>
              </a:solidFill>
              <a:ea typeface="华文细黑" panose="02010600040101010101" pitchFamily="2" charset="-122"/>
            </a:endParaRPr>
          </a:p>
        </p:txBody>
      </p:sp>
      <p:sp>
        <p:nvSpPr>
          <p:cNvPr id="4100" name="TextBox 1">
            <a:extLst>
              <a:ext uri="{FF2B5EF4-FFF2-40B4-BE49-F238E27FC236}">
                <a16:creationId xmlns:a16="http://schemas.microsoft.com/office/drawing/2014/main" id="{ADB64191-28E9-46AA-9B4E-20AC8294B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005263"/>
            <a:ext cx="3889375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高等程序设计</a:t>
            </a:r>
            <a:endParaRPr lang="en-US" altLang="zh-CN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3" name="TextBox 1">
            <a:extLst>
              <a:ext uri="{FF2B5EF4-FFF2-40B4-BE49-F238E27FC236}">
                <a16:creationId xmlns:a16="http://schemas.microsoft.com/office/drawing/2014/main" id="{C0ECABED-ABA2-4CFA-8406-49C22014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3313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C++ how to programming</a:t>
            </a:r>
            <a:endParaRPr lang="zh-CN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43204F1-AC43-4942-BFF5-67CC51815B06}"/>
              </a:ext>
            </a:extLst>
          </p:cNvPr>
          <p:cNvSpPr txBox="1">
            <a:spLocks/>
          </p:cNvSpPr>
          <p:nvPr/>
        </p:nvSpPr>
        <p:spPr bwMode="auto">
          <a:xfrm>
            <a:off x="785813" y="1765300"/>
            <a:ext cx="77216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 defTabSz="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1200"/>
              </a:spcBef>
              <a:buClr>
                <a:schemeClr val="accent1"/>
              </a:buClr>
              <a:buFontTx/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缺省的复制构造函数是浅复制构造函数</a:t>
            </a:r>
          </a:p>
          <a:p>
            <a:pPr>
              <a:spcBef>
                <a:spcPts val="1200"/>
              </a:spcBef>
              <a:buClr>
                <a:schemeClr val="accent1"/>
              </a:buClr>
              <a:buFontTx/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深复制构造函数必须显式定义</a:t>
            </a:r>
          </a:p>
          <a:p>
            <a:pPr>
              <a:spcBef>
                <a:spcPts val="1200"/>
              </a:spcBef>
              <a:buClr>
                <a:schemeClr val="accent1"/>
              </a:buClr>
              <a:buFontTx/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当成员变量中含有指针变量时，需要定义深复制构造函数</a:t>
            </a:r>
          </a:p>
          <a:p>
            <a:pPr>
              <a:spcBef>
                <a:spcPts val="1200"/>
              </a:spcBef>
              <a:buClr>
                <a:schemeClr val="accent1"/>
              </a:buClr>
              <a:buFontTx/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深复制构造函数的特点</a:t>
            </a:r>
          </a:p>
          <a:p>
            <a:pPr lvl="1">
              <a:spcBef>
                <a:spcPts val="1200"/>
              </a:spcBef>
              <a:buClr>
                <a:schemeClr val="accent1"/>
              </a:buClr>
              <a:buFont typeface="宋体" panose="02010600030101010101" pitchFamily="2" charset="-122"/>
              <a:buAutoNum type="circleNumDbPlain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定义：类名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::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类名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[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const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]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类名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&amp;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对象名）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;</a:t>
            </a:r>
          </a:p>
          <a:p>
            <a:pPr lvl="1">
              <a:spcBef>
                <a:spcPts val="1200"/>
              </a:spcBef>
              <a:buClr>
                <a:schemeClr val="accent1"/>
              </a:buClr>
              <a:buFont typeface="宋体" panose="02010600030101010101" pitchFamily="2" charset="-122"/>
              <a:buAutoNum type="circleNumDbPlain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成员变量的处理：对指针类型的成员变量，使用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new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操作符进行空间的申请，然后进行相关的复制操作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603" name="标题 1">
            <a:extLst>
              <a:ext uri="{FF2B5EF4-FFF2-40B4-BE49-F238E27FC236}">
                <a16:creationId xmlns:a16="http://schemas.microsoft.com/office/drawing/2014/main" id="{25E88D13-21D1-4185-98C1-B2EC85852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深复制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23254CE7-0960-43AB-A7EF-2B559764FD4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57150" y="171450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怎么实现对象赋值呢？</a:t>
            </a:r>
          </a:p>
        </p:txBody>
      </p:sp>
      <p:grpSp>
        <p:nvGrpSpPr>
          <p:cNvPr id="8199" name="Group 7">
            <a:extLst>
              <a:ext uri="{FF2B5EF4-FFF2-40B4-BE49-F238E27FC236}">
                <a16:creationId xmlns:a16="http://schemas.microsoft.com/office/drawing/2014/main" id="{73C39DDC-3881-4572-80A2-1918207B88EE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2492896"/>
            <a:ext cx="5402862" cy="2866213"/>
            <a:chOff x="0" y="0"/>
            <a:chExt cx="8506" cy="4512"/>
          </a:xfrm>
        </p:grpSpPr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0F7C543D-3858-4E69-ACBB-B702A69D4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41"/>
              <a:ext cx="8506" cy="2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需要有深复制拷贝构造函数的类，当要实现对象间赋值时需要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——</a:t>
              </a:r>
              <a:r>
                <a:rPr lang="zh-CN" alt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赋值运算符</a:t>
              </a:r>
              <a:r>
                <a:rPr lang="zh-CN" altLang="en-US" sz="2400" b="1" dirty="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重载</a:t>
              </a:r>
              <a:endParaRPr lang="zh-CN" altLang="en-US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6633" name="Picture 4" descr="F:\个人文件夹\开发相关材料\图标库\png-0023.png">
              <a:extLst>
                <a:ext uri="{FF2B5EF4-FFF2-40B4-BE49-F238E27FC236}">
                  <a16:creationId xmlns:a16="http://schemas.microsoft.com/office/drawing/2014/main" id="{8EE64EE0-B3EA-4722-BA86-40EFFF33C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0"/>
              <a:ext cx="192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7C6B6-5D0A-4FE5-8416-C7B64A02002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3DA9D50-A5DE-432E-8E0A-B34F77365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构造函数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03A0ED6D-039C-4CAB-887E-DD5A699BA4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静态声明对象，自动调用构造函数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对象的初始化方式决定匹配哪个构造函数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声明对象数组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数组元素有多少个，就调用多少次无参构造函数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声明对象指针、对象引用不会调用构造函数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声明动态对象，自动调用构造函数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6E800882-AE44-45EF-825F-A6F12235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565400"/>
            <a:ext cx="21336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>
            <a:extLst>
              <a:ext uri="{FF2B5EF4-FFF2-40B4-BE49-F238E27FC236}">
                <a16:creationId xmlns:a16="http://schemas.microsoft.com/office/drawing/2014/main" id="{325E4DCC-1EA6-4078-9199-F339F0B3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98624"/>
            <a:ext cx="5221288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main()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Box b1;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Box b2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(b1);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Box b3 = b1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……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return 0;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16" name="Line 11">
            <a:extLst>
              <a:ext uri="{FF2B5EF4-FFF2-40B4-BE49-F238E27FC236}">
                <a16:creationId xmlns:a16="http://schemas.microsoft.com/office/drawing/2014/main" id="{1E710560-08C1-46F7-942F-05BF017AF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17732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17" name="Line 12">
            <a:extLst>
              <a:ext uri="{FF2B5EF4-FFF2-40B4-BE49-F238E27FC236}">
                <a16:creationId xmlns:a16="http://schemas.microsoft.com/office/drawing/2014/main" id="{367347F7-578C-40B4-84CB-BAE0EAC78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" y="5159375"/>
            <a:ext cx="828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039214C-A10B-4DBE-BF35-30374373B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zh-CN" altLang="en-US" sz="3200"/>
              <a:t>复制构造函数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 autoUpdateAnimBg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F0B7A00-1591-446C-A9CE-AE1FDE1F6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复制构造函数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4F91D9A0-4769-42B5-8FF8-6469C5A1D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480425" cy="532765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复制构造函数创建一个新的对象，作为另一个对象的拷贝。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复制构造函数只含有一个形参，其形参为本类对象的引用。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fr-FR" sz="2400" b="1" dirty="0">
                <a:ea typeface="宋体" panose="02010600030101010101" pitchFamily="2" charset="-122"/>
              </a:rPr>
              <a:t>如 </a:t>
            </a:r>
            <a:r>
              <a:rPr lang="fr-FR" altLang="zh-CN" sz="2400" b="1" dirty="0">
                <a:ea typeface="宋体" panose="02010600030101010101" pitchFamily="2" charset="-122"/>
              </a:rPr>
              <a:t>X::X( X</a:t>
            </a:r>
            <a:r>
              <a:rPr lang="fr-FR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&amp;</a:t>
            </a:r>
            <a:r>
              <a:rPr lang="fr-FR" altLang="zh-CN" sz="2400" b="1" dirty="0">
                <a:ea typeface="宋体" panose="02010600030101010101" pitchFamily="2" charset="-122"/>
              </a:rPr>
              <a:t> )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如果没有定义，那么编译器生成缺省复制构造函数。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 其复制构造函数可以定义为如下：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Box(Box &amp; ); 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 &amp; ); 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A538A553-28F7-4657-8224-4D75FFFC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924175"/>
            <a:ext cx="21336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3079156-A066-4927-9804-B64BCE50E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复制构造函数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26F41DCE-B82D-4837-BD1E-875050B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125538"/>
            <a:ext cx="8480425" cy="532765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一个对象需要通过另外一个对象进行初始化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 b1;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b2(b1); Box b3=b1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）一个对象以值传递的方式传入函数体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）一个对象以值传递的方式从函数返回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9673E037-BA50-4C82-AF35-8908BA71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924175"/>
            <a:ext cx="21336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04E99DD-3827-45A3-8C41-31FA9E31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772816"/>
            <a:ext cx="8569325" cy="1865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70C0"/>
              </a:buClr>
              <a:buSzPct val="60000"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</a:rPr>
              <a:t>●被复制对象的所有变量都含有与原来的对象相同的值</a:t>
            </a:r>
            <a:r>
              <a:rPr kumimoji="1" lang="en-US" altLang="zh-CN" sz="2400" kern="0" dirty="0">
                <a:solidFill>
                  <a:srgbClr val="000000"/>
                </a:solidFill>
              </a:rPr>
              <a:t>,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而其所有的</a:t>
            </a:r>
            <a:r>
              <a:rPr kumimoji="1" lang="zh-CN" altLang="en-US" sz="2400" kern="0" dirty="0">
                <a:solidFill>
                  <a:srgbClr val="FF0000"/>
                </a:solidFill>
              </a:rPr>
              <a:t>对其他对象的引用都仍然指向原来的对象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70C0"/>
              </a:buClr>
              <a:buSzPct val="60000"/>
              <a:defRPr/>
            </a:pPr>
            <a:endParaRPr kumimoji="1" lang="zh-CN" altLang="en-US" sz="2400" kern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80B606"/>
              </a:buClr>
              <a:buSzPct val="60000"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</a:rPr>
              <a:t>●默认复制构造函数所进行的是简单数据复制，即浅复制。 </a:t>
            </a:r>
          </a:p>
        </p:txBody>
      </p:sp>
      <p:sp>
        <p:nvSpPr>
          <p:cNvPr id="18435" name="标题 5">
            <a:extLst>
              <a:ext uri="{FF2B5EF4-FFF2-40B4-BE49-F238E27FC236}">
                <a16:creationId xmlns:a16="http://schemas.microsoft.com/office/drawing/2014/main" id="{09EE18FD-87F3-4484-9267-A0E7804FB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浅复制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86BA5-FC35-426C-A08C-1F2E5B2BF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77072"/>
            <a:ext cx="8569325" cy="4654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70C0"/>
              </a:buClr>
              <a:buSzPct val="60000"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</a:rPr>
              <a:t>●如果构造对象的时候有动态内存分配？</a:t>
            </a:r>
          </a:p>
        </p:txBody>
      </p:sp>
    </p:spTree>
    <p:extLst>
      <p:ext uri="{BB962C8B-B14F-4D97-AF65-F5344CB8AC3E}">
        <p14:creationId xmlns:p14="http://schemas.microsoft.com/office/powerpoint/2010/main" val="1895455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4">
            <a:extLst>
              <a:ext uri="{FF2B5EF4-FFF2-40B4-BE49-F238E27FC236}">
                <a16:creationId xmlns:a16="http://schemas.microsoft.com/office/drawing/2014/main" id="{EF1EED37-9D00-4CCB-A373-1DFA1774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3617913"/>
            <a:ext cx="705008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当程序运行结束时，对象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</a:rPr>
              <a:t>调用析构函数，释放了指针所指的空间，接着对象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调用析构函数，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指针所指向的空间已经释放，此时发生错误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507" name="矩形 7">
            <a:extLst>
              <a:ext uri="{FF2B5EF4-FFF2-40B4-BE49-F238E27FC236}">
                <a16:creationId xmlns:a16="http://schemas.microsoft.com/office/drawing/2014/main" id="{869FF0D2-B7FC-4D3F-A3D4-7887719A6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2130425"/>
            <a:ext cx="7050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程序运行，对象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浅复制给对象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</a:rPr>
              <a:t>，此时对象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指针会和对象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</a:rPr>
              <a:t>的指针指向同一个空间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1508" name="标题 4">
            <a:extLst>
              <a:ext uri="{FF2B5EF4-FFF2-40B4-BE49-F238E27FC236}">
                <a16:creationId xmlns:a16="http://schemas.microsoft.com/office/drawing/2014/main" id="{5CB48E01-DDE3-4BF5-96A9-1570B7A5F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浅复制的问题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EFAD3CC-BBBA-436E-8C4F-7C84083DDA00}"/>
              </a:ext>
            </a:extLst>
          </p:cNvPr>
          <p:cNvGrpSpPr>
            <a:grpSpLocks/>
          </p:cNvGrpSpPr>
          <p:nvPr/>
        </p:nvGrpSpPr>
        <p:grpSpPr bwMode="auto">
          <a:xfrm>
            <a:off x="3106738" y="1946275"/>
            <a:ext cx="2960687" cy="2960688"/>
            <a:chOff x="3106056" y="885627"/>
            <a:chExt cx="2960915" cy="2960915"/>
          </a:xfrm>
          <a:solidFill>
            <a:schemeClr val="accent2"/>
          </a:solid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F6A0DF9-D2FA-437C-AD88-817DF164DB36}"/>
                </a:ext>
              </a:extLst>
            </p:cNvPr>
            <p:cNvSpPr/>
            <p:nvPr/>
          </p:nvSpPr>
          <p:spPr>
            <a:xfrm>
              <a:off x="3106056" y="885627"/>
              <a:ext cx="2960915" cy="2960915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38100" dir="2700000" algn="tl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533" name="文本框 2">
              <a:extLst>
                <a:ext uri="{FF2B5EF4-FFF2-40B4-BE49-F238E27FC236}">
                  <a16:creationId xmlns:a16="http://schemas.microsoft.com/office/drawing/2014/main" id="{A5EA9CDE-7204-48F1-9E14-342C9E22D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515" y="1953811"/>
              <a:ext cx="1107996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怎么办</a:t>
              </a:r>
            </a:p>
          </p:txBody>
        </p:sp>
      </p:grpSp>
      <p:sp>
        <p:nvSpPr>
          <p:cNvPr id="6" name="Freeform 691">
            <a:extLst>
              <a:ext uri="{FF2B5EF4-FFF2-40B4-BE49-F238E27FC236}">
                <a16:creationId xmlns:a16="http://schemas.microsoft.com/office/drawing/2014/main" id="{4C7E6E4A-608A-480E-88FC-80C0C812889F}"/>
              </a:ext>
            </a:extLst>
          </p:cNvPr>
          <p:cNvSpPr>
            <a:spLocks noEditPoints="1"/>
          </p:cNvSpPr>
          <p:nvPr/>
        </p:nvSpPr>
        <p:spPr bwMode="auto">
          <a:xfrm>
            <a:off x="420688" y="1165225"/>
            <a:ext cx="395287" cy="365125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1" rIns="68580" bIns="34291"/>
          <a:lstStyle/>
          <a:p>
            <a:pPr>
              <a:defRPr/>
            </a:pPr>
            <a:endParaRPr lang="zh-CN" altLang="en-US" sz="135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8DB0110A-7C45-4551-B37B-6A1F78584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1931988"/>
            <a:ext cx="8229600" cy="155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30000"/>
              </a:lnSpc>
              <a:buClr>
                <a:srgbClr val="0070C0"/>
              </a:buClr>
              <a:buSzPct val="60000"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深复制：通过一个对象初始化另一个对象时，</a:t>
            </a:r>
          </a:p>
          <a:p>
            <a:pPr>
              <a:lnSpc>
                <a:spcPct val="130000"/>
              </a:lnSpc>
              <a:buClr>
                <a:srgbClr val="0070C0"/>
              </a:buClr>
              <a:buSzPct val="60000"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不仅将被复制对象中所有非引用类型的字段复制给新对象，也将引用类型所指向地址中存储的对象复制给新的对象。</a:t>
            </a:r>
          </a:p>
        </p:txBody>
      </p:sp>
      <p:sp>
        <p:nvSpPr>
          <p:cNvPr id="23555" name="标题 1">
            <a:extLst>
              <a:ext uri="{FF2B5EF4-FFF2-40B4-BE49-F238E27FC236}">
                <a16:creationId xmlns:a16="http://schemas.microsoft.com/office/drawing/2014/main" id="{CD2A1A0D-C2A7-46F4-A219-E4EAF8686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深复制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上海Nordri专业商务幻灯演示设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</TotalTime>
  <Words>546</Words>
  <Application>Microsoft Office PowerPoint</Application>
  <PresentationFormat>全屏显示(4:3)</PresentationFormat>
  <Paragraphs>60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华文细黑</vt:lpstr>
      <vt:lpstr>宋体</vt:lpstr>
      <vt:lpstr>微软雅黑</vt:lpstr>
      <vt:lpstr>微软雅黑 Light</vt:lpstr>
      <vt:lpstr>Arial</vt:lpstr>
      <vt:lpstr>Calibri</vt:lpstr>
      <vt:lpstr>Courier New</vt:lpstr>
      <vt:lpstr>Times New Roman</vt:lpstr>
      <vt:lpstr>Wingdings</vt:lpstr>
      <vt:lpstr>上海Nordri专业商务幻灯演示设计</vt:lpstr>
      <vt:lpstr>PowerPoint 演示文稿</vt:lpstr>
      <vt:lpstr>构造函数</vt:lpstr>
      <vt:lpstr>复制构造函数</vt:lpstr>
      <vt:lpstr>复制构造函数</vt:lpstr>
      <vt:lpstr>复制构造函数</vt:lpstr>
      <vt:lpstr>浅复制</vt:lpstr>
      <vt:lpstr>浅复制的问题</vt:lpstr>
      <vt:lpstr>PowerPoint 演示文稿</vt:lpstr>
      <vt:lpstr>深复制</vt:lpstr>
      <vt:lpstr>深复制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8613786114545</cp:lastModifiedBy>
  <cp:revision>204</cp:revision>
  <dcterms:created xsi:type="dcterms:W3CDTF">2007-10-21T01:27:31Z</dcterms:created>
  <dcterms:modified xsi:type="dcterms:W3CDTF">2024-12-04T11:22:10Z</dcterms:modified>
</cp:coreProperties>
</file>