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351" r:id="rId2"/>
    <p:sldId id="312" r:id="rId3"/>
    <p:sldId id="352" r:id="rId4"/>
    <p:sldId id="355" r:id="rId5"/>
    <p:sldId id="311" r:id="rId6"/>
    <p:sldId id="356" r:id="rId7"/>
    <p:sldId id="346" r:id="rId8"/>
    <p:sldId id="360" r:id="rId9"/>
    <p:sldId id="361" r:id="rId10"/>
    <p:sldId id="365" r:id="rId11"/>
    <p:sldId id="357" r:id="rId12"/>
    <p:sldId id="358" r:id="rId13"/>
    <p:sldId id="359" r:id="rId14"/>
    <p:sldId id="366" r:id="rId15"/>
    <p:sldId id="290" r:id="rId16"/>
    <p:sldId id="344" r:id="rId1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1E28"/>
    <a:srgbClr val="F15B21"/>
    <a:srgbClr val="252434"/>
    <a:srgbClr val="343443"/>
    <a:srgbClr val="404040"/>
    <a:srgbClr val="DC490E"/>
    <a:srgbClr val="D9B193"/>
    <a:srgbClr val="885630"/>
    <a:srgbClr val="232429"/>
    <a:srgbClr val="FFDB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269" autoAdjust="0"/>
  </p:normalViewPr>
  <p:slideViewPr>
    <p:cSldViewPr snapToGrid="0">
      <p:cViewPr varScale="1">
        <p:scale>
          <a:sx n="103" d="100"/>
          <a:sy n="103" d="100"/>
        </p:scale>
        <p:origin x="177" y="54"/>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90EB6C-784D-43C2-8D0A-8DEF8AFF8C7A}" type="datetimeFigureOut">
              <a:rPr lang="zh-CN" altLang="en-US" smtClean="0"/>
              <a:t>2024/12/10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B14DD-6996-47CA-81B6-26AC50433EC1}" type="slidenum">
              <a:rPr lang="zh-CN" altLang="en-US" smtClean="0"/>
              <a:t>‹#›</a:t>
            </a:fld>
            <a:endParaRPr lang="zh-CN" altLang="en-US"/>
          </a:p>
        </p:txBody>
      </p:sp>
    </p:spTree>
    <p:extLst>
      <p:ext uri="{BB962C8B-B14F-4D97-AF65-F5344CB8AC3E}">
        <p14:creationId xmlns:p14="http://schemas.microsoft.com/office/powerpoint/2010/main" val="3404817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72B14DD-6996-47CA-81B6-26AC50433EC1}" type="slidenum">
              <a:rPr lang="zh-CN" altLang="en-US" smtClean="0"/>
              <a:t>3</a:t>
            </a:fld>
            <a:endParaRPr lang="zh-CN" altLang="en-US"/>
          </a:p>
        </p:txBody>
      </p:sp>
    </p:spTree>
    <p:extLst>
      <p:ext uri="{BB962C8B-B14F-4D97-AF65-F5344CB8AC3E}">
        <p14:creationId xmlns:p14="http://schemas.microsoft.com/office/powerpoint/2010/main" val="207207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2B14DD-6996-47CA-81B6-26AC50433EC1}" type="slidenum">
              <a:rPr lang="zh-CN" altLang="en-US" smtClean="0"/>
              <a:t>6</a:t>
            </a:fld>
            <a:endParaRPr lang="zh-CN" altLang="en-US"/>
          </a:p>
        </p:txBody>
      </p:sp>
    </p:spTree>
    <p:extLst>
      <p:ext uri="{BB962C8B-B14F-4D97-AF65-F5344CB8AC3E}">
        <p14:creationId xmlns:p14="http://schemas.microsoft.com/office/powerpoint/2010/main" val="1220499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2B14DD-6996-47CA-81B6-26AC50433EC1}" type="slidenum">
              <a:rPr lang="zh-CN" altLang="en-US" smtClean="0"/>
              <a:t>11</a:t>
            </a:fld>
            <a:endParaRPr lang="zh-CN" altLang="en-US"/>
          </a:p>
        </p:txBody>
      </p:sp>
    </p:spTree>
    <p:extLst>
      <p:ext uri="{BB962C8B-B14F-4D97-AF65-F5344CB8AC3E}">
        <p14:creationId xmlns:p14="http://schemas.microsoft.com/office/powerpoint/2010/main" val="193121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2B14DD-6996-47CA-81B6-26AC50433EC1}" type="slidenum">
              <a:rPr lang="zh-CN" altLang="en-US" smtClean="0"/>
              <a:t>12</a:t>
            </a:fld>
            <a:endParaRPr lang="zh-CN" altLang="en-US"/>
          </a:p>
        </p:txBody>
      </p:sp>
    </p:spTree>
    <p:extLst>
      <p:ext uri="{BB962C8B-B14F-4D97-AF65-F5344CB8AC3E}">
        <p14:creationId xmlns:p14="http://schemas.microsoft.com/office/powerpoint/2010/main" val="3247595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2B14DD-6996-47CA-81B6-26AC50433EC1}" type="slidenum">
              <a:rPr lang="zh-CN" altLang="en-US" smtClean="0"/>
              <a:t>13</a:t>
            </a:fld>
            <a:endParaRPr lang="zh-CN" altLang="en-US"/>
          </a:p>
        </p:txBody>
      </p:sp>
    </p:spTree>
    <p:extLst>
      <p:ext uri="{BB962C8B-B14F-4D97-AF65-F5344CB8AC3E}">
        <p14:creationId xmlns:p14="http://schemas.microsoft.com/office/powerpoint/2010/main" val="3872263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版式一">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版式二">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3563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Lst>
  <p:txStyles>
    <p:titleStyle>
      <a:lvl1pPr algn="ctr" defTabSz="914332" rtl="0" eaLnBrk="1" latinLnBrk="0" hangingPunct="1">
        <a:spcBef>
          <a:spcPct val="0"/>
        </a:spcBef>
        <a:buNone/>
        <a:defRPr sz="4400" kern="1200">
          <a:solidFill>
            <a:schemeClr val="tx1"/>
          </a:solidFill>
          <a:latin typeface="+mj-lt"/>
          <a:ea typeface="+mj-ea"/>
          <a:cs typeface="+mj-cs"/>
        </a:defRPr>
      </a:lvl1pPr>
    </p:titleStyle>
    <p:bodyStyle>
      <a:lvl1pPr marL="342874" indent="-342874" algn="l" defTabSz="91433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95" indent="-285730" algn="l" defTabSz="91433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14" indent="-228584" algn="l" defTabSz="91433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80"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47"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12"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06062" y="1088830"/>
            <a:ext cx="2960915" cy="2960915"/>
            <a:chOff x="3106056" y="885627"/>
            <a:chExt cx="2960915" cy="2960915"/>
          </a:xfrm>
        </p:grpSpPr>
        <p:sp>
          <p:nvSpPr>
            <p:cNvPr id="2" name="椭圆 1"/>
            <p:cNvSpPr/>
            <p:nvPr/>
          </p:nvSpPr>
          <p:spPr>
            <a:xfrm>
              <a:off x="3106056" y="885627"/>
              <a:ext cx="2960915" cy="2960915"/>
            </a:xfrm>
            <a:prstGeom prst="ellipse">
              <a:avLst/>
            </a:prstGeom>
            <a:ln>
              <a:noFill/>
            </a:ln>
            <a:effectLst>
              <a:outerShdw blurRad="63500" dist="38100" dir="2700000" algn="tl" rotWithShape="0">
                <a:prstClr val="black">
                  <a:alpha val="5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223838" y="1139619"/>
              <a:ext cx="2696316" cy="2245487"/>
            </a:xfrm>
            <a:prstGeom prst="rect">
              <a:avLst/>
            </a:prstGeom>
            <a:noFill/>
          </p:spPr>
          <p:txBody>
            <a:bodyPr wrap="none" rtlCol="0">
              <a:spAutoFit/>
            </a:bodyPr>
            <a:lstStyle/>
            <a:p>
              <a:pPr algn="ctr">
                <a:lnSpc>
                  <a:spcPct val="150000"/>
                </a:lnSpc>
              </a:pPr>
              <a:r>
                <a:rPr lang="zh-CN" altLang="en-US" sz="2400" b="1" dirty="0">
                  <a:solidFill>
                    <a:schemeClr val="bg1"/>
                  </a:solidFill>
                  <a:latin typeface="微软雅黑 Light" panose="020B0502040204020203" pitchFamily="34" charset="-122"/>
                  <a:ea typeface="微软雅黑 Light" panose="020B0502040204020203" pitchFamily="34" charset="-122"/>
                </a:rPr>
                <a:t>能否直接用</a:t>
              </a:r>
              <a:endParaRPr lang="en-US" altLang="zh-CN" sz="2400" b="1" dirty="0">
                <a:solidFill>
                  <a:schemeClr val="bg1"/>
                </a:solidFill>
                <a:latin typeface="微软雅黑 Light" panose="020B0502040204020203" pitchFamily="34" charset="-122"/>
                <a:ea typeface="微软雅黑 Light" panose="020B0502040204020203" pitchFamily="34" charset="-122"/>
              </a:endParaRPr>
            </a:p>
            <a:p>
              <a:pPr algn="ctr">
                <a:lnSpc>
                  <a:spcPct val="150000"/>
                </a:lnSpc>
              </a:pPr>
              <a:r>
                <a:rPr lang="zh-CN" altLang="en-US" sz="2400" b="1" dirty="0">
                  <a:solidFill>
                    <a:schemeClr val="bg1"/>
                  </a:solidFill>
                  <a:latin typeface="微软雅黑 Light" panose="020B0502040204020203" pitchFamily="34" charset="-122"/>
                  <a:ea typeface="微软雅黑 Light" panose="020B0502040204020203" pitchFamily="34" charset="-122"/>
                </a:rPr>
                <a:t>加法运算符</a:t>
              </a:r>
              <a:endParaRPr lang="en-US" altLang="zh-CN" sz="2400" b="1" dirty="0">
                <a:solidFill>
                  <a:schemeClr val="bg1"/>
                </a:solidFill>
                <a:latin typeface="微软雅黑 Light" panose="020B0502040204020203" pitchFamily="34" charset="-122"/>
                <a:ea typeface="微软雅黑 Light" panose="020B0502040204020203" pitchFamily="34" charset="-122"/>
              </a:endParaRPr>
            </a:p>
            <a:p>
              <a:pPr algn="ctr">
                <a:lnSpc>
                  <a:spcPct val="150000"/>
                </a:lnSpc>
              </a:pPr>
              <a:r>
                <a:rPr lang="zh-CN" altLang="en-US" sz="2400" b="1" dirty="0">
                  <a:solidFill>
                    <a:schemeClr val="bg1"/>
                  </a:solidFill>
                  <a:latin typeface="微软雅黑 Light" panose="020B0502040204020203" pitchFamily="34" charset="-122"/>
                  <a:ea typeface="微软雅黑 Light" panose="020B0502040204020203" pitchFamily="34" charset="-122"/>
                </a:rPr>
                <a:t>实现复数类</a:t>
              </a:r>
              <a:endParaRPr lang="en-US" altLang="zh-CN" sz="2400" b="1" dirty="0">
                <a:solidFill>
                  <a:schemeClr val="bg1"/>
                </a:solidFill>
                <a:latin typeface="微软雅黑 Light" panose="020B0502040204020203" pitchFamily="34" charset="-122"/>
                <a:ea typeface="微软雅黑 Light" panose="020B0502040204020203" pitchFamily="34" charset="-122"/>
              </a:endParaRPr>
            </a:p>
            <a:p>
              <a:pPr algn="ctr">
                <a:lnSpc>
                  <a:spcPct val="150000"/>
                </a:lnSpc>
              </a:pPr>
              <a:r>
                <a:rPr lang="zh-CN" altLang="en-US" sz="2400" b="1" dirty="0">
                  <a:solidFill>
                    <a:schemeClr val="bg1"/>
                  </a:solidFill>
                  <a:latin typeface="微软雅黑 Light" panose="020B0502040204020203" pitchFamily="34" charset="-122"/>
                  <a:ea typeface="微软雅黑 Light" panose="020B0502040204020203" pitchFamily="34" charset="-122"/>
                </a:rPr>
                <a:t>对象这些运算呢？</a:t>
              </a:r>
            </a:p>
          </p:txBody>
        </p:sp>
      </p:grpSp>
      <p:sp>
        <p:nvSpPr>
          <p:cNvPr id="5" name="矩形 1">
            <a:extLst>
              <a:ext uri="{FF2B5EF4-FFF2-40B4-BE49-F238E27FC236}">
                <a16:creationId xmlns:a16="http://schemas.microsoft.com/office/drawing/2014/main" id="{6D197385-827B-4EFC-8E3D-F8D33371CE28}"/>
              </a:ext>
            </a:extLst>
          </p:cNvPr>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6" name="Freeform 691">
            <a:extLst>
              <a:ext uri="{FF2B5EF4-FFF2-40B4-BE49-F238E27FC236}">
                <a16:creationId xmlns:a16="http://schemas.microsoft.com/office/drawing/2014/main" id="{B7F96D6A-8099-439E-AAE5-8C75A2626AAE}"/>
              </a:ext>
            </a:extLst>
          </p:cNvPr>
          <p:cNvSpPr>
            <a:spLocks noEditPoints="1"/>
          </p:cNvSpPr>
          <p:nvPr/>
        </p:nvSpPr>
        <p:spPr bwMode="auto">
          <a:xfrm>
            <a:off x="421161" y="308753"/>
            <a:ext cx="394323" cy="364932"/>
          </a:xfrm>
          <a:custGeom>
            <a:avLst/>
            <a:gdLst>
              <a:gd name="T0" fmla="*/ 9 w 68"/>
              <a:gd name="T1" fmla="*/ 0 h 63"/>
              <a:gd name="T2" fmla="*/ 47 w 68"/>
              <a:gd name="T3" fmla="*/ 0 h 63"/>
              <a:gd name="T4" fmla="*/ 53 w 68"/>
              <a:gd name="T5" fmla="*/ 3 h 63"/>
              <a:gd name="T6" fmla="*/ 55 w 68"/>
              <a:gd name="T7" fmla="*/ 8 h 63"/>
              <a:gd name="T8" fmla="*/ 55 w 68"/>
              <a:gd name="T9" fmla="*/ 32 h 63"/>
              <a:gd name="T10" fmla="*/ 53 w 68"/>
              <a:gd name="T11" fmla="*/ 38 h 63"/>
              <a:gd name="T12" fmla="*/ 47 w 68"/>
              <a:gd name="T13" fmla="*/ 40 h 63"/>
              <a:gd name="T14" fmla="*/ 44 w 68"/>
              <a:gd name="T15" fmla="*/ 40 h 63"/>
              <a:gd name="T16" fmla="*/ 43 w 68"/>
              <a:gd name="T17" fmla="*/ 48 h 63"/>
              <a:gd name="T18" fmla="*/ 43 w 68"/>
              <a:gd name="T19" fmla="*/ 55 h 63"/>
              <a:gd name="T20" fmla="*/ 39 w 68"/>
              <a:gd name="T21" fmla="*/ 50 h 63"/>
              <a:gd name="T22" fmla="*/ 32 w 68"/>
              <a:gd name="T23" fmla="*/ 40 h 63"/>
              <a:gd name="T24" fmla="*/ 9 w 68"/>
              <a:gd name="T25" fmla="*/ 40 h 63"/>
              <a:gd name="T26" fmla="*/ 3 w 68"/>
              <a:gd name="T27" fmla="*/ 38 h 63"/>
              <a:gd name="T28" fmla="*/ 0 w 68"/>
              <a:gd name="T29" fmla="*/ 32 h 63"/>
              <a:gd name="T30" fmla="*/ 0 w 68"/>
              <a:gd name="T31" fmla="*/ 8 h 63"/>
              <a:gd name="T32" fmla="*/ 3 w 68"/>
              <a:gd name="T33" fmla="*/ 3 h 63"/>
              <a:gd name="T34" fmla="*/ 9 w 68"/>
              <a:gd name="T35" fmla="*/ 0 h 63"/>
              <a:gd name="T36" fmla="*/ 60 w 68"/>
              <a:gd name="T37" fmla="*/ 13 h 63"/>
              <a:gd name="T38" fmla="*/ 60 w 68"/>
              <a:gd name="T39" fmla="*/ 32 h 63"/>
              <a:gd name="T40" fmla="*/ 56 w 68"/>
              <a:gd name="T41" fmla="*/ 41 h 63"/>
              <a:gd name="T42" fmla="*/ 49 w 68"/>
              <a:gd name="T43" fmla="*/ 45 h 63"/>
              <a:gd name="T44" fmla="*/ 48 w 68"/>
              <a:gd name="T45" fmla="*/ 52 h 63"/>
              <a:gd name="T46" fmla="*/ 62 w 68"/>
              <a:gd name="T47" fmla="*/ 52 h 63"/>
              <a:gd name="T48" fmla="*/ 68 w 68"/>
              <a:gd name="T49" fmla="*/ 45 h 63"/>
              <a:gd name="T50" fmla="*/ 68 w 68"/>
              <a:gd name="T51" fmla="*/ 19 h 63"/>
              <a:gd name="T52" fmla="*/ 62 w 68"/>
              <a:gd name="T53" fmla="*/ 13 h 63"/>
              <a:gd name="T54" fmla="*/ 60 w 68"/>
              <a:gd name="T55" fmla="*/ 13 h 63"/>
              <a:gd name="T56" fmla="*/ 34 w 68"/>
              <a:gd name="T57" fmla="*/ 52 h 63"/>
              <a:gd name="T58" fmla="*/ 30 w 68"/>
              <a:gd name="T59" fmla="*/ 45 h 63"/>
              <a:gd name="T60" fmla="*/ 13 w 68"/>
              <a:gd name="T61" fmla="*/ 45 h 63"/>
              <a:gd name="T62" fmla="*/ 13 w 68"/>
              <a:gd name="T63" fmla="*/ 45 h 63"/>
              <a:gd name="T64" fmla="*/ 20 w 68"/>
              <a:gd name="T65" fmla="*/ 52 h 63"/>
              <a:gd name="T66" fmla="*/ 21 w 68"/>
              <a:gd name="T67" fmla="*/ 52 h 63"/>
              <a:gd name="T68" fmla="*/ 21 w 68"/>
              <a:gd name="T69" fmla="*/ 63 h 63"/>
              <a:gd name="T70" fmla="*/ 28 w 68"/>
              <a:gd name="T71" fmla="*/ 52 h 63"/>
              <a:gd name="T72" fmla="*/ 34 w 68"/>
              <a:gd name="T73" fmla="*/ 52 h 63"/>
              <a:gd name="T74" fmla="*/ 47 w 68"/>
              <a:gd name="T75" fmla="*/ 5 h 63"/>
              <a:gd name="T76" fmla="*/ 9 w 68"/>
              <a:gd name="T77" fmla="*/ 5 h 63"/>
              <a:gd name="T78" fmla="*/ 6 w 68"/>
              <a:gd name="T79" fmla="*/ 6 h 63"/>
              <a:gd name="T80" fmla="*/ 5 w 68"/>
              <a:gd name="T81" fmla="*/ 8 h 63"/>
              <a:gd name="T82" fmla="*/ 5 w 68"/>
              <a:gd name="T83" fmla="*/ 32 h 63"/>
              <a:gd name="T84" fmla="*/ 6 w 68"/>
              <a:gd name="T85" fmla="*/ 34 h 63"/>
              <a:gd name="T86" fmla="*/ 9 w 68"/>
              <a:gd name="T87" fmla="*/ 35 h 63"/>
              <a:gd name="T88" fmla="*/ 33 w 68"/>
              <a:gd name="T89" fmla="*/ 35 h 63"/>
              <a:gd name="T90" fmla="*/ 34 w 68"/>
              <a:gd name="T91" fmla="*/ 35 h 63"/>
              <a:gd name="T92" fmla="*/ 35 w 68"/>
              <a:gd name="T93" fmla="*/ 36 h 63"/>
              <a:gd name="T94" fmla="*/ 39 w 68"/>
              <a:gd name="T95" fmla="*/ 42 h 63"/>
              <a:gd name="T96" fmla="*/ 40 w 68"/>
              <a:gd name="T97" fmla="*/ 37 h 63"/>
              <a:gd name="T98" fmla="*/ 40 w 68"/>
              <a:gd name="T99" fmla="*/ 35 h 63"/>
              <a:gd name="T100" fmla="*/ 42 w 68"/>
              <a:gd name="T101" fmla="*/ 35 h 63"/>
              <a:gd name="T102" fmla="*/ 47 w 68"/>
              <a:gd name="T103" fmla="*/ 35 h 63"/>
              <a:gd name="T104" fmla="*/ 49 w 68"/>
              <a:gd name="T105" fmla="*/ 34 h 63"/>
              <a:gd name="T106" fmla="*/ 50 w 68"/>
              <a:gd name="T107" fmla="*/ 32 h 63"/>
              <a:gd name="T108" fmla="*/ 50 w 68"/>
              <a:gd name="T109" fmla="*/ 8 h 63"/>
              <a:gd name="T110" fmla="*/ 49 w 68"/>
              <a:gd name="T111" fmla="*/ 6 h 63"/>
              <a:gd name="T112" fmla="*/ 47 w 68"/>
              <a:gd name="T113"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 h="63">
                <a:moveTo>
                  <a:pt x="9" y="0"/>
                </a:moveTo>
                <a:cubicBezTo>
                  <a:pt x="47" y="0"/>
                  <a:pt x="47" y="0"/>
                  <a:pt x="47" y="0"/>
                </a:cubicBezTo>
                <a:cubicBezTo>
                  <a:pt x="49" y="0"/>
                  <a:pt x="51" y="1"/>
                  <a:pt x="53" y="3"/>
                </a:cubicBezTo>
                <a:cubicBezTo>
                  <a:pt x="54" y="4"/>
                  <a:pt x="55" y="6"/>
                  <a:pt x="55" y="8"/>
                </a:cubicBezTo>
                <a:cubicBezTo>
                  <a:pt x="55" y="32"/>
                  <a:pt x="55" y="32"/>
                  <a:pt x="55" y="32"/>
                </a:cubicBezTo>
                <a:cubicBezTo>
                  <a:pt x="55" y="34"/>
                  <a:pt x="54" y="36"/>
                  <a:pt x="53" y="38"/>
                </a:cubicBezTo>
                <a:cubicBezTo>
                  <a:pt x="51" y="39"/>
                  <a:pt x="49" y="40"/>
                  <a:pt x="47" y="40"/>
                </a:cubicBezTo>
                <a:cubicBezTo>
                  <a:pt x="44" y="40"/>
                  <a:pt x="44" y="40"/>
                  <a:pt x="44" y="40"/>
                </a:cubicBezTo>
                <a:cubicBezTo>
                  <a:pt x="43" y="48"/>
                  <a:pt x="43" y="48"/>
                  <a:pt x="43" y="48"/>
                </a:cubicBezTo>
                <a:cubicBezTo>
                  <a:pt x="43" y="55"/>
                  <a:pt x="43" y="55"/>
                  <a:pt x="43" y="55"/>
                </a:cubicBezTo>
                <a:cubicBezTo>
                  <a:pt x="39" y="50"/>
                  <a:pt x="39" y="50"/>
                  <a:pt x="39" y="50"/>
                </a:cubicBezTo>
                <a:cubicBezTo>
                  <a:pt x="32" y="40"/>
                  <a:pt x="32" y="40"/>
                  <a:pt x="32" y="40"/>
                </a:cubicBezTo>
                <a:cubicBezTo>
                  <a:pt x="9" y="40"/>
                  <a:pt x="9" y="40"/>
                  <a:pt x="9" y="40"/>
                </a:cubicBezTo>
                <a:cubicBezTo>
                  <a:pt x="6" y="40"/>
                  <a:pt x="4" y="39"/>
                  <a:pt x="3" y="38"/>
                </a:cubicBezTo>
                <a:cubicBezTo>
                  <a:pt x="1" y="36"/>
                  <a:pt x="0" y="34"/>
                  <a:pt x="0" y="32"/>
                </a:cubicBezTo>
                <a:cubicBezTo>
                  <a:pt x="0" y="8"/>
                  <a:pt x="0" y="8"/>
                  <a:pt x="0" y="8"/>
                </a:cubicBezTo>
                <a:cubicBezTo>
                  <a:pt x="0" y="6"/>
                  <a:pt x="1" y="4"/>
                  <a:pt x="3" y="3"/>
                </a:cubicBezTo>
                <a:cubicBezTo>
                  <a:pt x="4" y="1"/>
                  <a:pt x="6" y="0"/>
                  <a:pt x="9" y="0"/>
                </a:cubicBezTo>
                <a:close/>
                <a:moveTo>
                  <a:pt x="60" y="13"/>
                </a:moveTo>
                <a:cubicBezTo>
                  <a:pt x="60" y="32"/>
                  <a:pt x="60" y="32"/>
                  <a:pt x="60" y="32"/>
                </a:cubicBezTo>
                <a:cubicBezTo>
                  <a:pt x="60" y="35"/>
                  <a:pt x="59" y="39"/>
                  <a:pt x="56" y="41"/>
                </a:cubicBezTo>
                <a:cubicBezTo>
                  <a:pt x="54" y="43"/>
                  <a:pt x="51" y="44"/>
                  <a:pt x="49" y="45"/>
                </a:cubicBezTo>
                <a:cubicBezTo>
                  <a:pt x="48" y="52"/>
                  <a:pt x="48" y="52"/>
                  <a:pt x="48" y="52"/>
                </a:cubicBezTo>
                <a:cubicBezTo>
                  <a:pt x="62" y="52"/>
                  <a:pt x="62" y="52"/>
                  <a:pt x="62" y="52"/>
                </a:cubicBezTo>
                <a:cubicBezTo>
                  <a:pt x="65" y="52"/>
                  <a:pt x="68" y="49"/>
                  <a:pt x="68" y="45"/>
                </a:cubicBezTo>
                <a:cubicBezTo>
                  <a:pt x="68" y="19"/>
                  <a:pt x="68" y="19"/>
                  <a:pt x="68" y="19"/>
                </a:cubicBezTo>
                <a:cubicBezTo>
                  <a:pt x="68" y="16"/>
                  <a:pt x="65" y="13"/>
                  <a:pt x="62" y="13"/>
                </a:cubicBezTo>
                <a:cubicBezTo>
                  <a:pt x="60" y="13"/>
                  <a:pt x="60" y="13"/>
                  <a:pt x="60" y="13"/>
                </a:cubicBezTo>
                <a:close/>
                <a:moveTo>
                  <a:pt x="34" y="52"/>
                </a:moveTo>
                <a:cubicBezTo>
                  <a:pt x="30" y="45"/>
                  <a:pt x="30" y="45"/>
                  <a:pt x="30" y="45"/>
                </a:cubicBezTo>
                <a:cubicBezTo>
                  <a:pt x="13" y="45"/>
                  <a:pt x="13" y="45"/>
                  <a:pt x="13" y="45"/>
                </a:cubicBezTo>
                <a:cubicBezTo>
                  <a:pt x="13" y="45"/>
                  <a:pt x="13" y="45"/>
                  <a:pt x="13" y="45"/>
                </a:cubicBezTo>
                <a:cubicBezTo>
                  <a:pt x="13" y="49"/>
                  <a:pt x="16" y="52"/>
                  <a:pt x="20" y="52"/>
                </a:cubicBezTo>
                <a:cubicBezTo>
                  <a:pt x="21" y="52"/>
                  <a:pt x="21" y="52"/>
                  <a:pt x="21" y="52"/>
                </a:cubicBezTo>
                <a:cubicBezTo>
                  <a:pt x="21" y="63"/>
                  <a:pt x="21" y="63"/>
                  <a:pt x="21" y="63"/>
                </a:cubicBezTo>
                <a:cubicBezTo>
                  <a:pt x="28" y="52"/>
                  <a:pt x="28" y="52"/>
                  <a:pt x="28" y="52"/>
                </a:cubicBezTo>
                <a:cubicBezTo>
                  <a:pt x="34" y="52"/>
                  <a:pt x="34" y="52"/>
                  <a:pt x="34" y="52"/>
                </a:cubicBezTo>
                <a:close/>
                <a:moveTo>
                  <a:pt x="47" y="5"/>
                </a:moveTo>
                <a:cubicBezTo>
                  <a:pt x="9" y="5"/>
                  <a:pt x="9" y="5"/>
                  <a:pt x="9" y="5"/>
                </a:cubicBezTo>
                <a:cubicBezTo>
                  <a:pt x="8" y="5"/>
                  <a:pt x="7" y="5"/>
                  <a:pt x="6" y="6"/>
                </a:cubicBezTo>
                <a:cubicBezTo>
                  <a:pt x="6" y="7"/>
                  <a:pt x="5" y="7"/>
                  <a:pt x="5" y="8"/>
                </a:cubicBezTo>
                <a:cubicBezTo>
                  <a:pt x="5" y="32"/>
                  <a:pt x="5" y="32"/>
                  <a:pt x="5" y="32"/>
                </a:cubicBezTo>
                <a:cubicBezTo>
                  <a:pt x="5" y="33"/>
                  <a:pt x="6" y="34"/>
                  <a:pt x="6" y="34"/>
                </a:cubicBezTo>
                <a:cubicBezTo>
                  <a:pt x="7" y="35"/>
                  <a:pt x="8" y="35"/>
                  <a:pt x="9" y="35"/>
                </a:cubicBezTo>
                <a:cubicBezTo>
                  <a:pt x="33" y="35"/>
                  <a:pt x="33" y="35"/>
                  <a:pt x="33" y="35"/>
                </a:cubicBezTo>
                <a:cubicBezTo>
                  <a:pt x="34" y="35"/>
                  <a:pt x="34" y="35"/>
                  <a:pt x="34" y="35"/>
                </a:cubicBezTo>
                <a:cubicBezTo>
                  <a:pt x="35" y="36"/>
                  <a:pt x="35" y="36"/>
                  <a:pt x="35" y="36"/>
                </a:cubicBezTo>
                <a:cubicBezTo>
                  <a:pt x="39" y="42"/>
                  <a:pt x="39" y="42"/>
                  <a:pt x="39" y="42"/>
                </a:cubicBezTo>
                <a:cubicBezTo>
                  <a:pt x="40" y="37"/>
                  <a:pt x="40" y="37"/>
                  <a:pt x="40" y="37"/>
                </a:cubicBezTo>
                <a:cubicBezTo>
                  <a:pt x="40" y="35"/>
                  <a:pt x="40" y="35"/>
                  <a:pt x="40" y="35"/>
                </a:cubicBezTo>
                <a:cubicBezTo>
                  <a:pt x="42" y="35"/>
                  <a:pt x="42" y="35"/>
                  <a:pt x="42" y="35"/>
                </a:cubicBezTo>
                <a:cubicBezTo>
                  <a:pt x="47" y="35"/>
                  <a:pt x="47" y="35"/>
                  <a:pt x="47" y="35"/>
                </a:cubicBezTo>
                <a:cubicBezTo>
                  <a:pt x="48" y="35"/>
                  <a:pt x="49" y="35"/>
                  <a:pt x="49" y="34"/>
                </a:cubicBezTo>
                <a:cubicBezTo>
                  <a:pt x="50" y="34"/>
                  <a:pt x="50" y="33"/>
                  <a:pt x="50" y="32"/>
                </a:cubicBezTo>
                <a:cubicBezTo>
                  <a:pt x="50" y="8"/>
                  <a:pt x="50" y="8"/>
                  <a:pt x="50" y="8"/>
                </a:cubicBezTo>
                <a:cubicBezTo>
                  <a:pt x="50" y="7"/>
                  <a:pt x="50" y="7"/>
                  <a:pt x="49" y="6"/>
                </a:cubicBezTo>
                <a:cubicBezTo>
                  <a:pt x="49" y="5"/>
                  <a:pt x="48" y="5"/>
                  <a:pt x="47" y="5"/>
                </a:cubicBezTo>
                <a:close/>
              </a:path>
            </a:pathLst>
          </a:custGeom>
          <a:solidFill>
            <a:schemeClr val="bg1"/>
          </a:solidFill>
          <a:ln>
            <a:noFill/>
          </a:ln>
        </p:spPr>
        <p:txBody>
          <a:bodyPr vert="horz" wrap="square" lIns="68580" tIns="34291" rIns="68580" bIns="34291" numCol="1" anchor="t" anchorCtr="0" compatLnSpc="1">
            <a:prstTxWarp prst="textNoShape">
              <a:avLst/>
            </a:prstTxWarp>
          </a:bodyPr>
          <a:lstStyle/>
          <a:p>
            <a:endParaRPr lang="zh-CN" altLang="en-US" sz="1351"/>
          </a:p>
        </p:txBody>
      </p:sp>
    </p:spTree>
    <p:extLst>
      <p:ext uri="{BB962C8B-B14F-4D97-AF65-F5344CB8AC3E}">
        <p14:creationId xmlns:p14="http://schemas.microsoft.com/office/powerpoint/2010/main" val="4150789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文本框 26"/>
          <p:cNvSpPr txBox="1"/>
          <p:nvPr/>
        </p:nvSpPr>
        <p:spPr>
          <a:xfrm>
            <a:off x="982928" y="175463"/>
            <a:ext cx="4493538" cy="461665"/>
          </a:xfrm>
          <a:prstGeom prst="rect">
            <a:avLst/>
          </a:prstGeom>
          <a:noFill/>
        </p:spPr>
        <p:txBody>
          <a:bodyPr wrap="none" rtlCol="0">
            <a:spAutoFit/>
          </a:bodyPr>
          <a:lstStyle/>
          <a:p>
            <a:r>
              <a:rPr lang="zh-CN" altLang="en-US" sz="2400" b="1" dirty="0">
                <a:latin typeface="微软雅黑 Light" panose="020B0502040204020203" pitchFamily="34" charset="-122"/>
                <a:ea typeface="微软雅黑 Light" panose="020B0502040204020203" pitchFamily="34" charset="-122"/>
              </a:rPr>
              <a:t>运算符重载函数作为类友元函数</a:t>
            </a:r>
          </a:p>
        </p:txBody>
      </p:sp>
      <p:sp>
        <p:nvSpPr>
          <p:cNvPr id="28" name="Freeform 538"/>
          <p:cNvSpPr>
            <a:spLocks noEditPoints="1"/>
          </p:cNvSpPr>
          <p:nvPr/>
        </p:nvSpPr>
        <p:spPr bwMode="auto">
          <a:xfrm>
            <a:off x="414556" y="245419"/>
            <a:ext cx="356627" cy="396811"/>
          </a:xfrm>
          <a:custGeom>
            <a:avLst/>
            <a:gdLst>
              <a:gd name="T0" fmla="*/ 32 w 60"/>
              <a:gd name="T1" fmla="*/ 0 h 67"/>
              <a:gd name="T2" fmla="*/ 28 w 60"/>
              <a:gd name="T3" fmla="*/ 10 h 67"/>
              <a:gd name="T4" fmla="*/ 60 w 60"/>
              <a:gd name="T5" fmla="*/ 28 h 67"/>
              <a:gd name="T6" fmla="*/ 50 w 60"/>
              <a:gd name="T7" fmla="*/ 32 h 67"/>
              <a:gd name="T8" fmla="*/ 60 w 60"/>
              <a:gd name="T9" fmla="*/ 28 h 67"/>
              <a:gd name="T10" fmla="*/ 57 w 60"/>
              <a:gd name="T11" fmla="*/ 17 h 67"/>
              <a:gd name="T12" fmla="*/ 47 w 60"/>
              <a:gd name="T13" fmla="*/ 19 h 67"/>
              <a:gd name="T14" fmla="*/ 44 w 60"/>
              <a:gd name="T15" fmla="*/ 3 h 67"/>
              <a:gd name="T16" fmla="*/ 42 w 60"/>
              <a:gd name="T17" fmla="*/ 14 h 67"/>
              <a:gd name="T18" fmla="*/ 44 w 60"/>
              <a:gd name="T19" fmla="*/ 3 h 67"/>
              <a:gd name="T20" fmla="*/ 0 w 60"/>
              <a:gd name="T21" fmla="*/ 28 h 67"/>
              <a:gd name="T22" fmla="*/ 10 w 60"/>
              <a:gd name="T23" fmla="*/ 32 h 67"/>
              <a:gd name="T24" fmla="*/ 3 w 60"/>
              <a:gd name="T25" fmla="*/ 17 h 67"/>
              <a:gd name="T26" fmla="*/ 14 w 60"/>
              <a:gd name="T27" fmla="*/ 18 h 67"/>
              <a:gd name="T28" fmla="*/ 3 w 60"/>
              <a:gd name="T29" fmla="*/ 17 h 67"/>
              <a:gd name="T30" fmla="*/ 19 w 60"/>
              <a:gd name="T31" fmla="*/ 14 h 67"/>
              <a:gd name="T32" fmla="*/ 17 w 60"/>
              <a:gd name="T33" fmla="*/ 3 h 67"/>
              <a:gd name="T34" fmla="*/ 30 w 60"/>
              <a:gd name="T35" fmla="*/ 15 h 67"/>
              <a:gd name="T36" fmla="*/ 46 w 60"/>
              <a:gd name="T37" fmla="*/ 31 h 67"/>
              <a:gd name="T38" fmla="*/ 39 w 60"/>
              <a:gd name="T39" fmla="*/ 44 h 67"/>
              <a:gd name="T40" fmla="*/ 39 w 60"/>
              <a:gd name="T41" fmla="*/ 46 h 67"/>
              <a:gd name="T42" fmla="*/ 41 w 60"/>
              <a:gd name="T43" fmla="*/ 47 h 67"/>
              <a:gd name="T44" fmla="*/ 41 w 60"/>
              <a:gd name="T45" fmla="*/ 52 h 67"/>
              <a:gd name="T46" fmla="*/ 41 w 60"/>
              <a:gd name="T47" fmla="*/ 53 h 67"/>
              <a:gd name="T48" fmla="*/ 41 w 60"/>
              <a:gd name="T49" fmla="*/ 58 h 67"/>
              <a:gd name="T50" fmla="*/ 40 w 60"/>
              <a:gd name="T51" fmla="*/ 59 h 67"/>
              <a:gd name="T52" fmla="*/ 20 w 60"/>
              <a:gd name="T53" fmla="*/ 61 h 67"/>
              <a:gd name="T54" fmla="*/ 19 w 60"/>
              <a:gd name="T55" fmla="*/ 57 h 67"/>
              <a:gd name="T56" fmla="*/ 20 w 60"/>
              <a:gd name="T57" fmla="*/ 54 h 67"/>
              <a:gd name="T58" fmla="*/ 19 w 60"/>
              <a:gd name="T59" fmla="*/ 51 h 67"/>
              <a:gd name="T60" fmla="*/ 20 w 60"/>
              <a:gd name="T61" fmla="*/ 47 h 67"/>
              <a:gd name="T62" fmla="*/ 22 w 60"/>
              <a:gd name="T63" fmla="*/ 47 h 67"/>
              <a:gd name="T64" fmla="*/ 17 w 60"/>
              <a:gd name="T65" fmla="*/ 39 h 67"/>
              <a:gd name="T66" fmla="*/ 19 w 60"/>
              <a:gd name="T67" fmla="*/ 19 h 67"/>
              <a:gd name="T68" fmla="*/ 35 w 60"/>
              <a:gd name="T69" fmla="*/ 62 h 67"/>
              <a:gd name="T70" fmla="*/ 30 w 60"/>
              <a:gd name="T71" fmla="*/ 67 h 67"/>
              <a:gd name="T72" fmla="*/ 35 w 60"/>
              <a:gd name="T73" fmla="*/ 62 h 67"/>
              <a:gd name="T74" fmla="*/ 23 w 60"/>
              <a:gd name="T75" fmla="*/ 57 h 67"/>
              <a:gd name="T76" fmla="*/ 23 w 60"/>
              <a:gd name="T77" fmla="*/ 57 h 67"/>
              <a:gd name="T78" fmla="*/ 38 w 60"/>
              <a:gd name="T79" fmla="*/ 55 h 67"/>
              <a:gd name="T80" fmla="*/ 38 w 60"/>
              <a:gd name="T81" fmla="*/ 49 h 67"/>
              <a:gd name="T82" fmla="*/ 23 w 60"/>
              <a:gd name="T83" fmla="*/ 51 h 67"/>
              <a:gd name="T84" fmla="*/ 38 w 60"/>
              <a:gd name="T85" fmla="*/ 50 h 67"/>
              <a:gd name="T86" fmla="*/ 38 w 60"/>
              <a:gd name="T87" fmla="*/ 4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 h="67">
                <a:moveTo>
                  <a:pt x="28" y="0"/>
                </a:moveTo>
                <a:cubicBezTo>
                  <a:pt x="32" y="0"/>
                  <a:pt x="32" y="0"/>
                  <a:pt x="32" y="0"/>
                </a:cubicBezTo>
                <a:cubicBezTo>
                  <a:pt x="32" y="10"/>
                  <a:pt x="32" y="10"/>
                  <a:pt x="32" y="10"/>
                </a:cubicBezTo>
                <a:cubicBezTo>
                  <a:pt x="28" y="10"/>
                  <a:pt x="28" y="10"/>
                  <a:pt x="28" y="10"/>
                </a:cubicBezTo>
                <a:cubicBezTo>
                  <a:pt x="28" y="0"/>
                  <a:pt x="28" y="0"/>
                  <a:pt x="28" y="0"/>
                </a:cubicBezTo>
                <a:close/>
                <a:moveTo>
                  <a:pt x="60" y="28"/>
                </a:moveTo>
                <a:cubicBezTo>
                  <a:pt x="60" y="32"/>
                  <a:pt x="60" y="32"/>
                  <a:pt x="60" y="32"/>
                </a:cubicBezTo>
                <a:cubicBezTo>
                  <a:pt x="50" y="32"/>
                  <a:pt x="50" y="32"/>
                  <a:pt x="50" y="32"/>
                </a:cubicBezTo>
                <a:cubicBezTo>
                  <a:pt x="50" y="28"/>
                  <a:pt x="50" y="28"/>
                  <a:pt x="50" y="28"/>
                </a:cubicBezTo>
                <a:cubicBezTo>
                  <a:pt x="60" y="28"/>
                  <a:pt x="60" y="28"/>
                  <a:pt x="60" y="28"/>
                </a:cubicBezTo>
                <a:close/>
                <a:moveTo>
                  <a:pt x="55" y="14"/>
                </a:moveTo>
                <a:cubicBezTo>
                  <a:pt x="57" y="17"/>
                  <a:pt x="57" y="17"/>
                  <a:pt x="57" y="17"/>
                </a:cubicBezTo>
                <a:cubicBezTo>
                  <a:pt x="49" y="22"/>
                  <a:pt x="49" y="22"/>
                  <a:pt x="49" y="22"/>
                </a:cubicBezTo>
                <a:cubicBezTo>
                  <a:pt x="47" y="19"/>
                  <a:pt x="47" y="19"/>
                  <a:pt x="47" y="19"/>
                </a:cubicBezTo>
                <a:cubicBezTo>
                  <a:pt x="55" y="14"/>
                  <a:pt x="55" y="14"/>
                  <a:pt x="55" y="14"/>
                </a:cubicBezTo>
                <a:close/>
                <a:moveTo>
                  <a:pt x="44" y="3"/>
                </a:moveTo>
                <a:cubicBezTo>
                  <a:pt x="39" y="12"/>
                  <a:pt x="39" y="12"/>
                  <a:pt x="39" y="12"/>
                </a:cubicBezTo>
                <a:cubicBezTo>
                  <a:pt x="42" y="14"/>
                  <a:pt x="42" y="14"/>
                  <a:pt x="42" y="14"/>
                </a:cubicBezTo>
                <a:cubicBezTo>
                  <a:pt x="47" y="5"/>
                  <a:pt x="47" y="5"/>
                  <a:pt x="47" y="5"/>
                </a:cubicBezTo>
                <a:cubicBezTo>
                  <a:pt x="44" y="3"/>
                  <a:pt x="44" y="3"/>
                  <a:pt x="44" y="3"/>
                </a:cubicBezTo>
                <a:close/>
                <a:moveTo>
                  <a:pt x="0" y="32"/>
                </a:moveTo>
                <a:cubicBezTo>
                  <a:pt x="0" y="28"/>
                  <a:pt x="0" y="28"/>
                  <a:pt x="0" y="28"/>
                </a:cubicBezTo>
                <a:cubicBezTo>
                  <a:pt x="10" y="28"/>
                  <a:pt x="10" y="28"/>
                  <a:pt x="10" y="28"/>
                </a:cubicBezTo>
                <a:cubicBezTo>
                  <a:pt x="10" y="32"/>
                  <a:pt x="10" y="32"/>
                  <a:pt x="10" y="32"/>
                </a:cubicBezTo>
                <a:cubicBezTo>
                  <a:pt x="0" y="32"/>
                  <a:pt x="0" y="32"/>
                  <a:pt x="0" y="32"/>
                </a:cubicBezTo>
                <a:close/>
                <a:moveTo>
                  <a:pt x="3" y="17"/>
                </a:moveTo>
                <a:cubicBezTo>
                  <a:pt x="5" y="14"/>
                  <a:pt x="5" y="14"/>
                  <a:pt x="5" y="14"/>
                </a:cubicBezTo>
                <a:cubicBezTo>
                  <a:pt x="14" y="18"/>
                  <a:pt x="14" y="18"/>
                  <a:pt x="14" y="18"/>
                </a:cubicBezTo>
                <a:cubicBezTo>
                  <a:pt x="12" y="22"/>
                  <a:pt x="12" y="22"/>
                  <a:pt x="12" y="22"/>
                </a:cubicBezTo>
                <a:cubicBezTo>
                  <a:pt x="3" y="17"/>
                  <a:pt x="3" y="17"/>
                  <a:pt x="3" y="17"/>
                </a:cubicBezTo>
                <a:close/>
                <a:moveTo>
                  <a:pt x="14" y="5"/>
                </a:moveTo>
                <a:cubicBezTo>
                  <a:pt x="19" y="14"/>
                  <a:pt x="19" y="14"/>
                  <a:pt x="19" y="14"/>
                </a:cubicBezTo>
                <a:cubicBezTo>
                  <a:pt x="22" y="12"/>
                  <a:pt x="22" y="12"/>
                  <a:pt x="22" y="12"/>
                </a:cubicBezTo>
                <a:cubicBezTo>
                  <a:pt x="17" y="3"/>
                  <a:pt x="17" y="3"/>
                  <a:pt x="17" y="3"/>
                </a:cubicBezTo>
                <a:cubicBezTo>
                  <a:pt x="14" y="5"/>
                  <a:pt x="14" y="5"/>
                  <a:pt x="14" y="5"/>
                </a:cubicBezTo>
                <a:close/>
                <a:moveTo>
                  <a:pt x="30" y="15"/>
                </a:moveTo>
                <a:cubicBezTo>
                  <a:pt x="34" y="15"/>
                  <a:pt x="39" y="17"/>
                  <a:pt x="42" y="19"/>
                </a:cubicBezTo>
                <a:cubicBezTo>
                  <a:pt x="44" y="22"/>
                  <a:pt x="46" y="26"/>
                  <a:pt x="46" y="31"/>
                </a:cubicBezTo>
                <a:cubicBezTo>
                  <a:pt x="46" y="34"/>
                  <a:pt x="45" y="36"/>
                  <a:pt x="44" y="39"/>
                </a:cubicBezTo>
                <a:cubicBezTo>
                  <a:pt x="43" y="41"/>
                  <a:pt x="41" y="43"/>
                  <a:pt x="39" y="44"/>
                </a:cubicBezTo>
                <a:cubicBezTo>
                  <a:pt x="39" y="46"/>
                  <a:pt x="39" y="46"/>
                  <a:pt x="39" y="46"/>
                </a:cubicBezTo>
                <a:cubicBezTo>
                  <a:pt x="39" y="46"/>
                  <a:pt x="39" y="46"/>
                  <a:pt x="39" y="46"/>
                </a:cubicBezTo>
                <a:cubicBezTo>
                  <a:pt x="41" y="46"/>
                  <a:pt x="41" y="46"/>
                  <a:pt x="41" y="46"/>
                </a:cubicBezTo>
                <a:cubicBezTo>
                  <a:pt x="41" y="47"/>
                  <a:pt x="41" y="47"/>
                  <a:pt x="41" y="47"/>
                </a:cubicBezTo>
                <a:cubicBezTo>
                  <a:pt x="41" y="48"/>
                  <a:pt x="42" y="49"/>
                  <a:pt x="42" y="50"/>
                </a:cubicBezTo>
                <a:cubicBezTo>
                  <a:pt x="42" y="50"/>
                  <a:pt x="41" y="51"/>
                  <a:pt x="41" y="52"/>
                </a:cubicBezTo>
                <a:cubicBezTo>
                  <a:pt x="41" y="52"/>
                  <a:pt x="41" y="52"/>
                  <a:pt x="41" y="52"/>
                </a:cubicBezTo>
                <a:cubicBezTo>
                  <a:pt x="41" y="53"/>
                  <a:pt x="41" y="53"/>
                  <a:pt x="41" y="53"/>
                </a:cubicBezTo>
                <a:cubicBezTo>
                  <a:pt x="41" y="54"/>
                  <a:pt x="42" y="55"/>
                  <a:pt x="42" y="55"/>
                </a:cubicBezTo>
                <a:cubicBezTo>
                  <a:pt x="42" y="56"/>
                  <a:pt x="41" y="57"/>
                  <a:pt x="41" y="58"/>
                </a:cubicBezTo>
                <a:cubicBezTo>
                  <a:pt x="41" y="59"/>
                  <a:pt x="41" y="59"/>
                  <a:pt x="41" y="59"/>
                </a:cubicBezTo>
                <a:cubicBezTo>
                  <a:pt x="40" y="59"/>
                  <a:pt x="40" y="59"/>
                  <a:pt x="40" y="59"/>
                </a:cubicBezTo>
                <a:cubicBezTo>
                  <a:pt x="22" y="61"/>
                  <a:pt x="22" y="61"/>
                  <a:pt x="22" y="61"/>
                </a:cubicBezTo>
                <a:cubicBezTo>
                  <a:pt x="20" y="61"/>
                  <a:pt x="20" y="61"/>
                  <a:pt x="20" y="61"/>
                </a:cubicBezTo>
                <a:cubicBezTo>
                  <a:pt x="20" y="60"/>
                  <a:pt x="20" y="60"/>
                  <a:pt x="20" y="60"/>
                </a:cubicBezTo>
                <a:cubicBezTo>
                  <a:pt x="20" y="59"/>
                  <a:pt x="19" y="58"/>
                  <a:pt x="19" y="57"/>
                </a:cubicBezTo>
                <a:cubicBezTo>
                  <a:pt x="19" y="56"/>
                  <a:pt x="19" y="55"/>
                  <a:pt x="20" y="54"/>
                </a:cubicBezTo>
                <a:cubicBezTo>
                  <a:pt x="20" y="54"/>
                  <a:pt x="20" y="54"/>
                  <a:pt x="20" y="54"/>
                </a:cubicBezTo>
                <a:cubicBezTo>
                  <a:pt x="20" y="54"/>
                  <a:pt x="20" y="54"/>
                  <a:pt x="20" y="54"/>
                </a:cubicBezTo>
                <a:cubicBezTo>
                  <a:pt x="20" y="53"/>
                  <a:pt x="19" y="52"/>
                  <a:pt x="19" y="51"/>
                </a:cubicBezTo>
                <a:cubicBezTo>
                  <a:pt x="19" y="50"/>
                  <a:pt x="19" y="49"/>
                  <a:pt x="20" y="48"/>
                </a:cubicBezTo>
                <a:cubicBezTo>
                  <a:pt x="20" y="47"/>
                  <a:pt x="20" y="47"/>
                  <a:pt x="20" y="47"/>
                </a:cubicBezTo>
                <a:cubicBezTo>
                  <a:pt x="21" y="47"/>
                  <a:pt x="21" y="47"/>
                  <a:pt x="21" y="47"/>
                </a:cubicBezTo>
                <a:cubicBezTo>
                  <a:pt x="22" y="47"/>
                  <a:pt x="22" y="47"/>
                  <a:pt x="22" y="47"/>
                </a:cubicBezTo>
                <a:cubicBezTo>
                  <a:pt x="22" y="44"/>
                  <a:pt x="22" y="44"/>
                  <a:pt x="22" y="44"/>
                </a:cubicBezTo>
                <a:cubicBezTo>
                  <a:pt x="20" y="43"/>
                  <a:pt x="18" y="41"/>
                  <a:pt x="17" y="39"/>
                </a:cubicBezTo>
                <a:cubicBezTo>
                  <a:pt x="15" y="37"/>
                  <a:pt x="14" y="34"/>
                  <a:pt x="14" y="31"/>
                </a:cubicBezTo>
                <a:cubicBezTo>
                  <a:pt x="14" y="26"/>
                  <a:pt x="16" y="22"/>
                  <a:pt x="19" y="19"/>
                </a:cubicBezTo>
                <a:cubicBezTo>
                  <a:pt x="22" y="17"/>
                  <a:pt x="26" y="15"/>
                  <a:pt x="30" y="15"/>
                </a:cubicBezTo>
                <a:close/>
                <a:moveTo>
                  <a:pt x="35" y="62"/>
                </a:moveTo>
                <a:cubicBezTo>
                  <a:pt x="35" y="62"/>
                  <a:pt x="35" y="62"/>
                  <a:pt x="35" y="62"/>
                </a:cubicBezTo>
                <a:cubicBezTo>
                  <a:pt x="35" y="65"/>
                  <a:pt x="33" y="67"/>
                  <a:pt x="30" y="67"/>
                </a:cubicBezTo>
                <a:cubicBezTo>
                  <a:pt x="28" y="67"/>
                  <a:pt x="26" y="65"/>
                  <a:pt x="26" y="63"/>
                </a:cubicBezTo>
                <a:cubicBezTo>
                  <a:pt x="35" y="62"/>
                  <a:pt x="35" y="62"/>
                  <a:pt x="35" y="62"/>
                </a:cubicBezTo>
                <a:close/>
                <a:moveTo>
                  <a:pt x="38" y="55"/>
                </a:moveTo>
                <a:cubicBezTo>
                  <a:pt x="23" y="57"/>
                  <a:pt x="23" y="57"/>
                  <a:pt x="23" y="57"/>
                </a:cubicBezTo>
                <a:cubicBezTo>
                  <a:pt x="23" y="57"/>
                  <a:pt x="23" y="57"/>
                  <a:pt x="23" y="57"/>
                </a:cubicBezTo>
                <a:cubicBezTo>
                  <a:pt x="23" y="57"/>
                  <a:pt x="23" y="57"/>
                  <a:pt x="23" y="57"/>
                </a:cubicBezTo>
                <a:cubicBezTo>
                  <a:pt x="38" y="56"/>
                  <a:pt x="38" y="56"/>
                  <a:pt x="38" y="56"/>
                </a:cubicBezTo>
                <a:cubicBezTo>
                  <a:pt x="38" y="56"/>
                  <a:pt x="38" y="56"/>
                  <a:pt x="38" y="55"/>
                </a:cubicBezTo>
                <a:cubicBezTo>
                  <a:pt x="38" y="55"/>
                  <a:pt x="38" y="55"/>
                  <a:pt x="38" y="55"/>
                </a:cubicBezTo>
                <a:close/>
                <a:moveTo>
                  <a:pt x="38" y="49"/>
                </a:moveTo>
                <a:cubicBezTo>
                  <a:pt x="23" y="51"/>
                  <a:pt x="23" y="51"/>
                  <a:pt x="23" y="51"/>
                </a:cubicBezTo>
                <a:cubicBezTo>
                  <a:pt x="23" y="51"/>
                  <a:pt x="23" y="51"/>
                  <a:pt x="23" y="51"/>
                </a:cubicBezTo>
                <a:cubicBezTo>
                  <a:pt x="23" y="51"/>
                  <a:pt x="23" y="51"/>
                  <a:pt x="23" y="51"/>
                </a:cubicBezTo>
                <a:cubicBezTo>
                  <a:pt x="38" y="50"/>
                  <a:pt x="38" y="50"/>
                  <a:pt x="38" y="50"/>
                </a:cubicBezTo>
                <a:cubicBezTo>
                  <a:pt x="38" y="50"/>
                  <a:pt x="38" y="50"/>
                  <a:pt x="38" y="50"/>
                </a:cubicBezTo>
                <a:cubicBezTo>
                  <a:pt x="38" y="49"/>
                  <a:pt x="38" y="49"/>
                  <a:pt x="38" y="49"/>
                </a:cubicBezTo>
                <a:close/>
              </a:path>
            </a:pathLst>
          </a:custGeom>
          <a:solidFill>
            <a:schemeClr val="bg1"/>
          </a:solidFill>
          <a:ln>
            <a:noFill/>
          </a:ln>
        </p:spPr>
        <p:txBody>
          <a:bodyPr vert="horz" wrap="square" lIns="68580" tIns="34291" rIns="68580" bIns="34291" numCol="1" anchor="t" anchorCtr="0" compatLnSpc="1">
            <a:prstTxWarp prst="textNoShape">
              <a:avLst/>
            </a:prstTxWarp>
          </a:bodyPr>
          <a:lstStyle/>
          <a:p>
            <a:endParaRPr lang="zh-CN" altLang="en-US" sz="1351"/>
          </a:p>
        </p:txBody>
      </p:sp>
      <p:sp>
        <p:nvSpPr>
          <p:cNvPr id="2" name="矩形 1">
            <a:extLst>
              <a:ext uri="{FF2B5EF4-FFF2-40B4-BE49-F238E27FC236}">
                <a16:creationId xmlns:a16="http://schemas.microsoft.com/office/drawing/2014/main" id="{5456959F-BC1D-4BF9-B157-375EA8675053}"/>
              </a:ext>
            </a:extLst>
          </p:cNvPr>
          <p:cNvSpPr/>
          <p:nvPr/>
        </p:nvSpPr>
        <p:spPr>
          <a:xfrm>
            <a:off x="771183" y="1393260"/>
            <a:ext cx="8059666" cy="181588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00"/>
                </a:solidFill>
                <a:effectLst/>
                <a:uLnTx/>
                <a:uFillTx/>
                <a:latin typeface="Times New Roman"/>
                <a:ea typeface="宋体"/>
              </a:rPr>
              <a:t>因为运算符函数要访问</a:t>
            </a:r>
            <a:r>
              <a:rPr kumimoji="0" lang="en-US" altLang="zh-CN" sz="2800" b="1" i="0" u="none" strike="noStrike" kern="0" cap="none" spc="0" normalizeH="0" baseline="0" noProof="0" dirty="0">
                <a:ln>
                  <a:noFill/>
                </a:ln>
                <a:solidFill>
                  <a:srgbClr val="000000"/>
                </a:solidFill>
                <a:effectLst/>
                <a:uLnTx/>
                <a:uFillTx/>
                <a:latin typeface="Times New Roman"/>
                <a:ea typeface="宋体"/>
              </a:rPr>
              <a:t>Complex</a:t>
            </a:r>
            <a:r>
              <a:rPr kumimoji="0" lang="zh-CN" altLang="en-US" sz="2800" b="1" i="0" u="none" strike="noStrike" kern="0" cap="none" spc="0" normalizeH="0" baseline="0" noProof="0" dirty="0">
                <a:ln>
                  <a:noFill/>
                </a:ln>
                <a:solidFill>
                  <a:srgbClr val="000000"/>
                </a:solidFill>
                <a:effectLst/>
                <a:uLnTx/>
                <a:uFillTx/>
                <a:latin typeface="Times New Roman"/>
                <a:ea typeface="宋体"/>
              </a:rPr>
              <a:t>类对象中的成员。</a:t>
            </a:r>
            <a:endParaRPr kumimoji="0" lang="en-US" altLang="zh-CN" sz="2800" b="1" i="0" u="none" strike="noStrike" kern="0" cap="none" spc="0" normalizeH="0" baseline="0" noProof="0" dirty="0">
              <a:ln>
                <a:noFill/>
              </a:ln>
              <a:solidFill>
                <a:srgbClr val="000000"/>
              </a:solidFill>
              <a:effectLst/>
              <a:uLnTx/>
              <a:uFillTx/>
              <a:latin typeface="Times New Roman"/>
              <a:ea typeface="宋体"/>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00"/>
                </a:solidFill>
                <a:effectLst/>
                <a:uLnTx/>
                <a:uFillTx/>
                <a:latin typeface="Times New Roman"/>
                <a:ea typeface="宋体"/>
              </a:rPr>
              <a:t>如果运算符函数不是</a:t>
            </a:r>
            <a:r>
              <a:rPr kumimoji="0" lang="en-US" altLang="zh-CN" sz="2800" b="1" i="0" u="none" strike="noStrike" kern="0" cap="none" spc="0" normalizeH="0" baseline="0" noProof="0" dirty="0">
                <a:ln>
                  <a:noFill/>
                </a:ln>
                <a:solidFill>
                  <a:srgbClr val="000000"/>
                </a:solidFill>
                <a:effectLst/>
                <a:uLnTx/>
                <a:uFillTx/>
                <a:latin typeface="Times New Roman"/>
                <a:ea typeface="宋体"/>
              </a:rPr>
              <a:t>Complex</a:t>
            </a:r>
            <a:r>
              <a:rPr kumimoji="0" lang="zh-CN" altLang="en-US" sz="2800" b="1" i="0" u="none" strike="noStrike" kern="0" cap="none" spc="0" normalizeH="0" baseline="0" noProof="0" dirty="0">
                <a:ln>
                  <a:noFill/>
                </a:ln>
                <a:solidFill>
                  <a:srgbClr val="000000"/>
                </a:solidFill>
                <a:effectLst/>
                <a:uLnTx/>
                <a:uFillTx/>
                <a:latin typeface="Times New Roman"/>
                <a:ea typeface="宋体"/>
              </a:rPr>
              <a:t>类的友元函数，而是一个普通的函数，它是没有权利访问</a:t>
            </a:r>
            <a:r>
              <a:rPr kumimoji="0" lang="en-US" altLang="zh-CN" sz="2800" b="1" i="0" u="none" strike="noStrike" kern="0" cap="none" spc="0" normalizeH="0" baseline="0" noProof="0" dirty="0">
                <a:ln>
                  <a:noFill/>
                </a:ln>
                <a:solidFill>
                  <a:srgbClr val="000000"/>
                </a:solidFill>
                <a:effectLst/>
                <a:uLnTx/>
                <a:uFillTx/>
                <a:latin typeface="Times New Roman"/>
                <a:ea typeface="宋体"/>
              </a:rPr>
              <a:t>Complex</a:t>
            </a:r>
            <a:r>
              <a:rPr kumimoji="0" lang="zh-CN" altLang="en-US" sz="2800" b="1" i="0" u="none" strike="noStrike" kern="0" cap="none" spc="0" normalizeH="0" baseline="0" noProof="0" dirty="0">
                <a:ln>
                  <a:noFill/>
                </a:ln>
                <a:solidFill>
                  <a:srgbClr val="000000"/>
                </a:solidFill>
                <a:effectLst/>
                <a:uLnTx/>
                <a:uFillTx/>
                <a:latin typeface="Times New Roman"/>
                <a:ea typeface="宋体"/>
              </a:rPr>
              <a:t>类的私有成员的。</a:t>
            </a:r>
            <a:endParaRPr kumimoji="0" lang="zh-CN" alt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4742936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 name="文本框 3"/>
          <p:cNvSpPr txBox="1"/>
          <p:nvPr/>
        </p:nvSpPr>
        <p:spPr>
          <a:xfrm>
            <a:off x="1042645" y="334154"/>
            <a:ext cx="3262432" cy="461665"/>
          </a:xfrm>
          <a:prstGeom prst="rect">
            <a:avLst/>
          </a:prstGeom>
          <a:noFill/>
        </p:spPr>
        <p:txBody>
          <a:bodyPr wrap="none" rtlCol="0">
            <a:spAutoFit/>
          </a:bodyPr>
          <a:lstStyle/>
          <a:p>
            <a:r>
              <a:rPr lang="zh-CN" altLang="en-US" sz="2400" b="1" dirty="0">
                <a:latin typeface="微软雅黑 Light" panose="020B0502040204020203" pitchFamily="34" charset="-122"/>
                <a:ea typeface="微软雅黑 Light" panose="020B0502040204020203" pitchFamily="34" charset="-122"/>
              </a:rPr>
              <a:t>重载运算符的十条规则</a:t>
            </a:r>
          </a:p>
        </p:txBody>
      </p:sp>
      <p:sp>
        <p:nvSpPr>
          <p:cNvPr id="19" name="Freeform 691"/>
          <p:cNvSpPr>
            <a:spLocks noEditPoints="1"/>
          </p:cNvSpPr>
          <p:nvPr/>
        </p:nvSpPr>
        <p:spPr bwMode="auto">
          <a:xfrm>
            <a:off x="421161" y="308753"/>
            <a:ext cx="394323" cy="364932"/>
          </a:xfrm>
          <a:custGeom>
            <a:avLst/>
            <a:gdLst>
              <a:gd name="T0" fmla="*/ 9 w 68"/>
              <a:gd name="T1" fmla="*/ 0 h 63"/>
              <a:gd name="T2" fmla="*/ 47 w 68"/>
              <a:gd name="T3" fmla="*/ 0 h 63"/>
              <a:gd name="T4" fmla="*/ 53 w 68"/>
              <a:gd name="T5" fmla="*/ 3 h 63"/>
              <a:gd name="T6" fmla="*/ 55 w 68"/>
              <a:gd name="T7" fmla="*/ 8 h 63"/>
              <a:gd name="T8" fmla="*/ 55 w 68"/>
              <a:gd name="T9" fmla="*/ 32 h 63"/>
              <a:gd name="T10" fmla="*/ 53 w 68"/>
              <a:gd name="T11" fmla="*/ 38 h 63"/>
              <a:gd name="T12" fmla="*/ 47 w 68"/>
              <a:gd name="T13" fmla="*/ 40 h 63"/>
              <a:gd name="T14" fmla="*/ 44 w 68"/>
              <a:gd name="T15" fmla="*/ 40 h 63"/>
              <a:gd name="T16" fmla="*/ 43 w 68"/>
              <a:gd name="T17" fmla="*/ 48 h 63"/>
              <a:gd name="T18" fmla="*/ 43 w 68"/>
              <a:gd name="T19" fmla="*/ 55 h 63"/>
              <a:gd name="T20" fmla="*/ 39 w 68"/>
              <a:gd name="T21" fmla="*/ 50 h 63"/>
              <a:gd name="T22" fmla="*/ 32 w 68"/>
              <a:gd name="T23" fmla="*/ 40 h 63"/>
              <a:gd name="T24" fmla="*/ 9 w 68"/>
              <a:gd name="T25" fmla="*/ 40 h 63"/>
              <a:gd name="T26" fmla="*/ 3 w 68"/>
              <a:gd name="T27" fmla="*/ 38 h 63"/>
              <a:gd name="T28" fmla="*/ 0 w 68"/>
              <a:gd name="T29" fmla="*/ 32 h 63"/>
              <a:gd name="T30" fmla="*/ 0 w 68"/>
              <a:gd name="T31" fmla="*/ 8 h 63"/>
              <a:gd name="T32" fmla="*/ 3 w 68"/>
              <a:gd name="T33" fmla="*/ 3 h 63"/>
              <a:gd name="T34" fmla="*/ 9 w 68"/>
              <a:gd name="T35" fmla="*/ 0 h 63"/>
              <a:gd name="T36" fmla="*/ 60 w 68"/>
              <a:gd name="T37" fmla="*/ 13 h 63"/>
              <a:gd name="T38" fmla="*/ 60 w 68"/>
              <a:gd name="T39" fmla="*/ 32 h 63"/>
              <a:gd name="T40" fmla="*/ 56 w 68"/>
              <a:gd name="T41" fmla="*/ 41 h 63"/>
              <a:gd name="T42" fmla="*/ 49 w 68"/>
              <a:gd name="T43" fmla="*/ 45 h 63"/>
              <a:gd name="T44" fmla="*/ 48 w 68"/>
              <a:gd name="T45" fmla="*/ 52 h 63"/>
              <a:gd name="T46" fmla="*/ 62 w 68"/>
              <a:gd name="T47" fmla="*/ 52 h 63"/>
              <a:gd name="T48" fmla="*/ 68 w 68"/>
              <a:gd name="T49" fmla="*/ 45 h 63"/>
              <a:gd name="T50" fmla="*/ 68 w 68"/>
              <a:gd name="T51" fmla="*/ 19 h 63"/>
              <a:gd name="T52" fmla="*/ 62 w 68"/>
              <a:gd name="T53" fmla="*/ 13 h 63"/>
              <a:gd name="T54" fmla="*/ 60 w 68"/>
              <a:gd name="T55" fmla="*/ 13 h 63"/>
              <a:gd name="T56" fmla="*/ 34 w 68"/>
              <a:gd name="T57" fmla="*/ 52 h 63"/>
              <a:gd name="T58" fmla="*/ 30 w 68"/>
              <a:gd name="T59" fmla="*/ 45 h 63"/>
              <a:gd name="T60" fmla="*/ 13 w 68"/>
              <a:gd name="T61" fmla="*/ 45 h 63"/>
              <a:gd name="T62" fmla="*/ 13 w 68"/>
              <a:gd name="T63" fmla="*/ 45 h 63"/>
              <a:gd name="T64" fmla="*/ 20 w 68"/>
              <a:gd name="T65" fmla="*/ 52 h 63"/>
              <a:gd name="T66" fmla="*/ 21 w 68"/>
              <a:gd name="T67" fmla="*/ 52 h 63"/>
              <a:gd name="T68" fmla="*/ 21 w 68"/>
              <a:gd name="T69" fmla="*/ 63 h 63"/>
              <a:gd name="T70" fmla="*/ 28 w 68"/>
              <a:gd name="T71" fmla="*/ 52 h 63"/>
              <a:gd name="T72" fmla="*/ 34 w 68"/>
              <a:gd name="T73" fmla="*/ 52 h 63"/>
              <a:gd name="T74" fmla="*/ 47 w 68"/>
              <a:gd name="T75" fmla="*/ 5 h 63"/>
              <a:gd name="T76" fmla="*/ 9 w 68"/>
              <a:gd name="T77" fmla="*/ 5 h 63"/>
              <a:gd name="T78" fmla="*/ 6 w 68"/>
              <a:gd name="T79" fmla="*/ 6 h 63"/>
              <a:gd name="T80" fmla="*/ 5 w 68"/>
              <a:gd name="T81" fmla="*/ 8 h 63"/>
              <a:gd name="T82" fmla="*/ 5 w 68"/>
              <a:gd name="T83" fmla="*/ 32 h 63"/>
              <a:gd name="T84" fmla="*/ 6 w 68"/>
              <a:gd name="T85" fmla="*/ 34 h 63"/>
              <a:gd name="T86" fmla="*/ 9 w 68"/>
              <a:gd name="T87" fmla="*/ 35 h 63"/>
              <a:gd name="T88" fmla="*/ 33 w 68"/>
              <a:gd name="T89" fmla="*/ 35 h 63"/>
              <a:gd name="T90" fmla="*/ 34 w 68"/>
              <a:gd name="T91" fmla="*/ 35 h 63"/>
              <a:gd name="T92" fmla="*/ 35 w 68"/>
              <a:gd name="T93" fmla="*/ 36 h 63"/>
              <a:gd name="T94" fmla="*/ 39 w 68"/>
              <a:gd name="T95" fmla="*/ 42 h 63"/>
              <a:gd name="T96" fmla="*/ 40 w 68"/>
              <a:gd name="T97" fmla="*/ 37 h 63"/>
              <a:gd name="T98" fmla="*/ 40 w 68"/>
              <a:gd name="T99" fmla="*/ 35 h 63"/>
              <a:gd name="T100" fmla="*/ 42 w 68"/>
              <a:gd name="T101" fmla="*/ 35 h 63"/>
              <a:gd name="T102" fmla="*/ 47 w 68"/>
              <a:gd name="T103" fmla="*/ 35 h 63"/>
              <a:gd name="T104" fmla="*/ 49 w 68"/>
              <a:gd name="T105" fmla="*/ 34 h 63"/>
              <a:gd name="T106" fmla="*/ 50 w 68"/>
              <a:gd name="T107" fmla="*/ 32 h 63"/>
              <a:gd name="T108" fmla="*/ 50 w 68"/>
              <a:gd name="T109" fmla="*/ 8 h 63"/>
              <a:gd name="T110" fmla="*/ 49 w 68"/>
              <a:gd name="T111" fmla="*/ 6 h 63"/>
              <a:gd name="T112" fmla="*/ 47 w 68"/>
              <a:gd name="T113"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 h="63">
                <a:moveTo>
                  <a:pt x="9" y="0"/>
                </a:moveTo>
                <a:cubicBezTo>
                  <a:pt x="47" y="0"/>
                  <a:pt x="47" y="0"/>
                  <a:pt x="47" y="0"/>
                </a:cubicBezTo>
                <a:cubicBezTo>
                  <a:pt x="49" y="0"/>
                  <a:pt x="51" y="1"/>
                  <a:pt x="53" y="3"/>
                </a:cubicBezTo>
                <a:cubicBezTo>
                  <a:pt x="54" y="4"/>
                  <a:pt x="55" y="6"/>
                  <a:pt x="55" y="8"/>
                </a:cubicBezTo>
                <a:cubicBezTo>
                  <a:pt x="55" y="32"/>
                  <a:pt x="55" y="32"/>
                  <a:pt x="55" y="32"/>
                </a:cubicBezTo>
                <a:cubicBezTo>
                  <a:pt x="55" y="34"/>
                  <a:pt x="54" y="36"/>
                  <a:pt x="53" y="38"/>
                </a:cubicBezTo>
                <a:cubicBezTo>
                  <a:pt x="51" y="39"/>
                  <a:pt x="49" y="40"/>
                  <a:pt x="47" y="40"/>
                </a:cubicBezTo>
                <a:cubicBezTo>
                  <a:pt x="44" y="40"/>
                  <a:pt x="44" y="40"/>
                  <a:pt x="44" y="40"/>
                </a:cubicBezTo>
                <a:cubicBezTo>
                  <a:pt x="43" y="48"/>
                  <a:pt x="43" y="48"/>
                  <a:pt x="43" y="48"/>
                </a:cubicBezTo>
                <a:cubicBezTo>
                  <a:pt x="43" y="55"/>
                  <a:pt x="43" y="55"/>
                  <a:pt x="43" y="55"/>
                </a:cubicBezTo>
                <a:cubicBezTo>
                  <a:pt x="39" y="50"/>
                  <a:pt x="39" y="50"/>
                  <a:pt x="39" y="50"/>
                </a:cubicBezTo>
                <a:cubicBezTo>
                  <a:pt x="32" y="40"/>
                  <a:pt x="32" y="40"/>
                  <a:pt x="32" y="40"/>
                </a:cubicBezTo>
                <a:cubicBezTo>
                  <a:pt x="9" y="40"/>
                  <a:pt x="9" y="40"/>
                  <a:pt x="9" y="40"/>
                </a:cubicBezTo>
                <a:cubicBezTo>
                  <a:pt x="6" y="40"/>
                  <a:pt x="4" y="39"/>
                  <a:pt x="3" y="38"/>
                </a:cubicBezTo>
                <a:cubicBezTo>
                  <a:pt x="1" y="36"/>
                  <a:pt x="0" y="34"/>
                  <a:pt x="0" y="32"/>
                </a:cubicBezTo>
                <a:cubicBezTo>
                  <a:pt x="0" y="8"/>
                  <a:pt x="0" y="8"/>
                  <a:pt x="0" y="8"/>
                </a:cubicBezTo>
                <a:cubicBezTo>
                  <a:pt x="0" y="6"/>
                  <a:pt x="1" y="4"/>
                  <a:pt x="3" y="3"/>
                </a:cubicBezTo>
                <a:cubicBezTo>
                  <a:pt x="4" y="1"/>
                  <a:pt x="6" y="0"/>
                  <a:pt x="9" y="0"/>
                </a:cubicBezTo>
                <a:close/>
                <a:moveTo>
                  <a:pt x="60" y="13"/>
                </a:moveTo>
                <a:cubicBezTo>
                  <a:pt x="60" y="32"/>
                  <a:pt x="60" y="32"/>
                  <a:pt x="60" y="32"/>
                </a:cubicBezTo>
                <a:cubicBezTo>
                  <a:pt x="60" y="35"/>
                  <a:pt x="59" y="39"/>
                  <a:pt x="56" y="41"/>
                </a:cubicBezTo>
                <a:cubicBezTo>
                  <a:pt x="54" y="43"/>
                  <a:pt x="51" y="44"/>
                  <a:pt x="49" y="45"/>
                </a:cubicBezTo>
                <a:cubicBezTo>
                  <a:pt x="48" y="52"/>
                  <a:pt x="48" y="52"/>
                  <a:pt x="48" y="52"/>
                </a:cubicBezTo>
                <a:cubicBezTo>
                  <a:pt x="62" y="52"/>
                  <a:pt x="62" y="52"/>
                  <a:pt x="62" y="52"/>
                </a:cubicBezTo>
                <a:cubicBezTo>
                  <a:pt x="65" y="52"/>
                  <a:pt x="68" y="49"/>
                  <a:pt x="68" y="45"/>
                </a:cubicBezTo>
                <a:cubicBezTo>
                  <a:pt x="68" y="19"/>
                  <a:pt x="68" y="19"/>
                  <a:pt x="68" y="19"/>
                </a:cubicBezTo>
                <a:cubicBezTo>
                  <a:pt x="68" y="16"/>
                  <a:pt x="65" y="13"/>
                  <a:pt x="62" y="13"/>
                </a:cubicBezTo>
                <a:cubicBezTo>
                  <a:pt x="60" y="13"/>
                  <a:pt x="60" y="13"/>
                  <a:pt x="60" y="13"/>
                </a:cubicBezTo>
                <a:close/>
                <a:moveTo>
                  <a:pt x="34" y="52"/>
                </a:moveTo>
                <a:cubicBezTo>
                  <a:pt x="30" y="45"/>
                  <a:pt x="30" y="45"/>
                  <a:pt x="30" y="45"/>
                </a:cubicBezTo>
                <a:cubicBezTo>
                  <a:pt x="13" y="45"/>
                  <a:pt x="13" y="45"/>
                  <a:pt x="13" y="45"/>
                </a:cubicBezTo>
                <a:cubicBezTo>
                  <a:pt x="13" y="45"/>
                  <a:pt x="13" y="45"/>
                  <a:pt x="13" y="45"/>
                </a:cubicBezTo>
                <a:cubicBezTo>
                  <a:pt x="13" y="49"/>
                  <a:pt x="16" y="52"/>
                  <a:pt x="20" y="52"/>
                </a:cubicBezTo>
                <a:cubicBezTo>
                  <a:pt x="21" y="52"/>
                  <a:pt x="21" y="52"/>
                  <a:pt x="21" y="52"/>
                </a:cubicBezTo>
                <a:cubicBezTo>
                  <a:pt x="21" y="63"/>
                  <a:pt x="21" y="63"/>
                  <a:pt x="21" y="63"/>
                </a:cubicBezTo>
                <a:cubicBezTo>
                  <a:pt x="28" y="52"/>
                  <a:pt x="28" y="52"/>
                  <a:pt x="28" y="52"/>
                </a:cubicBezTo>
                <a:cubicBezTo>
                  <a:pt x="34" y="52"/>
                  <a:pt x="34" y="52"/>
                  <a:pt x="34" y="52"/>
                </a:cubicBezTo>
                <a:close/>
                <a:moveTo>
                  <a:pt x="47" y="5"/>
                </a:moveTo>
                <a:cubicBezTo>
                  <a:pt x="9" y="5"/>
                  <a:pt x="9" y="5"/>
                  <a:pt x="9" y="5"/>
                </a:cubicBezTo>
                <a:cubicBezTo>
                  <a:pt x="8" y="5"/>
                  <a:pt x="7" y="5"/>
                  <a:pt x="6" y="6"/>
                </a:cubicBezTo>
                <a:cubicBezTo>
                  <a:pt x="6" y="7"/>
                  <a:pt x="5" y="7"/>
                  <a:pt x="5" y="8"/>
                </a:cubicBezTo>
                <a:cubicBezTo>
                  <a:pt x="5" y="32"/>
                  <a:pt x="5" y="32"/>
                  <a:pt x="5" y="32"/>
                </a:cubicBezTo>
                <a:cubicBezTo>
                  <a:pt x="5" y="33"/>
                  <a:pt x="6" y="34"/>
                  <a:pt x="6" y="34"/>
                </a:cubicBezTo>
                <a:cubicBezTo>
                  <a:pt x="7" y="35"/>
                  <a:pt x="8" y="35"/>
                  <a:pt x="9" y="35"/>
                </a:cubicBezTo>
                <a:cubicBezTo>
                  <a:pt x="33" y="35"/>
                  <a:pt x="33" y="35"/>
                  <a:pt x="33" y="35"/>
                </a:cubicBezTo>
                <a:cubicBezTo>
                  <a:pt x="34" y="35"/>
                  <a:pt x="34" y="35"/>
                  <a:pt x="34" y="35"/>
                </a:cubicBezTo>
                <a:cubicBezTo>
                  <a:pt x="35" y="36"/>
                  <a:pt x="35" y="36"/>
                  <a:pt x="35" y="36"/>
                </a:cubicBezTo>
                <a:cubicBezTo>
                  <a:pt x="39" y="42"/>
                  <a:pt x="39" y="42"/>
                  <a:pt x="39" y="42"/>
                </a:cubicBezTo>
                <a:cubicBezTo>
                  <a:pt x="40" y="37"/>
                  <a:pt x="40" y="37"/>
                  <a:pt x="40" y="37"/>
                </a:cubicBezTo>
                <a:cubicBezTo>
                  <a:pt x="40" y="35"/>
                  <a:pt x="40" y="35"/>
                  <a:pt x="40" y="35"/>
                </a:cubicBezTo>
                <a:cubicBezTo>
                  <a:pt x="42" y="35"/>
                  <a:pt x="42" y="35"/>
                  <a:pt x="42" y="35"/>
                </a:cubicBezTo>
                <a:cubicBezTo>
                  <a:pt x="47" y="35"/>
                  <a:pt x="47" y="35"/>
                  <a:pt x="47" y="35"/>
                </a:cubicBezTo>
                <a:cubicBezTo>
                  <a:pt x="48" y="35"/>
                  <a:pt x="49" y="35"/>
                  <a:pt x="49" y="34"/>
                </a:cubicBezTo>
                <a:cubicBezTo>
                  <a:pt x="50" y="34"/>
                  <a:pt x="50" y="33"/>
                  <a:pt x="50" y="32"/>
                </a:cubicBezTo>
                <a:cubicBezTo>
                  <a:pt x="50" y="8"/>
                  <a:pt x="50" y="8"/>
                  <a:pt x="50" y="8"/>
                </a:cubicBezTo>
                <a:cubicBezTo>
                  <a:pt x="50" y="7"/>
                  <a:pt x="50" y="7"/>
                  <a:pt x="49" y="6"/>
                </a:cubicBezTo>
                <a:cubicBezTo>
                  <a:pt x="49" y="5"/>
                  <a:pt x="48" y="5"/>
                  <a:pt x="47" y="5"/>
                </a:cubicBezTo>
                <a:close/>
              </a:path>
            </a:pathLst>
          </a:custGeom>
          <a:solidFill>
            <a:schemeClr val="bg1"/>
          </a:solidFill>
          <a:ln>
            <a:noFill/>
          </a:ln>
        </p:spPr>
        <p:txBody>
          <a:bodyPr vert="horz" wrap="square" lIns="68580" tIns="34291" rIns="68580" bIns="34291" numCol="1" anchor="t" anchorCtr="0" compatLnSpc="1">
            <a:prstTxWarp prst="textNoShape">
              <a:avLst/>
            </a:prstTxWarp>
          </a:bodyPr>
          <a:lstStyle/>
          <a:p>
            <a:endParaRPr lang="zh-CN" altLang="en-US" sz="1351"/>
          </a:p>
        </p:txBody>
      </p:sp>
      <p:sp>
        <p:nvSpPr>
          <p:cNvPr id="5" name="矩形 4">
            <a:extLst>
              <a:ext uri="{FF2B5EF4-FFF2-40B4-BE49-F238E27FC236}">
                <a16:creationId xmlns:a16="http://schemas.microsoft.com/office/drawing/2014/main" id="{7EE89143-094C-4022-898D-CB8D54F4C133}"/>
              </a:ext>
            </a:extLst>
          </p:cNvPr>
          <p:cNvSpPr/>
          <p:nvPr/>
        </p:nvSpPr>
        <p:spPr>
          <a:xfrm>
            <a:off x="726509" y="982437"/>
            <a:ext cx="7928975" cy="3859518"/>
          </a:xfrm>
          <a:prstGeom prst="rect">
            <a:avLst/>
          </a:prstGeom>
        </p:spPr>
        <p:txBody>
          <a:bodyPr wrap="square">
            <a:spAutoFit/>
          </a:bodyPr>
          <a:lstStyle/>
          <a:p>
            <a:pPr marL="287338" lvl="0" indent="-6350" fontAlgn="base">
              <a:spcBef>
                <a:spcPct val="20000"/>
              </a:spcBef>
              <a:spcAft>
                <a:spcPct val="0"/>
              </a:spcAft>
            </a:pPr>
            <a:r>
              <a:rPr lang="zh-CN" altLang="en-US" sz="2400" b="1" dirty="0">
                <a:solidFill>
                  <a:srgbClr val="000000"/>
                </a:solidFill>
                <a:latin typeface="Times New Roman"/>
                <a:ea typeface="宋体"/>
              </a:rPr>
              <a:t>(1) </a:t>
            </a:r>
            <a:r>
              <a:rPr lang="en-US" altLang="zh-CN" sz="2400" b="1" dirty="0">
                <a:solidFill>
                  <a:srgbClr val="000000"/>
                </a:solidFill>
                <a:latin typeface="Times New Roman"/>
                <a:ea typeface="宋体"/>
              </a:rPr>
              <a:t>C++</a:t>
            </a:r>
            <a:r>
              <a:rPr lang="zh-CN" altLang="en-US" sz="2400" b="1" dirty="0">
                <a:solidFill>
                  <a:srgbClr val="000000"/>
                </a:solidFill>
                <a:latin typeface="Times New Roman"/>
                <a:ea typeface="宋体"/>
              </a:rPr>
              <a:t>不允许用户自己定义新的运算符，只能对已有的</a:t>
            </a:r>
            <a:r>
              <a:rPr lang="en-US" altLang="zh-CN" sz="2400" b="1" dirty="0">
                <a:solidFill>
                  <a:srgbClr val="000000"/>
                </a:solidFill>
                <a:latin typeface="Times New Roman"/>
                <a:ea typeface="宋体"/>
              </a:rPr>
              <a:t>C++</a:t>
            </a:r>
            <a:r>
              <a:rPr lang="zh-CN" altLang="en-US" sz="2400" b="1" dirty="0">
                <a:solidFill>
                  <a:srgbClr val="000000"/>
                </a:solidFill>
                <a:latin typeface="Times New Roman"/>
                <a:ea typeface="宋体"/>
              </a:rPr>
              <a:t>运算符进行重载。</a:t>
            </a:r>
          </a:p>
          <a:p>
            <a:pPr marL="287338" lvl="0" indent="-6350" fontAlgn="base">
              <a:spcBef>
                <a:spcPct val="20000"/>
              </a:spcBef>
              <a:spcAft>
                <a:spcPct val="0"/>
              </a:spcAft>
            </a:pPr>
            <a:r>
              <a:rPr lang="en-US" altLang="zh-CN" sz="2400" b="1" dirty="0">
                <a:solidFill>
                  <a:srgbClr val="000000"/>
                </a:solidFill>
                <a:latin typeface="Times New Roman"/>
                <a:ea typeface="宋体"/>
              </a:rPr>
              <a:t>(</a:t>
            </a:r>
            <a:r>
              <a:rPr lang="zh-CN" altLang="en-US" sz="2400" b="1" dirty="0">
                <a:solidFill>
                  <a:srgbClr val="000000"/>
                </a:solidFill>
                <a:latin typeface="Times New Roman"/>
                <a:ea typeface="宋体"/>
              </a:rPr>
              <a:t>2</a:t>
            </a:r>
            <a:r>
              <a:rPr lang="en-US" altLang="zh-CN" sz="2400" b="1" dirty="0">
                <a:solidFill>
                  <a:srgbClr val="000000"/>
                </a:solidFill>
                <a:latin typeface="Times New Roman"/>
                <a:ea typeface="宋体"/>
              </a:rPr>
              <a:t>)</a:t>
            </a:r>
            <a:r>
              <a:rPr lang="zh-CN" altLang="en-US" sz="2400" b="1" dirty="0">
                <a:solidFill>
                  <a:srgbClr val="000000"/>
                </a:solidFill>
                <a:latin typeface="Times New Roman"/>
                <a:ea typeface="宋体"/>
              </a:rPr>
              <a:t> </a:t>
            </a:r>
            <a:r>
              <a:rPr lang="en-US" altLang="zh-CN" sz="2400" b="1" dirty="0">
                <a:solidFill>
                  <a:srgbClr val="000000"/>
                </a:solidFill>
                <a:latin typeface="Times New Roman"/>
                <a:ea typeface="宋体"/>
              </a:rPr>
              <a:t>C++</a:t>
            </a:r>
            <a:r>
              <a:rPr lang="zh-CN" altLang="en-US" sz="2400" b="1" dirty="0">
                <a:solidFill>
                  <a:srgbClr val="000000"/>
                </a:solidFill>
                <a:latin typeface="Times New Roman"/>
                <a:ea typeface="宋体"/>
              </a:rPr>
              <a:t>允许重载大部分的运算符，不能重载的运算符只有5个： </a:t>
            </a:r>
          </a:p>
          <a:p>
            <a:pPr marL="287338" lvl="0" indent="-6350" fontAlgn="base">
              <a:spcBef>
                <a:spcPct val="20000"/>
              </a:spcBef>
              <a:spcAft>
                <a:spcPct val="0"/>
              </a:spcAft>
            </a:pPr>
            <a:r>
              <a:rPr lang="zh-CN" altLang="en-US" sz="2400" b="1" dirty="0">
                <a:solidFill>
                  <a:srgbClr val="000000"/>
                </a:solidFill>
                <a:latin typeface="Times New Roman"/>
                <a:ea typeface="宋体"/>
              </a:rPr>
              <a:t>.        (成员访问运算符)</a:t>
            </a:r>
          </a:p>
          <a:p>
            <a:pPr marL="287338" lvl="0" indent="-6350" fontAlgn="base">
              <a:spcBef>
                <a:spcPct val="20000"/>
              </a:spcBef>
              <a:spcAft>
                <a:spcPct val="0"/>
              </a:spcAft>
            </a:pPr>
            <a:r>
              <a:rPr lang="zh-CN" altLang="en-US" sz="2400" b="1" dirty="0">
                <a:solidFill>
                  <a:srgbClr val="000000"/>
                </a:solidFill>
                <a:latin typeface="Times New Roman"/>
                <a:ea typeface="宋体"/>
              </a:rPr>
              <a:t>.*       (成员指针访问运算符)</a:t>
            </a:r>
          </a:p>
          <a:p>
            <a:pPr marL="287338" lvl="0" indent="-6350" fontAlgn="base">
              <a:spcBef>
                <a:spcPct val="20000"/>
              </a:spcBef>
              <a:spcAft>
                <a:spcPct val="0"/>
              </a:spcAft>
            </a:pPr>
            <a:r>
              <a:rPr lang="zh-CN" altLang="en-US" sz="2400" b="1" dirty="0">
                <a:solidFill>
                  <a:srgbClr val="000000"/>
                </a:solidFill>
                <a:latin typeface="Times New Roman"/>
                <a:ea typeface="宋体"/>
              </a:rPr>
              <a:t>∷       (域运算符)</a:t>
            </a:r>
          </a:p>
          <a:p>
            <a:pPr marL="287338" lvl="0" indent="-6350" fontAlgn="base">
              <a:spcBef>
                <a:spcPct val="20000"/>
              </a:spcBef>
              <a:spcAft>
                <a:spcPct val="0"/>
              </a:spcAft>
            </a:pPr>
            <a:r>
              <a:rPr lang="en-US" altLang="zh-CN" sz="2400" b="1" dirty="0" err="1">
                <a:solidFill>
                  <a:srgbClr val="000000"/>
                </a:solidFill>
                <a:latin typeface="Times New Roman"/>
                <a:ea typeface="宋体"/>
              </a:rPr>
              <a:t>sizeof</a:t>
            </a:r>
            <a:r>
              <a:rPr lang="en-US" altLang="zh-CN" sz="2400" b="1" dirty="0">
                <a:solidFill>
                  <a:srgbClr val="000000"/>
                </a:solidFill>
                <a:latin typeface="Times New Roman"/>
                <a:ea typeface="宋体"/>
              </a:rPr>
              <a:t>   (</a:t>
            </a:r>
            <a:r>
              <a:rPr lang="zh-CN" altLang="en-US" sz="2400" b="1" dirty="0">
                <a:solidFill>
                  <a:srgbClr val="000000"/>
                </a:solidFill>
                <a:latin typeface="Times New Roman"/>
                <a:ea typeface="宋体"/>
              </a:rPr>
              <a:t>长度运算符)</a:t>
            </a:r>
          </a:p>
          <a:p>
            <a:pPr marL="287338" lvl="0" indent="-6350" fontAlgn="base">
              <a:spcBef>
                <a:spcPct val="20000"/>
              </a:spcBef>
              <a:spcAft>
                <a:spcPct val="0"/>
              </a:spcAft>
            </a:pPr>
            <a:r>
              <a:rPr lang="zh-CN" altLang="en-US" sz="2400" b="1" dirty="0">
                <a:solidFill>
                  <a:srgbClr val="000000"/>
                </a:solidFill>
                <a:latin typeface="Times New Roman"/>
                <a:ea typeface="宋体"/>
              </a:rPr>
              <a:t>?:       (条件运算符)</a:t>
            </a:r>
          </a:p>
        </p:txBody>
      </p:sp>
    </p:spTree>
    <p:extLst>
      <p:ext uri="{BB962C8B-B14F-4D97-AF65-F5344CB8AC3E}">
        <p14:creationId xmlns:p14="http://schemas.microsoft.com/office/powerpoint/2010/main" val="3414622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 name="文本框 3"/>
          <p:cNvSpPr txBox="1"/>
          <p:nvPr/>
        </p:nvSpPr>
        <p:spPr>
          <a:xfrm>
            <a:off x="1042645" y="334154"/>
            <a:ext cx="3262432" cy="461665"/>
          </a:xfrm>
          <a:prstGeom prst="rect">
            <a:avLst/>
          </a:prstGeom>
          <a:noFill/>
        </p:spPr>
        <p:txBody>
          <a:bodyPr wrap="none" rtlCol="0">
            <a:spAutoFit/>
          </a:bodyPr>
          <a:lstStyle/>
          <a:p>
            <a:r>
              <a:rPr lang="zh-CN" altLang="en-US" sz="2400" b="1" dirty="0">
                <a:latin typeface="微软雅黑 Light" panose="020B0502040204020203" pitchFamily="34" charset="-122"/>
                <a:ea typeface="微软雅黑 Light" panose="020B0502040204020203" pitchFamily="34" charset="-122"/>
              </a:rPr>
              <a:t>重载运算符的十条规则</a:t>
            </a:r>
          </a:p>
        </p:txBody>
      </p:sp>
      <p:sp>
        <p:nvSpPr>
          <p:cNvPr id="19" name="Freeform 691"/>
          <p:cNvSpPr>
            <a:spLocks noEditPoints="1"/>
          </p:cNvSpPr>
          <p:nvPr/>
        </p:nvSpPr>
        <p:spPr bwMode="auto">
          <a:xfrm>
            <a:off x="421161" y="308753"/>
            <a:ext cx="394323" cy="364932"/>
          </a:xfrm>
          <a:custGeom>
            <a:avLst/>
            <a:gdLst>
              <a:gd name="T0" fmla="*/ 9 w 68"/>
              <a:gd name="T1" fmla="*/ 0 h 63"/>
              <a:gd name="T2" fmla="*/ 47 w 68"/>
              <a:gd name="T3" fmla="*/ 0 h 63"/>
              <a:gd name="T4" fmla="*/ 53 w 68"/>
              <a:gd name="T5" fmla="*/ 3 h 63"/>
              <a:gd name="T6" fmla="*/ 55 w 68"/>
              <a:gd name="T7" fmla="*/ 8 h 63"/>
              <a:gd name="T8" fmla="*/ 55 w 68"/>
              <a:gd name="T9" fmla="*/ 32 h 63"/>
              <a:gd name="T10" fmla="*/ 53 w 68"/>
              <a:gd name="T11" fmla="*/ 38 h 63"/>
              <a:gd name="T12" fmla="*/ 47 w 68"/>
              <a:gd name="T13" fmla="*/ 40 h 63"/>
              <a:gd name="T14" fmla="*/ 44 w 68"/>
              <a:gd name="T15" fmla="*/ 40 h 63"/>
              <a:gd name="T16" fmla="*/ 43 w 68"/>
              <a:gd name="T17" fmla="*/ 48 h 63"/>
              <a:gd name="T18" fmla="*/ 43 w 68"/>
              <a:gd name="T19" fmla="*/ 55 h 63"/>
              <a:gd name="T20" fmla="*/ 39 w 68"/>
              <a:gd name="T21" fmla="*/ 50 h 63"/>
              <a:gd name="T22" fmla="*/ 32 w 68"/>
              <a:gd name="T23" fmla="*/ 40 h 63"/>
              <a:gd name="T24" fmla="*/ 9 w 68"/>
              <a:gd name="T25" fmla="*/ 40 h 63"/>
              <a:gd name="T26" fmla="*/ 3 w 68"/>
              <a:gd name="T27" fmla="*/ 38 h 63"/>
              <a:gd name="T28" fmla="*/ 0 w 68"/>
              <a:gd name="T29" fmla="*/ 32 h 63"/>
              <a:gd name="T30" fmla="*/ 0 w 68"/>
              <a:gd name="T31" fmla="*/ 8 h 63"/>
              <a:gd name="T32" fmla="*/ 3 w 68"/>
              <a:gd name="T33" fmla="*/ 3 h 63"/>
              <a:gd name="T34" fmla="*/ 9 w 68"/>
              <a:gd name="T35" fmla="*/ 0 h 63"/>
              <a:gd name="T36" fmla="*/ 60 w 68"/>
              <a:gd name="T37" fmla="*/ 13 h 63"/>
              <a:gd name="T38" fmla="*/ 60 w 68"/>
              <a:gd name="T39" fmla="*/ 32 h 63"/>
              <a:gd name="T40" fmla="*/ 56 w 68"/>
              <a:gd name="T41" fmla="*/ 41 h 63"/>
              <a:gd name="T42" fmla="*/ 49 w 68"/>
              <a:gd name="T43" fmla="*/ 45 h 63"/>
              <a:gd name="T44" fmla="*/ 48 w 68"/>
              <a:gd name="T45" fmla="*/ 52 h 63"/>
              <a:gd name="T46" fmla="*/ 62 w 68"/>
              <a:gd name="T47" fmla="*/ 52 h 63"/>
              <a:gd name="T48" fmla="*/ 68 w 68"/>
              <a:gd name="T49" fmla="*/ 45 h 63"/>
              <a:gd name="T50" fmla="*/ 68 w 68"/>
              <a:gd name="T51" fmla="*/ 19 h 63"/>
              <a:gd name="T52" fmla="*/ 62 w 68"/>
              <a:gd name="T53" fmla="*/ 13 h 63"/>
              <a:gd name="T54" fmla="*/ 60 w 68"/>
              <a:gd name="T55" fmla="*/ 13 h 63"/>
              <a:gd name="T56" fmla="*/ 34 w 68"/>
              <a:gd name="T57" fmla="*/ 52 h 63"/>
              <a:gd name="T58" fmla="*/ 30 w 68"/>
              <a:gd name="T59" fmla="*/ 45 h 63"/>
              <a:gd name="T60" fmla="*/ 13 w 68"/>
              <a:gd name="T61" fmla="*/ 45 h 63"/>
              <a:gd name="T62" fmla="*/ 13 w 68"/>
              <a:gd name="T63" fmla="*/ 45 h 63"/>
              <a:gd name="T64" fmla="*/ 20 w 68"/>
              <a:gd name="T65" fmla="*/ 52 h 63"/>
              <a:gd name="T66" fmla="*/ 21 w 68"/>
              <a:gd name="T67" fmla="*/ 52 h 63"/>
              <a:gd name="T68" fmla="*/ 21 w 68"/>
              <a:gd name="T69" fmla="*/ 63 h 63"/>
              <a:gd name="T70" fmla="*/ 28 w 68"/>
              <a:gd name="T71" fmla="*/ 52 h 63"/>
              <a:gd name="T72" fmla="*/ 34 w 68"/>
              <a:gd name="T73" fmla="*/ 52 h 63"/>
              <a:gd name="T74" fmla="*/ 47 w 68"/>
              <a:gd name="T75" fmla="*/ 5 h 63"/>
              <a:gd name="T76" fmla="*/ 9 w 68"/>
              <a:gd name="T77" fmla="*/ 5 h 63"/>
              <a:gd name="T78" fmla="*/ 6 w 68"/>
              <a:gd name="T79" fmla="*/ 6 h 63"/>
              <a:gd name="T80" fmla="*/ 5 w 68"/>
              <a:gd name="T81" fmla="*/ 8 h 63"/>
              <a:gd name="T82" fmla="*/ 5 w 68"/>
              <a:gd name="T83" fmla="*/ 32 h 63"/>
              <a:gd name="T84" fmla="*/ 6 w 68"/>
              <a:gd name="T85" fmla="*/ 34 h 63"/>
              <a:gd name="T86" fmla="*/ 9 w 68"/>
              <a:gd name="T87" fmla="*/ 35 h 63"/>
              <a:gd name="T88" fmla="*/ 33 w 68"/>
              <a:gd name="T89" fmla="*/ 35 h 63"/>
              <a:gd name="T90" fmla="*/ 34 w 68"/>
              <a:gd name="T91" fmla="*/ 35 h 63"/>
              <a:gd name="T92" fmla="*/ 35 w 68"/>
              <a:gd name="T93" fmla="*/ 36 h 63"/>
              <a:gd name="T94" fmla="*/ 39 w 68"/>
              <a:gd name="T95" fmla="*/ 42 h 63"/>
              <a:gd name="T96" fmla="*/ 40 w 68"/>
              <a:gd name="T97" fmla="*/ 37 h 63"/>
              <a:gd name="T98" fmla="*/ 40 w 68"/>
              <a:gd name="T99" fmla="*/ 35 h 63"/>
              <a:gd name="T100" fmla="*/ 42 w 68"/>
              <a:gd name="T101" fmla="*/ 35 h 63"/>
              <a:gd name="T102" fmla="*/ 47 w 68"/>
              <a:gd name="T103" fmla="*/ 35 h 63"/>
              <a:gd name="T104" fmla="*/ 49 w 68"/>
              <a:gd name="T105" fmla="*/ 34 h 63"/>
              <a:gd name="T106" fmla="*/ 50 w 68"/>
              <a:gd name="T107" fmla="*/ 32 h 63"/>
              <a:gd name="T108" fmla="*/ 50 w 68"/>
              <a:gd name="T109" fmla="*/ 8 h 63"/>
              <a:gd name="T110" fmla="*/ 49 w 68"/>
              <a:gd name="T111" fmla="*/ 6 h 63"/>
              <a:gd name="T112" fmla="*/ 47 w 68"/>
              <a:gd name="T113"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 h="63">
                <a:moveTo>
                  <a:pt x="9" y="0"/>
                </a:moveTo>
                <a:cubicBezTo>
                  <a:pt x="47" y="0"/>
                  <a:pt x="47" y="0"/>
                  <a:pt x="47" y="0"/>
                </a:cubicBezTo>
                <a:cubicBezTo>
                  <a:pt x="49" y="0"/>
                  <a:pt x="51" y="1"/>
                  <a:pt x="53" y="3"/>
                </a:cubicBezTo>
                <a:cubicBezTo>
                  <a:pt x="54" y="4"/>
                  <a:pt x="55" y="6"/>
                  <a:pt x="55" y="8"/>
                </a:cubicBezTo>
                <a:cubicBezTo>
                  <a:pt x="55" y="32"/>
                  <a:pt x="55" y="32"/>
                  <a:pt x="55" y="32"/>
                </a:cubicBezTo>
                <a:cubicBezTo>
                  <a:pt x="55" y="34"/>
                  <a:pt x="54" y="36"/>
                  <a:pt x="53" y="38"/>
                </a:cubicBezTo>
                <a:cubicBezTo>
                  <a:pt x="51" y="39"/>
                  <a:pt x="49" y="40"/>
                  <a:pt x="47" y="40"/>
                </a:cubicBezTo>
                <a:cubicBezTo>
                  <a:pt x="44" y="40"/>
                  <a:pt x="44" y="40"/>
                  <a:pt x="44" y="40"/>
                </a:cubicBezTo>
                <a:cubicBezTo>
                  <a:pt x="43" y="48"/>
                  <a:pt x="43" y="48"/>
                  <a:pt x="43" y="48"/>
                </a:cubicBezTo>
                <a:cubicBezTo>
                  <a:pt x="43" y="55"/>
                  <a:pt x="43" y="55"/>
                  <a:pt x="43" y="55"/>
                </a:cubicBezTo>
                <a:cubicBezTo>
                  <a:pt x="39" y="50"/>
                  <a:pt x="39" y="50"/>
                  <a:pt x="39" y="50"/>
                </a:cubicBezTo>
                <a:cubicBezTo>
                  <a:pt x="32" y="40"/>
                  <a:pt x="32" y="40"/>
                  <a:pt x="32" y="40"/>
                </a:cubicBezTo>
                <a:cubicBezTo>
                  <a:pt x="9" y="40"/>
                  <a:pt x="9" y="40"/>
                  <a:pt x="9" y="40"/>
                </a:cubicBezTo>
                <a:cubicBezTo>
                  <a:pt x="6" y="40"/>
                  <a:pt x="4" y="39"/>
                  <a:pt x="3" y="38"/>
                </a:cubicBezTo>
                <a:cubicBezTo>
                  <a:pt x="1" y="36"/>
                  <a:pt x="0" y="34"/>
                  <a:pt x="0" y="32"/>
                </a:cubicBezTo>
                <a:cubicBezTo>
                  <a:pt x="0" y="8"/>
                  <a:pt x="0" y="8"/>
                  <a:pt x="0" y="8"/>
                </a:cubicBezTo>
                <a:cubicBezTo>
                  <a:pt x="0" y="6"/>
                  <a:pt x="1" y="4"/>
                  <a:pt x="3" y="3"/>
                </a:cubicBezTo>
                <a:cubicBezTo>
                  <a:pt x="4" y="1"/>
                  <a:pt x="6" y="0"/>
                  <a:pt x="9" y="0"/>
                </a:cubicBezTo>
                <a:close/>
                <a:moveTo>
                  <a:pt x="60" y="13"/>
                </a:moveTo>
                <a:cubicBezTo>
                  <a:pt x="60" y="32"/>
                  <a:pt x="60" y="32"/>
                  <a:pt x="60" y="32"/>
                </a:cubicBezTo>
                <a:cubicBezTo>
                  <a:pt x="60" y="35"/>
                  <a:pt x="59" y="39"/>
                  <a:pt x="56" y="41"/>
                </a:cubicBezTo>
                <a:cubicBezTo>
                  <a:pt x="54" y="43"/>
                  <a:pt x="51" y="44"/>
                  <a:pt x="49" y="45"/>
                </a:cubicBezTo>
                <a:cubicBezTo>
                  <a:pt x="48" y="52"/>
                  <a:pt x="48" y="52"/>
                  <a:pt x="48" y="52"/>
                </a:cubicBezTo>
                <a:cubicBezTo>
                  <a:pt x="62" y="52"/>
                  <a:pt x="62" y="52"/>
                  <a:pt x="62" y="52"/>
                </a:cubicBezTo>
                <a:cubicBezTo>
                  <a:pt x="65" y="52"/>
                  <a:pt x="68" y="49"/>
                  <a:pt x="68" y="45"/>
                </a:cubicBezTo>
                <a:cubicBezTo>
                  <a:pt x="68" y="19"/>
                  <a:pt x="68" y="19"/>
                  <a:pt x="68" y="19"/>
                </a:cubicBezTo>
                <a:cubicBezTo>
                  <a:pt x="68" y="16"/>
                  <a:pt x="65" y="13"/>
                  <a:pt x="62" y="13"/>
                </a:cubicBezTo>
                <a:cubicBezTo>
                  <a:pt x="60" y="13"/>
                  <a:pt x="60" y="13"/>
                  <a:pt x="60" y="13"/>
                </a:cubicBezTo>
                <a:close/>
                <a:moveTo>
                  <a:pt x="34" y="52"/>
                </a:moveTo>
                <a:cubicBezTo>
                  <a:pt x="30" y="45"/>
                  <a:pt x="30" y="45"/>
                  <a:pt x="30" y="45"/>
                </a:cubicBezTo>
                <a:cubicBezTo>
                  <a:pt x="13" y="45"/>
                  <a:pt x="13" y="45"/>
                  <a:pt x="13" y="45"/>
                </a:cubicBezTo>
                <a:cubicBezTo>
                  <a:pt x="13" y="45"/>
                  <a:pt x="13" y="45"/>
                  <a:pt x="13" y="45"/>
                </a:cubicBezTo>
                <a:cubicBezTo>
                  <a:pt x="13" y="49"/>
                  <a:pt x="16" y="52"/>
                  <a:pt x="20" y="52"/>
                </a:cubicBezTo>
                <a:cubicBezTo>
                  <a:pt x="21" y="52"/>
                  <a:pt x="21" y="52"/>
                  <a:pt x="21" y="52"/>
                </a:cubicBezTo>
                <a:cubicBezTo>
                  <a:pt x="21" y="63"/>
                  <a:pt x="21" y="63"/>
                  <a:pt x="21" y="63"/>
                </a:cubicBezTo>
                <a:cubicBezTo>
                  <a:pt x="28" y="52"/>
                  <a:pt x="28" y="52"/>
                  <a:pt x="28" y="52"/>
                </a:cubicBezTo>
                <a:cubicBezTo>
                  <a:pt x="34" y="52"/>
                  <a:pt x="34" y="52"/>
                  <a:pt x="34" y="52"/>
                </a:cubicBezTo>
                <a:close/>
                <a:moveTo>
                  <a:pt x="47" y="5"/>
                </a:moveTo>
                <a:cubicBezTo>
                  <a:pt x="9" y="5"/>
                  <a:pt x="9" y="5"/>
                  <a:pt x="9" y="5"/>
                </a:cubicBezTo>
                <a:cubicBezTo>
                  <a:pt x="8" y="5"/>
                  <a:pt x="7" y="5"/>
                  <a:pt x="6" y="6"/>
                </a:cubicBezTo>
                <a:cubicBezTo>
                  <a:pt x="6" y="7"/>
                  <a:pt x="5" y="7"/>
                  <a:pt x="5" y="8"/>
                </a:cubicBezTo>
                <a:cubicBezTo>
                  <a:pt x="5" y="32"/>
                  <a:pt x="5" y="32"/>
                  <a:pt x="5" y="32"/>
                </a:cubicBezTo>
                <a:cubicBezTo>
                  <a:pt x="5" y="33"/>
                  <a:pt x="6" y="34"/>
                  <a:pt x="6" y="34"/>
                </a:cubicBezTo>
                <a:cubicBezTo>
                  <a:pt x="7" y="35"/>
                  <a:pt x="8" y="35"/>
                  <a:pt x="9" y="35"/>
                </a:cubicBezTo>
                <a:cubicBezTo>
                  <a:pt x="33" y="35"/>
                  <a:pt x="33" y="35"/>
                  <a:pt x="33" y="35"/>
                </a:cubicBezTo>
                <a:cubicBezTo>
                  <a:pt x="34" y="35"/>
                  <a:pt x="34" y="35"/>
                  <a:pt x="34" y="35"/>
                </a:cubicBezTo>
                <a:cubicBezTo>
                  <a:pt x="35" y="36"/>
                  <a:pt x="35" y="36"/>
                  <a:pt x="35" y="36"/>
                </a:cubicBezTo>
                <a:cubicBezTo>
                  <a:pt x="39" y="42"/>
                  <a:pt x="39" y="42"/>
                  <a:pt x="39" y="42"/>
                </a:cubicBezTo>
                <a:cubicBezTo>
                  <a:pt x="40" y="37"/>
                  <a:pt x="40" y="37"/>
                  <a:pt x="40" y="37"/>
                </a:cubicBezTo>
                <a:cubicBezTo>
                  <a:pt x="40" y="35"/>
                  <a:pt x="40" y="35"/>
                  <a:pt x="40" y="35"/>
                </a:cubicBezTo>
                <a:cubicBezTo>
                  <a:pt x="42" y="35"/>
                  <a:pt x="42" y="35"/>
                  <a:pt x="42" y="35"/>
                </a:cubicBezTo>
                <a:cubicBezTo>
                  <a:pt x="47" y="35"/>
                  <a:pt x="47" y="35"/>
                  <a:pt x="47" y="35"/>
                </a:cubicBezTo>
                <a:cubicBezTo>
                  <a:pt x="48" y="35"/>
                  <a:pt x="49" y="35"/>
                  <a:pt x="49" y="34"/>
                </a:cubicBezTo>
                <a:cubicBezTo>
                  <a:pt x="50" y="34"/>
                  <a:pt x="50" y="33"/>
                  <a:pt x="50" y="32"/>
                </a:cubicBezTo>
                <a:cubicBezTo>
                  <a:pt x="50" y="8"/>
                  <a:pt x="50" y="8"/>
                  <a:pt x="50" y="8"/>
                </a:cubicBezTo>
                <a:cubicBezTo>
                  <a:pt x="50" y="7"/>
                  <a:pt x="50" y="7"/>
                  <a:pt x="49" y="6"/>
                </a:cubicBezTo>
                <a:cubicBezTo>
                  <a:pt x="49" y="5"/>
                  <a:pt x="48" y="5"/>
                  <a:pt x="47" y="5"/>
                </a:cubicBezTo>
                <a:close/>
              </a:path>
            </a:pathLst>
          </a:custGeom>
          <a:solidFill>
            <a:schemeClr val="bg1"/>
          </a:solidFill>
          <a:ln>
            <a:noFill/>
          </a:ln>
        </p:spPr>
        <p:txBody>
          <a:bodyPr vert="horz" wrap="square" lIns="68580" tIns="34291" rIns="68580" bIns="34291" numCol="1" anchor="t" anchorCtr="0" compatLnSpc="1">
            <a:prstTxWarp prst="textNoShape">
              <a:avLst/>
            </a:prstTxWarp>
          </a:bodyPr>
          <a:lstStyle/>
          <a:p>
            <a:endParaRPr lang="zh-CN" altLang="en-US" sz="1351"/>
          </a:p>
        </p:txBody>
      </p:sp>
      <p:sp>
        <p:nvSpPr>
          <p:cNvPr id="2" name="矩形 1">
            <a:extLst>
              <a:ext uri="{FF2B5EF4-FFF2-40B4-BE49-F238E27FC236}">
                <a16:creationId xmlns:a16="http://schemas.microsoft.com/office/drawing/2014/main" id="{A61B8451-34ED-425B-A045-745E86C8FE85}"/>
              </a:ext>
            </a:extLst>
          </p:cNvPr>
          <p:cNvSpPr/>
          <p:nvPr/>
        </p:nvSpPr>
        <p:spPr>
          <a:xfrm>
            <a:off x="421161" y="850901"/>
            <a:ext cx="8184220" cy="3711785"/>
          </a:xfrm>
          <a:prstGeom prst="rect">
            <a:avLst/>
          </a:prstGeom>
        </p:spPr>
        <p:txBody>
          <a:bodyPr wrap="square">
            <a:spAutoFit/>
          </a:bodyPr>
          <a:lstStyle/>
          <a:p>
            <a:pPr marL="287338" marR="0" lvl="0" indent="-6350" defTabSz="914400" eaLnBrk="1" fontAlgn="base" latinLnBrk="0" hangingPunct="1">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a:ea typeface="宋体"/>
              </a:rPr>
              <a:t>(3) 重载不能改变运算符运算对象(即操作数)的个数。</a:t>
            </a:r>
          </a:p>
          <a:p>
            <a:pPr marL="287338" marR="0" lvl="0" indent="-6350" defTabSz="914400" eaLnBrk="1" fontAlgn="base" latinLnBrk="0" hangingPunct="1">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a:ea typeface="宋体"/>
              </a:rPr>
              <a:t>(4) 重载不能改变运算符的优先级别。</a:t>
            </a:r>
          </a:p>
          <a:p>
            <a:pPr marL="287338" marR="0" lvl="0" indent="-6350" defTabSz="914400" eaLnBrk="1" fontAlgn="base" latinLnBrk="0" hangingPunct="1">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a:ea typeface="宋体"/>
              </a:rPr>
              <a:t>(5) 重载不能改变运算符的结合性。</a:t>
            </a:r>
          </a:p>
          <a:p>
            <a:pPr marL="287338" marR="0" lvl="0" indent="-6350" defTabSz="914400" eaLnBrk="1" fontAlgn="base" latinLnBrk="0" hangingPunct="1">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a:ea typeface="宋体"/>
              </a:rPr>
              <a:t>(6) 重载运算符的函数不能有默认的参数，否则就改变了运算符参数的个数，与前面第(3)点矛盾。</a:t>
            </a:r>
          </a:p>
          <a:p>
            <a:pPr marL="287338" marR="0" lvl="0" indent="-6350" defTabSz="914400" eaLnBrk="1" fontAlgn="base" latinLnBrk="0" hangingPunct="1">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a:ea typeface="宋体"/>
              </a:rPr>
              <a:t>(7) 重载的运算符必须和用户定义的自定义类型的对象一起使用，其参数至少应有一个是类对象(或类对象的引用)。也就是说，参数不能全部是</a:t>
            </a:r>
            <a:r>
              <a:rPr kumimoji="0" lang="en-US" altLang="zh-CN" sz="2400" b="1" i="0" u="none" strike="noStrike" kern="0" cap="none" spc="0" normalizeH="0" baseline="0" noProof="0" dirty="0">
                <a:ln>
                  <a:noFill/>
                </a:ln>
                <a:solidFill>
                  <a:srgbClr val="000000"/>
                </a:solidFill>
                <a:effectLst/>
                <a:uLnTx/>
                <a:uFillTx/>
                <a:latin typeface="Times New Roman"/>
                <a:ea typeface="宋体"/>
              </a:rPr>
              <a:t>C++</a:t>
            </a:r>
            <a:r>
              <a:rPr kumimoji="0" lang="zh-CN" altLang="en-US" sz="2400" b="1" i="0" u="none" strike="noStrike" kern="0" cap="none" spc="0" normalizeH="0" baseline="0" noProof="0" dirty="0">
                <a:ln>
                  <a:noFill/>
                </a:ln>
                <a:solidFill>
                  <a:srgbClr val="000000"/>
                </a:solidFill>
                <a:effectLst/>
                <a:uLnTx/>
                <a:uFillTx/>
                <a:latin typeface="Times New Roman"/>
                <a:ea typeface="宋体"/>
              </a:rPr>
              <a:t>的标准类型，以防止用户修改用于标准类型数据的运算符的性质</a:t>
            </a:r>
            <a:endParaRPr kumimoji="0" lang="zh-CN" altLang="en-US" sz="24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96873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 name="文本框 3"/>
          <p:cNvSpPr txBox="1"/>
          <p:nvPr/>
        </p:nvSpPr>
        <p:spPr>
          <a:xfrm>
            <a:off x="1042645" y="334154"/>
            <a:ext cx="3262432" cy="461665"/>
          </a:xfrm>
          <a:prstGeom prst="rect">
            <a:avLst/>
          </a:prstGeom>
          <a:noFill/>
        </p:spPr>
        <p:txBody>
          <a:bodyPr wrap="none" rtlCol="0">
            <a:spAutoFit/>
          </a:bodyPr>
          <a:lstStyle/>
          <a:p>
            <a:r>
              <a:rPr lang="zh-CN" altLang="en-US" sz="2400" b="1" dirty="0">
                <a:latin typeface="微软雅黑 Light" panose="020B0502040204020203" pitchFamily="34" charset="-122"/>
                <a:ea typeface="微软雅黑 Light" panose="020B0502040204020203" pitchFamily="34" charset="-122"/>
              </a:rPr>
              <a:t>重载运算符的十条规则</a:t>
            </a:r>
          </a:p>
        </p:txBody>
      </p:sp>
      <p:sp>
        <p:nvSpPr>
          <p:cNvPr id="19" name="Freeform 691"/>
          <p:cNvSpPr>
            <a:spLocks noEditPoints="1"/>
          </p:cNvSpPr>
          <p:nvPr/>
        </p:nvSpPr>
        <p:spPr bwMode="auto">
          <a:xfrm>
            <a:off x="421161" y="308753"/>
            <a:ext cx="394323" cy="364932"/>
          </a:xfrm>
          <a:custGeom>
            <a:avLst/>
            <a:gdLst>
              <a:gd name="T0" fmla="*/ 9 w 68"/>
              <a:gd name="T1" fmla="*/ 0 h 63"/>
              <a:gd name="T2" fmla="*/ 47 w 68"/>
              <a:gd name="T3" fmla="*/ 0 h 63"/>
              <a:gd name="T4" fmla="*/ 53 w 68"/>
              <a:gd name="T5" fmla="*/ 3 h 63"/>
              <a:gd name="T6" fmla="*/ 55 w 68"/>
              <a:gd name="T7" fmla="*/ 8 h 63"/>
              <a:gd name="T8" fmla="*/ 55 w 68"/>
              <a:gd name="T9" fmla="*/ 32 h 63"/>
              <a:gd name="T10" fmla="*/ 53 w 68"/>
              <a:gd name="T11" fmla="*/ 38 h 63"/>
              <a:gd name="T12" fmla="*/ 47 w 68"/>
              <a:gd name="T13" fmla="*/ 40 h 63"/>
              <a:gd name="T14" fmla="*/ 44 w 68"/>
              <a:gd name="T15" fmla="*/ 40 h 63"/>
              <a:gd name="T16" fmla="*/ 43 w 68"/>
              <a:gd name="T17" fmla="*/ 48 h 63"/>
              <a:gd name="T18" fmla="*/ 43 w 68"/>
              <a:gd name="T19" fmla="*/ 55 h 63"/>
              <a:gd name="T20" fmla="*/ 39 w 68"/>
              <a:gd name="T21" fmla="*/ 50 h 63"/>
              <a:gd name="T22" fmla="*/ 32 w 68"/>
              <a:gd name="T23" fmla="*/ 40 h 63"/>
              <a:gd name="T24" fmla="*/ 9 w 68"/>
              <a:gd name="T25" fmla="*/ 40 h 63"/>
              <a:gd name="T26" fmla="*/ 3 w 68"/>
              <a:gd name="T27" fmla="*/ 38 h 63"/>
              <a:gd name="T28" fmla="*/ 0 w 68"/>
              <a:gd name="T29" fmla="*/ 32 h 63"/>
              <a:gd name="T30" fmla="*/ 0 w 68"/>
              <a:gd name="T31" fmla="*/ 8 h 63"/>
              <a:gd name="T32" fmla="*/ 3 w 68"/>
              <a:gd name="T33" fmla="*/ 3 h 63"/>
              <a:gd name="T34" fmla="*/ 9 w 68"/>
              <a:gd name="T35" fmla="*/ 0 h 63"/>
              <a:gd name="T36" fmla="*/ 60 w 68"/>
              <a:gd name="T37" fmla="*/ 13 h 63"/>
              <a:gd name="T38" fmla="*/ 60 w 68"/>
              <a:gd name="T39" fmla="*/ 32 h 63"/>
              <a:gd name="T40" fmla="*/ 56 w 68"/>
              <a:gd name="T41" fmla="*/ 41 h 63"/>
              <a:gd name="T42" fmla="*/ 49 w 68"/>
              <a:gd name="T43" fmla="*/ 45 h 63"/>
              <a:gd name="T44" fmla="*/ 48 w 68"/>
              <a:gd name="T45" fmla="*/ 52 h 63"/>
              <a:gd name="T46" fmla="*/ 62 w 68"/>
              <a:gd name="T47" fmla="*/ 52 h 63"/>
              <a:gd name="T48" fmla="*/ 68 w 68"/>
              <a:gd name="T49" fmla="*/ 45 h 63"/>
              <a:gd name="T50" fmla="*/ 68 w 68"/>
              <a:gd name="T51" fmla="*/ 19 h 63"/>
              <a:gd name="T52" fmla="*/ 62 w 68"/>
              <a:gd name="T53" fmla="*/ 13 h 63"/>
              <a:gd name="T54" fmla="*/ 60 w 68"/>
              <a:gd name="T55" fmla="*/ 13 h 63"/>
              <a:gd name="T56" fmla="*/ 34 w 68"/>
              <a:gd name="T57" fmla="*/ 52 h 63"/>
              <a:gd name="T58" fmla="*/ 30 w 68"/>
              <a:gd name="T59" fmla="*/ 45 h 63"/>
              <a:gd name="T60" fmla="*/ 13 w 68"/>
              <a:gd name="T61" fmla="*/ 45 h 63"/>
              <a:gd name="T62" fmla="*/ 13 w 68"/>
              <a:gd name="T63" fmla="*/ 45 h 63"/>
              <a:gd name="T64" fmla="*/ 20 w 68"/>
              <a:gd name="T65" fmla="*/ 52 h 63"/>
              <a:gd name="T66" fmla="*/ 21 w 68"/>
              <a:gd name="T67" fmla="*/ 52 h 63"/>
              <a:gd name="T68" fmla="*/ 21 w 68"/>
              <a:gd name="T69" fmla="*/ 63 h 63"/>
              <a:gd name="T70" fmla="*/ 28 w 68"/>
              <a:gd name="T71" fmla="*/ 52 h 63"/>
              <a:gd name="T72" fmla="*/ 34 w 68"/>
              <a:gd name="T73" fmla="*/ 52 h 63"/>
              <a:gd name="T74" fmla="*/ 47 w 68"/>
              <a:gd name="T75" fmla="*/ 5 h 63"/>
              <a:gd name="T76" fmla="*/ 9 w 68"/>
              <a:gd name="T77" fmla="*/ 5 h 63"/>
              <a:gd name="T78" fmla="*/ 6 w 68"/>
              <a:gd name="T79" fmla="*/ 6 h 63"/>
              <a:gd name="T80" fmla="*/ 5 w 68"/>
              <a:gd name="T81" fmla="*/ 8 h 63"/>
              <a:gd name="T82" fmla="*/ 5 w 68"/>
              <a:gd name="T83" fmla="*/ 32 h 63"/>
              <a:gd name="T84" fmla="*/ 6 w 68"/>
              <a:gd name="T85" fmla="*/ 34 h 63"/>
              <a:gd name="T86" fmla="*/ 9 w 68"/>
              <a:gd name="T87" fmla="*/ 35 h 63"/>
              <a:gd name="T88" fmla="*/ 33 w 68"/>
              <a:gd name="T89" fmla="*/ 35 h 63"/>
              <a:gd name="T90" fmla="*/ 34 w 68"/>
              <a:gd name="T91" fmla="*/ 35 h 63"/>
              <a:gd name="T92" fmla="*/ 35 w 68"/>
              <a:gd name="T93" fmla="*/ 36 h 63"/>
              <a:gd name="T94" fmla="*/ 39 w 68"/>
              <a:gd name="T95" fmla="*/ 42 h 63"/>
              <a:gd name="T96" fmla="*/ 40 w 68"/>
              <a:gd name="T97" fmla="*/ 37 h 63"/>
              <a:gd name="T98" fmla="*/ 40 w 68"/>
              <a:gd name="T99" fmla="*/ 35 h 63"/>
              <a:gd name="T100" fmla="*/ 42 w 68"/>
              <a:gd name="T101" fmla="*/ 35 h 63"/>
              <a:gd name="T102" fmla="*/ 47 w 68"/>
              <a:gd name="T103" fmla="*/ 35 h 63"/>
              <a:gd name="T104" fmla="*/ 49 w 68"/>
              <a:gd name="T105" fmla="*/ 34 h 63"/>
              <a:gd name="T106" fmla="*/ 50 w 68"/>
              <a:gd name="T107" fmla="*/ 32 h 63"/>
              <a:gd name="T108" fmla="*/ 50 w 68"/>
              <a:gd name="T109" fmla="*/ 8 h 63"/>
              <a:gd name="T110" fmla="*/ 49 w 68"/>
              <a:gd name="T111" fmla="*/ 6 h 63"/>
              <a:gd name="T112" fmla="*/ 47 w 68"/>
              <a:gd name="T113"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 h="63">
                <a:moveTo>
                  <a:pt x="9" y="0"/>
                </a:moveTo>
                <a:cubicBezTo>
                  <a:pt x="47" y="0"/>
                  <a:pt x="47" y="0"/>
                  <a:pt x="47" y="0"/>
                </a:cubicBezTo>
                <a:cubicBezTo>
                  <a:pt x="49" y="0"/>
                  <a:pt x="51" y="1"/>
                  <a:pt x="53" y="3"/>
                </a:cubicBezTo>
                <a:cubicBezTo>
                  <a:pt x="54" y="4"/>
                  <a:pt x="55" y="6"/>
                  <a:pt x="55" y="8"/>
                </a:cubicBezTo>
                <a:cubicBezTo>
                  <a:pt x="55" y="32"/>
                  <a:pt x="55" y="32"/>
                  <a:pt x="55" y="32"/>
                </a:cubicBezTo>
                <a:cubicBezTo>
                  <a:pt x="55" y="34"/>
                  <a:pt x="54" y="36"/>
                  <a:pt x="53" y="38"/>
                </a:cubicBezTo>
                <a:cubicBezTo>
                  <a:pt x="51" y="39"/>
                  <a:pt x="49" y="40"/>
                  <a:pt x="47" y="40"/>
                </a:cubicBezTo>
                <a:cubicBezTo>
                  <a:pt x="44" y="40"/>
                  <a:pt x="44" y="40"/>
                  <a:pt x="44" y="40"/>
                </a:cubicBezTo>
                <a:cubicBezTo>
                  <a:pt x="43" y="48"/>
                  <a:pt x="43" y="48"/>
                  <a:pt x="43" y="48"/>
                </a:cubicBezTo>
                <a:cubicBezTo>
                  <a:pt x="43" y="55"/>
                  <a:pt x="43" y="55"/>
                  <a:pt x="43" y="55"/>
                </a:cubicBezTo>
                <a:cubicBezTo>
                  <a:pt x="39" y="50"/>
                  <a:pt x="39" y="50"/>
                  <a:pt x="39" y="50"/>
                </a:cubicBezTo>
                <a:cubicBezTo>
                  <a:pt x="32" y="40"/>
                  <a:pt x="32" y="40"/>
                  <a:pt x="32" y="40"/>
                </a:cubicBezTo>
                <a:cubicBezTo>
                  <a:pt x="9" y="40"/>
                  <a:pt x="9" y="40"/>
                  <a:pt x="9" y="40"/>
                </a:cubicBezTo>
                <a:cubicBezTo>
                  <a:pt x="6" y="40"/>
                  <a:pt x="4" y="39"/>
                  <a:pt x="3" y="38"/>
                </a:cubicBezTo>
                <a:cubicBezTo>
                  <a:pt x="1" y="36"/>
                  <a:pt x="0" y="34"/>
                  <a:pt x="0" y="32"/>
                </a:cubicBezTo>
                <a:cubicBezTo>
                  <a:pt x="0" y="8"/>
                  <a:pt x="0" y="8"/>
                  <a:pt x="0" y="8"/>
                </a:cubicBezTo>
                <a:cubicBezTo>
                  <a:pt x="0" y="6"/>
                  <a:pt x="1" y="4"/>
                  <a:pt x="3" y="3"/>
                </a:cubicBezTo>
                <a:cubicBezTo>
                  <a:pt x="4" y="1"/>
                  <a:pt x="6" y="0"/>
                  <a:pt x="9" y="0"/>
                </a:cubicBezTo>
                <a:close/>
                <a:moveTo>
                  <a:pt x="60" y="13"/>
                </a:moveTo>
                <a:cubicBezTo>
                  <a:pt x="60" y="32"/>
                  <a:pt x="60" y="32"/>
                  <a:pt x="60" y="32"/>
                </a:cubicBezTo>
                <a:cubicBezTo>
                  <a:pt x="60" y="35"/>
                  <a:pt x="59" y="39"/>
                  <a:pt x="56" y="41"/>
                </a:cubicBezTo>
                <a:cubicBezTo>
                  <a:pt x="54" y="43"/>
                  <a:pt x="51" y="44"/>
                  <a:pt x="49" y="45"/>
                </a:cubicBezTo>
                <a:cubicBezTo>
                  <a:pt x="48" y="52"/>
                  <a:pt x="48" y="52"/>
                  <a:pt x="48" y="52"/>
                </a:cubicBezTo>
                <a:cubicBezTo>
                  <a:pt x="62" y="52"/>
                  <a:pt x="62" y="52"/>
                  <a:pt x="62" y="52"/>
                </a:cubicBezTo>
                <a:cubicBezTo>
                  <a:pt x="65" y="52"/>
                  <a:pt x="68" y="49"/>
                  <a:pt x="68" y="45"/>
                </a:cubicBezTo>
                <a:cubicBezTo>
                  <a:pt x="68" y="19"/>
                  <a:pt x="68" y="19"/>
                  <a:pt x="68" y="19"/>
                </a:cubicBezTo>
                <a:cubicBezTo>
                  <a:pt x="68" y="16"/>
                  <a:pt x="65" y="13"/>
                  <a:pt x="62" y="13"/>
                </a:cubicBezTo>
                <a:cubicBezTo>
                  <a:pt x="60" y="13"/>
                  <a:pt x="60" y="13"/>
                  <a:pt x="60" y="13"/>
                </a:cubicBezTo>
                <a:close/>
                <a:moveTo>
                  <a:pt x="34" y="52"/>
                </a:moveTo>
                <a:cubicBezTo>
                  <a:pt x="30" y="45"/>
                  <a:pt x="30" y="45"/>
                  <a:pt x="30" y="45"/>
                </a:cubicBezTo>
                <a:cubicBezTo>
                  <a:pt x="13" y="45"/>
                  <a:pt x="13" y="45"/>
                  <a:pt x="13" y="45"/>
                </a:cubicBezTo>
                <a:cubicBezTo>
                  <a:pt x="13" y="45"/>
                  <a:pt x="13" y="45"/>
                  <a:pt x="13" y="45"/>
                </a:cubicBezTo>
                <a:cubicBezTo>
                  <a:pt x="13" y="49"/>
                  <a:pt x="16" y="52"/>
                  <a:pt x="20" y="52"/>
                </a:cubicBezTo>
                <a:cubicBezTo>
                  <a:pt x="21" y="52"/>
                  <a:pt x="21" y="52"/>
                  <a:pt x="21" y="52"/>
                </a:cubicBezTo>
                <a:cubicBezTo>
                  <a:pt x="21" y="63"/>
                  <a:pt x="21" y="63"/>
                  <a:pt x="21" y="63"/>
                </a:cubicBezTo>
                <a:cubicBezTo>
                  <a:pt x="28" y="52"/>
                  <a:pt x="28" y="52"/>
                  <a:pt x="28" y="52"/>
                </a:cubicBezTo>
                <a:cubicBezTo>
                  <a:pt x="34" y="52"/>
                  <a:pt x="34" y="52"/>
                  <a:pt x="34" y="52"/>
                </a:cubicBezTo>
                <a:close/>
                <a:moveTo>
                  <a:pt x="47" y="5"/>
                </a:moveTo>
                <a:cubicBezTo>
                  <a:pt x="9" y="5"/>
                  <a:pt x="9" y="5"/>
                  <a:pt x="9" y="5"/>
                </a:cubicBezTo>
                <a:cubicBezTo>
                  <a:pt x="8" y="5"/>
                  <a:pt x="7" y="5"/>
                  <a:pt x="6" y="6"/>
                </a:cubicBezTo>
                <a:cubicBezTo>
                  <a:pt x="6" y="7"/>
                  <a:pt x="5" y="7"/>
                  <a:pt x="5" y="8"/>
                </a:cubicBezTo>
                <a:cubicBezTo>
                  <a:pt x="5" y="32"/>
                  <a:pt x="5" y="32"/>
                  <a:pt x="5" y="32"/>
                </a:cubicBezTo>
                <a:cubicBezTo>
                  <a:pt x="5" y="33"/>
                  <a:pt x="6" y="34"/>
                  <a:pt x="6" y="34"/>
                </a:cubicBezTo>
                <a:cubicBezTo>
                  <a:pt x="7" y="35"/>
                  <a:pt x="8" y="35"/>
                  <a:pt x="9" y="35"/>
                </a:cubicBezTo>
                <a:cubicBezTo>
                  <a:pt x="33" y="35"/>
                  <a:pt x="33" y="35"/>
                  <a:pt x="33" y="35"/>
                </a:cubicBezTo>
                <a:cubicBezTo>
                  <a:pt x="34" y="35"/>
                  <a:pt x="34" y="35"/>
                  <a:pt x="34" y="35"/>
                </a:cubicBezTo>
                <a:cubicBezTo>
                  <a:pt x="35" y="36"/>
                  <a:pt x="35" y="36"/>
                  <a:pt x="35" y="36"/>
                </a:cubicBezTo>
                <a:cubicBezTo>
                  <a:pt x="39" y="42"/>
                  <a:pt x="39" y="42"/>
                  <a:pt x="39" y="42"/>
                </a:cubicBezTo>
                <a:cubicBezTo>
                  <a:pt x="40" y="37"/>
                  <a:pt x="40" y="37"/>
                  <a:pt x="40" y="37"/>
                </a:cubicBezTo>
                <a:cubicBezTo>
                  <a:pt x="40" y="35"/>
                  <a:pt x="40" y="35"/>
                  <a:pt x="40" y="35"/>
                </a:cubicBezTo>
                <a:cubicBezTo>
                  <a:pt x="42" y="35"/>
                  <a:pt x="42" y="35"/>
                  <a:pt x="42" y="35"/>
                </a:cubicBezTo>
                <a:cubicBezTo>
                  <a:pt x="47" y="35"/>
                  <a:pt x="47" y="35"/>
                  <a:pt x="47" y="35"/>
                </a:cubicBezTo>
                <a:cubicBezTo>
                  <a:pt x="48" y="35"/>
                  <a:pt x="49" y="35"/>
                  <a:pt x="49" y="34"/>
                </a:cubicBezTo>
                <a:cubicBezTo>
                  <a:pt x="50" y="34"/>
                  <a:pt x="50" y="33"/>
                  <a:pt x="50" y="32"/>
                </a:cubicBezTo>
                <a:cubicBezTo>
                  <a:pt x="50" y="8"/>
                  <a:pt x="50" y="8"/>
                  <a:pt x="50" y="8"/>
                </a:cubicBezTo>
                <a:cubicBezTo>
                  <a:pt x="50" y="7"/>
                  <a:pt x="50" y="7"/>
                  <a:pt x="49" y="6"/>
                </a:cubicBezTo>
                <a:cubicBezTo>
                  <a:pt x="49" y="5"/>
                  <a:pt x="48" y="5"/>
                  <a:pt x="47" y="5"/>
                </a:cubicBezTo>
                <a:close/>
              </a:path>
            </a:pathLst>
          </a:custGeom>
          <a:solidFill>
            <a:schemeClr val="bg1"/>
          </a:solidFill>
          <a:ln>
            <a:noFill/>
          </a:ln>
        </p:spPr>
        <p:txBody>
          <a:bodyPr vert="horz" wrap="square" lIns="68580" tIns="34291" rIns="68580" bIns="34291" numCol="1" anchor="t" anchorCtr="0" compatLnSpc="1">
            <a:prstTxWarp prst="textNoShape">
              <a:avLst/>
            </a:prstTxWarp>
          </a:bodyPr>
          <a:lstStyle/>
          <a:p>
            <a:endParaRPr lang="zh-CN" altLang="en-US" sz="1351"/>
          </a:p>
        </p:txBody>
      </p:sp>
      <p:sp>
        <p:nvSpPr>
          <p:cNvPr id="5" name="矩形 4">
            <a:extLst>
              <a:ext uri="{FF2B5EF4-FFF2-40B4-BE49-F238E27FC236}">
                <a16:creationId xmlns:a16="http://schemas.microsoft.com/office/drawing/2014/main" id="{6DFC7FD3-ABE3-4FE2-84CC-FDF97E479C11}"/>
              </a:ext>
            </a:extLst>
          </p:cNvPr>
          <p:cNvSpPr/>
          <p:nvPr/>
        </p:nvSpPr>
        <p:spPr>
          <a:xfrm>
            <a:off x="596900" y="982437"/>
            <a:ext cx="8110603" cy="3194721"/>
          </a:xfrm>
          <a:prstGeom prst="rect">
            <a:avLst/>
          </a:prstGeom>
        </p:spPr>
        <p:txBody>
          <a:bodyPr wrap="square">
            <a:spAutoFit/>
          </a:bodyPr>
          <a:lstStyle/>
          <a:p>
            <a:pPr marL="287338" lvl="0" indent="-6350" fontAlgn="base">
              <a:spcBef>
                <a:spcPct val="20000"/>
              </a:spcBef>
              <a:spcAft>
                <a:spcPct val="0"/>
              </a:spcAft>
            </a:pPr>
            <a:r>
              <a:rPr lang="en-US" altLang="zh-CN" sz="2400" b="1" dirty="0">
                <a:solidFill>
                  <a:srgbClr val="000000"/>
                </a:solidFill>
                <a:latin typeface="Times New Roman"/>
                <a:ea typeface="宋体"/>
              </a:rPr>
              <a:t>(8) </a:t>
            </a:r>
            <a:r>
              <a:rPr lang="zh-CN" altLang="en-US" sz="2400" b="1" dirty="0">
                <a:solidFill>
                  <a:srgbClr val="000000"/>
                </a:solidFill>
                <a:latin typeface="Times New Roman"/>
                <a:ea typeface="宋体"/>
              </a:rPr>
              <a:t>用于类对象的运算符一般必须重载，但有两个例外，运算符</a:t>
            </a:r>
            <a:r>
              <a:rPr lang="zh-CN" altLang="en-US" sz="2400" b="1" dirty="0">
                <a:solidFill>
                  <a:srgbClr val="000000"/>
                </a:solidFill>
                <a:latin typeface="Arial" panose="020B0604020202020204" pitchFamily="34" charset="0"/>
                <a:ea typeface="宋体"/>
              </a:rPr>
              <a:t>“</a:t>
            </a:r>
            <a:r>
              <a:rPr lang="en-US" altLang="zh-CN" sz="2400" b="1" dirty="0">
                <a:solidFill>
                  <a:srgbClr val="000000"/>
                </a:solidFill>
                <a:latin typeface="Times New Roman"/>
                <a:ea typeface="宋体"/>
              </a:rPr>
              <a:t>=</a:t>
            </a:r>
            <a:r>
              <a:rPr lang="en-US" altLang="zh-CN" sz="2400" b="1" dirty="0">
                <a:solidFill>
                  <a:srgbClr val="000000"/>
                </a:solidFill>
                <a:latin typeface="Arial" panose="020B0604020202020204" pitchFamily="34" charset="0"/>
                <a:ea typeface="宋体"/>
              </a:rPr>
              <a:t>”</a:t>
            </a:r>
            <a:r>
              <a:rPr lang="zh-CN" altLang="en-US" sz="2400" b="1" dirty="0">
                <a:solidFill>
                  <a:srgbClr val="000000"/>
                </a:solidFill>
                <a:latin typeface="Times New Roman"/>
                <a:ea typeface="宋体"/>
              </a:rPr>
              <a:t>和</a:t>
            </a:r>
            <a:r>
              <a:rPr lang="zh-CN" altLang="en-US" sz="2400" b="1" dirty="0">
                <a:solidFill>
                  <a:srgbClr val="000000"/>
                </a:solidFill>
                <a:latin typeface="Arial" panose="020B0604020202020204" pitchFamily="34" charset="0"/>
                <a:ea typeface="宋体"/>
              </a:rPr>
              <a:t>“</a:t>
            </a:r>
            <a:r>
              <a:rPr lang="en-US" altLang="zh-CN" sz="2400" b="1" dirty="0">
                <a:solidFill>
                  <a:srgbClr val="000000"/>
                </a:solidFill>
                <a:latin typeface="Times New Roman"/>
                <a:ea typeface="宋体"/>
              </a:rPr>
              <a:t>&amp;</a:t>
            </a:r>
            <a:r>
              <a:rPr lang="en-US" altLang="zh-CN" sz="2400" b="1" dirty="0">
                <a:solidFill>
                  <a:srgbClr val="000000"/>
                </a:solidFill>
                <a:latin typeface="Arial" panose="020B0604020202020204" pitchFamily="34" charset="0"/>
                <a:ea typeface="宋体"/>
              </a:rPr>
              <a:t>”</a:t>
            </a:r>
            <a:r>
              <a:rPr lang="zh-CN" altLang="en-US" sz="2400" b="1" dirty="0">
                <a:solidFill>
                  <a:srgbClr val="000000"/>
                </a:solidFill>
                <a:latin typeface="Times New Roman"/>
                <a:ea typeface="宋体"/>
              </a:rPr>
              <a:t>不必用户重载。如果是深复制的情形需要重载</a:t>
            </a:r>
            <a:r>
              <a:rPr lang="zh-CN" altLang="en-US" sz="2400" b="1" dirty="0">
                <a:solidFill>
                  <a:srgbClr val="000000"/>
                </a:solidFill>
                <a:latin typeface="Arial" panose="020B0604020202020204" pitchFamily="34" charset="0"/>
                <a:ea typeface="宋体"/>
              </a:rPr>
              <a:t>“</a:t>
            </a:r>
            <a:r>
              <a:rPr lang="en-US" altLang="zh-CN" sz="2400" b="1" dirty="0">
                <a:solidFill>
                  <a:srgbClr val="000000"/>
                </a:solidFill>
                <a:latin typeface="Times New Roman"/>
                <a:ea typeface="宋体"/>
              </a:rPr>
              <a:t>=</a:t>
            </a:r>
            <a:r>
              <a:rPr lang="en-US" altLang="zh-CN" sz="2400" b="1" dirty="0">
                <a:solidFill>
                  <a:srgbClr val="000000"/>
                </a:solidFill>
                <a:latin typeface="Arial" panose="020B0604020202020204" pitchFamily="34" charset="0"/>
                <a:ea typeface="宋体"/>
              </a:rPr>
              <a:t>”</a:t>
            </a:r>
            <a:r>
              <a:rPr lang="zh-CN" altLang="en-US" sz="2400" b="1" dirty="0">
                <a:solidFill>
                  <a:srgbClr val="000000"/>
                </a:solidFill>
                <a:latin typeface="Times New Roman"/>
                <a:ea typeface="宋体"/>
              </a:rPr>
              <a:t>运算符。</a:t>
            </a:r>
          </a:p>
          <a:p>
            <a:pPr marL="287338" lvl="0" indent="-6350" fontAlgn="base">
              <a:spcBef>
                <a:spcPct val="20000"/>
              </a:spcBef>
              <a:spcAft>
                <a:spcPct val="0"/>
              </a:spcAft>
            </a:pPr>
            <a:r>
              <a:rPr lang="en-US" altLang="zh-CN" sz="2400" b="1" dirty="0">
                <a:solidFill>
                  <a:srgbClr val="000000"/>
                </a:solidFill>
                <a:latin typeface="Times New Roman"/>
                <a:ea typeface="宋体"/>
              </a:rPr>
              <a:t>(9) </a:t>
            </a:r>
            <a:r>
              <a:rPr lang="zh-CN" altLang="en-US" sz="2400" b="1" dirty="0">
                <a:solidFill>
                  <a:srgbClr val="000000"/>
                </a:solidFill>
                <a:latin typeface="Times New Roman"/>
                <a:ea typeface="宋体"/>
              </a:rPr>
              <a:t>应当使重载运算符的功能类似于该运算符作用于标准类型数据时所实现的功能。</a:t>
            </a:r>
          </a:p>
          <a:p>
            <a:pPr marL="287338" lvl="0" indent="-6350" fontAlgn="base">
              <a:spcBef>
                <a:spcPct val="20000"/>
              </a:spcBef>
              <a:spcAft>
                <a:spcPct val="0"/>
              </a:spcAft>
            </a:pPr>
            <a:r>
              <a:rPr lang="en-US" altLang="zh-CN" sz="2400" b="1" dirty="0">
                <a:solidFill>
                  <a:srgbClr val="000000"/>
                </a:solidFill>
                <a:latin typeface="Times New Roman"/>
                <a:ea typeface="宋体"/>
              </a:rPr>
              <a:t>(10) </a:t>
            </a:r>
            <a:r>
              <a:rPr lang="zh-CN" altLang="en-US" sz="2400" b="1" dirty="0">
                <a:solidFill>
                  <a:srgbClr val="000000"/>
                </a:solidFill>
                <a:latin typeface="Times New Roman"/>
                <a:ea typeface="宋体"/>
              </a:rPr>
              <a:t>运算符重载函数可以是类的成员函数，也可以是类的友元函数，还可以是既非类的成员函数也不是友元函数的普通函数。</a:t>
            </a:r>
          </a:p>
        </p:txBody>
      </p:sp>
    </p:spTree>
    <p:extLst>
      <p:ext uri="{BB962C8B-B14F-4D97-AF65-F5344CB8AC3E}">
        <p14:creationId xmlns:p14="http://schemas.microsoft.com/office/powerpoint/2010/main" val="620637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文本框 26"/>
          <p:cNvSpPr txBox="1"/>
          <p:nvPr/>
        </p:nvSpPr>
        <p:spPr>
          <a:xfrm>
            <a:off x="982928" y="175463"/>
            <a:ext cx="1415772" cy="461665"/>
          </a:xfrm>
          <a:prstGeom prst="rect">
            <a:avLst/>
          </a:prstGeom>
          <a:noFill/>
        </p:spPr>
        <p:txBody>
          <a:bodyPr wrap="none" rtlCol="0">
            <a:spAutoFit/>
          </a:bodyPr>
          <a:lstStyle/>
          <a:p>
            <a:r>
              <a:rPr lang="zh-CN" altLang="en-US" sz="2400" b="1" dirty="0">
                <a:latin typeface="微软雅黑 Light" panose="020B0502040204020203" pitchFamily="34" charset="-122"/>
                <a:ea typeface="微软雅黑 Light" panose="020B0502040204020203" pitchFamily="34" charset="-122"/>
              </a:rPr>
              <a:t>课后练习</a:t>
            </a:r>
          </a:p>
        </p:txBody>
      </p:sp>
      <p:sp>
        <p:nvSpPr>
          <p:cNvPr id="28" name="Freeform 538"/>
          <p:cNvSpPr>
            <a:spLocks noEditPoints="1"/>
          </p:cNvSpPr>
          <p:nvPr/>
        </p:nvSpPr>
        <p:spPr bwMode="auto">
          <a:xfrm>
            <a:off x="414556" y="245419"/>
            <a:ext cx="356627" cy="396811"/>
          </a:xfrm>
          <a:custGeom>
            <a:avLst/>
            <a:gdLst>
              <a:gd name="T0" fmla="*/ 32 w 60"/>
              <a:gd name="T1" fmla="*/ 0 h 67"/>
              <a:gd name="T2" fmla="*/ 28 w 60"/>
              <a:gd name="T3" fmla="*/ 10 h 67"/>
              <a:gd name="T4" fmla="*/ 60 w 60"/>
              <a:gd name="T5" fmla="*/ 28 h 67"/>
              <a:gd name="T6" fmla="*/ 50 w 60"/>
              <a:gd name="T7" fmla="*/ 32 h 67"/>
              <a:gd name="T8" fmla="*/ 60 w 60"/>
              <a:gd name="T9" fmla="*/ 28 h 67"/>
              <a:gd name="T10" fmla="*/ 57 w 60"/>
              <a:gd name="T11" fmla="*/ 17 h 67"/>
              <a:gd name="T12" fmla="*/ 47 w 60"/>
              <a:gd name="T13" fmla="*/ 19 h 67"/>
              <a:gd name="T14" fmla="*/ 44 w 60"/>
              <a:gd name="T15" fmla="*/ 3 h 67"/>
              <a:gd name="T16" fmla="*/ 42 w 60"/>
              <a:gd name="T17" fmla="*/ 14 h 67"/>
              <a:gd name="T18" fmla="*/ 44 w 60"/>
              <a:gd name="T19" fmla="*/ 3 h 67"/>
              <a:gd name="T20" fmla="*/ 0 w 60"/>
              <a:gd name="T21" fmla="*/ 28 h 67"/>
              <a:gd name="T22" fmla="*/ 10 w 60"/>
              <a:gd name="T23" fmla="*/ 32 h 67"/>
              <a:gd name="T24" fmla="*/ 3 w 60"/>
              <a:gd name="T25" fmla="*/ 17 h 67"/>
              <a:gd name="T26" fmla="*/ 14 w 60"/>
              <a:gd name="T27" fmla="*/ 18 h 67"/>
              <a:gd name="T28" fmla="*/ 3 w 60"/>
              <a:gd name="T29" fmla="*/ 17 h 67"/>
              <a:gd name="T30" fmla="*/ 19 w 60"/>
              <a:gd name="T31" fmla="*/ 14 h 67"/>
              <a:gd name="T32" fmla="*/ 17 w 60"/>
              <a:gd name="T33" fmla="*/ 3 h 67"/>
              <a:gd name="T34" fmla="*/ 30 w 60"/>
              <a:gd name="T35" fmla="*/ 15 h 67"/>
              <a:gd name="T36" fmla="*/ 46 w 60"/>
              <a:gd name="T37" fmla="*/ 31 h 67"/>
              <a:gd name="T38" fmla="*/ 39 w 60"/>
              <a:gd name="T39" fmla="*/ 44 h 67"/>
              <a:gd name="T40" fmla="*/ 39 w 60"/>
              <a:gd name="T41" fmla="*/ 46 h 67"/>
              <a:gd name="T42" fmla="*/ 41 w 60"/>
              <a:gd name="T43" fmla="*/ 47 h 67"/>
              <a:gd name="T44" fmla="*/ 41 w 60"/>
              <a:gd name="T45" fmla="*/ 52 h 67"/>
              <a:gd name="T46" fmla="*/ 41 w 60"/>
              <a:gd name="T47" fmla="*/ 53 h 67"/>
              <a:gd name="T48" fmla="*/ 41 w 60"/>
              <a:gd name="T49" fmla="*/ 58 h 67"/>
              <a:gd name="T50" fmla="*/ 40 w 60"/>
              <a:gd name="T51" fmla="*/ 59 h 67"/>
              <a:gd name="T52" fmla="*/ 20 w 60"/>
              <a:gd name="T53" fmla="*/ 61 h 67"/>
              <a:gd name="T54" fmla="*/ 19 w 60"/>
              <a:gd name="T55" fmla="*/ 57 h 67"/>
              <a:gd name="T56" fmla="*/ 20 w 60"/>
              <a:gd name="T57" fmla="*/ 54 h 67"/>
              <a:gd name="T58" fmla="*/ 19 w 60"/>
              <a:gd name="T59" fmla="*/ 51 h 67"/>
              <a:gd name="T60" fmla="*/ 20 w 60"/>
              <a:gd name="T61" fmla="*/ 47 h 67"/>
              <a:gd name="T62" fmla="*/ 22 w 60"/>
              <a:gd name="T63" fmla="*/ 47 h 67"/>
              <a:gd name="T64" fmla="*/ 17 w 60"/>
              <a:gd name="T65" fmla="*/ 39 h 67"/>
              <a:gd name="T66" fmla="*/ 19 w 60"/>
              <a:gd name="T67" fmla="*/ 19 h 67"/>
              <a:gd name="T68" fmla="*/ 35 w 60"/>
              <a:gd name="T69" fmla="*/ 62 h 67"/>
              <a:gd name="T70" fmla="*/ 30 w 60"/>
              <a:gd name="T71" fmla="*/ 67 h 67"/>
              <a:gd name="T72" fmla="*/ 35 w 60"/>
              <a:gd name="T73" fmla="*/ 62 h 67"/>
              <a:gd name="T74" fmla="*/ 23 w 60"/>
              <a:gd name="T75" fmla="*/ 57 h 67"/>
              <a:gd name="T76" fmla="*/ 23 w 60"/>
              <a:gd name="T77" fmla="*/ 57 h 67"/>
              <a:gd name="T78" fmla="*/ 38 w 60"/>
              <a:gd name="T79" fmla="*/ 55 h 67"/>
              <a:gd name="T80" fmla="*/ 38 w 60"/>
              <a:gd name="T81" fmla="*/ 49 h 67"/>
              <a:gd name="T82" fmla="*/ 23 w 60"/>
              <a:gd name="T83" fmla="*/ 51 h 67"/>
              <a:gd name="T84" fmla="*/ 38 w 60"/>
              <a:gd name="T85" fmla="*/ 50 h 67"/>
              <a:gd name="T86" fmla="*/ 38 w 60"/>
              <a:gd name="T87" fmla="*/ 4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 h="67">
                <a:moveTo>
                  <a:pt x="28" y="0"/>
                </a:moveTo>
                <a:cubicBezTo>
                  <a:pt x="32" y="0"/>
                  <a:pt x="32" y="0"/>
                  <a:pt x="32" y="0"/>
                </a:cubicBezTo>
                <a:cubicBezTo>
                  <a:pt x="32" y="10"/>
                  <a:pt x="32" y="10"/>
                  <a:pt x="32" y="10"/>
                </a:cubicBezTo>
                <a:cubicBezTo>
                  <a:pt x="28" y="10"/>
                  <a:pt x="28" y="10"/>
                  <a:pt x="28" y="10"/>
                </a:cubicBezTo>
                <a:cubicBezTo>
                  <a:pt x="28" y="0"/>
                  <a:pt x="28" y="0"/>
                  <a:pt x="28" y="0"/>
                </a:cubicBezTo>
                <a:close/>
                <a:moveTo>
                  <a:pt x="60" y="28"/>
                </a:moveTo>
                <a:cubicBezTo>
                  <a:pt x="60" y="32"/>
                  <a:pt x="60" y="32"/>
                  <a:pt x="60" y="32"/>
                </a:cubicBezTo>
                <a:cubicBezTo>
                  <a:pt x="50" y="32"/>
                  <a:pt x="50" y="32"/>
                  <a:pt x="50" y="32"/>
                </a:cubicBezTo>
                <a:cubicBezTo>
                  <a:pt x="50" y="28"/>
                  <a:pt x="50" y="28"/>
                  <a:pt x="50" y="28"/>
                </a:cubicBezTo>
                <a:cubicBezTo>
                  <a:pt x="60" y="28"/>
                  <a:pt x="60" y="28"/>
                  <a:pt x="60" y="28"/>
                </a:cubicBezTo>
                <a:close/>
                <a:moveTo>
                  <a:pt x="55" y="14"/>
                </a:moveTo>
                <a:cubicBezTo>
                  <a:pt x="57" y="17"/>
                  <a:pt x="57" y="17"/>
                  <a:pt x="57" y="17"/>
                </a:cubicBezTo>
                <a:cubicBezTo>
                  <a:pt x="49" y="22"/>
                  <a:pt x="49" y="22"/>
                  <a:pt x="49" y="22"/>
                </a:cubicBezTo>
                <a:cubicBezTo>
                  <a:pt x="47" y="19"/>
                  <a:pt x="47" y="19"/>
                  <a:pt x="47" y="19"/>
                </a:cubicBezTo>
                <a:cubicBezTo>
                  <a:pt x="55" y="14"/>
                  <a:pt x="55" y="14"/>
                  <a:pt x="55" y="14"/>
                </a:cubicBezTo>
                <a:close/>
                <a:moveTo>
                  <a:pt x="44" y="3"/>
                </a:moveTo>
                <a:cubicBezTo>
                  <a:pt x="39" y="12"/>
                  <a:pt x="39" y="12"/>
                  <a:pt x="39" y="12"/>
                </a:cubicBezTo>
                <a:cubicBezTo>
                  <a:pt x="42" y="14"/>
                  <a:pt x="42" y="14"/>
                  <a:pt x="42" y="14"/>
                </a:cubicBezTo>
                <a:cubicBezTo>
                  <a:pt x="47" y="5"/>
                  <a:pt x="47" y="5"/>
                  <a:pt x="47" y="5"/>
                </a:cubicBezTo>
                <a:cubicBezTo>
                  <a:pt x="44" y="3"/>
                  <a:pt x="44" y="3"/>
                  <a:pt x="44" y="3"/>
                </a:cubicBezTo>
                <a:close/>
                <a:moveTo>
                  <a:pt x="0" y="32"/>
                </a:moveTo>
                <a:cubicBezTo>
                  <a:pt x="0" y="28"/>
                  <a:pt x="0" y="28"/>
                  <a:pt x="0" y="28"/>
                </a:cubicBezTo>
                <a:cubicBezTo>
                  <a:pt x="10" y="28"/>
                  <a:pt x="10" y="28"/>
                  <a:pt x="10" y="28"/>
                </a:cubicBezTo>
                <a:cubicBezTo>
                  <a:pt x="10" y="32"/>
                  <a:pt x="10" y="32"/>
                  <a:pt x="10" y="32"/>
                </a:cubicBezTo>
                <a:cubicBezTo>
                  <a:pt x="0" y="32"/>
                  <a:pt x="0" y="32"/>
                  <a:pt x="0" y="32"/>
                </a:cubicBezTo>
                <a:close/>
                <a:moveTo>
                  <a:pt x="3" y="17"/>
                </a:moveTo>
                <a:cubicBezTo>
                  <a:pt x="5" y="14"/>
                  <a:pt x="5" y="14"/>
                  <a:pt x="5" y="14"/>
                </a:cubicBezTo>
                <a:cubicBezTo>
                  <a:pt x="14" y="18"/>
                  <a:pt x="14" y="18"/>
                  <a:pt x="14" y="18"/>
                </a:cubicBezTo>
                <a:cubicBezTo>
                  <a:pt x="12" y="22"/>
                  <a:pt x="12" y="22"/>
                  <a:pt x="12" y="22"/>
                </a:cubicBezTo>
                <a:cubicBezTo>
                  <a:pt x="3" y="17"/>
                  <a:pt x="3" y="17"/>
                  <a:pt x="3" y="17"/>
                </a:cubicBezTo>
                <a:close/>
                <a:moveTo>
                  <a:pt x="14" y="5"/>
                </a:moveTo>
                <a:cubicBezTo>
                  <a:pt x="19" y="14"/>
                  <a:pt x="19" y="14"/>
                  <a:pt x="19" y="14"/>
                </a:cubicBezTo>
                <a:cubicBezTo>
                  <a:pt x="22" y="12"/>
                  <a:pt x="22" y="12"/>
                  <a:pt x="22" y="12"/>
                </a:cubicBezTo>
                <a:cubicBezTo>
                  <a:pt x="17" y="3"/>
                  <a:pt x="17" y="3"/>
                  <a:pt x="17" y="3"/>
                </a:cubicBezTo>
                <a:cubicBezTo>
                  <a:pt x="14" y="5"/>
                  <a:pt x="14" y="5"/>
                  <a:pt x="14" y="5"/>
                </a:cubicBezTo>
                <a:close/>
                <a:moveTo>
                  <a:pt x="30" y="15"/>
                </a:moveTo>
                <a:cubicBezTo>
                  <a:pt x="34" y="15"/>
                  <a:pt x="39" y="17"/>
                  <a:pt x="42" y="19"/>
                </a:cubicBezTo>
                <a:cubicBezTo>
                  <a:pt x="44" y="22"/>
                  <a:pt x="46" y="26"/>
                  <a:pt x="46" y="31"/>
                </a:cubicBezTo>
                <a:cubicBezTo>
                  <a:pt x="46" y="34"/>
                  <a:pt x="45" y="36"/>
                  <a:pt x="44" y="39"/>
                </a:cubicBezTo>
                <a:cubicBezTo>
                  <a:pt x="43" y="41"/>
                  <a:pt x="41" y="43"/>
                  <a:pt x="39" y="44"/>
                </a:cubicBezTo>
                <a:cubicBezTo>
                  <a:pt x="39" y="46"/>
                  <a:pt x="39" y="46"/>
                  <a:pt x="39" y="46"/>
                </a:cubicBezTo>
                <a:cubicBezTo>
                  <a:pt x="39" y="46"/>
                  <a:pt x="39" y="46"/>
                  <a:pt x="39" y="46"/>
                </a:cubicBezTo>
                <a:cubicBezTo>
                  <a:pt x="41" y="46"/>
                  <a:pt x="41" y="46"/>
                  <a:pt x="41" y="46"/>
                </a:cubicBezTo>
                <a:cubicBezTo>
                  <a:pt x="41" y="47"/>
                  <a:pt x="41" y="47"/>
                  <a:pt x="41" y="47"/>
                </a:cubicBezTo>
                <a:cubicBezTo>
                  <a:pt x="41" y="48"/>
                  <a:pt x="42" y="49"/>
                  <a:pt x="42" y="50"/>
                </a:cubicBezTo>
                <a:cubicBezTo>
                  <a:pt x="42" y="50"/>
                  <a:pt x="41" y="51"/>
                  <a:pt x="41" y="52"/>
                </a:cubicBezTo>
                <a:cubicBezTo>
                  <a:pt x="41" y="52"/>
                  <a:pt x="41" y="52"/>
                  <a:pt x="41" y="52"/>
                </a:cubicBezTo>
                <a:cubicBezTo>
                  <a:pt x="41" y="53"/>
                  <a:pt x="41" y="53"/>
                  <a:pt x="41" y="53"/>
                </a:cubicBezTo>
                <a:cubicBezTo>
                  <a:pt x="41" y="54"/>
                  <a:pt x="42" y="55"/>
                  <a:pt x="42" y="55"/>
                </a:cubicBezTo>
                <a:cubicBezTo>
                  <a:pt x="42" y="56"/>
                  <a:pt x="41" y="57"/>
                  <a:pt x="41" y="58"/>
                </a:cubicBezTo>
                <a:cubicBezTo>
                  <a:pt x="41" y="59"/>
                  <a:pt x="41" y="59"/>
                  <a:pt x="41" y="59"/>
                </a:cubicBezTo>
                <a:cubicBezTo>
                  <a:pt x="40" y="59"/>
                  <a:pt x="40" y="59"/>
                  <a:pt x="40" y="59"/>
                </a:cubicBezTo>
                <a:cubicBezTo>
                  <a:pt x="22" y="61"/>
                  <a:pt x="22" y="61"/>
                  <a:pt x="22" y="61"/>
                </a:cubicBezTo>
                <a:cubicBezTo>
                  <a:pt x="20" y="61"/>
                  <a:pt x="20" y="61"/>
                  <a:pt x="20" y="61"/>
                </a:cubicBezTo>
                <a:cubicBezTo>
                  <a:pt x="20" y="60"/>
                  <a:pt x="20" y="60"/>
                  <a:pt x="20" y="60"/>
                </a:cubicBezTo>
                <a:cubicBezTo>
                  <a:pt x="20" y="59"/>
                  <a:pt x="19" y="58"/>
                  <a:pt x="19" y="57"/>
                </a:cubicBezTo>
                <a:cubicBezTo>
                  <a:pt x="19" y="56"/>
                  <a:pt x="19" y="55"/>
                  <a:pt x="20" y="54"/>
                </a:cubicBezTo>
                <a:cubicBezTo>
                  <a:pt x="20" y="54"/>
                  <a:pt x="20" y="54"/>
                  <a:pt x="20" y="54"/>
                </a:cubicBezTo>
                <a:cubicBezTo>
                  <a:pt x="20" y="54"/>
                  <a:pt x="20" y="54"/>
                  <a:pt x="20" y="54"/>
                </a:cubicBezTo>
                <a:cubicBezTo>
                  <a:pt x="20" y="53"/>
                  <a:pt x="19" y="52"/>
                  <a:pt x="19" y="51"/>
                </a:cubicBezTo>
                <a:cubicBezTo>
                  <a:pt x="19" y="50"/>
                  <a:pt x="19" y="49"/>
                  <a:pt x="20" y="48"/>
                </a:cubicBezTo>
                <a:cubicBezTo>
                  <a:pt x="20" y="47"/>
                  <a:pt x="20" y="47"/>
                  <a:pt x="20" y="47"/>
                </a:cubicBezTo>
                <a:cubicBezTo>
                  <a:pt x="21" y="47"/>
                  <a:pt x="21" y="47"/>
                  <a:pt x="21" y="47"/>
                </a:cubicBezTo>
                <a:cubicBezTo>
                  <a:pt x="22" y="47"/>
                  <a:pt x="22" y="47"/>
                  <a:pt x="22" y="47"/>
                </a:cubicBezTo>
                <a:cubicBezTo>
                  <a:pt x="22" y="44"/>
                  <a:pt x="22" y="44"/>
                  <a:pt x="22" y="44"/>
                </a:cubicBezTo>
                <a:cubicBezTo>
                  <a:pt x="20" y="43"/>
                  <a:pt x="18" y="41"/>
                  <a:pt x="17" y="39"/>
                </a:cubicBezTo>
                <a:cubicBezTo>
                  <a:pt x="15" y="37"/>
                  <a:pt x="14" y="34"/>
                  <a:pt x="14" y="31"/>
                </a:cubicBezTo>
                <a:cubicBezTo>
                  <a:pt x="14" y="26"/>
                  <a:pt x="16" y="22"/>
                  <a:pt x="19" y="19"/>
                </a:cubicBezTo>
                <a:cubicBezTo>
                  <a:pt x="22" y="17"/>
                  <a:pt x="26" y="15"/>
                  <a:pt x="30" y="15"/>
                </a:cubicBezTo>
                <a:close/>
                <a:moveTo>
                  <a:pt x="35" y="62"/>
                </a:moveTo>
                <a:cubicBezTo>
                  <a:pt x="35" y="62"/>
                  <a:pt x="35" y="62"/>
                  <a:pt x="35" y="62"/>
                </a:cubicBezTo>
                <a:cubicBezTo>
                  <a:pt x="35" y="65"/>
                  <a:pt x="33" y="67"/>
                  <a:pt x="30" y="67"/>
                </a:cubicBezTo>
                <a:cubicBezTo>
                  <a:pt x="28" y="67"/>
                  <a:pt x="26" y="65"/>
                  <a:pt x="26" y="63"/>
                </a:cubicBezTo>
                <a:cubicBezTo>
                  <a:pt x="35" y="62"/>
                  <a:pt x="35" y="62"/>
                  <a:pt x="35" y="62"/>
                </a:cubicBezTo>
                <a:close/>
                <a:moveTo>
                  <a:pt x="38" y="55"/>
                </a:moveTo>
                <a:cubicBezTo>
                  <a:pt x="23" y="57"/>
                  <a:pt x="23" y="57"/>
                  <a:pt x="23" y="57"/>
                </a:cubicBezTo>
                <a:cubicBezTo>
                  <a:pt x="23" y="57"/>
                  <a:pt x="23" y="57"/>
                  <a:pt x="23" y="57"/>
                </a:cubicBezTo>
                <a:cubicBezTo>
                  <a:pt x="23" y="57"/>
                  <a:pt x="23" y="57"/>
                  <a:pt x="23" y="57"/>
                </a:cubicBezTo>
                <a:cubicBezTo>
                  <a:pt x="38" y="56"/>
                  <a:pt x="38" y="56"/>
                  <a:pt x="38" y="56"/>
                </a:cubicBezTo>
                <a:cubicBezTo>
                  <a:pt x="38" y="56"/>
                  <a:pt x="38" y="56"/>
                  <a:pt x="38" y="55"/>
                </a:cubicBezTo>
                <a:cubicBezTo>
                  <a:pt x="38" y="55"/>
                  <a:pt x="38" y="55"/>
                  <a:pt x="38" y="55"/>
                </a:cubicBezTo>
                <a:close/>
                <a:moveTo>
                  <a:pt x="38" y="49"/>
                </a:moveTo>
                <a:cubicBezTo>
                  <a:pt x="23" y="51"/>
                  <a:pt x="23" y="51"/>
                  <a:pt x="23" y="51"/>
                </a:cubicBezTo>
                <a:cubicBezTo>
                  <a:pt x="23" y="51"/>
                  <a:pt x="23" y="51"/>
                  <a:pt x="23" y="51"/>
                </a:cubicBezTo>
                <a:cubicBezTo>
                  <a:pt x="23" y="51"/>
                  <a:pt x="23" y="51"/>
                  <a:pt x="23" y="51"/>
                </a:cubicBezTo>
                <a:cubicBezTo>
                  <a:pt x="38" y="50"/>
                  <a:pt x="38" y="50"/>
                  <a:pt x="38" y="50"/>
                </a:cubicBezTo>
                <a:cubicBezTo>
                  <a:pt x="38" y="50"/>
                  <a:pt x="38" y="50"/>
                  <a:pt x="38" y="50"/>
                </a:cubicBezTo>
                <a:cubicBezTo>
                  <a:pt x="38" y="49"/>
                  <a:pt x="38" y="49"/>
                  <a:pt x="38" y="49"/>
                </a:cubicBezTo>
                <a:close/>
              </a:path>
            </a:pathLst>
          </a:custGeom>
          <a:solidFill>
            <a:schemeClr val="bg1"/>
          </a:solidFill>
          <a:ln>
            <a:noFill/>
          </a:ln>
        </p:spPr>
        <p:txBody>
          <a:bodyPr vert="horz" wrap="square" lIns="68580" tIns="34291" rIns="68580" bIns="34291" numCol="1" anchor="t" anchorCtr="0" compatLnSpc="1">
            <a:prstTxWarp prst="textNoShape">
              <a:avLst/>
            </a:prstTxWarp>
          </a:bodyPr>
          <a:lstStyle/>
          <a:p>
            <a:endParaRPr lang="zh-CN" altLang="en-US" sz="1351"/>
          </a:p>
        </p:txBody>
      </p:sp>
      <p:sp>
        <p:nvSpPr>
          <p:cNvPr id="4" name="文本框 3">
            <a:extLst>
              <a:ext uri="{FF2B5EF4-FFF2-40B4-BE49-F238E27FC236}">
                <a16:creationId xmlns:a16="http://schemas.microsoft.com/office/drawing/2014/main" id="{C345676C-337E-D7C8-EDF1-208A4A9D04F9}"/>
              </a:ext>
            </a:extLst>
          </p:cNvPr>
          <p:cNvSpPr txBox="1"/>
          <p:nvPr/>
        </p:nvSpPr>
        <p:spPr>
          <a:xfrm>
            <a:off x="1043491" y="748276"/>
            <a:ext cx="6018904" cy="3139321"/>
          </a:xfrm>
          <a:prstGeom prst="rect">
            <a:avLst/>
          </a:prstGeom>
          <a:noFill/>
        </p:spPr>
        <p:txBody>
          <a:bodyPr wrap="square">
            <a:spAutoFit/>
          </a:bodyPr>
          <a:lstStyle/>
          <a:p>
            <a:r>
              <a:rPr lang="en-US" altLang="zh-CN" dirty="0"/>
              <a:t>#include &lt;iostream&gt;</a:t>
            </a:r>
          </a:p>
          <a:p>
            <a:r>
              <a:rPr lang="en-US" altLang="zh-CN" dirty="0"/>
              <a:t>using namespace std;</a:t>
            </a:r>
          </a:p>
          <a:p>
            <a:r>
              <a:rPr lang="en-US" altLang="zh-CN" dirty="0"/>
              <a:t>class Time</a:t>
            </a:r>
          </a:p>
          <a:p>
            <a:r>
              <a:rPr lang="en-US" altLang="zh-CN" dirty="0"/>
              <a:t>{public:</a:t>
            </a:r>
          </a:p>
          <a:p>
            <a:r>
              <a:rPr lang="en-US" altLang="zh-CN" dirty="0"/>
              <a:t>   Time(){hour=0;minute=0;sec=0;}</a:t>
            </a:r>
          </a:p>
          <a:p>
            <a:r>
              <a:rPr lang="en-US" altLang="zh-CN" dirty="0"/>
              <a:t>   Time(int </a:t>
            </a:r>
            <a:r>
              <a:rPr lang="en-US" altLang="zh-CN" dirty="0" err="1"/>
              <a:t>h,int</a:t>
            </a:r>
            <a:r>
              <a:rPr lang="en-US" altLang="zh-CN" dirty="0"/>
              <a:t> </a:t>
            </a:r>
            <a:r>
              <a:rPr lang="en-US" altLang="zh-CN" dirty="0" err="1"/>
              <a:t>m,int</a:t>
            </a:r>
            <a:r>
              <a:rPr lang="en-US" altLang="zh-CN" dirty="0"/>
              <a:t> s):hour(h),minute(m),sec(s){}</a:t>
            </a:r>
          </a:p>
          <a:p>
            <a:r>
              <a:rPr lang="en-US" altLang="zh-CN" dirty="0"/>
              <a:t>private:</a:t>
            </a:r>
          </a:p>
          <a:p>
            <a:r>
              <a:rPr lang="en-US" altLang="zh-CN" dirty="0"/>
              <a:t>   int hour; </a:t>
            </a:r>
          </a:p>
          <a:p>
            <a:r>
              <a:rPr lang="en-US" altLang="zh-CN" dirty="0"/>
              <a:t>   int minute;</a:t>
            </a:r>
          </a:p>
          <a:p>
            <a:r>
              <a:rPr lang="en-US" altLang="zh-CN" dirty="0"/>
              <a:t>   int sec;</a:t>
            </a:r>
          </a:p>
          <a:p>
            <a:r>
              <a:rPr lang="en-US" altLang="zh-CN" dirty="0"/>
              <a:t> };</a:t>
            </a:r>
          </a:p>
        </p:txBody>
      </p:sp>
      <p:sp>
        <p:nvSpPr>
          <p:cNvPr id="5" name="文本框 4">
            <a:extLst>
              <a:ext uri="{FF2B5EF4-FFF2-40B4-BE49-F238E27FC236}">
                <a16:creationId xmlns:a16="http://schemas.microsoft.com/office/drawing/2014/main" id="{E1524566-8E2F-043A-2F0B-98C70DBA467B}"/>
              </a:ext>
            </a:extLst>
          </p:cNvPr>
          <p:cNvSpPr txBox="1"/>
          <p:nvPr/>
        </p:nvSpPr>
        <p:spPr>
          <a:xfrm>
            <a:off x="1129553" y="4098663"/>
            <a:ext cx="5731056" cy="369332"/>
          </a:xfrm>
          <a:prstGeom prst="rect">
            <a:avLst/>
          </a:prstGeom>
          <a:noFill/>
        </p:spPr>
        <p:txBody>
          <a:bodyPr wrap="none" rtlCol="0">
            <a:spAutoFit/>
          </a:bodyPr>
          <a:lstStyle/>
          <a:p>
            <a:r>
              <a:rPr lang="zh-CN" altLang="en-US" dirty="0"/>
              <a:t>请增加</a:t>
            </a:r>
            <a:r>
              <a:rPr lang="en-US" altLang="zh-CN" dirty="0"/>
              <a:t>Time</a:t>
            </a:r>
            <a:r>
              <a:rPr lang="zh-CN" altLang="en-US" dirty="0"/>
              <a:t>类自</a:t>
            </a:r>
            <a:r>
              <a:rPr lang="zh-CN" altLang="en-US"/>
              <a:t>增运算符重载和</a:t>
            </a:r>
            <a:r>
              <a:rPr lang="en-US" altLang="zh-CN" dirty="0"/>
              <a:t>Time</a:t>
            </a:r>
            <a:r>
              <a:rPr lang="zh-CN" altLang="en-US" dirty="0"/>
              <a:t>类输出运算符重载</a:t>
            </a:r>
          </a:p>
        </p:txBody>
      </p:sp>
    </p:spTree>
    <p:extLst>
      <p:ext uri="{BB962C8B-B14F-4D97-AF65-F5344CB8AC3E}">
        <p14:creationId xmlns:p14="http://schemas.microsoft.com/office/powerpoint/2010/main" val="33262044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 name="任意多边形: 形状 16">
            <a:extLst>
              <a:ext uri="{FF2B5EF4-FFF2-40B4-BE49-F238E27FC236}">
                <a16:creationId xmlns:a16="http://schemas.microsoft.com/office/drawing/2014/main" id="{8DE0E755-7432-45B0-BEFC-F392D95CB21F}"/>
              </a:ext>
            </a:extLst>
          </p:cNvPr>
          <p:cNvSpPr/>
          <p:nvPr/>
        </p:nvSpPr>
        <p:spPr>
          <a:xfrm>
            <a:off x="412377" y="1639191"/>
            <a:ext cx="2005146" cy="1080000"/>
          </a:xfrm>
          <a:custGeom>
            <a:avLst/>
            <a:gdLst>
              <a:gd name="connsiteX0" fmla="*/ 0 w 1838086"/>
              <a:gd name="connsiteY0" fmla="*/ 108000 h 1080000"/>
              <a:gd name="connsiteX1" fmla="*/ 108000 w 1838086"/>
              <a:gd name="connsiteY1" fmla="*/ 0 h 1080000"/>
              <a:gd name="connsiteX2" fmla="*/ 1730086 w 1838086"/>
              <a:gd name="connsiteY2" fmla="*/ 0 h 1080000"/>
              <a:gd name="connsiteX3" fmla="*/ 1838086 w 1838086"/>
              <a:gd name="connsiteY3" fmla="*/ 108000 h 1080000"/>
              <a:gd name="connsiteX4" fmla="*/ 1838086 w 1838086"/>
              <a:gd name="connsiteY4" fmla="*/ 972000 h 1080000"/>
              <a:gd name="connsiteX5" fmla="*/ 1730086 w 1838086"/>
              <a:gd name="connsiteY5" fmla="*/ 1080000 h 1080000"/>
              <a:gd name="connsiteX6" fmla="*/ 108000 w 1838086"/>
              <a:gd name="connsiteY6" fmla="*/ 1080000 h 1080000"/>
              <a:gd name="connsiteX7" fmla="*/ 0 w 1838086"/>
              <a:gd name="connsiteY7" fmla="*/ 972000 h 1080000"/>
              <a:gd name="connsiteX8" fmla="*/ 0 w 1838086"/>
              <a:gd name="connsiteY8" fmla="*/ 108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1080000">
                <a:moveTo>
                  <a:pt x="0" y="108000"/>
                </a:moveTo>
                <a:cubicBezTo>
                  <a:pt x="0" y="48353"/>
                  <a:pt x="48353" y="0"/>
                  <a:pt x="108000" y="0"/>
                </a:cubicBezTo>
                <a:lnTo>
                  <a:pt x="1730086" y="0"/>
                </a:lnTo>
                <a:cubicBezTo>
                  <a:pt x="1789733" y="0"/>
                  <a:pt x="1838086" y="48353"/>
                  <a:pt x="1838086" y="108000"/>
                </a:cubicBezTo>
                <a:lnTo>
                  <a:pt x="1838086" y="972000"/>
                </a:lnTo>
                <a:cubicBezTo>
                  <a:pt x="1838086" y="1031647"/>
                  <a:pt x="1789733" y="1080000"/>
                  <a:pt x="1730086" y="1080000"/>
                </a:cubicBezTo>
                <a:lnTo>
                  <a:pt x="108000" y="1080000"/>
                </a:lnTo>
                <a:cubicBezTo>
                  <a:pt x="48353" y="1080000"/>
                  <a:pt x="0" y="1031647"/>
                  <a:pt x="0" y="972000"/>
                </a:cubicBezTo>
                <a:lnTo>
                  <a:pt x="0" y="1080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464" tIns="156464" rIns="156464" bIns="443820" numCol="1" spcCol="1270" anchor="t" anchorCtr="0">
            <a:noAutofit/>
          </a:bodyPr>
          <a:lstStyle/>
          <a:p>
            <a:pPr marL="0" lvl="0" indent="0" algn="l" defTabSz="977900">
              <a:lnSpc>
                <a:spcPct val="90000"/>
              </a:lnSpc>
              <a:spcBef>
                <a:spcPct val="0"/>
              </a:spcBef>
              <a:spcAft>
                <a:spcPct val="35000"/>
              </a:spcAft>
              <a:buNone/>
            </a:pPr>
            <a:r>
              <a:rPr lang="zh-CN" altLang="en-US" sz="2200" dirty="0"/>
              <a:t>运算符重载</a:t>
            </a:r>
            <a:endParaRPr lang="zh-CN" altLang="en-US" sz="2200" kern="1200" dirty="0"/>
          </a:p>
        </p:txBody>
      </p:sp>
      <p:sp>
        <p:nvSpPr>
          <p:cNvPr id="18" name="任意多边形: 形状 17">
            <a:extLst>
              <a:ext uri="{FF2B5EF4-FFF2-40B4-BE49-F238E27FC236}">
                <a16:creationId xmlns:a16="http://schemas.microsoft.com/office/drawing/2014/main" id="{DEE1B25A-4AF9-48EE-881A-679C3035AB32}"/>
              </a:ext>
            </a:extLst>
          </p:cNvPr>
          <p:cNvSpPr/>
          <p:nvPr/>
        </p:nvSpPr>
        <p:spPr>
          <a:xfrm>
            <a:off x="788853" y="2359191"/>
            <a:ext cx="1838086" cy="1440000"/>
          </a:xfrm>
          <a:custGeom>
            <a:avLst/>
            <a:gdLst>
              <a:gd name="connsiteX0" fmla="*/ 0 w 1838086"/>
              <a:gd name="connsiteY0" fmla="*/ 144000 h 1440000"/>
              <a:gd name="connsiteX1" fmla="*/ 144000 w 1838086"/>
              <a:gd name="connsiteY1" fmla="*/ 0 h 1440000"/>
              <a:gd name="connsiteX2" fmla="*/ 1694086 w 1838086"/>
              <a:gd name="connsiteY2" fmla="*/ 0 h 1440000"/>
              <a:gd name="connsiteX3" fmla="*/ 1838086 w 1838086"/>
              <a:gd name="connsiteY3" fmla="*/ 144000 h 1440000"/>
              <a:gd name="connsiteX4" fmla="*/ 1838086 w 1838086"/>
              <a:gd name="connsiteY4" fmla="*/ 1296000 h 1440000"/>
              <a:gd name="connsiteX5" fmla="*/ 1694086 w 1838086"/>
              <a:gd name="connsiteY5" fmla="*/ 1440000 h 1440000"/>
              <a:gd name="connsiteX6" fmla="*/ 144000 w 1838086"/>
              <a:gd name="connsiteY6" fmla="*/ 1440000 h 1440000"/>
              <a:gd name="connsiteX7" fmla="*/ 0 w 1838086"/>
              <a:gd name="connsiteY7" fmla="*/ 1296000 h 1440000"/>
              <a:gd name="connsiteX8" fmla="*/ 0 w 1838086"/>
              <a:gd name="connsiteY8" fmla="*/ 144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1440000">
                <a:moveTo>
                  <a:pt x="0" y="144000"/>
                </a:moveTo>
                <a:cubicBezTo>
                  <a:pt x="0" y="64471"/>
                  <a:pt x="64471" y="0"/>
                  <a:pt x="144000" y="0"/>
                </a:cubicBezTo>
                <a:lnTo>
                  <a:pt x="1694086" y="0"/>
                </a:lnTo>
                <a:cubicBezTo>
                  <a:pt x="1773615" y="0"/>
                  <a:pt x="1838086" y="64471"/>
                  <a:pt x="1838086" y="144000"/>
                </a:cubicBezTo>
                <a:lnTo>
                  <a:pt x="1838086" y="1296000"/>
                </a:lnTo>
                <a:cubicBezTo>
                  <a:pt x="1838086" y="1375529"/>
                  <a:pt x="1773615" y="1440000"/>
                  <a:pt x="1694086" y="1440000"/>
                </a:cubicBezTo>
                <a:lnTo>
                  <a:pt x="144000" y="1440000"/>
                </a:lnTo>
                <a:cubicBezTo>
                  <a:pt x="64471" y="1440000"/>
                  <a:pt x="0" y="1375529"/>
                  <a:pt x="0" y="1296000"/>
                </a:cubicBezTo>
                <a:lnTo>
                  <a:pt x="0" y="14400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8640" tIns="198640" rIns="198640" bIns="198640" numCol="1" spcCol="1270" anchor="t" anchorCtr="0">
            <a:noAutofit/>
          </a:bodyPr>
          <a:lstStyle/>
          <a:p>
            <a:pPr marL="228600" lvl="1" indent="-228600" algn="l" defTabSz="977900">
              <a:lnSpc>
                <a:spcPct val="90000"/>
              </a:lnSpc>
              <a:spcBef>
                <a:spcPct val="0"/>
              </a:spcBef>
              <a:spcAft>
                <a:spcPct val="15000"/>
              </a:spcAft>
              <a:buChar char="•"/>
            </a:pPr>
            <a:r>
              <a:rPr lang="zh-CN" altLang="en-US" sz="2200" kern="1200" dirty="0"/>
              <a:t>定义</a:t>
            </a:r>
            <a:endParaRPr lang="en-US" altLang="zh-CN" sz="2200" kern="1200" dirty="0"/>
          </a:p>
          <a:p>
            <a:pPr marL="228600" lvl="1" indent="-228600" algn="l" defTabSz="977900">
              <a:lnSpc>
                <a:spcPct val="90000"/>
              </a:lnSpc>
              <a:spcBef>
                <a:spcPct val="0"/>
              </a:spcBef>
              <a:spcAft>
                <a:spcPct val="15000"/>
              </a:spcAft>
              <a:buChar char="•"/>
            </a:pPr>
            <a:r>
              <a:rPr lang="zh-CN" altLang="en-US" sz="2200" dirty="0"/>
              <a:t>作用</a:t>
            </a:r>
            <a:endParaRPr lang="en-US" altLang="zh-CN" sz="2200" dirty="0"/>
          </a:p>
          <a:p>
            <a:pPr marL="228600" lvl="1" indent="-228600" algn="l" defTabSz="977900">
              <a:lnSpc>
                <a:spcPct val="90000"/>
              </a:lnSpc>
              <a:spcBef>
                <a:spcPct val="0"/>
              </a:spcBef>
              <a:spcAft>
                <a:spcPct val="15000"/>
              </a:spcAft>
              <a:buChar char="•"/>
            </a:pPr>
            <a:r>
              <a:rPr lang="zh-CN" altLang="en-US" sz="2200" kern="1200" dirty="0"/>
              <a:t>规则</a:t>
            </a:r>
          </a:p>
        </p:txBody>
      </p:sp>
      <p:sp>
        <p:nvSpPr>
          <p:cNvPr id="19" name="任意多边形: 形状 18">
            <a:extLst>
              <a:ext uri="{FF2B5EF4-FFF2-40B4-BE49-F238E27FC236}">
                <a16:creationId xmlns:a16="http://schemas.microsoft.com/office/drawing/2014/main" id="{56E02B68-CF3C-4558-9A30-22522998CEB7}"/>
              </a:ext>
            </a:extLst>
          </p:cNvPr>
          <p:cNvSpPr/>
          <p:nvPr/>
        </p:nvSpPr>
        <p:spPr>
          <a:xfrm rot="33189">
            <a:off x="2529098" y="1784790"/>
            <a:ext cx="590759" cy="457630"/>
          </a:xfrm>
          <a:custGeom>
            <a:avLst/>
            <a:gdLst>
              <a:gd name="connsiteX0" fmla="*/ 0 w 590759"/>
              <a:gd name="connsiteY0" fmla="*/ 91526 h 457630"/>
              <a:gd name="connsiteX1" fmla="*/ 361944 w 590759"/>
              <a:gd name="connsiteY1" fmla="*/ 91526 h 457630"/>
              <a:gd name="connsiteX2" fmla="*/ 361944 w 590759"/>
              <a:gd name="connsiteY2" fmla="*/ 0 h 457630"/>
              <a:gd name="connsiteX3" fmla="*/ 590759 w 590759"/>
              <a:gd name="connsiteY3" fmla="*/ 228815 h 457630"/>
              <a:gd name="connsiteX4" fmla="*/ 361944 w 590759"/>
              <a:gd name="connsiteY4" fmla="*/ 457630 h 457630"/>
              <a:gd name="connsiteX5" fmla="*/ 361944 w 590759"/>
              <a:gd name="connsiteY5" fmla="*/ 366104 h 457630"/>
              <a:gd name="connsiteX6" fmla="*/ 0 w 590759"/>
              <a:gd name="connsiteY6" fmla="*/ 366104 h 457630"/>
              <a:gd name="connsiteX7" fmla="*/ 0 w 590759"/>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759" h="457630">
                <a:moveTo>
                  <a:pt x="0" y="91526"/>
                </a:moveTo>
                <a:lnTo>
                  <a:pt x="361944" y="91526"/>
                </a:lnTo>
                <a:lnTo>
                  <a:pt x="361944" y="0"/>
                </a:lnTo>
                <a:lnTo>
                  <a:pt x="590759" y="228815"/>
                </a:lnTo>
                <a:lnTo>
                  <a:pt x="361944" y="457630"/>
                </a:lnTo>
                <a:lnTo>
                  <a:pt x="361944" y="366104"/>
                </a:lnTo>
                <a:lnTo>
                  <a:pt x="0" y="366104"/>
                </a:lnTo>
                <a:lnTo>
                  <a:pt x="0" y="9152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91525" rIns="137289" bIns="91526" numCol="1" spcCol="1270" anchor="ctr" anchorCtr="0">
            <a:noAutofit/>
          </a:bodyPr>
          <a:lstStyle/>
          <a:p>
            <a:pPr marL="0" lvl="0" indent="0" algn="ctr" defTabSz="800100">
              <a:lnSpc>
                <a:spcPct val="90000"/>
              </a:lnSpc>
              <a:spcBef>
                <a:spcPct val="0"/>
              </a:spcBef>
              <a:spcAft>
                <a:spcPct val="35000"/>
              </a:spcAft>
              <a:buNone/>
            </a:pPr>
            <a:endParaRPr lang="zh-CN" altLang="en-US" sz="1800" kern="1200"/>
          </a:p>
        </p:txBody>
      </p:sp>
      <p:sp>
        <p:nvSpPr>
          <p:cNvPr id="20" name="任意多边形: 形状 19">
            <a:extLst>
              <a:ext uri="{FF2B5EF4-FFF2-40B4-BE49-F238E27FC236}">
                <a16:creationId xmlns:a16="http://schemas.microsoft.com/office/drawing/2014/main" id="{27E22D1A-853E-449F-8732-9802CE1EF846}"/>
              </a:ext>
            </a:extLst>
          </p:cNvPr>
          <p:cNvSpPr/>
          <p:nvPr/>
        </p:nvSpPr>
        <p:spPr>
          <a:xfrm>
            <a:off x="3365052" y="1639191"/>
            <a:ext cx="2005145" cy="1080000"/>
          </a:xfrm>
          <a:custGeom>
            <a:avLst/>
            <a:gdLst>
              <a:gd name="connsiteX0" fmla="*/ 0 w 1838086"/>
              <a:gd name="connsiteY0" fmla="*/ 96597 h 965973"/>
              <a:gd name="connsiteX1" fmla="*/ 96597 w 1838086"/>
              <a:gd name="connsiteY1" fmla="*/ 0 h 965973"/>
              <a:gd name="connsiteX2" fmla="*/ 1741489 w 1838086"/>
              <a:gd name="connsiteY2" fmla="*/ 0 h 965973"/>
              <a:gd name="connsiteX3" fmla="*/ 1838086 w 1838086"/>
              <a:gd name="connsiteY3" fmla="*/ 96597 h 965973"/>
              <a:gd name="connsiteX4" fmla="*/ 1838086 w 1838086"/>
              <a:gd name="connsiteY4" fmla="*/ 869376 h 965973"/>
              <a:gd name="connsiteX5" fmla="*/ 1741489 w 1838086"/>
              <a:gd name="connsiteY5" fmla="*/ 965973 h 965973"/>
              <a:gd name="connsiteX6" fmla="*/ 96597 w 1838086"/>
              <a:gd name="connsiteY6" fmla="*/ 965973 h 965973"/>
              <a:gd name="connsiteX7" fmla="*/ 0 w 1838086"/>
              <a:gd name="connsiteY7" fmla="*/ 869376 h 965973"/>
              <a:gd name="connsiteX8" fmla="*/ 0 w 1838086"/>
              <a:gd name="connsiteY8" fmla="*/ 96597 h 965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965973">
                <a:moveTo>
                  <a:pt x="0" y="96597"/>
                </a:moveTo>
                <a:cubicBezTo>
                  <a:pt x="0" y="43248"/>
                  <a:pt x="43248" y="0"/>
                  <a:pt x="96597" y="0"/>
                </a:cubicBezTo>
                <a:lnTo>
                  <a:pt x="1741489" y="0"/>
                </a:lnTo>
                <a:cubicBezTo>
                  <a:pt x="1794838" y="0"/>
                  <a:pt x="1838086" y="43248"/>
                  <a:pt x="1838086" y="96597"/>
                </a:cubicBezTo>
                <a:lnTo>
                  <a:pt x="1838086" y="869376"/>
                </a:lnTo>
                <a:cubicBezTo>
                  <a:pt x="1838086" y="922725"/>
                  <a:pt x="1794838" y="965973"/>
                  <a:pt x="1741489" y="965973"/>
                </a:cubicBezTo>
                <a:lnTo>
                  <a:pt x="96597" y="965973"/>
                </a:lnTo>
                <a:cubicBezTo>
                  <a:pt x="43248" y="965973"/>
                  <a:pt x="0" y="922725"/>
                  <a:pt x="0" y="869376"/>
                </a:cubicBezTo>
                <a:lnTo>
                  <a:pt x="0" y="9659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464" tIns="156464" rIns="156464" bIns="461615" numCol="1" spcCol="1270" anchor="t" anchorCtr="0">
            <a:noAutofit/>
          </a:bodyPr>
          <a:lstStyle/>
          <a:p>
            <a:pPr marL="0" lvl="0" indent="0" algn="l" defTabSz="977900">
              <a:lnSpc>
                <a:spcPct val="90000"/>
              </a:lnSpc>
              <a:spcBef>
                <a:spcPct val="0"/>
              </a:spcBef>
              <a:spcAft>
                <a:spcPct val="35000"/>
              </a:spcAft>
              <a:buNone/>
            </a:pPr>
            <a:r>
              <a:rPr lang="zh-CN" altLang="en-US" sz="2200" dirty="0"/>
              <a:t>运算符重载作为成员函数</a:t>
            </a:r>
            <a:endParaRPr lang="zh-CN" altLang="en-US" sz="2200" kern="1200" dirty="0"/>
          </a:p>
        </p:txBody>
      </p:sp>
      <p:sp>
        <p:nvSpPr>
          <p:cNvPr id="22" name="任意多边形: 形状 21">
            <a:extLst>
              <a:ext uri="{FF2B5EF4-FFF2-40B4-BE49-F238E27FC236}">
                <a16:creationId xmlns:a16="http://schemas.microsoft.com/office/drawing/2014/main" id="{8AE04397-C58A-4D16-BD7F-923DCEFF9A96}"/>
              </a:ext>
            </a:extLst>
          </p:cNvPr>
          <p:cNvSpPr/>
          <p:nvPr/>
        </p:nvSpPr>
        <p:spPr>
          <a:xfrm rot="21566811">
            <a:off x="5481774" y="1784468"/>
            <a:ext cx="590759" cy="457630"/>
          </a:xfrm>
          <a:custGeom>
            <a:avLst/>
            <a:gdLst>
              <a:gd name="connsiteX0" fmla="*/ 0 w 590759"/>
              <a:gd name="connsiteY0" fmla="*/ 91526 h 457630"/>
              <a:gd name="connsiteX1" fmla="*/ 361944 w 590759"/>
              <a:gd name="connsiteY1" fmla="*/ 91526 h 457630"/>
              <a:gd name="connsiteX2" fmla="*/ 361944 w 590759"/>
              <a:gd name="connsiteY2" fmla="*/ 0 h 457630"/>
              <a:gd name="connsiteX3" fmla="*/ 590759 w 590759"/>
              <a:gd name="connsiteY3" fmla="*/ 228815 h 457630"/>
              <a:gd name="connsiteX4" fmla="*/ 361944 w 590759"/>
              <a:gd name="connsiteY4" fmla="*/ 457630 h 457630"/>
              <a:gd name="connsiteX5" fmla="*/ 361944 w 590759"/>
              <a:gd name="connsiteY5" fmla="*/ 366104 h 457630"/>
              <a:gd name="connsiteX6" fmla="*/ 0 w 590759"/>
              <a:gd name="connsiteY6" fmla="*/ 366104 h 457630"/>
              <a:gd name="connsiteX7" fmla="*/ 0 w 590759"/>
              <a:gd name="connsiteY7" fmla="*/ 91526 h 45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759" h="457630">
                <a:moveTo>
                  <a:pt x="0" y="91526"/>
                </a:moveTo>
                <a:lnTo>
                  <a:pt x="361944" y="91526"/>
                </a:lnTo>
                <a:lnTo>
                  <a:pt x="361944" y="0"/>
                </a:lnTo>
                <a:lnTo>
                  <a:pt x="590759" y="228815"/>
                </a:lnTo>
                <a:lnTo>
                  <a:pt x="361944" y="457630"/>
                </a:lnTo>
                <a:lnTo>
                  <a:pt x="361944" y="366104"/>
                </a:lnTo>
                <a:lnTo>
                  <a:pt x="0" y="366104"/>
                </a:lnTo>
                <a:lnTo>
                  <a:pt x="0" y="9152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91526" rIns="137289" bIns="91525" numCol="1" spcCol="1270" anchor="ctr" anchorCtr="0">
            <a:noAutofit/>
          </a:bodyPr>
          <a:lstStyle/>
          <a:p>
            <a:pPr marL="0" lvl="0" indent="0" algn="ctr" defTabSz="800100">
              <a:lnSpc>
                <a:spcPct val="90000"/>
              </a:lnSpc>
              <a:spcBef>
                <a:spcPct val="0"/>
              </a:spcBef>
              <a:spcAft>
                <a:spcPct val="35000"/>
              </a:spcAft>
              <a:buNone/>
            </a:pPr>
            <a:endParaRPr lang="zh-CN" altLang="en-US" sz="1800" kern="1200"/>
          </a:p>
        </p:txBody>
      </p:sp>
      <p:sp>
        <p:nvSpPr>
          <p:cNvPr id="23" name="任意多边形: 形状 22">
            <a:extLst>
              <a:ext uri="{FF2B5EF4-FFF2-40B4-BE49-F238E27FC236}">
                <a16:creationId xmlns:a16="http://schemas.microsoft.com/office/drawing/2014/main" id="{5F0CA029-316E-462D-A9D4-E473AB4DBA79}"/>
              </a:ext>
            </a:extLst>
          </p:cNvPr>
          <p:cNvSpPr/>
          <p:nvPr/>
        </p:nvSpPr>
        <p:spPr>
          <a:xfrm>
            <a:off x="6317729" y="1612420"/>
            <a:ext cx="2005144" cy="1080000"/>
          </a:xfrm>
          <a:custGeom>
            <a:avLst/>
            <a:gdLst>
              <a:gd name="connsiteX0" fmla="*/ 0 w 1838086"/>
              <a:gd name="connsiteY0" fmla="*/ 108000 h 1080000"/>
              <a:gd name="connsiteX1" fmla="*/ 108000 w 1838086"/>
              <a:gd name="connsiteY1" fmla="*/ 0 h 1080000"/>
              <a:gd name="connsiteX2" fmla="*/ 1730086 w 1838086"/>
              <a:gd name="connsiteY2" fmla="*/ 0 h 1080000"/>
              <a:gd name="connsiteX3" fmla="*/ 1838086 w 1838086"/>
              <a:gd name="connsiteY3" fmla="*/ 108000 h 1080000"/>
              <a:gd name="connsiteX4" fmla="*/ 1838086 w 1838086"/>
              <a:gd name="connsiteY4" fmla="*/ 972000 h 1080000"/>
              <a:gd name="connsiteX5" fmla="*/ 1730086 w 1838086"/>
              <a:gd name="connsiteY5" fmla="*/ 1080000 h 1080000"/>
              <a:gd name="connsiteX6" fmla="*/ 108000 w 1838086"/>
              <a:gd name="connsiteY6" fmla="*/ 1080000 h 1080000"/>
              <a:gd name="connsiteX7" fmla="*/ 0 w 1838086"/>
              <a:gd name="connsiteY7" fmla="*/ 972000 h 1080000"/>
              <a:gd name="connsiteX8" fmla="*/ 0 w 1838086"/>
              <a:gd name="connsiteY8" fmla="*/ 10800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8086" h="1080000">
                <a:moveTo>
                  <a:pt x="0" y="108000"/>
                </a:moveTo>
                <a:cubicBezTo>
                  <a:pt x="0" y="48353"/>
                  <a:pt x="48353" y="0"/>
                  <a:pt x="108000" y="0"/>
                </a:cubicBezTo>
                <a:lnTo>
                  <a:pt x="1730086" y="0"/>
                </a:lnTo>
                <a:cubicBezTo>
                  <a:pt x="1789733" y="0"/>
                  <a:pt x="1838086" y="48353"/>
                  <a:pt x="1838086" y="108000"/>
                </a:cubicBezTo>
                <a:lnTo>
                  <a:pt x="1838086" y="972000"/>
                </a:lnTo>
                <a:cubicBezTo>
                  <a:pt x="1838086" y="1031647"/>
                  <a:pt x="1789733" y="1080000"/>
                  <a:pt x="1730086" y="1080000"/>
                </a:cubicBezTo>
                <a:lnTo>
                  <a:pt x="108000" y="1080000"/>
                </a:lnTo>
                <a:cubicBezTo>
                  <a:pt x="48353" y="1080000"/>
                  <a:pt x="0" y="1031647"/>
                  <a:pt x="0" y="972000"/>
                </a:cubicBezTo>
                <a:lnTo>
                  <a:pt x="0" y="1080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6464" tIns="156464" rIns="156464" bIns="443820" numCol="1" spcCol="1270" anchor="t" anchorCtr="0">
            <a:noAutofit/>
          </a:bodyPr>
          <a:lstStyle/>
          <a:p>
            <a:pPr marL="0" lvl="0" indent="0" algn="l" defTabSz="977900">
              <a:lnSpc>
                <a:spcPct val="90000"/>
              </a:lnSpc>
              <a:spcBef>
                <a:spcPct val="0"/>
              </a:spcBef>
              <a:spcAft>
                <a:spcPct val="35000"/>
              </a:spcAft>
              <a:buNone/>
            </a:pPr>
            <a:r>
              <a:rPr lang="zh-CN" altLang="en-US" sz="2200" kern="1200" dirty="0"/>
              <a:t>运算符重载作为友元函数</a:t>
            </a:r>
          </a:p>
        </p:txBody>
      </p:sp>
      <p:sp>
        <p:nvSpPr>
          <p:cNvPr id="10" name="文本框 9">
            <a:extLst>
              <a:ext uri="{FF2B5EF4-FFF2-40B4-BE49-F238E27FC236}">
                <a16:creationId xmlns:a16="http://schemas.microsoft.com/office/drawing/2014/main" id="{42A8687F-9072-46A9-92AA-32D8152DDDE5}"/>
              </a:ext>
            </a:extLst>
          </p:cNvPr>
          <p:cNvSpPr txBox="1"/>
          <p:nvPr/>
        </p:nvSpPr>
        <p:spPr>
          <a:xfrm>
            <a:off x="292124" y="328358"/>
            <a:ext cx="800219" cy="461665"/>
          </a:xfrm>
          <a:prstGeom prst="rect">
            <a:avLst/>
          </a:prstGeom>
          <a:noFill/>
        </p:spPr>
        <p:txBody>
          <a:bodyPr wrap="none" rtlCol="0">
            <a:spAutoFit/>
          </a:bodyPr>
          <a:lstStyle/>
          <a:p>
            <a:r>
              <a:rPr lang="zh-CN" altLang="en-US" sz="2400" b="1" dirty="0">
                <a:latin typeface="微软雅黑 Light" panose="020B0502040204020203" pitchFamily="34" charset="-122"/>
                <a:ea typeface="微软雅黑 Light" panose="020B0502040204020203" pitchFamily="34" charset="-122"/>
              </a:rPr>
              <a:t>小结</a:t>
            </a:r>
            <a:endParaRPr lang="en-US" altLang="zh-CN" sz="2400" b="1"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67255327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2" presetClass="entr" presetSubtype="1" decel="6000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2" grpId="0" animBg="1"/>
      <p:bldP spid="23"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06060" y="1110865"/>
            <a:ext cx="2960915" cy="2960915"/>
            <a:chOff x="3106056" y="885627"/>
            <a:chExt cx="2960915" cy="2960915"/>
          </a:xfrm>
        </p:grpSpPr>
        <p:sp>
          <p:nvSpPr>
            <p:cNvPr id="2" name="椭圆 1"/>
            <p:cNvSpPr/>
            <p:nvPr/>
          </p:nvSpPr>
          <p:spPr>
            <a:xfrm>
              <a:off x="3106056" y="885627"/>
              <a:ext cx="2960915" cy="2960915"/>
            </a:xfrm>
            <a:prstGeom prst="ellipse">
              <a:avLst/>
            </a:prstGeom>
            <a:ln>
              <a:noFill/>
            </a:ln>
            <a:effectLst>
              <a:outerShdw blurRad="63500" dist="38100" dir="2700000" algn="tl" rotWithShape="0">
                <a:prstClr val="black">
                  <a:alpha val="5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878634" y="2200831"/>
              <a:ext cx="1415772" cy="583493"/>
            </a:xfrm>
            <a:prstGeom prst="rect">
              <a:avLst/>
            </a:prstGeom>
            <a:noFill/>
          </p:spPr>
          <p:txBody>
            <a:bodyPr wrap="none" rtlCol="0">
              <a:spAutoFit/>
            </a:bodyPr>
            <a:lstStyle/>
            <a:p>
              <a:pPr algn="ctr">
                <a:lnSpc>
                  <a:spcPct val="150000"/>
                </a:lnSpc>
              </a:pPr>
              <a:r>
                <a:rPr lang="zh-CN" altLang="en-US" sz="2400" b="1" dirty="0">
                  <a:solidFill>
                    <a:schemeClr val="bg1"/>
                  </a:solidFill>
                  <a:latin typeface="微软雅黑 Light" panose="020B0502040204020203" pitchFamily="34" charset="-122"/>
                  <a:ea typeface="微软雅黑 Light" panose="020B0502040204020203" pitchFamily="34" charset="-122"/>
                </a:rPr>
                <a:t>谢谢大家</a:t>
              </a:r>
            </a:p>
          </p:txBody>
        </p:sp>
      </p:grpSp>
      <p:sp>
        <p:nvSpPr>
          <p:cNvPr id="5" name="Freeform 785"/>
          <p:cNvSpPr>
            <a:spLocks noEditPoints="1"/>
          </p:cNvSpPr>
          <p:nvPr/>
        </p:nvSpPr>
        <p:spPr bwMode="auto">
          <a:xfrm>
            <a:off x="4275569" y="1658265"/>
            <a:ext cx="621897" cy="877968"/>
          </a:xfrm>
          <a:custGeom>
            <a:avLst/>
            <a:gdLst>
              <a:gd name="T0" fmla="*/ 36 w 50"/>
              <a:gd name="T1" fmla="*/ 49 h 71"/>
              <a:gd name="T2" fmla="*/ 38 w 50"/>
              <a:gd name="T3" fmla="*/ 52 h 71"/>
              <a:gd name="T4" fmla="*/ 14 w 50"/>
              <a:gd name="T5" fmla="*/ 55 h 71"/>
              <a:gd name="T6" fmla="*/ 11 w 50"/>
              <a:gd name="T7" fmla="*/ 52 h 71"/>
              <a:gd name="T8" fmla="*/ 14 w 50"/>
              <a:gd name="T9" fmla="*/ 47 h 71"/>
              <a:gd name="T10" fmla="*/ 4 w 50"/>
              <a:gd name="T11" fmla="*/ 39 h 71"/>
              <a:gd name="T12" fmla="*/ 7 w 50"/>
              <a:gd name="T13" fmla="*/ 7 h 71"/>
              <a:gd name="T14" fmla="*/ 43 w 50"/>
              <a:gd name="T15" fmla="*/ 7 h 71"/>
              <a:gd name="T16" fmla="*/ 46 w 50"/>
              <a:gd name="T17" fmla="*/ 39 h 71"/>
              <a:gd name="T18" fmla="*/ 36 w 50"/>
              <a:gd name="T19" fmla="*/ 47 h 71"/>
              <a:gd name="T20" fmla="*/ 25 w 50"/>
              <a:gd name="T21" fmla="*/ 71 h 71"/>
              <a:gd name="T22" fmla="*/ 14 w 50"/>
              <a:gd name="T23" fmla="*/ 67 h 71"/>
              <a:gd name="T24" fmla="*/ 11 w 50"/>
              <a:gd name="T25" fmla="*/ 64 h 71"/>
              <a:gd name="T26" fmla="*/ 36 w 50"/>
              <a:gd name="T27" fmla="*/ 62 h 71"/>
              <a:gd name="T28" fmla="*/ 38 w 50"/>
              <a:gd name="T29" fmla="*/ 64 h 71"/>
              <a:gd name="T30" fmla="*/ 30 w 50"/>
              <a:gd name="T31" fmla="*/ 67 h 71"/>
              <a:gd name="T32" fmla="*/ 16 w 50"/>
              <a:gd name="T33" fmla="*/ 27 h 71"/>
              <a:gd name="T34" fmla="*/ 23 w 50"/>
              <a:gd name="T35" fmla="*/ 40 h 71"/>
              <a:gd name="T36" fmla="*/ 27 w 50"/>
              <a:gd name="T37" fmla="*/ 23 h 71"/>
              <a:gd name="T38" fmla="*/ 20 w 50"/>
              <a:gd name="T39" fmla="*/ 10 h 71"/>
              <a:gd name="T40" fmla="*/ 36 w 50"/>
              <a:gd name="T41" fmla="*/ 55 h 71"/>
              <a:gd name="T42" fmla="*/ 38 w 50"/>
              <a:gd name="T43" fmla="*/ 58 h 71"/>
              <a:gd name="T44" fmla="*/ 14 w 50"/>
              <a:gd name="T45" fmla="*/ 61 h 71"/>
              <a:gd name="T46" fmla="*/ 11 w 50"/>
              <a:gd name="T47" fmla="*/ 58 h 71"/>
              <a:gd name="T48" fmla="*/ 31 w 50"/>
              <a:gd name="T49" fmla="*/ 49 h 71"/>
              <a:gd name="T50" fmla="*/ 31 w 50"/>
              <a:gd name="T51" fmla="*/ 44 h 71"/>
              <a:gd name="T52" fmla="*/ 42 w 50"/>
              <a:gd name="T53" fmla="*/ 36 h 71"/>
              <a:gd name="T54" fmla="*/ 45 w 50"/>
              <a:gd name="T55" fmla="*/ 25 h 71"/>
              <a:gd name="T56" fmla="*/ 25 w 50"/>
              <a:gd name="T57" fmla="*/ 5 h 71"/>
              <a:gd name="T58" fmla="*/ 5 w 50"/>
              <a:gd name="T59" fmla="*/ 25 h 71"/>
              <a:gd name="T60" fmla="*/ 8 w 50"/>
              <a:gd name="T61" fmla="*/ 36 h 71"/>
              <a:gd name="T62" fmla="*/ 19 w 50"/>
              <a:gd name="T63" fmla="*/ 44 h 71"/>
              <a:gd name="T64" fmla="*/ 19 w 50"/>
              <a:gd name="T65" fmla="*/ 4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 h="71">
                <a:moveTo>
                  <a:pt x="36" y="47"/>
                </a:moveTo>
                <a:cubicBezTo>
                  <a:pt x="36" y="49"/>
                  <a:pt x="36" y="49"/>
                  <a:pt x="36" y="49"/>
                </a:cubicBezTo>
                <a:cubicBezTo>
                  <a:pt x="37" y="50"/>
                  <a:pt x="38" y="51"/>
                  <a:pt x="38" y="52"/>
                </a:cubicBezTo>
                <a:cubicBezTo>
                  <a:pt x="38" y="52"/>
                  <a:pt x="38" y="52"/>
                  <a:pt x="38" y="52"/>
                </a:cubicBezTo>
                <a:cubicBezTo>
                  <a:pt x="38" y="53"/>
                  <a:pt x="37" y="55"/>
                  <a:pt x="36" y="55"/>
                </a:cubicBezTo>
                <a:cubicBezTo>
                  <a:pt x="14" y="55"/>
                  <a:pt x="14" y="55"/>
                  <a:pt x="14" y="55"/>
                </a:cubicBezTo>
                <a:cubicBezTo>
                  <a:pt x="13" y="55"/>
                  <a:pt x="11" y="53"/>
                  <a:pt x="11" y="52"/>
                </a:cubicBezTo>
                <a:cubicBezTo>
                  <a:pt x="11" y="52"/>
                  <a:pt x="11" y="52"/>
                  <a:pt x="11" y="52"/>
                </a:cubicBezTo>
                <a:cubicBezTo>
                  <a:pt x="11" y="51"/>
                  <a:pt x="12" y="50"/>
                  <a:pt x="14" y="49"/>
                </a:cubicBezTo>
                <a:cubicBezTo>
                  <a:pt x="14" y="47"/>
                  <a:pt x="14" y="47"/>
                  <a:pt x="14" y="47"/>
                </a:cubicBezTo>
                <a:cubicBezTo>
                  <a:pt x="10" y="45"/>
                  <a:pt x="6" y="43"/>
                  <a:pt x="4" y="39"/>
                </a:cubicBezTo>
                <a:cubicBezTo>
                  <a:pt x="4" y="39"/>
                  <a:pt x="4" y="39"/>
                  <a:pt x="4" y="39"/>
                </a:cubicBezTo>
                <a:cubicBezTo>
                  <a:pt x="1" y="35"/>
                  <a:pt x="0" y="30"/>
                  <a:pt x="0" y="25"/>
                </a:cubicBezTo>
                <a:cubicBezTo>
                  <a:pt x="0" y="18"/>
                  <a:pt x="3" y="12"/>
                  <a:pt x="7" y="7"/>
                </a:cubicBezTo>
                <a:cubicBezTo>
                  <a:pt x="12" y="3"/>
                  <a:pt x="18" y="0"/>
                  <a:pt x="25" y="0"/>
                </a:cubicBezTo>
                <a:cubicBezTo>
                  <a:pt x="32" y="0"/>
                  <a:pt x="38" y="3"/>
                  <a:pt x="43" y="7"/>
                </a:cubicBezTo>
                <a:cubicBezTo>
                  <a:pt x="47" y="12"/>
                  <a:pt x="50" y="18"/>
                  <a:pt x="50" y="25"/>
                </a:cubicBezTo>
                <a:cubicBezTo>
                  <a:pt x="50" y="30"/>
                  <a:pt x="48" y="35"/>
                  <a:pt x="46" y="39"/>
                </a:cubicBezTo>
                <a:cubicBezTo>
                  <a:pt x="46" y="39"/>
                  <a:pt x="46" y="39"/>
                  <a:pt x="46" y="39"/>
                </a:cubicBezTo>
                <a:cubicBezTo>
                  <a:pt x="43" y="43"/>
                  <a:pt x="40" y="45"/>
                  <a:pt x="36" y="47"/>
                </a:cubicBezTo>
                <a:close/>
                <a:moveTo>
                  <a:pt x="30" y="67"/>
                </a:moveTo>
                <a:cubicBezTo>
                  <a:pt x="30" y="69"/>
                  <a:pt x="28" y="71"/>
                  <a:pt x="25" y="71"/>
                </a:cubicBezTo>
                <a:cubicBezTo>
                  <a:pt x="22" y="71"/>
                  <a:pt x="20" y="69"/>
                  <a:pt x="19" y="67"/>
                </a:cubicBezTo>
                <a:cubicBezTo>
                  <a:pt x="14" y="67"/>
                  <a:pt x="14" y="67"/>
                  <a:pt x="14" y="67"/>
                </a:cubicBezTo>
                <a:cubicBezTo>
                  <a:pt x="13" y="67"/>
                  <a:pt x="11" y="66"/>
                  <a:pt x="11" y="64"/>
                </a:cubicBezTo>
                <a:cubicBezTo>
                  <a:pt x="11" y="64"/>
                  <a:pt x="11" y="64"/>
                  <a:pt x="11" y="64"/>
                </a:cubicBezTo>
                <a:cubicBezTo>
                  <a:pt x="11" y="63"/>
                  <a:pt x="13" y="62"/>
                  <a:pt x="14" y="62"/>
                </a:cubicBezTo>
                <a:cubicBezTo>
                  <a:pt x="36" y="62"/>
                  <a:pt x="36" y="62"/>
                  <a:pt x="36" y="62"/>
                </a:cubicBezTo>
                <a:cubicBezTo>
                  <a:pt x="37" y="62"/>
                  <a:pt x="38" y="63"/>
                  <a:pt x="38" y="64"/>
                </a:cubicBezTo>
                <a:cubicBezTo>
                  <a:pt x="38" y="64"/>
                  <a:pt x="38" y="64"/>
                  <a:pt x="38" y="64"/>
                </a:cubicBezTo>
                <a:cubicBezTo>
                  <a:pt x="38" y="66"/>
                  <a:pt x="37" y="67"/>
                  <a:pt x="36" y="67"/>
                </a:cubicBezTo>
                <a:cubicBezTo>
                  <a:pt x="30" y="67"/>
                  <a:pt x="30" y="67"/>
                  <a:pt x="30" y="67"/>
                </a:cubicBezTo>
                <a:close/>
                <a:moveTo>
                  <a:pt x="20" y="10"/>
                </a:moveTo>
                <a:cubicBezTo>
                  <a:pt x="16" y="27"/>
                  <a:pt x="16" y="27"/>
                  <a:pt x="16" y="27"/>
                </a:cubicBezTo>
                <a:cubicBezTo>
                  <a:pt x="28" y="28"/>
                  <a:pt x="28" y="28"/>
                  <a:pt x="28" y="28"/>
                </a:cubicBezTo>
                <a:cubicBezTo>
                  <a:pt x="23" y="40"/>
                  <a:pt x="23" y="40"/>
                  <a:pt x="23" y="40"/>
                </a:cubicBezTo>
                <a:cubicBezTo>
                  <a:pt x="36" y="26"/>
                  <a:pt x="36" y="26"/>
                  <a:pt x="36" y="26"/>
                </a:cubicBezTo>
                <a:cubicBezTo>
                  <a:pt x="27" y="23"/>
                  <a:pt x="27" y="23"/>
                  <a:pt x="27" y="23"/>
                </a:cubicBezTo>
                <a:cubicBezTo>
                  <a:pt x="32" y="14"/>
                  <a:pt x="32" y="14"/>
                  <a:pt x="32" y="14"/>
                </a:cubicBezTo>
                <a:cubicBezTo>
                  <a:pt x="20" y="10"/>
                  <a:pt x="20" y="10"/>
                  <a:pt x="20" y="10"/>
                </a:cubicBezTo>
                <a:close/>
                <a:moveTo>
                  <a:pt x="14" y="55"/>
                </a:moveTo>
                <a:cubicBezTo>
                  <a:pt x="36" y="55"/>
                  <a:pt x="36" y="55"/>
                  <a:pt x="36" y="55"/>
                </a:cubicBezTo>
                <a:cubicBezTo>
                  <a:pt x="37" y="55"/>
                  <a:pt x="38" y="57"/>
                  <a:pt x="38" y="58"/>
                </a:cubicBezTo>
                <a:cubicBezTo>
                  <a:pt x="38" y="58"/>
                  <a:pt x="38" y="58"/>
                  <a:pt x="38" y="58"/>
                </a:cubicBezTo>
                <a:cubicBezTo>
                  <a:pt x="38" y="60"/>
                  <a:pt x="37" y="61"/>
                  <a:pt x="36" y="61"/>
                </a:cubicBezTo>
                <a:cubicBezTo>
                  <a:pt x="14" y="61"/>
                  <a:pt x="14" y="61"/>
                  <a:pt x="14" y="61"/>
                </a:cubicBezTo>
                <a:cubicBezTo>
                  <a:pt x="13" y="61"/>
                  <a:pt x="11" y="60"/>
                  <a:pt x="11" y="58"/>
                </a:cubicBezTo>
                <a:cubicBezTo>
                  <a:pt x="11" y="58"/>
                  <a:pt x="11" y="58"/>
                  <a:pt x="11" y="58"/>
                </a:cubicBezTo>
                <a:cubicBezTo>
                  <a:pt x="11" y="57"/>
                  <a:pt x="13" y="55"/>
                  <a:pt x="14" y="55"/>
                </a:cubicBezTo>
                <a:close/>
                <a:moveTo>
                  <a:pt x="31" y="49"/>
                </a:moveTo>
                <a:cubicBezTo>
                  <a:pt x="31" y="46"/>
                  <a:pt x="31" y="46"/>
                  <a:pt x="31" y="46"/>
                </a:cubicBezTo>
                <a:cubicBezTo>
                  <a:pt x="31" y="44"/>
                  <a:pt x="31" y="44"/>
                  <a:pt x="31" y="44"/>
                </a:cubicBezTo>
                <a:cubicBezTo>
                  <a:pt x="33" y="43"/>
                  <a:pt x="33" y="43"/>
                  <a:pt x="33" y="43"/>
                </a:cubicBezTo>
                <a:cubicBezTo>
                  <a:pt x="36" y="42"/>
                  <a:pt x="39" y="39"/>
                  <a:pt x="42" y="36"/>
                </a:cubicBezTo>
                <a:cubicBezTo>
                  <a:pt x="42" y="36"/>
                  <a:pt x="42" y="36"/>
                  <a:pt x="42" y="36"/>
                </a:cubicBezTo>
                <a:cubicBezTo>
                  <a:pt x="44" y="33"/>
                  <a:pt x="45" y="29"/>
                  <a:pt x="45" y="25"/>
                </a:cubicBezTo>
                <a:cubicBezTo>
                  <a:pt x="45" y="19"/>
                  <a:pt x="43" y="14"/>
                  <a:pt x="39" y="11"/>
                </a:cubicBezTo>
                <a:cubicBezTo>
                  <a:pt x="35" y="7"/>
                  <a:pt x="30" y="5"/>
                  <a:pt x="25" y="5"/>
                </a:cubicBezTo>
                <a:cubicBezTo>
                  <a:pt x="19" y="5"/>
                  <a:pt x="14" y="7"/>
                  <a:pt x="11" y="11"/>
                </a:cubicBezTo>
                <a:cubicBezTo>
                  <a:pt x="7" y="14"/>
                  <a:pt x="5" y="19"/>
                  <a:pt x="5" y="25"/>
                </a:cubicBezTo>
                <a:cubicBezTo>
                  <a:pt x="5" y="29"/>
                  <a:pt x="6" y="33"/>
                  <a:pt x="8" y="36"/>
                </a:cubicBezTo>
                <a:cubicBezTo>
                  <a:pt x="8" y="36"/>
                  <a:pt x="8" y="36"/>
                  <a:pt x="8" y="36"/>
                </a:cubicBezTo>
                <a:cubicBezTo>
                  <a:pt x="10" y="39"/>
                  <a:pt x="14" y="42"/>
                  <a:pt x="17" y="43"/>
                </a:cubicBezTo>
                <a:cubicBezTo>
                  <a:pt x="19" y="44"/>
                  <a:pt x="19" y="44"/>
                  <a:pt x="19" y="44"/>
                </a:cubicBezTo>
                <a:cubicBezTo>
                  <a:pt x="19" y="46"/>
                  <a:pt x="19" y="46"/>
                  <a:pt x="19" y="46"/>
                </a:cubicBezTo>
                <a:cubicBezTo>
                  <a:pt x="19" y="49"/>
                  <a:pt x="19" y="49"/>
                  <a:pt x="19" y="49"/>
                </a:cubicBezTo>
                <a:lnTo>
                  <a:pt x="31" y="49"/>
                </a:lnTo>
                <a:close/>
              </a:path>
            </a:pathLst>
          </a:custGeom>
          <a:solidFill>
            <a:schemeClr val="bg1"/>
          </a:solidFill>
          <a:ln>
            <a:noFill/>
          </a:ln>
        </p:spPr>
        <p:txBody>
          <a:bodyPr vert="horz" wrap="square" lIns="68580" tIns="34291" rIns="68580" bIns="34291" numCol="1" anchor="t" anchorCtr="0" compatLnSpc="1">
            <a:prstTxWarp prst="textNoShape">
              <a:avLst/>
            </a:prstTxWarp>
          </a:bodyPr>
          <a:lstStyle/>
          <a:p>
            <a:endParaRPr lang="zh-CN" altLang="en-US" sz="1351"/>
          </a:p>
        </p:txBody>
      </p:sp>
    </p:spTree>
    <p:extLst>
      <p:ext uri="{BB962C8B-B14F-4D97-AF65-F5344CB8AC3E}">
        <p14:creationId xmlns:p14="http://schemas.microsoft.com/office/powerpoint/2010/main" val="2009604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flipV="1">
            <a:off x="3945455" y="1402926"/>
            <a:ext cx="1244600" cy="1244600"/>
          </a:xfrm>
          <a:prstGeom prst="ellipse">
            <a:avLst/>
          </a:prstGeom>
          <a:solidFill>
            <a:schemeClr val="accent1"/>
          </a:solidFill>
          <a:ln w="38100">
            <a:solidFill>
              <a:schemeClr val="bg1"/>
            </a:solidFill>
          </a:ln>
          <a:effectLst>
            <a:outerShdw blurRad="177800" dist="12700" dir="27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文本框 13"/>
          <p:cNvSpPr txBox="1"/>
          <p:nvPr/>
        </p:nvSpPr>
        <p:spPr>
          <a:xfrm>
            <a:off x="2281755" y="2787072"/>
            <a:ext cx="4572000" cy="584775"/>
          </a:xfrm>
          <a:prstGeom prst="rect">
            <a:avLst/>
          </a:prstGeom>
          <a:noFill/>
        </p:spPr>
        <p:txBody>
          <a:bodyPr wrap="square" rtlCol="0">
            <a:spAutoFit/>
          </a:bodyPr>
          <a:lstStyle/>
          <a:p>
            <a:pPr algn="ctr"/>
            <a:r>
              <a:rPr lang="zh-CN" altLang="en-US" sz="3200" dirty="0">
                <a:solidFill>
                  <a:srgbClr val="171E28"/>
                </a:solidFill>
                <a:latin typeface="微软雅黑 Light" panose="020B0502040204020203" pitchFamily="34" charset="-122"/>
                <a:ea typeface="微软雅黑 Light" panose="020B0502040204020203" pitchFamily="34" charset="-122"/>
                <a:cs typeface="方正兰亭细黑_GBK_M" panose="02010600010101010101" pitchFamily="2" charset="2"/>
              </a:rPr>
              <a:t>运算符重载</a:t>
            </a:r>
          </a:p>
        </p:txBody>
      </p:sp>
      <p:sp>
        <p:nvSpPr>
          <p:cNvPr id="4" name="矩形 3"/>
          <p:cNvSpPr/>
          <p:nvPr/>
        </p:nvSpPr>
        <p:spPr>
          <a:xfrm>
            <a:off x="3523165" y="3371847"/>
            <a:ext cx="2126255"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9" name="Freeform 1645"/>
          <p:cNvSpPr>
            <a:spLocks noEditPoints="1"/>
          </p:cNvSpPr>
          <p:nvPr/>
        </p:nvSpPr>
        <p:spPr bwMode="auto">
          <a:xfrm>
            <a:off x="4334484" y="1807395"/>
            <a:ext cx="466547" cy="435673"/>
          </a:xfrm>
          <a:custGeom>
            <a:avLst/>
            <a:gdLst>
              <a:gd name="T0" fmla="*/ 104 w 154"/>
              <a:gd name="T1" fmla="*/ 69 h 144"/>
              <a:gd name="T2" fmla="*/ 115 w 154"/>
              <a:gd name="T3" fmla="*/ 66 h 144"/>
              <a:gd name="T4" fmla="*/ 149 w 154"/>
              <a:gd name="T5" fmla="*/ 6 h 144"/>
              <a:gd name="T6" fmla="*/ 129 w 154"/>
              <a:gd name="T7" fmla="*/ 6 h 144"/>
              <a:gd name="T8" fmla="*/ 119 w 154"/>
              <a:gd name="T9" fmla="*/ 6 h 144"/>
              <a:gd name="T10" fmla="*/ 119 w 154"/>
              <a:gd name="T11" fmla="*/ 0 h 144"/>
              <a:gd name="T12" fmla="*/ 35 w 154"/>
              <a:gd name="T13" fmla="*/ 0 h 144"/>
              <a:gd name="T14" fmla="*/ 35 w 154"/>
              <a:gd name="T15" fmla="*/ 6 h 144"/>
              <a:gd name="T16" fmla="*/ 25 w 154"/>
              <a:gd name="T17" fmla="*/ 6 h 144"/>
              <a:gd name="T18" fmla="*/ 5 w 154"/>
              <a:gd name="T19" fmla="*/ 6 h 144"/>
              <a:gd name="T20" fmla="*/ 39 w 154"/>
              <a:gd name="T21" fmla="*/ 66 h 144"/>
              <a:gd name="T22" fmla="*/ 50 w 154"/>
              <a:gd name="T23" fmla="*/ 69 h 144"/>
              <a:gd name="T24" fmla="*/ 71 w 154"/>
              <a:gd name="T25" fmla="*/ 83 h 144"/>
              <a:gd name="T26" fmla="*/ 71 w 154"/>
              <a:gd name="T27" fmla="*/ 126 h 144"/>
              <a:gd name="T28" fmla="*/ 35 w 154"/>
              <a:gd name="T29" fmla="*/ 144 h 144"/>
              <a:gd name="T30" fmla="*/ 119 w 154"/>
              <a:gd name="T31" fmla="*/ 144 h 144"/>
              <a:gd name="T32" fmla="*/ 83 w 154"/>
              <a:gd name="T33" fmla="*/ 126 h 144"/>
              <a:gd name="T34" fmla="*/ 83 w 154"/>
              <a:gd name="T35" fmla="*/ 83 h 144"/>
              <a:gd name="T36" fmla="*/ 104 w 154"/>
              <a:gd name="T37" fmla="*/ 69 h 144"/>
              <a:gd name="T38" fmla="*/ 119 w 154"/>
              <a:gd name="T39" fmla="*/ 26 h 144"/>
              <a:gd name="T40" fmla="*/ 119 w 154"/>
              <a:gd name="T41" fmla="*/ 12 h 144"/>
              <a:gd name="T42" fmla="*/ 129 w 154"/>
              <a:gd name="T43" fmla="*/ 12 h 144"/>
              <a:gd name="T44" fmla="*/ 143 w 154"/>
              <a:gd name="T45" fmla="*/ 12 h 144"/>
              <a:gd name="T46" fmla="*/ 113 w 154"/>
              <a:gd name="T47" fmla="*/ 60 h 144"/>
              <a:gd name="T48" fmla="*/ 109 w 154"/>
              <a:gd name="T49" fmla="*/ 62 h 144"/>
              <a:gd name="T50" fmla="*/ 119 w 154"/>
              <a:gd name="T51" fmla="*/ 26 h 144"/>
              <a:gd name="T52" fmla="*/ 41 w 154"/>
              <a:gd name="T53" fmla="*/ 60 h 144"/>
              <a:gd name="T54" fmla="*/ 11 w 154"/>
              <a:gd name="T55" fmla="*/ 12 h 144"/>
              <a:gd name="T56" fmla="*/ 25 w 154"/>
              <a:gd name="T57" fmla="*/ 12 h 144"/>
              <a:gd name="T58" fmla="*/ 35 w 154"/>
              <a:gd name="T59" fmla="*/ 12 h 144"/>
              <a:gd name="T60" fmla="*/ 35 w 154"/>
              <a:gd name="T61" fmla="*/ 26 h 144"/>
              <a:gd name="T62" fmla="*/ 45 w 154"/>
              <a:gd name="T63" fmla="*/ 62 h 144"/>
              <a:gd name="T64" fmla="*/ 41 w 154"/>
              <a:gd name="T65" fmla="*/ 60 h 144"/>
              <a:gd name="T66" fmla="*/ 77 w 154"/>
              <a:gd name="T67" fmla="*/ 53 h 144"/>
              <a:gd name="T68" fmla="*/ 58 w 154"/>
              <a:gd name="T69" fmla="*/ 66 h 144"/>
              <a:gd name="T70" fmla="*/ 65 w 154"/>
              <a:gd name="T71" fmla="*/ 44 h 144"/>
              <a:gd name="T72" fmla="*/ 47 w 154"/>
              <a:gd name="T73" fmla="*/ 31 h 144"/>
              <a:gd name="T74" fmla="*/ 70 w 154"/>
              <a:gd name="T75" fmla="*/ 30 h 144"/>
              <a:gd name="T76" fmla="*/ 77 w 154"/>
              <a:gd name="T77" fmla="*/ 9 h 144"/>
              <a:gd name="T78" fmla="*/ 84 w 154"/>
              <a:gd name="T79" fmla="*/ 30 h 144"/>
              <a:gd name="T80" fmla="*/ 107 w 154"/>
              <a:gd name="T81" fmla="*/ 31 h 144"/>
              <a:gd name="T82" fmla="*/ 89 w 154"/>
              <a:gd name="T83" fmla="*/ 44 h 144"/>
              <a:gd name="T84" fmla="*/ 96 w 154"/>
              <a:gd name="T85" fmla="*/ 66 h 144"/>
              <a:gd name="T86" fmla="*/ 77 w 154"/>
              <a:gd name="T87" fmla="*/ 5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2154374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800602"/>
            <a:ext cx="9144000" cy="2004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1042645" y="334154"/>
            <a:ext cx="3308919" cy="523220"/>
          </a:xfrm>
          <a:prstGeom prst="rect">
            <a:avLst/>
          </a:prstGeom>
          <a:noFill/>
        </p:spPr>
        <p:txBody>
          <a:bodyPr wrap="none" rtlCol="0">
            <a:spAutoFit/>
          </a:bodyPr>
          <a:lstStyle/>
          <a:p>
            <a:r>
              <a:rPr lang="zh-CN" altLang="en-US" sz="2800" dirty="0">
                <a:latin typeface="微软雅黑 Light" panose="020B0502040204020203" pitchFamily="34" charset="-122"/>
                <a:ea typeface="微软雅黑 Light" panose="020B0502040204020203" pitchFamily="34" charset="-122"/>
              </a:rPr>
              <a:t>复数类</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运算符重载</a:t>
            </a:r>
            <a:endParaRPr lang="en-US" altLang="zh-CN" sz="2800" dirty="0">
              <a:latin typeface="微软雅黑 Light" panose="020B0502040204020203" pitchFamily="34" charset="-122"/>
              <a:ea typeface="微软雅黑 Light" panose="020B0502040204020203" pitchFamily="34" charset="-122"/>
            </a:endParaRPr>
          </a:p>
        </p:txBody>
      </p:sp>
      <p:sp>
        <p:nvSpPr>
          <p:cNvPr id="2" name="矩形 1">
            <a:extLst>
              <a:ext uri="{FF2B5EF4-FFF2-40B4-BE49-F238E27FC236}">
                <a16:creationId xmlns:a16="http://schemas.microsoft.com/office/drawing/2014/main" id="{7CD1CFEC-B69E-4034-8B8E-7C657938239A}"/>
              </a:ext>
            </a:extLst>
          </p:cNvPr>
          <p:cNvSpPr/>
          <p:nvPr/>
        </p:nvSpPr>
        <p:spPr>
          <a:xfrm>
            <a:off x="851770" y="783629"/>
            <a:ext cx="7440460" cy="4358116"/>
          </a:xfrm>
          <a:prstGeom prst="rect">
            <a:avLst/>
          </a:prstGeom>
        </p:spPr>
        <p:txBody>
          <a:bodyPr wrap="square">
            <a:spAutoFit/>
          </a:bodyPr>
          <a:lstStyle/>
          <a:p>
            <a:pPr marL="287338" lvl="0" indent="-6350" fontAlgn="base">
              <a:spcBef>
                <a:spcPct val="20000"/>
              </a:spcBef>
              <a:spcAft>
                <a:spcPct val="0"/>
              </a:spcAft>
            </a:pPr>
            <a:r>
              <a:rPr lang="zh-CN" altLang="en-US" b="1" dirty="0">
                <a:solidFill>
                  <a:srgbClr val="000000"/>
                </a:solidFill>
                <a:latin typeface="Times New Roman"/>
                <a:ea typeface="宋体"/>
              </a:rPr>
              <a:t>#</a:t>
            </a:r>
            <a:r>
              <a:rPr lang="en-US" altLang="zh-CN" b="1" dirty="0">
                <a:solidFill>
                  <a:srgbClr val="000000"/>
                </a:solidFill>
                <a:latin typeface="Times New Roman"/>
                <a:ea typeface="宋体"/>
              </a:rPr>
              <a:t>include &lt;iostream&gt;</a:t>
            </a:r>
          </a:p>
          <a:p>
            <a:pPr marL="287338" lvl="0" indent="-6350" fontAlgn="base">
              <a:spcBef>
                <a:spcPct val="20000"/>
              </a:spcBef>
              <a:spcAft>
                <a:spcPct val="0"/>
              </a:spcAft>
            </a:pPr>
            <a:r>
              <a:rPr lang="en-US" altLang="zh-CN" b="1" dirty="0">
                <a:solidFill>
                  <a:srgbClr val="000000"/>
                </a:solidFill>
                <a:latin typeface="Times New Roman"/>
                <a:ea typeface="宋体"/>
              </a:rPr>
              <a:t>using namespace std;</a:t>
            </a:r>
          </a:p>
          <a:p>
            <a:pPr marL="287338" lvl="0" indent="-6350" fontAlgn="base">
              <a:spcBef>
                <a:spcPct val="20000"/>
              </a:spcBef>
              <a:spcAft>
                <a:spcPct val="0"/>
              </a:spcAft>
            </a:pPr>
            <a:r>
              <a:rPr lang="en-US" altLang="zh-CN" b="1" dirty="0">
                <a:solidFill>
                  <a:srgbClr val="000000"/>
                </a:solidFill>
                <a:latin typeface="Times New Roman"/>
                <a:ea typeface="宋体"/>
              </a:rPr>
              <a:t>class Complex</a:t>
            </a:r>
          </a:p>
          <a:p>
            <a:pPr marL="287338" lvl="0" indent="-6350" fontAlgn="base">
              <a:spcBef>
                <a:spcPct val="20000"/>
              </a:spcBef>
              <a:spcAft>
                <a:spcPct val="0"/>
              </a:spcAft>
            </a:pPr>
            <a:r>
              <a:rPr lang="en-US" altLang="zh-CN" b="1" dirty="0">
                <a:solidFill>
                  <a:srgbClr val="000000"/>
                </a:solidFill>
                <a:latin typeface="Times New Roman"/>
                <a:ea typeface="宋体"/>
              </a:rPr>
              <a:t>{public:</a:t>
            </a:r>
          </a:p>
          <a:p>
            <a:pPr marL="287338" lvl="0" indent="-6350" fontAlgn="base">
              <a:spcBef>
                <a:spcPct val="20000"/>
              </a:spcBef>
              <a:spcAft>
                <a:spcPct val="0"/>
              </a:spcAft>
            </a:pPr>
            <a:r>
              <a:rPr lang="en-US" altLang="zh-CN" b="1" dirty="0">
                <a:solidFill>
                  <a:srgbClr val="000000"/>
                </a:solidFill>
                <a:latin typeface="Times New Roman"/>
                <a:ea typeface="宋体"/>
              </a:rPr>
              <a:t>Complex(double r = 0, double </a:t>
            </a:r>
            <a:r>
              <a:rPr lang="en-US" altLang="zh-CN" b="1" dirty="0" err="1">
                <a:solidFill>
                  <a:srgbClr val="000000"/>
                </a:solidFill>
                <a:latin typeface="Times New Roman"/>
                <a:ea typeface="宋体"/>
              </a:rPr>
              <a:t>i</a:t>
            </a:r>
            <a:r>
              <a:rPr lang="en-US" altLang="zh-CN" b="1" dirty="0">
                <a:solidFill>
                  <a:srgbClr val="000000"/>
                </a:solidFill>
                <a:latin typeface="Times New Roman"/>
                <a:ea typeface="宋体"/>
              </a:rPr>
              <a:t> = 0) : real(r), </a:t>
            </a:r>
            <a:r>
              <a:rPr lang="en-US" altLang="zh-CN" b="1" dirty="0" err="1">
                <a:solidFill>
                  <a:srgbClr val="000000"/>
                </a:solidFill>
                <a:latin typeface="Times New Roman"/>
                <a:ea typeface="宋体"/>
              </a:rPr>
              <a:t>imag</a:t>
            </a:r>
            <a:r>
              <a:rPr lang="en-US" altLang="zh-CN" b="1" dirty="0">
                <a:solidFill>
                  <a:srgbClr val="000000"/>
                </a:solidFill>
                <a:latin typeface="Times New Roman"/>
                <a:ea typeface="宋体"/>
              </a:rPr>
              <a:t>(</a:t>
            </a:r>
            <a:r>
              <a:rPr lang="en-US" altLang="zh-CN" b="1" dirty="0" err="1">
                <a:solidFill>
                  <a:srgbClr val="000000"/>
                </a:solidFill>
                <a:latin typeface="Times New Roman"/>
                <a:ea typeface="宋体"/>
              </a:rPr>
              <a:t>i</a:t>
            </a:r>
            <a:r>
              <a:rPr lang="en-US" altLang="zh-CN" b="1" dirty="0">
                <a:solidFill>
                  <a:srgbClr val="000000"/>
                </a:solidFill>
                <a:latin typeface="Times New Roman"/>
                <a:ea typeface="宋体"/>
              </a:rPr>
              <a:t>) {}</a:t>
            </a:r>
          </a:p>
          <a:p>
            <a:pPr marL="287338" lvl="0" indent="-6350" fontAlgn="base">
              <a:spcBef>
                <a:spcPct val="20000"/>
              </a:spcBef>
              <a:spcAft>
                <a:spcPct val="0"/>
              </a:spcAft>
            </a:pPr>
            <a:r>
              <a:rPr lang="en-US" altLang="zh-CN" b="1" dirty="0">
                <a:solidFill>
                  <a:srgbClr val="FF0000"/>
                </a:solidFill>
                <a:latin typeface="Times New Roman"/>
                <a:ea typeface="宋体"/>
              </a:rPr>
              <a:t>//</a:t>
            </a:r>
            <a:r>
              <a:rPr lang="zh-CN" altLang="en-US" b="1" dirty="0">
                <a:solidFill>
                  <a:srgbClr val="FF0000"/>
                </a:solidFill>
                <a:latin typeface="Times New Roman"/>
                <a:ea typeface="宋体"/>
              </a:rPr>
              <a:t>重载运算符的函数</a:t>
            </a:r>
            <a:endParaRPr lang="en-US" altLang="zh-CN" b="1" dirty="0">
              <a:solidFill>
                <a:srgbClr val="FF0000"/>
              </a:solidFill>
              <a:latin typeface="Times New Roman"/>
              <a:ea typeface="宋体"/>
            </a:endParaRPr>
          </a:p>
          <a:p>
            <a:pPr marL="287338" lvl="0" indent="-6350" fontAlgn="base">
              <a:spcBef>
                <a:spcPct val="20000"/>
              </a:spcBef>
              <a:spcAft>
                <a:spcPct val="0"/>
              </a:spcAft>
            </a:pPr>
            <a:r>
              <a:rPr lang="en-US" altLang="zh-CN" b="1" dirty="0">
                <a:solidFill>
                  <a:srgbClr val="FF0000"/>
                </a:solidFill>
                <a:latin typeface="Times New Roman"/>
                <a:ea typeface="宋体"/>
              </a:rPr>
              <a:t>Complex operator+(const Complex&amp; other) const {</a:t>
            </a:r>
          </a:p>
          <a:p>
            <a:pPr marL="287338" lvl="0" indent="-6350" fontAlgn="base">
              <a:spcBef>
                <a:spcPct val="20000"/>
              </a:spcBef>
              <a:spcAft>
                <a:spcPct val="0"/>
              </a:spcAft>
            </a:pPr>
            <a:r>
              <a:rPr lang="en-US" altLang="zh-CN" b="1" dirty="0">
                <a:solidFill>
                  <a:srgbClr val="FF0000"/>
                </a:solidFill>
                <a:latin typeface="Times New Roman"/>
                <a:ea typeface="宋体"/>
              </a:rPr>
              <a:t>        return Complex(real + </a:t>
            </a:r>
            <a:r>
              <a:rPr lang="en-US" altLang="zh-CN" b="1" dirty="0" err="1">
                <a:solidFill>
                  <a:srgbClr val="FF0000"/>
                </a:solidFill>
                <a:latin typeface="Times New Roman"/>
                <a:ea typeface="宋体"/>
              </a:rPr>
              <a:t>other.real</a:t>
            </a:r>
            <a:r>
              <a:rPr lang="en-US" altLang="zh-CN" b="1" dirty="0">
                <a:solidFill>
                  <a:srgbClr val="FF0000"/>
                </a:solidFill>
                <a:latin typeface="Times New Roman"/>
                <a:ea typeface="宋体"/>
              </a:rPr>
              <a:t>, </a:t>
            </a:r>
            <a:r>
              <a:rPr lang="en-US" altLang="zh-CN" b="1" dirty="0" err="1">
                <a:solidFill>
                  <a:srgbClr val="FF0000"/>
                </a:solidFill>
                <a:latin typeface="Times New Roman"/>
                <a:ea typeface="宋体"/>
              </a:rPr>
              <a:t>imag</a:t>
            </a:r>
            <a:r>
              <a:rPr lang="en-US" altLang="zh-CN" b="1" dirty="0">
                <a:solidFill>
                  <a:srgbClr val="FF0000"/>
                </a:solidFill>
                <a:latin typeface="Times New Roman"/>
                <a:ea typeface="宋体"/>
              </a:rPr>
              <a:t> + </a:t>
            </a:r>
            <a:r>
              <a:rPr lang="en-US" altLang="zh-CN" b="1" dirty="0" err="1">
                <a:solidFill>
                  <a:srgbClr val="FF0000"/>
                </a:solidFill>
                <a:latin typeface="Times New Roman"/>
                <a:ea typeface="宋体"/>
              </a:rPr>
              <a:t>other.imag</a:t>
            </a:r>
            <a:r>
              <a:rPr lang="en-US" altLang="zh-CN" b="1" dirty="0">
                <a:solidFill>
                  <a:srgbClr val="FF0000"/>
                </a:solidFill>
                <a:latin typeface="Times New Roman"/>
                <a:ea typeface="宋体"/>
              </a:rPr>
              <a:t>);  }</a:t>
            </a:r>
          </a:p>
          <a:p>
            <a:pPr marL="287338" lvl="0" indent="-6350" fontAlgn="base">
              <a:spcBef>
                <a:spcPct val="20000"/>
              </a:spcBef>
              <a:spcAft>
                <a:spcPct val="0"/>
              </a:spcAft>
            </a:pPr>
            <a:r>
              <a:rPr lang="en-US" altLang="zh-CN" b="1" dirty="0">
                <a:solidFill>
                  <a:srgbClr val="FF0000"/>
                </a:solidFill>
                <a:latin typeface="Times New Roman"/>
                <a:ea typeface="宋体"/>
              </a:rPr>
              <a:t>…….</a:t>
            </a:r>
            <a:endParaRPr lang="zh-CN" altLang="en-US" b="1" dirty="0">
              <a:solidFill>
                <a:srgbClr val="FF0000"/>
              </a:solidFill>
              <a:latin typeface="Times New Roman"/>
              <a:ea typeface="宋体"/>
            </a:endParaRPr>
          </a:p>
          <a:p>
            <a:pPr marL="287338" lvl="0" indent="-6350" fontAlgn="base">
              <a:spcBef>
                <a:spcPct val="20000"/>
              </a:spcBef>
              <a:spcAft>
                <a:spcPct val="0"/>
              </a:spcAft>
            </a:pPr>
            <a:r>
              <a:rPr lang="en-US" altLang="zh-CN" b="1" dirty="0">
                <a:solidFill>
                  <a:srgbClr val="000000"/>
                </a:solidFill>
                <a:latin typeface="Times New Roman"/>
                <a:ea typeface="宋体"/>
              </a:rPr>
              <a:t>private:</a:t>
            </a:r>
          </a:p>
          <a:p>
            <a:pPr marL="287338" lvl="0" indent="-6350" fontAlgn="base">
              <a:spcBef>
                <a:spcPct val="20000"/>
              </a:spcBef>
              <a:spcAft>
                <a:spcPct val="0"/>
              </a:spcAft>
            </a:pPr>
            <a:r>
              <a:rPr lang="en-US" altLang="zh-CN" b="1" dirty="0">
                <a:solidFill>
                  <a:srgbClr val="000000"/>
                </a:solidFill>
                <a:latin typeface="Times New Roman"/>
                <a:ea typeface="宋体"/>
              </a:rPr>
              <a:t>double real;</a:t>
            </a:r>
          </a:p>
          <a:p>
            <a:pPr marL="287338" lvl="0" indent="-6350" fontAlgn="base">
              <a:spcBef>
                <a:spcPct val="20000"/>
              </a:spcBef>
              <a:spcAft>
                <a:spcPct val="0"/>
              </a:spcAft>
            </a:pPr>
            <a:r>
              <a:rPr lang="en-US" altLang="zh-CN" b="1" dirty="0">
                <a:solidFill>
                  <a:srgbClr val="000000"/>
                </a:solidFill>
                <a:latin typeface="Times New Roman"/>
                <a:ea typeface="宋体"/>
              </a:rPr>
              <a:t>double </a:t>
            </a:r>
            <a:r>
              <a:rPr lang="en-US" altLang="zh-CN" b="1" dirty="0" err="1">
                <a:solidFill>
                  <a:srgbClr val="000000"/>
                </a:solidFill>
                <a:latin typeface="Times New Roman"/>
                <a:ea typeface="宋体"/>
              </a:rPr>
              <a:t>imag</a:t>
            </a:r>
            <a:r>
              <a:rPr lang="en-US" altLang="zh-CN" b="1" dirty="0">
                <a:solidFill>
                  <a:srgbClr val="000000"/>
                </a:solidFill>
                <a:latin typeface="Times New Roman"/>
                <a:ea typeface="宋体"/>
              </a:rPr>
              <a:t>;</a:t>
            </a:r>
          </a:p>
          <a:p>
            <a:pPr marL="287338" lvl="0" indent="-6350" fontAlgn="base">
              <a:spcBef>
                <a:spcPct val="20000"/>
              </a:spcBef>
              <a:spcAft>
                <a:spcPct val="0"/>
              </a:spcAft>
            </a:pPr>
            <a:r>
              <a:rPr lang="en-US" altLang="zh-CN" b="1" dirty="0">
                <a:solidFill>
                  <a:srgbClr val="000000"/>
                </a:solidFill>
                <a:latin typeface="Times New Roman"/>
                <a:ea typeface="宋体"/>
              </a:rPr>
              <a:t>};</a:t>
            </a:r>
          </a:p>
        </p:txBody>
      </p:sp>
    </p:spTree>
    <p:extLst>
      <p:ext uri="{BB962C8B-B14F-4D97-AF65-F5344CB8AC3E}">
        <p14:creationId xmlns:p14="http://schemas.microsoft.com/office/powerpoint/2010/main" val="194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6344" y="258998"/>
            <a:ext cx="5211683" cy="523220"/>
          </a:xfrm>
          <a:prstGeom prst="rect">
            <a:avLst/>
          </a:prstGeom>
          <a:noFill/>
        </p:spPr>
        <p:txBody>
          <a:bodyPr wrap="none" rtlCol="0">
            <a:spAutoFit/>
          </a:bodyPr>
          <a:lstStyle/>
          <a:p>
            <a:r>
              <a:rPr lang="zh-CN" altLang="en-US" sz="2800" dirty="0">
                <a:latin typeface="微软雅黑 Light" panose="020B0502040204020203" pitchFamily="34" charset="-122"/>
                <a:ea typeface="微软雅黑 Light" panose="020B0502040204020203" pitchFamily="34" charset="-122"/>
              </a:rPr>
              <a:t>函数方法和运算符重载方法比较</a:t>
            </a:r>
            <a:endParaRPr lang="en-US" altLang="zh-CN" sz="2800" dirty="0">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id="{A3F3FBFE-AFDE-4453-9CAB-27C99711C1DB}"/>
              </a:ext>
            </a:extLst>
          </p:cNvPr>
          <p:cNvSpPr/>
          <p:nvPr/>
        </p:nvSpPr>
        <p:spPr>
          <a:xfrm>
            <a:off x="0" y="1129319"/>
            <a:ext cx="9165573" cy="2554545"/>
          </a:xfrm>
          <a:prstGeom prst="rect">
            <a:avLst/>
          </a:prstGeom>
        </p:spPr>
        <p:txBody>
          <a:bodyPr wrap="square">
            <a:spAutoFit/>
          </a:bodyPr>
          <a:lstStyle/>
          <a:p>
            <a:pPr marL="287338" lvl="0" indent="-6350" fontAlgn="base">
              <a:spcBef>
                <a:spcPct val="20000"/>
              </a:spcBef>
              <a:spcAft>
                <a:spcPct val="0"/>
              </a:spcAft>
            </a:pPr>
            <a:r>
              <a:rPr lang="zh-CN" altLang="en-US" sz="2000" b="1" dirty="0">
                <a:solidFill>
                  <a:srgbClr val="000000"/>
                </a:solidFill>
                <a:latin typeface="Times New Roman"/>
                <a:ea typeface="宋体"/>
              </a:rPr>
              <a:t>程序运行结果一致</a:t>
            </a:r>
            <a:endParaRPr lang="en-US" altLang="zh-CN" sz="2000" b="1" dirty="0">
              <a:solidFill>
                <a:srgbClr val="000000"/>
              </a:solidFill>
              <a:latin typeface="Times New Roman"/>
              <a:ea typeface="宋体"/>
            </a:endParaRPr>
          </a:p>
          <a:p>
            <a:pPr marL="287338" lvl="0" indent="-6350" fontAlgn="base">
              <a:spcBef>
                <a:spcPct val="20000"/>
              </a:spcBef>
              <a:spcAft>
                <a:spcPct val="0"/>
              </a:spcAft>
            </a:pPr>
            <a:endParaRPr lang="en-US" altLang="zh-CN" sz="2000" b="1" dirty="0">
              <a:solidFill>
                <a:srgbClr val="000000"/>
              </a:solidFill>
              <a:latin typeface="Times New Roman"/>
              <a:ea typeface="宋体"/>
            </a:endParaRPr>
          </a:p>
          <a:p>
            <a:pPr marL="287338" lvl="0" indent="-6350" fontAlgn="base">
              <a:spcBef>
                <a:spcPct val="20000"/>
              </a:spcBef>
              <a:spcAft>
                <a:spcPct val="0"/>
              </a:spcAft>
            </a:pPr>
            <a:r>
              <a:rPr lang="zh-CN" altLang="en-US" sz="2000" b="1" dirty="0">
                <a:solidFill>
                  <a:srgbClr val="000000"/>
                </a:solidFill>
                <a:latin typeface="Times New Roman"/>
                <a:ea typeface="宋体"/>
              </a:rPr>
              <a:t>区别在于</a:t>
            </a:r>
            <a:endParaRPr lang="en-US" altLang="zh-CN" sz="2000" b="1" dirty="0">
              <a:solidFill>
                <a:srgbClr val="000000"/>
              </a:solidFill>
              <a:latin typeface="Times New Roman"/>
              <a:ea typeface="宋体"/>
            </a:endParaRPr>
          </a:p>
          <a:p>
            <a:pPr marL="738188" lvl="0" indent="-457200" fontAlgn="base">
              <a:spcBef>
                <a:spcPct val="20000"/>
              </a:spcBef>
              <a:spcAft>
                <a:spcPct val="0"/>
              </a:spcAft>
              <a:buAutoNum type="arabicParenBoth"/>
            </a:pPr>
            <a:r>
              <a:rPr lang="en-US" altLang="zh-CN" sz="2000" b="1" dirty="0">
                <a:solidFill>
                  <a:srgbClr val="000000"/>
                </a:solidFill>
                <a:latin typeface="Times New Roman"/>
                <a:ea typeface="宋体"/>
              </a:rPr>
              <a:t>operator+</a:t>
            </a:r>
            <a:r>
              <a:rPr lang="zh-CN" altLang="en-US" sz="2000" b="1" dirty="0">
                <a:solidFill>
                  <a:srgbClr val="000000"/>
                </a:solidFill>
                <a:latin typeface="Times New Roman"/>
                <a:ea typeface="宋体"/>
              </a:rPr>
              <a:t>函数取代了的</a:t>
            </a:r>
            <a:r>
              <a:rPr lang="en-US" altLang="zh-CN" sz="2000" b="1" dirty="0">
                <a:solidFill>
                  <a:srgbClr val="000000"/>
                </a:solidFill>
                <a:latin typeface="Times New Roman"/>
                <a:ea typeface="宋体"/>
              </a:rPr>
              <a:t>add</a:t>
            </a:r>
            <a:r>
              <a:rPr lang="zh-CN" altLang="en-US" sz="2000" b="1" dirty="0">
                <a:solidFill>
                  <a:srgbClr val="000000"/>
                </a:solidFill>
                <a:latin typeface="Times New Roman"/>
                <a:ea typeface="宋体"/>
              </a:rPr>
              <a:t>函数，而且只是函数名不同，函数体和函数返回值的类型都是相同的。</a:t>
            </a:r>
            <a:endParaRPr lang="en-US" altLang="zh-CN" sz="2000" b="1" dirty="0">
              <a:solidFill>
                <a:srgbClr val="000000"/>
              </a:solidFill>
              <a:latin typeface="Times New Roman"/>
              <a:ea typeface="宋体"/>
            </a:endParaRPr>
          </a:p>
          <a:p>
            <a:pPr marL="280988" lvl="0" fontAlgn="base">
              <a:spcBef>
                <a:spcPct val="20000"/>
              </a:spcBef>
              <a:spcAft>
                <a:spcPct val="0"/>
              </a:spcAft>
            </a:pPr>
            <a:endParaRPr lang="zh-CN" altLang="en-US" sz="2000" b="1" dirty="0">
              <a:solidFill>
                <a:srgbClr val="000000"/>
              </a:solidFill>
              <a:latin typeface="Times New Roman"/>
              <a:ea typeface="宋体"/>
            </a:endParaRPr>
          </a:p>
          <a:p>
            <a:pPr marL="287338" lvl="0" indent="-6350" fontAlgn="base">
              <a:spcBef>
                <a:spcPct val="20000"/>
              </a:spcBef>
              <a:spcAft>
                <a:spcPct val="0"/>
              </a:spcAft>
            </a:pPr>
            <a:r>
              <a:rPr lang="zh-CN" altLang="en-US" sz="2000" b="1" dirty="0">
                <a:solidFill>
                  <a:srgbClr val="000000"/>
                </a:solidFill>
                <a:latin typeface="Times New Roman"/>
                <a:ea typeface="宋体"/>
              </a:rPr>
              <a:t>(2) 在</a:t>
            </a:r>
            <a:r>
              <a:rPr lang="en-US" altLang="zh-CN" sz="2000" b="1" dirty="0">
                <a:solidFill>
                  <a:srgbClr val="000000"/>
                </a:solidFill>
                <a:latin typeface="Times New Roman"/>
                <a:ea typeface="宋体"/>
              </a:rPr>
              <a:t>main</a:t>
            </a:r>
            <a:r>
              <a:rPr lang="zh-CN" altLang="en-US" sz="2000" b="1" dirty="0">
                <a:solidFill>
                  <a:srgbClr val="000000"/>
                </a:solidFill>
                <a:latin typeface="Times New Roman"/>
                <a:ea typeface="宋体"/>
              </a:rPr>
              <a:t>函数中，以</a:t>
            </a:r>
            <a:r>
              <a:rPr lang="zh-CN" altLang="en-US" sz="2000" b="1" dirty="0">
                <a:solidFill>
                  <a:srgbClr val="000000"/>
                </a:solidFill>
                <a:latin typeface="Arial" panose="020B0604020202020204" pitchFamily="34" charset="0"/>
                <a:ea typeface="宋体"/>
              </a:rPr>
              <a:t>“</a:t>
            </a:r>
            <a:r>
              <a:rPr lang="en-US" altLang="zh-CN" sz="2000" b="1" dirty="0">
                <a:solidFill>
                  <a:srgbClr val="000000"/>
                </a:solidFill>
                <a:latin typeface="Times New Roman"/>
                <a:ea typeface="宋体"/>
              </a:rPr>
              <a:t>c3=c1+c2;</a:t>
            </a:r>
            <a:r>
              <a:rPr lang="en-US" altLang="zh-CN" sz="2000" b="1" dirty="0">
                <a:solidFill>
                  <a:srgbClr val="000000"/>
                </a:solidFill>
                <a:latin typeface="Arial" panose="020B0604020202020204" pitchFamily="34" charset="0"/>
                <a:ea typeface="宋体"/>
              </a:rPr>
              <a:t>”</a:t>
            </a:r>
            <a:r>
              <a:rPr lang="zh-CN" altLang="en-US" sz="2000" b="1" dirty="0">
                <a:solidFill>
                  <a:srgbClr val="000000"/>
                </a:solidFill>
                <a:latin typeface="Times New Roman"/>
                <a:ea typeface="宋体"/>
              </a:rPr>
              <a:t>取代了</a:t>
            </a:r>
            <a:r>
              <a:rPr lang="zh-CN" altLang="en-US" sz="2000" b="1" dirty="0">
                <a:solidFill>
                  <a:srgbClr val="000000"/>
                </a:solidFill>
                <a:latin typeface="Arial" panose="020B0604020202020204" pitchFamily="34" charset="0"/>
                <a:ea typeface="宋体"/>
              </a:rPr>
              <a:t>“</a:t>
            </a:r>
            <a:r>
              <a:rPr lang="en-US" altLang="zh-CN" sz="2000" b="1" dirty="0">
                <a:solidFill>
                  <a:srgbClr val="000000"/>
                </a:solidFill>
                <a:latin typeface="Times New Roman"/>
                <a:ea typeface="宋体"/>
              </a:rPr>
              <a:t>c3=c1. add(c2);</a:t>
            </a:r>
            <a:r>
              <a:rPr lang="en-US" altLang="zh-CN" sz="2000" b="1" dirty="0">
                <a:solidFill>
                  <a:srgbClr val="000000"/>
                </a:solidFill>
                <a:latin typeface="Arial" panose="020B0604020202020204" pitchFamily="34" charset="0"/>
                <a:ea typeface="宋体"/>
              </a:rPr>
              <a:t>”</a:t>
            </a:r>
            <a:r>
              <a:rPr lang="en-US" altLang="zh-CN" sz="2000" b="1" dirty="0">
                <a:solidFill>
                  <a:srgbClr val="000000"/>
                </a:solidFill>
                <a:latin typeface="Times New Roman"/>
                <a:ea typeface="宋体"/>
              </a:rPr>
              <a:t>。</a:t>
            </a:r>
          </a:p>
        </p:txBody>
      </p:sp>
    </p:spTree>
    <p:extLst>
      <p:ext uri="{BB962C8B-B14F-4D97-AF65-F5344CB8AC3E}">
        <p14:creationId xmlns:p14="http://schemas.microsoft.com/office/powerpoint/2010/main" val="2582296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 name="文本框 3"/>
          <p:cNvSpPr txBox="1"/>
          <p:nvPr/>
        </p:nvSpPr>
        <p:spPr>
          <a:xfrm>
            <a:off x="1042645" y="334154"/>
            <a:ext cx="1723549" cy="461665"/>
          </a:xfrm>
          <a:prstGeom prst="rect">
            <a:avLst/>
          </a:prstGeom>
          <a:noFill/>
        </p:spPr>
        <p:txBody>
          <a:bodyPr wrap="none" rtlCol="0">
            <a:spAutoFit/>
          </a:bodyPr>
          <a:lstStyle/>
          <a:p>
            <a:r>
              <a:rPr lang="zh-CN" altLang="en-US" sz="2400" b="1" dirty="0">
                <a:latin typeface="微软雅黑 Light" panose="020B0502040204020203" pitchFamily="34" charset="-122"/>
                <a:ea typeface="微软雅黑 Light" panose="020B0502040204020203" pitchFamily="34" charset="-122"/>
              </a:rPr>
              <a:t>运算符重载</a:t>
            </a:r>
          </a:p>
        </p:txBody>
      </p:sp>
      <p:sp>
        <p:nvSpPr>
          <p:cNvPr id="19" name="Freeform 691"/>
          <p:cNvSpPr>
            <a:spLocks noEditPoints="1"/>
          </p:cNvSpPr>
          <p:nvPr/>
        </p:nvSpPr>
        <p:spPr bwMode="auto">
          <a:xfrm>
            <a:off x="421161" y="308753"/>
            <a:ext cx="394323" cy="364932"/>
          </a:xfrm>
          <a:custGeom>
            <a:avLst/>
            <a:gdLst>
              <a:gd name="T0" fmla="*/ 9 w 68"/>
              <a:gd name="T1" fmla="*/ 0 h 63"/>
              <a:gd name="T2" fmla="*/ 47 w 68"/>
              <a:gd name="T3" fmla="*/ 0 h 63"/>
              <a:gd name="T4" fmla="*/ 53 w 68"/>
              <a:gd name="T5" fmla="*/ 3 h 63"/>
              <a:gd name="T6" fmla="*/ 55 w 68"/>
              <a:gd name="T7" fmla="*/ 8 h 63"/>
              <a:gd name="T8" fmla="*/ 55 w 68"/>
              <a:gd name="T9" fmla="*/ 32 h 63"/>
              <a:gd name="T10" fmla="*/ 53 w 68"/>
              <a:gd name="T11" fmla="*/ 38 h 63"/>
              <a:gd name="T12" fmla="*/ 47 w 68"/>
              <a:gd name="T13" fmla="*/ 40 h 63"/>
              <a:gd name="T14" fmla="*/ 44 w 68"/>
              <a:gd name="T15" fmla="*/ 40 h 63"/>
              <a:gd name="T16" fmla="*/ 43 w 68"/>
              <a:gd name="T17" fmla="*/ 48 h 63"/>
              <a:gd name="T18" fmla="*/ 43 w 68"/>
              <a:gd name="T19" fmla="*/ 55 h 63"/>
              <a:gd name="T20" fmla="*/ 39 w 68"/>
              <a:gd name="T21" fmla="*/ 50 h 63"/>
              <a:gd name="T22" fmla="*/ 32 w 68"/>
              <a:gd name="T23" fmla="*/ 40 h 63"/>
              <a:gd name="T24" fmla="*/ 9 w 68"/>
              <a:gd name="T25" fmla="*/ 40 h 63"/>
              <a:gd name="T26" fmla="*/ 3 w 68"/>
              <a:gd name="T27" fmla="*/ 38 h 63"/>
              <a:gd name="T28" fmla="*/ 0 w 68"/>
              <a:gd name="T29" fmla="*/ 32 h 63"/>
              <a:gd name="T30" fmla="*/ 0 w 68"/>
              <a:gd name="T31" fmla="*/ 8 h 63"/>
              <a:gd name="T32" fmla="*/ 3 w 68"/>
              <a:gd name="T33" fmla="*/ 3 h 63"/>
              <a:gd name="T34" fmla="*/ 9 w 68"/>
              <a:gd name="T35" fmla="*/ 0 h 63"/>
              <a:gd name="T36" fmla="*/ 60 w 68"/>
              <a:gd name="T37" fmla="*/ 13 h 63"/>
              <a:gd name="T38" fmla="*/ 60 w 68"/>
              <a:gd name="T39" fmla="*/ 32 h 63"/>
              <a:gd name="T40" fmla="*/ 56 w 68"/>
              <a:gd name="T41" fmla="*/ 41 h 63"/>
              <a:gd name="T42" fmla="*/ 49 w 68"/>
              <a:gd name="T43" fmla="*/ 45 h 63"/>
              <a:gd name="T44" fmla="*/ 48 w 68"/>
              <a:gd name="T45" fmla="*/ 52 h 63"/>
              <a:gd name="T46" fmla="*/ 62 w 68"/>
              <a:gd name="T47" fmla="*/ 52 h 63"/>
              <a:gd name="T48" fmla="*/ 68 w 68"/>
              <a:gd name="T49" fmla="*/ 45 h 63"/>
              <a:gd name="T50" fmla="*/ 68 w 68"/>
              <a:gd name="T51" fmla="*/ 19 h 63"/>
              <a:gd name="T52" fmla="*/ 62 w 68"/>
              <a:gd name="T53" fmla="*/ 13 h 63"/>
              <a:gd name="T54" fmla="*/ 60 w 68"/>
              <a:gd name="T55" fmla="*/ 13 h 63"/>
              <a:gd name="T56" fmla="*/ 34 w 68"/>
              <a:gd name="T57" fmla="*/ 52 h 63"/>
              <a:gd name="T58" fmla="*/ 30 w 68"/>
              <a:gd name="T59" fmla="*/ 45 h 63"/>
              <a:gd name="T60" fmla="*/ 13 w 68"/>
              <a:gd name="T61" fmla="*/ 45 h 63"/>
              <a:gd name="T62" fmla="*/ 13 w 68"/>
              <a:gd name="T63" fmla="*/ 45 h 63"/>
              <a:gd name="T64" fmla="*/ 20 w 68"/>
              <a:gd name="T65" fmla="*/ 52 h 63"/>
              <a:gd name="T66" fmla="*/ 21 w 68"/>
              <a:gd name="T67" fmla="*/ 52 h 63"/>
              <a:gd name="T68" fmla="*/ 21 w 68"/>
              <a:gd name="T69" fmla="*/ 63 h 63"/>
              <a:gd name="T70" fmla="*/ 28 w 68"/>
              <a:gd name="T71" fmla="*/ 52 h 63"/>
              <a:gd name="T72" fmla="*/ 34 w 68"/>
              <a:gd name="T73" fmla="*/ 52 h 63"/>
              <a:gd name="T74" fmla="*/ 47 w 68"/>
              <a:gd name="T75" fmla="*/ 5 h 63"/>
              <a:gd name="T76" fmla="*/ 9 w 68"/>
              <a:gd name="T77" fmla="*/ 5 h 63"/>
              <a:gd name="T78" fmla="*/ 6 w 68"/>
              <a:gd name="T79" fmla="*/ 6 h 63"/>
              <a:gd name="T80" fmla="*/ 5 w 68"/>
              <a:gd name="T81" fmla="*/ 8 h 63"/>
              <a:gd name="T82" fmla="*/ 5 w 68"/>
              <a:gd name="T83" fmla="*/ 32 h 63"/>
              <a:gd name="T84" fmla="*/ 6 w 68"/>
              <a:gd name="T85" fmla="*/ 34 h 63"/>
              <a:gd name="T86" fmla="*/ 9 w 68"/>
              <a:gd name="T87" fmla="*/ 35 h 63"/>
              <a:gd name="T88" fmla="*/ 33 w 68"/>
              <a:gd name="T89" fmla="*/ 35 h 63"/>
              <a:gd name="T90" fmla="*/ 34 w 68"/>
              <a:gd name="T91" fmla="*/ 35 h 63"/>
              <a:gd name="T92" fmla="*/ 35 w 68"/>
              <a:gd name="T93" fmla="*/ 36 h 63"/>
              <a:gd name="T94" fmla="*/ 39 w 68"/>
              <a:gd name="T95" fmla="*/ 42 h 63"/>
              <a:gd name="T96" fmla="*/ 40 w 68"/>
              <a:gd name="T97" fmla="*/ 37 h 63"/>
              <a:gd name="T98" fmla="*/ 40 w 68"/>
              <a:gd name="T99" fmla="*/ 35 h 63"/>
              <a:gd name="T100" fmla="*/ 42 w 68"/>
              <a:gd name="T101" fmla="*/ 35 h 63"/>
              <a:gd name="T102" fmla="*/ 47 w 68"/>
              <a:gd name="T103" fmla="*/ 35 h 63"/>
              <a:gd name="T104" fmla="*/ 49 w 68"/>
              <a:gd name="T105" fmla="*/ 34 h 63"/>
              <a:gd name="T106" fmla="*/ 50 w 68"/>
              <a:gd name="T107" fmla="*/ 32 h 63"/>
              <a:gd name="T108" fmla="*/ 50 w 68"/>
              <a:gd name="T109" fmla="*/ 8 h 63"/>
              <a:gd name="T110" fmla="*/ 49 w 68"/>
              <a:gd name="T111" fmla="*/ 6 h 63"/>
              <a:gd name="T112" fmla="*/ 47 w 68"/>
              <a:gd name="T113"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 h="63">
                <a:moveTo>
                  <a:pt x="9" y="0"/>
                </a:moveTo>
                <a:cubicBezTo>
                  <a:pt x="47" y="0"/>
                  <a:pt x="47" y="0"/>
                  <a:pt x="47" y="0"/>
                </a:cubicBezTo>
                <a:cubicBezTo>
                  <a:pt x="49" y="0"/>
                  <a:pt x="51" y="1"/>
                  <a:pt x="53" y="3"/>
                </a:cubicBezTo>
                <a:cubicBezTo>
                  <a:pt x="54" y="4"/>
                  <a:pt x="55" y="6"/>
                  <a:pt x="55" y="8"/>
                </a:cubicBezTo>
                <a:cubicBezTo>
                  <a:pt x="55" y="32"/>
                  <a:pt x="55" y="32"/>
                  <a:pt x="55" y="32"/>
                </a:cubicBezTo>
                <a:cubicBezTo>
                  <a:pt x="55" y="34"/>
                  <a:pt x="54" y="36"/>
                  <a:pt x="53" y="38"/>
                </a:cubicBezTo>
                <a:cubicBezTo>
                  <a:pt x="51" y="39"/>
                  <a:pt x="49" y="40"/>
                  <a:pt x="47" y="40"/>
                </a:cubicBezTo>
                <a:cubicBezTo>
                  <a:pt x="44" y="40"/>
                  <a:pt x="44" y="40"/>
                  <a:pt x="44" y="40"/>
                </a:cubicBezTo>
                <a:cubicBezTo>
                  <a:pt x="43" y="48"/>
                  <a:pt x="43" y="48"/>
                  <a:pt x="43" y="48"/>
                </a:cubicBezTo>
                <a:cubicBezTo>
                  <a:pt x="43" y="55"/>
                  <a:pt x="43" y="55"/>
                  <a:pt x="43" y="55"/>
                </a:cubicBezTo>
                <a:cubicBezTo>
                  <a:pt x="39" y="50"/>
                  <a:pt x="39" y="50"/>
                  <a:pt x="39" y="50"/>
                </a:cubicBezTo>
                <a:cubicBezTo>
                  <a:pt x="32" y="40"/>
                  <a:pt x="32" y="40"/>
                  <a:pt x="32" y="40"/>
                </a:cubicBezTo>
                <a:cubicBezTo>
                  <a:pt x="9" y="40"/>
                  <a:pt x="9" y="40"/>
                  <a:pt x="9" y="40"/>
                </a:cubicBezTo>
                <a:cubicBezTo>
                  <a:pt x="6" y="40"/>
                  <a:pt x="4" y="39"/>
                  <a:pt x="3" y="38"/>
                </a:cubicBezTo>
                <a:cubicBezTo>
                  <a:pt x="1" y="36"/>
                  <a:pt x="0" y="34"/>
                  <a:pt x="0" y="32"/>
                </a:cubicBezTo>
                <a:cubicBezTo>
                  <a:pt x="0" y="8"/>
                  <a:pt x="0" y="8"/>
                  <a:pt x="0" y="8"/>
                </a:cubicBezTo>
                <a:cubicBezTo>
                  <a:pt x="0" y="6"/>
                  <a:pt x="1" y="4"/>
                  <a:pt x="3" y="3"/>
                </a:cubicBezTo>
                <a:cubicBezTo>
                  <a:pt x="4" y="1"/>
                  <a:pt x="6" y="0"/>
                  <a:pt x="9" y="0"/>
                </a:cubicBezTo>
                <a:close/>
                <a:moveTo>
                  <a:pt x="60" y="13"/>
                </a:moveTo>
                <a:cubicBezTo>
                  <a:pt x="60" y="32"/>
                  <a:pt x="60" y="32"/>
                  <a:pt x="60" y="32"/>
                </a:cubicBezTo>
                <a:cubicBezTo>
                  <a:pt x="60" y="35"/>
                  <a:pt x="59" y="39"/>
                  <a:pt x="56" y="41"/>
                </a:cubicBezTo>
                <a:cubicBezTo>
                  <a:pt x="54" y="43"/>
                  <a:pt x="51" y="44"/>
                  <a:pt x="49" y="45"/>
                </a:cubicBezTo>
                <a:cubicBezTo>
                  <a:pt x="48" y="52"/>
                  <a:pt x="48" y="52"/>
                  <a:pt x="48" y="52"/>
                </a:cubicBezTo>
                <a:cubicBezTo>
                  <a:pt x="62" y="52"/>
                  <a:pt x="62" y="52"/>
                  <a:pt x="62" y="52"/>
                </a:cubicBezTo>
                <a:cubicBezTo>
                  <a:pt x="65" y="52"/>
                  <a:pt x="68" y="49"/>
                  <a:pt x="68" y="45"/>
                </a:cubicBezTo>
                <a:cubicBezTo>
                  <a:pt x="68" y="19"/>
                  <a:pt x="68" y="19"/>
                  <a:pt x="68" y="19"/>
                </a:cubicBezTo>
                <a:cubicBezTo>
                  <a:pt x="68" y="16"/>
                  <a:pt x="65" y="13"/>
                  <a:pt x="62" y="13"/>
                </a:cubicBezTo>
                <a:cubicBezTo>
                  <a:pt x="60" y="13"/>
                  <a:pt x="60" y="13"/>
                  <a:pt x="60" y="13"/>
                </a:cubicBezTo>
                <a:close/>
                <a:moveTo>
                  <a:pt x="34" y="52"/>
                </a:moveTo>
                <a:cubicBezTo>
                  <a:pt x="30" y="45"/>
                  <a:pt x="30" y="45"/>
                  <a:pt x="30" y="45"/>
                </a:cubicBezTo>
                <a:cubicBezTo>
                  <a:pt x="13" y="45"/>
                  <a:pt x="13" y="45"/>
                  <a:pt x="13" y="45"/>
                </a:cubicBezTo>
                <a:cubicBezTo>
                  <a:pt x="13" y="45"/>
                  <a:pt x="13" y="45"/>
                  <a:pt x="13" y="45"/>
                </a:cubicBezTo>
                <a:cubicBezTo>
                  <a:pt x="13" y="49"/>
                  <a:pt x="16" y="52"/>
                  <a:pt x="20" y="52"/>
                </a:cubicBezTo>
                <a:cubicBezTo>
                  <a:pt x="21" y="52"/>
                  <a:pt x="21" y="52"/>
                  <a:pt x="21" y="52"/>
                </a:cubicBezTo>
                <a:cubicBezTo>
                  <a:pt x="21" y="63"/>
                  <a:pt x="21" y="63"/>
                  <a:pt x="21" y="63"/>
                </a:cubicBezTo>
                <a:cubicBezTo>
                  <a:pt x="28" y="52"/>
                  <a:pt x="28" y="52"/>
                  <a:pt x="28" y="52"/>
                </a:cubicBezTo>
                <a:cubicBezTo>
                  <a:pt x="34" y="52"/>
                  <a:pt x="34" y="52"/>
                  <a:pt x="34" y="52"/>
                </a:cubicBezTo>
                <a:close/>
                <a:moveTo>
                  <a:pt x="47" y="5"/>
                </a:moveTo>
                <a:cubicBezTo>
                  <a:pt x="9" y="5"/>
                  <a:pt x="9" y="5"/>
                  <a:pt x="9" y="5"/>
                </a:cubicBezTo>
                <a:cubicBezTo>
                  <a:pt x="8" y="5"/>
                  <a:pt x="7" y="5"/>
                  <a:pt x="6" y="6"/>
                </a:cubicBezTo>
                <a:cubicBezTo>
                  <a:pt x="6" y="7"/>
                  <a:pt x="5" y="7"/>
                  <a:pt x="5" y="8"/>
                </a:cubicBezTo>
                <a:cubicBezTo>
                  <a:pt x="5" y="32"/>
                  <a:pt x="5" y="32"/>
                  <a:pt x="5" y="32"/>
                </a:cubicBezTo>
                <a:cubicBezTo>
                  <a:pt x="5" y="33"/>
                  <a:pt x="6" y="34"/>
                  <a:pt x="6" y="34"/>
                </a:cubicBezTo>
                <a:cubicBezTo>
                  <a:pt x="7" y="35"/>
                  <a:pt x="8" y="35"/>
                  <a:pt x="9" y="35"/>
                </a:cubicBezTo>
                <a:cubicBezTo>
                  <a:pt x="33" y="35"/>
                  <a:pt x="33" y="35"/>
                  <a:pt x="33" y="35"/>
                </a:cubicBezTo>
                <a:cubicBezTo>
                  <a:pt x="34" y="35"/>
                  <a:pt x="34" y="35"/>
                  <a:pt x="34" y="35"/>
                </a:cubicBezTo>
                <a:cubicBezTo>
                  <a:pt x="35" y="36"/>
                  <a:pt x="35" y="36"/>
                  <a:pt x="35" y="36"/>
                </a:cubicBezTo>
                <a:cubicBezTo>
                  <a:pt x="39" y="42"/>
                  <a:pt x="39" y="42"/>
                  <a:pt x="39" y="42"/>
                </a:cubicBezTo>
                <a:cubicBezTo>
                  <a:pt x="40" y="37"/>
                  <a:pt x="40" y="37"/>
                  <a:pt x="40" y="37"/>
                </a:cubicBezTo>
                <a:cubicBezTo>
                  <a:pt x="40" y="35"/>
                  <a:pt x="40" y="35"/>
                  <a:pt x="40" y="35"/>
                </a:cubicBezTo>
                <a:cubicBezTo>
                  <a:pt x="42" y="35"/>
                  <a:pt x="42" y="35"/>
                  <a:pt x="42" y="35"/>
                </a:cubicBezTo>
                <a:cubicBezTo>
                  <a:pt x="47" y="35"/>
                  <a:pt x="47" y="35"/>
                  <a:pt x="47" y="35"/>
                </a:cubicBezTo>
                <a:cubicBezTo>
                  <a:pt x="48" y="35"/>
                  <a:pt x="49" y="35"/>
                  <a:pt x="49" y="34"/>
                </a:cubicBezTo>
                <a:cubicBezTo>
                  <a:pt x="50" y="34"/>
                  <a:pt x="50" y="33"/>
                  <a:pt x="50" y="32"/>
                </a:cubicBezTo>
                <a:cubicBezTo>
                  <a:pt x="50" y="8"/>
                  <a:pt x="50" y="8"/>
                  <a:pt x="50" y="8"/>
                </a:cubicBezTo>
                <a:cubicBezTo>
                  <a:pt x="50" y="7"/>
                  <a:pt x="50" y="7"/>
                  <a:pt x="49" y="6"/>
                </a:cubicBezTo>
                <a:cubicBezTo>
                  <a:pt x="49" y="5"/>
                  <a:pt x="48" y="5"/>
                  <a:pt x="47" y="5"/>
                </a:cubicBezTo>
                <a:close/>
              </a:path>
            </a:pathLst>
          </a:custGeom>
          <a:solidFill>
            <a:schemeClr val="bg1"/>
          </a:solidFill>
          <a:ln>
            <a:noFill/>
          </a:ln>
        </p:spPr>
        <p:txBody>
          <a:bodyPr vert="horz" wrap="square" lIns="68580" tIns="34291" rIns="68580" bIns="34291" numCol="1" anchor="t" anchorCtr="0" compatLnSpc="1">
            <a:prstTxWarp prst="textNoShape">
              <a:avLst/>
            </a:prstTxWarp>
          </a:bodyPr>
          <a:lstStyle/>
          <a:p>
            <a:endParaRPr lang="zh-CN" altLang="en-US" sz="1351"/>
          </a:p>
        </p:txBody>
      </p:sp>
      <p:sp>
        <p:nvSpPr>
          <p:cNvPr id="5" name="矩形 4">
            <a:extLst>
              <a:ext uri="{FF2B5EF4-FFF2-40B4-BE49-F238E27FC236}">
                <a16:creationId xmlns:a16="http://schemas.microsoft.com/office/drawing/2014/main" id="{4C7A7F1D-6B07-4789-B2CA-7E613E99C6B0}"/>
              </a:ext>
            </a:extLst>
          </p:cNvPr>
          <p:cNvSpPr/>
          <p:nvPr/>
        </p:nvSpPr>
        <p:spPr>
          <a:xfrm>
            <a:off x="815484" y="923337"/>
            <a:ext cx="7313908" cy="1643527"/>
          </a:xfrm>
          <a:prstGeom prst="rect">
            <a:avLst/>
          </a:prstGeom>
        </p:spPr>
        <p:txBody>
          <a:bodyPr wrap="square">
            <a:spAutoFit/>
          </a:bodyPr>
          <a:lstStyle/>
          <a:p>
            <a:pPr marL="287338" lvl="0" indent="-6350" fontAlgn="base">
              <a:spcBef>
                <a:spcPct val="20000"/>
              </a:spcBef>
              <a:spcAft>
                <a:spcPct val="0"/>
              </a:spcAft>
            </a:pPr>
            <a:r>
              <a:rPr lang="zh-CN" altLang="en-US" sz="2400" b="1" dirty="0">
                <a:solidFill>
                  <a:srgbClr val="000000"/>
                </a:solidFill>
                <a:latin typeface="Times New Roman"/>
                <a:ea typeface="宋体"/>
              </a:rPr>
              <a:t>运算符重载的方法是定义一个重载运算符的函数，在需要执行被重载的运算符时，系统就自动调用该函数，以实现相应的运算。</a:t>
            </a:r>
            <a:endParaRPr lang="en-US" altLang="zh-CN" sz="2400" b="1" dirty="0">
              <a:solidFill>
                <a:srgbClr val="000000"/>
              </a:solidFill>
              <a:latin typeface="Times New Roman"/>
              <a:ea typeface="宋体"/>
            </a:endParaRPr>
          </a:p>
          <a:p>
            <a:pPr marL="287338" lvl="0" indent="-6350" fontAlgn="base">
              <a:spcBef>
                <a:spcPct val="20000"/>
              </a:spcBef>
              <a:spcAft>
                <a:spcPct val="0"/>
              </a:spcAft>
            </a:pPr>
            <a:endParaRPr lang="en-US" altLang="zh-CN" sz="2400" b="1" dirty="0">
              <a:solidFill>
                <a:srgbClr val="000000"/>
              </a:solidFill>
              <a:latin typeface="Times New Roman"/>
              <a:ea typeface="宋体"/>
            </a:endParaRPr>
          </a:p>
        </p:txBody>
      </p:sp>
      <p:sp>
        <p:nvSpPr>
          <p:cNvPr id="7" name="矩形 6">
            <a:extLst>
              <a:ext uri="{FF2B5EF4-FFF2-40B4-BE49-F238E27FC236}">
                <a16:creationId xmlns:a16="http://schemas.microsoft.com/office/drawing/2014/main" id="{A2199492-7853-4AF5-8F76-E36DD4EE35BB}"/>
              </a:ext>
            </a:extLst>
          </p:cNvPr>
          <p:cNvSpPr/>
          <p:nvPr/>
        </p:nvSpPr>
        <p:spPr>
          <a:xfrm>
            <a:off x="815484" y="2872102"/>
            <a:ext cx="7052919" cy="1348061"/>
          </a:xfrm>
          <a:prstGeom prst="rect">
            <a:avLst/>
          </a:prstGeom>
        </p:spPr>
        <p:txBody>
          <a:bodyPr wrap="square">
            <a:spAutoFit/>
          </a:bodyPr>
          <a:lstStyle/>
          <a:p>
            <a:pPr marL="287338" lvl="0" indent="-6350" fontAlgn="base">
              <a:spcBef>
                <a:spcPct val="20000"/>
              </a:spcBef>
              <a:spcAft>
                <a:spcPct val="0"/>
              </a:spcAft>
            </a:pPr>
            <a:r>
              <a:rPr lang="zh-CN" altLang="en-US" sz="2400" b="1" dirty="0">
                <a:solidFill>
                  <a:srgbClr val="000000"/>
                </a:solidFill>
                <a:latin typeface="Times New Roman"/>
                <a:ea typeface="宋体"/>
              </a:rPr>
              <a:t>重载运算符的函数一般格式如下： </a:t>
            </a:r>
          </a:p>
          <a:p>
            <a:pPr marL="287338" lvl="0" indent="-6350" fontAlgn="base">
              <a:spcBef>
                <a:spcPct val="20000"/>
              </a:spcBef>
              <a:spcAft>
                <a:spcPct val="0"/>
              </a:spcAft>
            </a:pPr>
            <a:r>
              <a:rPr lang="zh-CN" altLang="en-US" sz="2400" b="1" dirty="0">
                <a:solidFill>
                  <a:srgbClr val="000000"/>
                </a:solidFill>
                <a:latin typeface="Times New Roman"/>
                <a:ea typeface="宋体"/>
              </a:rPr>
              <a:t>函数类型 </a:t>
            </a:r>
            <a:r>
              <a:rPr lang="en-US" altLang="zh-CN" sz="2400" b="1" dirty="0">
                <a:solidFill>
                  <a:srgbClr val="FF0000"/>
                </a:solidFill>
                <a:latin typeface="Times New Roman"/>
                <a:ea typeface="宋体"/>
              </a:rPr>
              <a:t>operator</a:t>
            </a:r>
            <a:r>
              <a:rPr lang="en-US" altLang="zh-CN" sz="2400" b="1" dirty="0">
                <a:solidFill>
                  <a:srgbClr val="000000"/>
                </a:solidFill>
                <a:latin typeface="Times New Roman"/>
                <a:ea typeface="宋体"/>
              </a:rPr>
              <a:t> </a:t>
            </a:r>
            <a:r>
              <a:rPr lang="zh-CN" altLang="en-US" sz="2400" b="1" dirty="0">
                <a:solidFill>
                  <a:srgbClr val="000000"/>
                </a:solidFill>
                <a:latin typeface="Times New Roman"/>
                <a:ea typeface="宋体"/>
              </a:rPr>
              <a:t>运算符名称 (形参表列)</a:t>
            </a:r>
          </a:p>
          <a:p>
            <a:pPr marL="287338" lvl="0" indent="-6350" fontAlgn="base">
              <a:spcBef>
                <a:spcPct val="20000"/>
              </a:spcBef>
              <a:spcAft>
                <a:spcPct val="0"/>
              </a:spcAft>
            </a:pPr>
            <a:r>
              <a:rPr lang="zh-CN" altLang="en-US" sz="2400" b="1" dirty="0">
                <a:solidFill>
                  <a:srgbClr val="000000"/>
                </a:solidFill>
                <a:latin typeface="Times New Roman"/>
                <a:ea typeface="宋体"/>
              </a:rPr>
              <a:t>{ 对运算符的重载处理 }</a:t>
            </a:r>
          </a:p>
        </p:txBody>
      </p:sp>
    </p:spTree>
    <p:extLst>
      <p:ext uri="{BB962C8B-B14F-4D97-AF65-F5344CB8AC3E}">
        <p14:creationId xmlns:p14="http://schemas.microsoft.com/office/powerpoint/2010/main" val="2356861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 name="文本框 3"/>
          <p:cNvSpPr txBox="1"/>
          <p:nvPr/>
        </p:nvSpPr>
        <p:spPr>
          <a:xfrm>
            <a:off x="1042645" y="334154"/>
            <a:ext cx="1723549" cy="461665"/>
          </a:xfrm>
          <a:prstGeom prst="rect">
            <a:avLst/>
          </a:prstGeom>
          <a:noFill/>
        </p:spPr>
        <p:txBody>
          <a:bodyPr wrap="none" rtlCol="0">
            <a:spAutoFit/>
          </a:bodyPr>
          <a:lstStyle/>
          <a:p>
            <a:r>
              <a:rPr lang="zh-CN" altLang="en-US" sz="2400" b="1" dirty="0">
                <a:latin typeface="微软雅黑 Light" panose="020B0502040204020203" pitchFamily="34" charset="-122"/>
                <a:ea typeface="微软雅黑 Light" panose="020B0502040204020203" pitchFamily="34" charset="-122"/>
              </a:rPr>
              <a:t>运算符重载</a:t>
            </a:r>
          </a:p>
        </p:txBody>
      </p:sp>
      <p:sp>
        <p:nvSpPr>
          <p:cNvPr id="19" name="Freeform 691"/>
          <p:cNvSpPr>
            <a:spLocks noEditPoints="1"/>
          </p:cNvSpPr>
          <p:nvPr/>
        </p:nvSpPr>
        <p:spPr bwMode="auto">
          <a:xfrm>
            <a:off x="421161" y="308753"/>
            <a:ext cx="394323" cy="364932"/>
          </a:xfrm>
          <a:custGeom>
            <a:avLst/>
            <a:gdLst>
              <a:gd name="T0" fmla="*/ 9 w 68"/>
              <a:gd name="T1" fmla="*/ 0 h 63"/>
              <a:gd name="T2" fmla="*/ 47 w 68"/>
              <a:gd name="T3" fmla="*/ 0 h 63"/>
              <a:gd name="T4" fmla="*/ 53 w 68"/>
              <a:gd name="T5" fmla="*/ 3 h 63"/>
              <a:gd name="T6" fmla="*/ 55 w 68"/>
              <a:gd name="T7" fmla="*/ 8 h 63"/>
              <a:gd name="T8" fmla="*/ 55 w 68"/>
              <a:gd name="T9" fmla="*/ 32 h 63"/>
              <a:gd name="T10" fmla="*/ 53 w 68"/>
              <a:gd name="T11" fmla="*/ 38 h 63"/>
              <a:gd name="T12" fmla="*/ 47 w 68"/>
              <a:gd name="T13" fmla="*/ 40 h 63"/>
              <a:gd name="T14" fmla="*/ 44 w 68"/>
              <a:gd name="T15" fmla="*/ 40 h 63"/>
              <a:gd name="T16" fmla="*/ 43 w 68"/>
              <a:gd name="T17" fmla="*/ 48 h 63"/>
              <a:gd name="T18" fmla="*/ 43 w 68"/>
              <a:gd name="T19" fmla="*/ 55 h 63"/>
              <a:gd name="T20" fmla="*/ 39 w 68"/>
              <a:gd name="T21" fmla="*/ 50 h 63"/>
              <a:gd name="T22" fmla="*/ 32 w 68"/>
              <a:gd name="T23" fmla="*/ 40 h 63"/>
              <a:gd name="T24" fmla="*/ 9 w 68"/>
              <a:gd name="T25" fmla="*/ 40 h 63"/>
              <a:gd name="T26" fmla="*/ 3 w 68"/>
              <a:gd name="T27" fmla="*/ 38 h 63"/>
              <a:gd name="T28" fmla="*/ 0 w 68"/>
              <a:gd name="T29" fmla="*/ 32 h 63"/>
              <a:gd name="T30" fmla="*/ 0 w 68"/>
              <a:gd name="T31" fmla="*/ 8 h 63"/>
              <a:gd name="T32" fmla="*/ 3 w 68"/>
              <a:gd name="T33" fmla="*/ 3 h 63"/>
              <a:gd name="T34" fmla="*/ 9 w 68"/>
              <a:gd name="T35" fmla="*/ 0 h 63"/>
              <a:gd name="T36" fmla="*/ 60 w 68"/>
              <a:gd name="T37" fmla="*/ 13 h 63"/>
              <a:gd name="T38" fmla="*/ 60 w 68"/>
              <a:gd name="T39" fmla="*/ 32 h 63"/>
              <a:gd name="T40" fmla="*/ 56 w 68"/>
              <a:gd name="T41" fmla="*/ 41 h 63"/>
              <a:gd name="T42" fmla="*/ 49 w 68"/>
              <a:gd name="T43" fmla="*/ 45 h 63"/>
              <a:gd name="T44" fmla="*/ 48 w 68"/>
              <a:gd name="T45" fmla="*/ 52 h 63"/>
              <a:gd name="T46" fmla="*/ 62 w 68"/>
              <a:gd name="T47" fmla="*/ 52 h 63"/>
              <a:gd name="T48" fmla="*/ 68 w 68"/>
              <a:gd name="T49" fmla="*/ 45 h 63"/>
              <a:gd name="T50" fmla="*/ 68 w 68"/>
              <a:gd name="T51" fmla="*/ 19 h 63"/>
              <a:gd name="T52" fmla="*/ 62 w 68"/>
              <a:gd name="T53" fmla="*/ 13 h 63"/>
              <a:gd name="T54" fmla="*/ 60 w 68"/>
              <a:gd name="T55" fmla="*/ 13 h 63"/>
              <a:gd name="T56" fmla="*/ 34 w 68"/>
              <a:gd name="T57" fmla="*/ 52 h 63"/>
              <a:gd name="T58" fmla="*/ 30 w 68"/>
              <a:gd name="T59" fmla="*/ 45 h 63"/>
              <a:gd name="T60" fmla="*/ 13 w 68"/>
              <a:gd name="T61" fmla="*/ 45 h 63"/>
              <a:gd name="T62" fmla="*/ 13 w 68"/>
              <a:gd name="T63" fmla="*/ 45 h 63"/>
              <a:gd name="T64" fmla="*/ 20 w 68"/>
              <a:gd name="T65" fmla="*/ 52 h 63"/>
              <a:gd name="T66" fmla="*/ 21 w 68"/>
              <a:gd name="T67" fmla="*/ 52 h 63"/>
              <a:gd name="T68" fmla="*/ 21 w 68"/>
              <a:gd name="T69" fmla="*/ 63 h 63"/>
              <a:gd name="T70" fmla="*/ 28 w 68"/>
              <a:gd name="T71" fmla="*/ 52 h 63"/>
              <a:gd name="T72" fmla="*/ 34 w 68"/>
              <a:gd name="T73" fmla="*/ 52 h 63"/>
              <a:gd name="T74" fmla="*/ 47 w 68"/>
              <a:gd name="T75" fmla="*/ 5 h 63"/>
              <a:gd name="T76" fmla="*/ 9 w 68"/>
              <a:gd name="T77" fmla="*/ 5 h 63"/>
              <a:gd name="T78" fmla="*/ 6 w 68"/>
              <a:gd name="T79" fmla="*/ 6 h 63"/>
              <a:gd name="T80" fmla="*/ 5 w 68"/>
              <a:gd name="T81" fmla="*/ 8 h 63"/>
              <a:gd name="T82" fmla="*/ 5 w 68"/>
              <a:gd name="T83" fmla="*/ 32 h 63"/>
              <a:gd name="T84" fmla="*/ 6 w 68"/>
              <a:gd name="T85" fmla="*/ 34 h 63"/>
              <a:gd name="T86" fmla="*/ 9 w 68"/>
              <a:gd name="T87" fmla="*/ 35 h 63"/>
              <a:gd name="T88" fmla="*/ 33 w 68"/>
              <a:gd name="T89" fmla="*/ 35 h 63"/>
              <a:gd name="T90" fmla="*/ 34 w 68"/>
              <a:gd name="T91" fmla="*/ 35 h 63"/>
              <a:gd name="T92" fmla="*/ 35 w 68"/>
              <a:gd name="T93" fmla="*/ 36 h 63"/>
              <a:gd name="T94" fmla="*/ 39 w 68"/>
              <a:gd name="T95" fmla="*/ 42 h 63"/>
              <a:gd name="T96" fmla="*/ 40 w 68"/>
              <a:gd name="T97" fmla="*/ 37 h 63"/>
              <a:gd name="T98" fmla="*/ 40 w 68"/>
              <a:gd name="T99" fmla="*/ 35 h 63"/>
              <a:gd name="T100" fmla="*/ 42 w 68"/>
              <a:gd name="T101" fmla="*/ 35 h 63"/>
              <a:gd name="T102" fmla="*/ 47 w 68"/>
              <a:gd name="T103" fmla="*/ 35 h 63"/>
              <a:gd name="T104" fmla="*/ 49 w 68"/>
              <a:gd name="T105" fmla="*/ 34 h 63"/>
              <a:gd name="T106" fmla="*/ 50 w 68"/>
              <a:gd name="T107" fmla="*/ 32 h 63"/>
              <a:gd name="T108" fmla="*/ 50 w 68"/>
              <a:gd name="T109" fmla="*/ 8 h 63"/>
              <a:gd name="T110" fmla="*/ 49 w 68"/>
              <a:gd name="T111" fmla="*/ 6 h 63"/>
              <a:gd name="T112" fmla="*/ 47 w 68"/>
              <a:gd name="T113"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 h="63">
                <a:moveTo>
                  <a:pt x="9" y="0"/>
                </a:moveTo>
                <a:cubicBezTo>
                  <a:pt x="47" y="0"/>
                  <a:pt x="47" y="0"/>
                  <a:pt x="47" y="0"/>
                </a:cubicBezTo>
                <a:cubicBezTo>
                  <a:pt x="49" y="0"/>
                  <a:pt x="51" y="1"/>
                  <a:pt x="53" y="3"/>
                </a:cubicBezTo>
                <a:cubicBezTo>
                  <a:pt x="54" y="4"/>
                  <a:pt x="55" y="6"/>
                  <a:pt x="55" y="8"/>
                </a:cubicBezTo>
                <a:cubicBezTo>
                  <a:pt x="55" y="32"/>
                  <a:pt x="55" y="32"/>
                  <a:pt x="55" y="32"/>
                </a:cubicBezTo>
                <a:cubicBezTo>
                  <a:pt x="55" y="34"/>
                  <a:pt x="54" y="36"/>
                  <a:pt x="53" y="38"/>
                </a:cubicBezTo>
                <a:cubicBezTo>
                  <a:pt x="51" y="39"/>
                  <a:pt x="49" y="40"/>
                  <a:pt x="47" y="40"/>
                </a:cubicBezTo>
                <a:cubicBezTo>
                  <a:pt x="44" y="40"/>
                  <a:pt x="44" y="40"/>
                  <a:pt x="44" y="40"/>
                </a:cubicBezTo>
                <a:cubicBezTo>
                  <a:pt x="43" y="48"/>
                  <a:pt x="43" y="48"/>
                  <a:pt x="43" y="48"/>
                </a:cubicBezTo>
                <a:cubicBezTo>
                  <a:pt x="43" y="55"/>
                  <a:pt x="43" y="55"/>
                  <a:pt x="43" y="55"/>
                </a:cubicBezTo>
                <a:cubicBezTo>
                  <a:pt x="39" y="50"/>
                  <a:pt x="39" y="50"/>
                  <a:pt x="39" y="50"/>
                </a:cubicBezTo>
                <a:cubicBezTo>
                  <a:pt x="32" y="40"/>
                  <a:pt x="32" y="40"/>
                  <a:pt x="32" y="40"/>
                </a:cubicBezTo>
                <a:cubicBezTo>
                  <a:pt x="9" y="40"/>
                  <a:pt x="9" y="40"/>
                  <a:pt x="9" y="40"/>
                </a:cubicBezTo>
                <a:cubicBezTo>
                  <a:pt x="6" y="40"/>
                  <a:pt x="4" y="39"/>
                  <a:pt x="3" y="38"/>
                </a:cubicBezTo>
                <a:cubicBezTo>
                  <a:pt x="1" y="36"/>
                  <a:pt x="0" y="34"/>
                  <a:pt x="0" y="32"/>
                </a:cubicBezTo>
                <a:cubicBezTo>
                  <a:pt x="0" y="8"/>
                  <a:pt x="0" y="8"/>
                  <a:pt x="0" y="8"/>
                </a:cubicBezTo>
                <a:cubicBezTo>
                  <a:pt x="0" y="6"/>
                  <a:pt x="1" y="4"/>
                  <a:pt x="3" y="3"/>
                </a:cubicBezTo>
                <a:cubicBezTo>
                  <a:pt x="4" y="1"/>
                  <a:pt x="6" y="0"/>
                  <a:pt x="9" y="0"/>
                </a:cubicBezTo>
                <a:close/>
                <a:moveTo>
                  <a:pt x="60" y="13"/>
                </a:moveTo>
                <a:cubicBezTo>
                  <a:pt x="60" y="32"/>
                  <a:pt x="60" y="32"/>
                  <a:pt x="60" y="32"/>
                </a:cubicBezTo>
                <a:cubicBezTo>
                  <a:pt x="60" y="35"/>
                  <a:pt x="59" y="39"/>
                  <a:pt x="56" y="41"/>
                </a:cubicBezTo>
                <a:cubicBezTo>
                  <a:pt x="54" y="43"/>
                  <a:pt x="51" y="44"/>
                  <a:pt x="49" y="45"/>
                </a:cubicBezTo>
                <a:cubicBezTo>
                  <a:pt x="48" y="52"/>
                  <a:pt x="48" y="52"/>
                  <a:pt x="48" y="52"/>
                </a:cubicBezTo>
                <a:cubicBezTo>
                  <a:pt x="62" y="52"/>
                  <a:pt x="62" y="52"/>
                  <a:pt x="62" y="52"/>
                </a:cubicBezTo>
                <a:cubicBezTo>
                  <a:pt x="65" y="52"/>
                  <a:pt x="68" y="49"/>
                  <a:pt x="68" y="45"/>
                </a:cubicBezTo>
                <a:cubicBezTo>
                  <a:pt x="68" y="19"/>
                  <a:pt x="68" y="19"/>
                  <a:pt x="68" y="19"/>
                </a:cubicBezTo>
                <a:cubicBezTo>
                  <a:pt x="68" y="16"/>
                  <a:pt x="65" y="13"/>
                  <a:pt x="62" y="13"/>
                </a:cubicBezTo>
                <a:cubicBezTo>
                  <a:pt x="60" y="13"/>
                  <a:pt x="60" y="13"/>
                  <a:pt x="60" y="13"/>
                </a:cubicBezTo>
                <a:close/>
                <a:moveTo>
                  <a:pt x="34" y="52"/>
                </a:moveTo>
                <a:cubicBezTo>
                  <a:pt x="30" y="45"/>
                  <a:pt x="30" y="45"/>
                  <a:pt x="30" y="45"/>
                </a:cubicBezTo>
                <a:cubicBezTo>
                  <a:pt x="13" y="45"/>
                  <a:pt x="13" y="45"/>
                  <a:pt x="13" y="45"/>
                </a:cubicBezTo>
                <a:cubicBezTo>
                  <a:pt x="13" y="45"/>
                  <a:pt x="13" y="45"/>
                  <a:pt x="13" y="45"/>
                </a:cubicBezTo>
                <a:cubicBezTo>
                  <a:pt x="13" y="49"/>
                  <a:pt x="16" y="52"/>
                  <a:pt x="20" y="52"/>
                </a:cubicBezTo>
                <a:cubicBezTo>
                  <a:pt x="21" y="52"/>
                  <a:pt x="21" y="52"/>
                  <a:pt x="21" y="52"/>
                </a:cubicBezTo>
                <a:cubicBezTo>
                  <a:pt x="21" y="63"/>
                  <a:pt x="21" y="63"/>
                  <a:pt x="21" y="63"/>
                </a:cubicBezTo>
                <a:cubicBezTo>
                  <a:pt x="28" y="52"/>
                  <a:pt x="28" y="52"/>
                  <a:pt x="28" y="52"/>
                </a:cubicBezTo>
                <a:cubicBezTo>
                  <a:pt x="34" y="52"/>
                  <a:pt x="34" y="52"/>
                  <a:pt x="34" y="52"/>
                </a:cubicBezTo>
                <a:close/>
                <a:moveTo>
                  <a:pt x="47" y="5"/>
                </a:moveTo>
                <a:cubicBezTo>
                  <a:pt x="9" y="5"/>
                  <a:pt x="9" y="5"/>
                  <a:pt x="9" y="5"/>
                </a:cubicBezTo>
                <a:cubicBezTo>
                  <a:pt x="8" y="5"/>
                  <a:pt x="7" y="5"/>
                  <a:pt x="6" y="6"/>
                </a:cubicBezTo>
                <a:cubicBezTo>
                  <a:pt x="6" y="7"/>
                  <a:pt x="5" y="7"/>
                  <a:pt x="5" y="8"/>
                </a:cubicBezTo>
                <a:cubicBezTo>
                  <a:pt x="5" y="32"/>
                  <a:pt x="5" y="32"/>
                  <a:pt x="5" y="32"/>
                </a:cubicBezTo>
                <a:cubicBezTo>
                  <a:pt x="5" y="33"/>
                  <a:pt x="6" y="34"/>
                  <a:pt x="6" y="34"/>
                </a:cubicBezTo>
                <a:cubicBezTo>
                  <a:pt x="7" y="35"/>
                  <a:pt x="8" y="35"/>
                  <a:pt x="9" y="35"/>
                </a:cubicBezTo>
                <a:cubicBezTo>
                  <a:pt x="33" y="35"/>
                  <a:pt x="33" y="35"/>
                  <a:pt x="33" y="35"/>
                </a:cubicBezTo>
                <a:cubicBezTo>
                  <a:pt x="34" y="35"/>
                  <a:pt x="34" y="35"/>
                  <a:pt x="34" y="35"/>
                </a:cubicBezTo>
                <a:cubicBezTo>
                  <a:pt x="35" y="36"/>
                  <a:pt x="35" y="36"/>
                  <a:pt x="35" y="36"/>
                </a:cubicBezTo>
                <a:cubicBezTo>
                  <a:pt x="39" y="42"/>
                  <a:pt x="39" y="42"/>
                  <a:pt x="39" y="42"/>
                </a:cubicBezTo>
                <a:cubicBezTo>
                  <a:pt x="40" y="37"/>
                  <a:pt x="40" y="37"/>
                  <a:pt x="40" y="37"/>
                </a:cubicBezTo>
                <a:cubicBezTo>
                  <a:pt x="40" y="35"/>
                  <a:pt x="40" y="35"/>
                  <a:pt x="40" y="35"/>
                </a:cubicBezTo>
                <a:cubicBezTo>
                  <a:pt x="42" y="35"/>
                  <a:pt x="42" y="35"/>
                  <a:pt x="42" y="35"/>
                </a:cubicBezTo>
                <a:cubicBezTo>
                  <a:pt x="47" y="35"/>
                  <a:pt x="47" y="35"/>
                  <a:pt x="47" y="35"/>
                </a:cubicBezTo>
                <a:cubicBezTo>
                  <a:pt x="48" y="35"/>
                  <a:pt x="49" y="35"/>
                  <a:pt x="49" y="34"/>
                </a:cubicBezTo>
                <a:cubicBezTo>
                  <a:pt x="50" y="34"/>
                  <a:pt x="50" y="33"/>
                  <a:pt x="50" y="32"/>
                </a:cubicBezTo>
                <a:cubicBezTo>
                  <a:pt x="50" y="8"/>
                  <a:pt x="50" y="8"/>
                  <a:pt x="50" y="8"/>
                </a:cubicBezTo>
                <a:cubicBezTo>
                  <a:pt x="50" y="7"/>
                  <a:pt x="50" y="7"/>
                  <a:pt x="49" y="6"/>
                </a:cubicBezTo>
                <a:cubicBezTo>
                  <a:pt x="49" y="5"/>
                  <a:pt x="48" y="5"/>
                  <a:pt x="47" y="5"/>
                </a:cubicBezTo>
                <a:close/>
              </a:path>
            </a:pathLst>
          </a:custGeom>
          <a:solidFill>
            <a:schemeClr val="bg1"/>
          </a:solidFill>
          <a:ln>
            <a:noFill/>
          </a:ln>
        </p:spPr>
        <p:txBody>
          <a:bodyPr vert="horz" wrap="square" lIns="68580" tIns="34291" rIns="68580" bIns="34291" numCol="1" anchor="t" anchorCtr="0" compatLnSpc="1">
            <a:prstTxWarp prst="textNoShape">
              <a:avLst/>
            </a:prstTxWarp>
          </a:bodyPr>
          <a:lstStyle/>
          <a:p>
            <a:endParaRPr lang="zh-CN" altLang="en-US" sz="1351"/>
          </a:p>
        </p:txBody>
      </p:sp>
      <p:sp>
        <p:nvSpPr>
          <p:cNvPr id="6" name="矩形 5">
            <a:extLst>
              <a:ext uri="{FF2B5EF4-FFF2-40B4-BE49-F238E27FC236}">
                <a16:creationId xmlns:a16="http://schemas.microsoft.com/office/drawing/2014/main" id="{127AA8B3-E9B7-4FD0-9532-6EBC3535F0FE}"/>
              </a:ext>
            </a:extLst>
          </p:cNvPr>
          <p:cNvSpPr/>
          <p:nvPr/>
        </p:nvSpPr>
        <p:spPr>
          <a:xfrm>
            <a:off x="939800" y="1993413"/>
            <a:ext cx="7450002" cy="461665"/>
          </a:xfrm>
          <a:prstGeom prst="rect">
            <a:avLst/>
          </a:prstGeom>
        </p:spPr>
        <p:txBody>
          <a:bodyPr wrap="square">
            <a:spAutoFit/>
          </a:bodyPr>
          <a:lstStyle/>
          <a:p>
            <a:pPr lvl="0"/>
            <a:r>
              <a:rPr lang="zh-CN" altLang="en-US" sz="2400" b="1" dirty="0">
                <a:solidFill>
                  <a:srgbClr val="FF0000"/>
                </a:solidFill>
                <a:latin typeface="Times New Roman"/>
                <a:ea typeface="宋体"/>
              </a:rPr>
              <a:t>使用运算符重载能使用户程序易于编写、阅读和维护。</a:t>
            </a:r>
            <a:endParaRPr lang="zh-CN" altLang="en-US" sz="2400" kern="0" dirty="0">
              <a:solidFill>
                <a:srgbClr val="FF0000"/>
              </a:solidFill>
            </a:endParaRPr>
          </a:p>
        </p:txBody>
      </p:sp>
      <p:sp>
        <p:nvSpPr>
          <p:cNvPr id="7" name="矩形 6">
            <a:extLst>
              <a:ext uri="{FF2B5EF4-FFF2-40B4-BE49-F238E27FC236}">
                <a16:creationId xmlns:a16="http://schemas.microsoft.com/office/drawing/2014/main" id="{BDC85A92-8740-4C4C-8E79-ED73A72E7119}"/>
              </a:ext>
            </a:extLst>
          </p:cNvPr>
          <p:cNvSpPr/>
          <p:nvPr/>
        </p:nvSpPr>
        <p:spPr>
          <a:xfrm>
            <a:off x="939799" y="2743896"/>
            <a:ext cx="7274637" cy="830997"/>
          </a:xfrm>
          <a:prstGeom prst="rect">
            <a:avLst/>
          </a:prstGeom>
        </p:spPr>
        <p:txBody>
          <a:bodyPr wrap="square">
            <a:spAutoFit/>
          </a:bodyPr>
          <a:lstStyle/>
          <a:p>
            <a:r>
              <a:rPr lang="zh-CN" altLang="en-US" sz="2400" b="1" dirty="0">
                <a:solidFill>
                  <a:srgbClr val="FF0000"/>
                </a:solidFill>
                <a:latin typeface="Times New Roman"/>
                <a:ea typeface="宋体"/>
              </a:rPr>
              <a:t>运算符重载，扩大了</a:t>
            </a:r>
            <a:r>
              <a:rPr lang="en-US" altLang="zh-CN" sz="2400" b="1" dirty="0">
                <a:solidFill>
                  <a:srgbClr val="FF0000"/>
                </a:solidFill>
                <a:latin typeface="Times New Roman"/>
                <a:ea typeface="宋体"/>
              </a:rPr>
              <a:t>C++</a:t>
            </a:r>
            <a:r>
              <a:rPr lang="zh-CN" altLang="en-US" sz="2400" b="1" dirty="0">
                <a:solidFill>
                  <a:srgbClr val="FF0000"/>
                </a:solidFill>
                <a:latin typeface="Times New Roman"/>
                <a:ea typeface="宋体"/>
              </a:rPr>
              <a:t>已有运算符的作用范围，使之能用于类对象</a:t>
            </a:r>
            <a:endParaRPr lang="zh-CN" altLang="en-US" sz="2400" dirty="0">
              <a:solidFill>
                <a:srgbClr val="FF0000"/>
              </a:solidFill>
            </a:endParaRPr>
          </a:p>
        </p:txBody>
      </p:sp>
    </p:spTree>
    <p:extLst>
      <p:ext uri="{BB962C8B-B14F-4D97-AF65-F5344CB8AC3E}">
        <p14:creationId xmlns:p14="http://schemas.microsoft.com/office/powerpoint/2010/main" val="1964155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文本框 26"/>
          <p:cNvSpPr txBox="1"/>
          <p:nvPr/>
        </p:nvSpPr>
        <p:spPr>
          <a:xfrm>
            <a:off x="1009591" y="245420"/>
            <a:ext cx="4493538" cy="461665"/>
          </a:xfrm>
          <a:prstGeom prst="rect">
            <a:avLst/>
          </a:prstGeom>
          <a:noFill/>
        </p:spPr>
        <p:txBody>
          <a:bodyPr wrap="none" rtlCol="0">
            <a:spAutoFit/>
          </a:bodyPr>
          <a:lstStyle/>
          <a:p>
            <a:r>
              <a:rPr lang="zh-CN" altLang="en-US" sz="2400" b="1" dirty="0">
                <a:latin typeface="微软雅黑 Light" panose="020B0502040204020203" pitchFamily="34" charset="-122"/>
                <a:ea typeface="微软雅黑 Light" panose="020B0502040204020203" pitchFamily="34" charset="-122"/>
              </a:rPr>
              <a:t>运算符重载函数作为类成员函数</a:t>
            </a:r>
          </a:p>
        </p:txBody>
      </p:sp>
      <p:sp>
        <p:nvSpPr>
          <p:cNvPr id="28" name="Freeform 538"/>
          <p:cNvSpPr>
            <a:spLocks noEditPoints="1"/>
          </p:cNvSpPr>
          <p:nvPr/>
        </p:nvSpPr>
        <p:spPr bwMode="auto">
          <a:xfrm>
            <a:off x="414556" y="245419"/>
            <a:ext cx="356627" cy="396811"/>
          </a:xfrm>
          <a:custGeom>
            <a:avLst/>
            <a:gdLst>
              <a:gd name="T0" fmla="*/ 32 w 60"/>
              <a:gd name="T1" fmla="*/ 0 h 67"/>
              <a:gd name="T2" fmla="*/ 28 w 60"/>
              <a:gd name="T3" fmla="*/ 10 h 67"/>
              <a:gd name="T4" fmla="*/ 60 w 60"/>
              <a:gd name="T5" fmla="*/ 28 h 67"/>
              <a:gd name="T6" fmla="*/ 50 w 60"/>
              <a:gd name="T7" fmla="*/ 32 h 67"/>
              <a:gd name="T8" fmla="*/ 60 w 60"/>
              <a:gd name="T9" fmla="*/ 28 h 67"/>
              <a:gd name="T10" fmla="*/ 57 w 60"/>
              <a:gd name="T11" fmla="*/ 17 h 67"/>
              <a:gd name="T12" fmla="*/ 47 w 60"/>
              <a:gd name="T13" fmla="*/ 19 h 67"/>
              <a:gd name="T14" fmla="*/ 44 w 60"/>
              <a:gd name="T15" fmla="*/ 3 h 67"/>
              <a:gd name="T16" fmla="*/ 42 w 60"/>
              <a:gd name="T17" fmla="*/ 14 h 67"/>
              <a:gd name="T18" fmla="*/ 44 w 60"/>
              <a:gd name="T19" fmla="*/ 3 h 67"/>
              <a:gd name="T20" fmla="*/ 0 w 60"/>
              <a:gd name="T21" fmla="*/ 28 h 67"/>
              <a:gd name="T22" fmla="*/ 10 w 60"/>
              <a:gd name="T23" fmla="*/ 32 h 67"/>
              <a:gd name="T24" fmla="*/ 3 w 60"/>
              <a:gd name="T25" fmla="*/ 17 h 67"/>
              <a:gd name="T26" fmla="*/ 14 w 60"/>
              <a:gd name="T27" fmla="*/ 18 h 67"/>
              <a:gd name="T28" fmla="*/ 3 w 60"/>
              <a:gd name="T29" fmla="*/ 17 h 67"/>
              <a:gd name="T30" fmla="*/ 19 w 60"/>
              <a:gd name="T31" fmla="*/ 14 h 67"/>
              <a:gd name="T32" fmla="*/ 17 w 60"/>
              <a:gd name="T33" fmla="*/ 3 h 67"/>
              <a:gd name="T34" fmla="*/ 30 w 60"/>
              <a:gd name="T35" fmla="*/ 15 h 67"/>
              <a:gd name="T36" fmla="*/ 46 w 60"/>
              <a:gd name="T37" fmla="*/ 31 h 67"/>
              <a:gd name="T38" fmla="*/ 39 w 60"/>
              <a:gd name="T39" fmla="*/ 44 h 67"/>
              <a:gd name="T40" fmla="*/ 39 w 60"/>
              <a:gd name="T41" fmla="*/ 46 h 67"/>
              <a:gd name="T42" fmla="*/ 41 w 60"/>
              <a:gd name="T43" fmla="*/ 47 h 67"/>
              <a:gd name="T44" fmla="*/ 41 w 60"/>
              <a:gd name="T45" fmla="*/ 52 h 67"/>
              <a:gd name="T46" fmla="*/ 41 w 60"/>
              <a:gd name="T47" fmla="*/ 53 h 67"/>
              <a:gd name="T48" fmla="*/ 41 w 60"/>
              <a:gd name="T49" fmla="*/ 58 h 67"/>
              <a:gd name="T50" fmla="*/ 40 w 60"/>
              <a:gd name="T51" fmla="*/ 59 h 67"/>
              <a:gd name="T52" fmla="*/ 20 w 60"/>
              <a:gd name="T53" fmla="*/ 61 h 67"/>
              <a:gd name="T54" fmla="*/ 19 w 60"/>
              <a:gd name="T55" fmla="*/ 57 h 67"/>
              <a:gd name="T56" fmla="*/ 20 w 60"/>
              <a:gd name="T57" fmla="*/ 54 h 67"/>
              <a:gd name="T58" fmla="*/ 19 w 60"/>
              <a:gd name="T59" fmla="*/ 51 h 67"/>
              <a:gd name="T60" fmla="*/ 20 w 60"/>
              <a:gd name="T61" fmla="*/ 47 h 67"/>
              <a:gd name="T62" fmla="*/ 22 w 60"/>
              <a:gd name="T63" fmla="*/ 47 h 67"/>
              <a:gd name="T64" fmla="*/ 17 w 60"/>
              <a:gd name="T65" fmla="*/ 39 h 67"/>
              <a:gd name="T66" fmla="*/ 19 w 60"/>
              <a:gd name="T67" fmla="*/ 19 h 67"/>
              <a:gd name="T68" fmla="*/ 35 w 60"/>
              <a:gd name="T69" fmla="*/ 62 h 67"/>
              <a:gd name="T70" fmla="*/ 30 w 60"/>
              <a:gd name="T71" fmla="*/ 67 h 67"/>
              <a:gd name="T72" fmla="*/ 35 w 60"/>
              <a:gd name="T73" fmla="*/ 62 h 67"/>
              <a:gd name="T74" fmla="*/ 23 w 60"/>
              <a:gd name="T75" fmla="*/ 57 h 67"/>
              <a:gd name="T76" fmla="*/ 23 w 60"/>
              <a:gd name="T77" fmla="*/ 57 h 67"/>
              <a:gd name="T78" fmla="*/ 38 w 60"/>
              <a:gd name="T79" fmla="*/ 55 h 67"/>
              <a:gd name="T80" fmla="*/ 38 w 60"/>
              <a:gd name="T81" fmla="*/ 49 h 67"/>
              <a:gd name="T82" fmla="*/ 23 w 60"/>
              <a:gd name="T83" fmla="*/ 51 h 67"/>
              <a:gd name="T84" fmla="*/ 38 w 60"/>
              <a:gd name="T85" fmla="*/ 50 h 67"/>
              <a:gd name="T86" fmla="*/ 38 w 60"/>
              <a:gd name="T87" fmla="*/ 4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 h="67">
                <a:moveTo>
                  <a:pt x="28" y="0"/>
                </a:moveTo>
                <a:cubicBezTo>
                  <a:pt x="32" y="0"/>
                  <a:pt x="32" y="0"/>
                  <a:pt x="32" y="0"/>
                </a:cubicBezTo>
                <a:cubicBezTo>
                  <a:pt x="32" y="10"/>
                  <a:pt x="32" y="10"/>
                  <a:pt x="32" y="10"/>
                </a:cubicBezTo>
                <a:cubicBezTo>
                  <a:pt x="28" y="10"/>
                  <a:pt x="28" y="10"/>
                  <a:pt x="28" y="10"/>
                </a:cubicBezTo>
                <a:cubicBezTo>
                  <a:pt x="28" y="0"/>
                  <a:pt x="28" y="0"/>
                  <a:pt x="28" y="0"/>
                </a:cubicBezTo>
                <a:close/>
                <a:moveTo>
                  <a:pt x="60" y="28"/>
                </a:moveTo>
                <a:cubicBezTo>
                  <a:pt x="60" y="32"/>
                  <a:pt x="60" y="32"/>
                  <a:pt x="60" y="32"/>
                </a:cubicBezTo>
                <a:cubicBezTo>
                  <a:pt x="50" y="32"/>
                  <a:pt x="50" y="32"/>
                  <a:pt x="50" y="32"/>
                </a:cubicBezTo>
                <a:cubicBezTo>
                  <a:pt x="50" y="28"/>
                  <a:pt x="50" y="28"/>
                  <a:pt x="50" y="28"/>
                </a:cubicBezTo>
                <a:cubicBezTo>
                  <a:pt x="60" y="28"/>
                  <a:pt x="60" y="28"/>
                  <a:pt x="60" y="28"/>
                </a:cubicBezTo>
                <a:close/>
                <a:moveTo>
                  <a:pt x="55" y="14"/>
                </a:moveTo>
                <a:cubicBezTo>
                  <a:pt x="57" y="17"/>
                  <a:pt x="57" y="17"/>
                  <a:pt x="57" y="17"/>
                </a:cubicBezTo>
                <a:cubicBezTo>
                  <a:pt x="49" y="22"/>
                  <a:pt x="49" y="22"/>
                  <a:pt x="49" y="22"/>
                </a:cubicBezTo>
                <a:cubicBezTo>
                  <a:pt x="47" y="19"/>
                  <a:pt x="47" y="19"/>
                  <a:pt x="47" y="19"/>
                </a:cubicBezTo>
                <a:cubicBezTo>
                  <a:pt x="55" y="14"/>
                  <a:pt x="55" y="14"/>
                  <a:pt x="55" y="14"/>
                </a:cubicBezTo>
                <a:close/>
                <a:moveTo>
                  <a:pt x="44" y="3"/>
                </a:moveTo>
                <a:cubicBezTo>
                  <a:pt x="39" y="12"/>
                  <a:pt x="39" y="12"/>
                  <a:pt x="39" y="12"/>
                </a:cubicBezTo>
                <a:cubicBezTo>
                  <a:pt x="42" y="14"/>
                  <a:pt x="42" y="14"/>
                  <a:pt x="42" y="14"/>
                </a:cubicBezTo>
                <a:cubicBezTo>
                  <a:pt x="47" y="5"/>
                  <a:pt x="47" y="5"/>
                  <a:pt x="47" y="5"/>
                </a:cubicBezTo>
                <a:cubicBezTo>
                  <a:pt x="44" y="3"/>
                  <a:pt x="44" y="3"/>
                  <a:pt x="44" y="3"/>
                </a:cubicBezTo>
                <a:close/>
                <a:moveTo>
                  <a:pt x="0" y="32"/>
                </a:moveTo>
                <a:cubicBezTo>
                  <a:pt x="0" y="28"/>
                  <a:pt x="0" y="28"/>
                  <a:pt x="0" y="28"/>
                </a:cubicBezTo>
                <a:cubicBezTo>
                  <a:pt x="10" y="28"/>
                  <a:pt x="10" y="28"/>
                  <a:pt x="10" y="28"/>
                </a:cubicBezTo>
                <a:cubicBezTo>
                  <a:pt x="10" y="32"/>
                  <a:pt x="10" y="32"/>
                  <a:pt x="10" y="32"/>
                </a:cubicBezTo>
                <a:cubicBezTo>
                  <a:pt x="0" y="32"/>
                  <a:pt x="0" y="32"/>
                  <a:pt x="0" y="32"/>
                </a:cubicBezTo>
                <a:close/>
                <a:moveTo>
                  <a:pt x="3" y="17"/>
                </a:moveTo>
                <a:cubicBezTo>
                  <a:pt x="5" y="14"/>
                  <a:pt x="5" y="14"/>
                  <a:pt x="5" y="14"/>
                </a:cubicBezTo>
                <a:cubicBezTo>
                  <a:pt x="14" y="18"/>
                  <a:pt x="14" y="18"/>
                  <a:pt x="14" y="18"/>
                </a:cubicBezTo>
                <a:cubicBezTo>
                  <a:pt x="12" y="22"/>
                  <a:pt x="12" y="22"/>
                  <a:pt x="12" y="22"/>
                </a:cubicBezTo>
                <a:cubicBezTo>
                  <a:pt x="3" y="17"/>
                  <a:pt x="3" y="17"/>
                  <a:pt x="3" y="17"/>
                </a:cubicBezTo>
                <a:close/>
                <a:moveTo>
                  <a:pt x="14" y="5"/>
                </a:moveTo>
                <a:cubicBezTo>
                  <a:pt x="19" y="14"/>
                  <a:pt x="19" y="14"/>
                  <a:pt x="19" y="14"/>
                </a:cubicBezTo>
                <a:cubicBezTo>
                  <a:pt x="22" y="12"/>
                  <a:pt x="22" y="12"/>
                  <a:pt x="22" y="12"/>
                </a:cubicBezTo>
                <a:cubicBezTo>
                  <a:pt x="17" y="3"/>
                  <a:pt x="17" y="3"/>
                  <a:pt x="17" y="3"/>
                </a:cubicBezTo>
                <a:cubicBezTo>
                  <a:pt x="14" y="5"/>
                  <a:pt x="14" y="5"/>
                  <a:pt x="14" y="5"/>
                </a:cubicBezTo>
                <a:close/>
                <a:moveTo>
                  <a:pt x="30" y="15"/>
                </a:moveTo>
                <a:cubicBezTo>
                  <a:pt x="34" y="15"/>
                  <a:pt x="39" y="17"/>
                  <a:pt x="42" y="19"/>
                </a:cubicBezTo>
                <a:cubicBezTo>
                  <a:pt x="44" y="22"/>
                  <a:pt x="46" y="26"/>
                  <a:pt x="46" y="31"/>
                </a:cubicBezTo>
                <a:cubicBezTo>
                  <a:pt x="46" y="34"/>
                  <a:pt x="45" y="36"/>
                  <a:pt x="44" y="39"/>
                </a:cubicBezTo>
                <a:cubicBezTo>
                  <a:pt x="43" y="41"/>
                  <a:pt x="41" y="43"/>
                  <a:pt x="39" y="44"/>
                </a:cubicBezTo>
                <a:cubicBezTo>
                  <a:pt x="39" y="46"/>
                  <a:pt x="39" y="46"/>
                  <a:pt x="39" y="46"/>
                </a:cubicBezTo>
                <a:cubicBezTo>
                  <a:pt x="39" y="46"/>
                  <a:pt x="39" y="46"/>
                  <a:pt x="39" y="46"/>
                </a:cubicBezTo>
                <a:cubicBezTo>
                  <a:pt x="41" y="46"/>
                  <a:pt x="41" y="46"/>
                  <a:pt x="41" y="46"/>
                </a:cubicBezTo>
                <a:cubicBezTo>
                  <a:pt x="41" y="47"/>
                  <a:pt x="41" y="47"/>
                  <a:pt x="41" y="47"/>
                </a:cubicBezTo>
                <a:cubicBezTo>
                  <a:pt x="41" y="48"/>
                  <a:pt x="42" y="49"/>
                  <a:pt x="42" y="50"/>
                </a:cubicBezTo>
                <a:cubicBezTo>
                  <a:pt x="42" y="50"/>
                  <a:pt x="41" y="51"/>
                  <a:pt x="41" y="52"/>
                </a:cubicBezTo>
                <a:cubicBezTo>
                  <a:pt x="41" y="52"/>
                  <a:pt x="41" y="52"/>
                  <a:pt x="41" y="52"/>
                </a:cubicBezTo>
                <a:cubicBezTo>
                  <a:pt x="41" y="53"/>
                  <a:pt x="41" y="53"/>
                  <a:pt x="41" y="53"/>
                </a:cubicBezTo>
                <a:cubicBezTo>
                  <a:pt x="41" y="54"/>
                  <a:pt x="42" y="55"/>
                  <a:pt x="42" y="55"/>
                </a:cubicBezTo>
                <a:cubicBezTo>
                  <a:pt x="42" y="56"/>
                  <a:pt x="41" y="57"/>
                  <a:pt x="41" y="58"/>
                </a:cubicBezTo>
                <a:cubicBezTo>
                  <a:pt x="41" y="59"/>
                  <a:pt x="41" y="59"/>
                  <a:pt x="41" y="59"/>
                </a:cubicBezTo>
                <a:cubicBezTo>
                  <a:pt x="40" y="59"/>
                  <a:pt x="40" y="59"/>
                  <a:pt x="40" y="59"/>
                </a:cubicBezTo>
                <a:cubicBezTo>
                  <a:pt x="22" y="61"/>
                  <a:pt x="22" y="61"/>
                  <a:pt x="22" y="61"/>
                </a:cubicBezTo>
                <a:cubicBezTo>
                  <a:pt x="20" y="61"/>
                  <a:pt x="20" y="61"/>
                  <a:pt x="20" y="61"/>
                </a:cubicBezTo>
                <a:cubicBezTo>
                  <a:pt x="20" y="60"/>
                  <a:pt x="20" y="60"/>
                  <a:pt x="20" y="60"/>
                </a:cubicBezTo>
                <a:cubicBezTo>
                  <a:pt x="20" y="59"/>
                  <a:pt x="19" y="58"/>
                  <a:pt x="19" y="57"/>
                </a:cubicBezTo>
                <a:cubicBezTo>
                  <a:pt x="19" y="56"/>
                  <a:pt x="19" y="55"/>
                  <a:pt x="20" y="54"/>
                </a:cubicBezTo>
                <a:cubicBezTo>
                  <a:pt x="20" y="54"/>
                  <a:pt x="20" y="54"/>
                  <a:pt x="20" y="54"/>
                </a:cubicBezTo>
                <a:cubicBezTo>
                  <a:pt x="20" y="54"/>
                  <a:pt x="20" y="54"/>
                  <a:pt x="20" y="54"/>
                </a:cubicBezTo>
                <a:cubicBezTo>
                  <a:pt x="20" y="53"/>
                  <a:pt x="19" y="52"/>
                  <a:pt x="19" y="51"/>
                </a:cubicBezTo>
                <a:cubicBezTo>
                  <a:pt x="19" y="50"/>
                  <a:pt x="19" y="49"/>
                  <a:pt x="20" y="48"/>
                </a:cubicBezTo>
                <a:cubicBezTo>
                  <a:pt x="20" y="47"/>
                  <a:pt x="20" y="47"/>
                  <a:pt x="20" y="47"/>
                </a:cubicBezTo>
                <a:cubicBezTo>
                  <a:pt x="21" y="47"/>
                  <a:pt x="21" y="47"/>
                  <a:pt x="21" y="47"/>
                </a:cubicBezTo>
                <a:cubicBezTo>
                  <a:pt x="22" y="47"/>
                  <a:pt x="22" y="47"/>
                  <a:pt x="22" y="47"/>
                </a:cubicBezTo>
                <a:cubicBezTo>
                  <a:pt x="22" y="44"/>
                  <a:pt x="22" y="44"/>
                  <a:pt x="22" y="44"/>
                </a:cubicBezTo>
                <a:cubicBezTo>
                  <a:pt x="20" y="43"/>
                  <a:pt x="18" y="41"/>
                  <a:pt x="17" y="39"/>
                </a:cubicBezTo>
                <a:cubicBezTo>
                  <a:pt x="15" y="37"/>
                  <a:pt x="14" y="34"/>
                  <a:pt x="14" y="31"/>
                </a:cubicBezTo>
                <a:cubicBezTo>
                  <a:pt x="14" y="26"/>
                  <a:pt x="16" y="22"/>
                  <a:pt x="19" y="19"/>
                </a:cubicBezTo>
                <a:cubicBezTo>
                  <a:pt x="22" y="17"/>
                  <a:pt x="26" y="15"/>
                  <a:pt x="30" y="15"/>
                </a:cubicBezTo>
                <a:close/>
                <a:moveTo>
                  <a:pt x="35" y="62"/>
                </a:moveTo>
                <a:cubicBezTo>
                  <a:pt x="35" y="62"/>
                  <a:pt x="35" y="62"/>
                  <a:pt x="35" y="62"/>
                </a:cubicBezTo>
                <a:cubicBezTo>
                  <a:pt x="35" y="65"/>
                  <a:pt x="33" y="67"/>
                  <a:pt x="30" y="67"/>
                </a:cubicBezTo>
                <a:cubicBezTo>
                  <a:pt x="28" y="67"/>
                  <a:pt x="26" y="65"/>
                  <a:pt x="26" y="63"/>
                </a:cubicBezTo>
                <a:cubicBezTo>
                  <a:pt x="35" y="62"/>
                  <a:pt x="35" y="62"/>
                  <a:pt x="35" y="62"/>
                </a:cubicBezTo>
                <a:close/>
                <a:moveTo>
                  <a:pt x="38" y="55"/>
                </a:moveTo>
                <a:cubicBezTo>
                  <a:pt x="23" y="57"/>
                  <a:pt x="23" y="57"/>
                  <a:pt x="23" y="57"/>
                </a:cubicBezTo>
                <a:cubicBezTo>
                  <a:pt x="23" y="57"/>
                  <a:pt x="23" y="57"/>
                  <a:pt x="23" y="57"/>
                </a:cubicBezTo>
                <a:cubicBezTo>
                  <a:pt x="23" y="57"/>
                  <a:pt x="23" y="57"/>
                  <a:pt x="23" y="57"/>
                </a:cubicBezTo>
                <a:cubicBezTo>
                  <a:pt x="38" y="56"/>
                  <a:pt x="38" y="56"/>
                  <a:pt x="38" y="56"/>
                </a:cubicBezTo>
                <a:cubicBezTo>
                  <a:pt x="38" y="56"/>
                  <a:pt x="38" y="56"/>
                  <a:pt x="38" y="55"/>
                </a:cubicBezTo>
                <a:cubicBezTo>
                  <a:pt x="38" y="55"/>
                  <a:pt x="38" y="55"/>
                  <a:pt x="38" y="55"/>
                </a:cubicBezTo>
                <a:close/>
                <a:moveTo>
                  <a:pt x="38" y="49"/>
                </a:moveTo>
                <a:cubicBezTo>
                  <a:pt x="23" y="51"/>
                  <a:pt x="23" y="51"/>
                  <a:pt x="23" y="51"/>
                </a:cubicBezTo>
                <a:cubicBezTo>
                  <a:pt x="23" y="51"/>
                  <a:pt x="23" y="51"/>
                  <a:pt x="23" y="51"/>
                </a:cubicBezTo>
                <a:cubicBezTo>
                  <a:pt x="23" y="51"/>
                  <a:pt x="23" y="51"/>
                  <a:pt x="23" y="51"/>
                </a:cubicBezTo>
                <a:cubicBezTo>
                  <a:pt x="38" y="50"/>
                  <a:pt x="38" y="50"/>
                  <a:pt x="38" y="50"/>
                </a:cubicBezTo>
                <a:cubicBezTo>
                  <a:pt x="38" y="50"/>
                  <a:pt x="38" y="50"/>
                  <a:pt x="38" y="50"/>
                </a:cubicBezTo>
                <a:cubicBezTo>
                  <a:pt x="38" y="49"/>
                  <a:pt x="38" y="49"/>
                  <a:pt x="38" y="49"/>
                </a:cubicBezTo>
                <a:close/>
              </a:path>
            </a:pathLst>
          </a:custGeom>
          <a:solidFill>
            <a:schemeClr val="bg1"/>
          </a:solidFill>
          <a:ln>
            <a:noFill/>
          </a:ln>
        </p:spPr>
        <p:txBody>
          <a:bodyPr vert="horz" wrap="square" lIns="68580" tIns="34291" rIns="68580" bIns="34291" numCol="1" anchor="t" anchorCtr="0" compatLnSpc="1">
            <a:prstTxWarp prst="textNoShape">
              <a:avLst/>
            </a:prstTxWarp>
          </a:bodyPr>
          <a:lstStyle/>
          <a:p>
            <a:endParaRPr lang="zh-CN" altLang="en-US" sz="1351"/>
          </a:p>
        </p:txBody>
      </p:sp>
      <p:sp>
        <p:nvSpPr>
          <p:cNvPr id="5" name="Rectangle 2">
            <a:extLst>
              <a:ext uri="{FF2B5EF4-FFF2-40B4-BE49-F238E27FC236}">
                <a16:creationId xmlns:a16="http://schemas.microsoft.com/office/drawing/2014/main" id="{6BA4297C-7BDA-48B0-A83F-D10E5F13301C}"/>
              </a:ext>
            </a:extLst>
          </p:cNvPr>
          <p:cNvSpPr txBox="1">
            <a:spLocks noChangeArrowheads="1"/>
          </p:cNvSpPr>
          <p:nvPr/>
        </p:nvSpPr>
        <p:spPr bwMode="auto">
          <a:xfrm>
            <a:off x="254000" y="906730"/>
            <a:ext cx="8382000" cy="14356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7338" indent="-287338" algn="l" rtl="0" eaLnBrk="0" fontAlgn="base" hangingPunct="0">
              <a:spcBef>
                <a:spcPct val="20000"/>
              </a:spcBef>
              <a:spcAft>
                <a:spcPct val="0"/>
              </a:spcAft>
              <a:buChar char="•"/>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8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8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6350" algn="l" defTabSz="914400" rtl="0" eaLnBrk="1" fontAlgn="base" latinLnBrk="0" hangingPunct="1">
              <a:lnSpc>
                <a:spcPct val="100000"/>
              </a:lnSpc>
              <a:spcBef>
                <a:spcPct val="2000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a:ea typeface="宋体"/>
                <a:cs typeface="+mn-cs"/>
              </a:rPr>
              <a:t>复数类对运算符</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a:cs typeface="+mn-cs"/>
              </a:rPr>
              <a:t>“</a:t>
            </a:r>
            <a:r>
              <a:rPr kumimoji="0" lang="zh-CN" altLang="en-US" sz="2400" b="1"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a:cs typeface="+mn-cs"/>
              </a:rPr>
              <a:t>”</a:t>
            </a:r>
            <a:r>
              <a:rPr kumimoji="0" lang="zh-CN" altLang="en-US" sz="2400" b="1" i="0" u="none" strike="noStrike" kern="1200" cap="none" spc="0" normalizeH="0" baseline="0" noProof="0" dirty="0">
                <a:ln>
                  <a:noFill/>
                </a:ln>
                <a:solidFill>
                  <a:srgbClr val="000000"/>
                </a:solidFill>
                <a:effectLst/>
                <a:uLnTx/>
                <a:uFillTx/>
                <a:latin typeface="Times New Roman"/>
                <a:ea typeface="宋体"/>
                <a:cs typeface="+mn-cs"/>
              </a:rPr>
              <a:t>进行了重载，使之能用于两个复数的相加。在该例中运算符重载函数</a:t>
            </a:r>
            <a:r>
              <a:rPr kumimoji="0" lang="en-US" altLang="zh-CN" sz="2400" b="1" i="0" u="none" strike="noStrike" kern="1200" cap="none" spc="0" normalizeH="0" baseline="0" noProof="0" dirty="0">
                <a:ln>
                  <a:noFill/>
                </a:ln>
                <a:solidFill>
                  <a:srgbClr val="000000"/>
                </a:solidFill>
                <a:effectLst/>
                <a:uLnTx/>
                <a:uFillTx/>
                <a:latin typeface="Times New Roman"/>
                <a:ea typeface="宋体"/>
                <a:cs typeface="+mn-cs"/>
              </a:rPr>
              <a:t>operator+</a:t>
            </a:r>
            <a:r>
              <a:rPr kumimoji="0" lang="zh-CN" altLang="en-US" sz="2400" b="1" i="0" u="none" strike="noStrike" kern="1200" cap="none" spc="0" normalizeH="0" baseline="0" noProof="0" dirty="0">
                <a:ln>
                  <a:noFill/>
                </a:ln>
                <a:solidFill>
                  <a:srgbClr val="000000"/>
                </a:solidFill>
                <a:effectLst/>
                <a:uLnTx/>
                <a:uFillTx/>
                <a:latin typeface="Times New Roman"/>
                <a:ea typeface="宋体"/>
                <a:cs typeface="+mn-cs"/>
              </a:rPr>
              <a:t>作为</a:t>
            </a:r>
            <a:r>
              <a:rPr kumimoji="0" lang="en-US" altLang="zh-CN" sz="2400" b="1" i="0" u="none" strike="noStrike" kern="1200" cap="none" spc="0" normalizeH="0" baseline="0" noProof="0" dirty="0">
                <a:ln>
                  <a:noFill/>
                </a:ln>
                <a:solidFill>
                  <a:srgbClr val="000000"/>
                </a:solidFill>
                <a:effectLst/>
                <a:uLnTx/>
                <a:uFillTx/>
                <a:latin typeface="Times New Roman"/>
                <a:ea typeface="宋体"/>
                <a:cs typeface="+mn-cs"/>
              </a:rPr>
              <a:t>Complex</a:t>
            </a:r>
            <a:r>
              <a:rPr kumimoji="0" lang="zh-CN" altLang="en-US" sz="2400" b="1" i="0" u="none" strike="noStrike" kern="1200" cap="none" spc="0" normalizeH="0" baseline="0" noProof="0" dirty="0">
                <a:ln>
                  <a:noFill/>
                </a:ln>
                <a:solidFill>
                  <a:srgbClr val="000000"/>
                </a:solidFill>
                <a:effectLst/>
                <a:uLnTx/>
                <a:uFillTx/>
                <a:latin typeface="Times New Roman"/>
                <a:ea typeface="宋体"/>
                <a:cs typeface="+mn-cs"/>
              </a:rPr>
              <a:t>类中的成员函数。</a:t>
            </a:r>
            <a:endParaRPr kumimoji="0" lang="en-US" altLang="zh-CN" sz="2400" b="1" i="0" u="none" strike="noStrike" kern="1200" cap="none" spc="0" normalizeH="0" baseline="0" noProof="0" dirty="0">
              <a:ln>
                <a:noFill/>
              </a:ln>
              <a:solidFill>
                <a:srgbClr val="000000"/>
              </a:solidFill>
              <a:effectLst/>
              <a:uLnTx/>
              <a:uFillTx/>
              <a:latin typeface="Times New Roman"/>
              <a:ea typeface="宋体"/>
              <a:cs typeface="+mn-cs"/>
            </a:endParaRPr>
          </a:p>
          <a:p>
            <a:pPr marL="287338" marR="0" lvl="0" indent="-6350" algn="l" defTabSz="914400" rtl="0" eaLnBrk="1" fontAlgn="base" latinLnBrk="0" hangingPunct="1">
              <a:lnSpc>
                <a:spcPct val="100000"/>
              </a:lnSpc>
              <a:spcBef>
                <a:spcPct val="20000"/>
              </a:spcBef>
              <a:spcAft>
                <a:spcPct val="0"/>
              </a:spcAft>
              <a:buClrTx/>
              <a:buSzTx/>
              <a:buFontTx/>
              <a:buNone/>
              <a:tabLst/>
              <a:defRPr/>
            </a:pPr>
            <a:endParaRPr kumimoji="0" lang="zh-CN" altLang="en-US" sz="2400" b="1"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2" name="矩形 1">
            <a:extLst>
              <a:ext uri="{FF2B5EF4-FFF2-40B4-BE49-F238E27FC236}">
                <a16:creationId xmlns:a16="http://schemas.microsoft.com/office/drawing/2014/main" id="{6DE3AD3F-F177-43A8-B7B9-D6DAB63912D9}"/>
              </a:ext>
            </a:extLst>
          </p:cNvPr>
          <p:cNvSpPr/>
          <p:nvPr/>
        </p:nvSpPr>
        <p:spPr>
          <a:xfrm>
            <a:off x="592869" y="3509860"/>
            <a:ext cx="8043131" cy="1200329"/>
          </a:xfrm>
          <a:prstGeom prst="rect">
            <a:avLst/>
          </a:prstGeom>
        </p:spPr>
        <p:txBody>
          <a:bodyPr wrap="square">
            <a:spAutoFit/>
          </a:bodyPr>
          <a:lstStyle/>
          <a:p>
            <a:r>
              <a:rPr lang="en-US" altLang="zh-CN" sz="2400" b="1" dirty="0">
                <a:solidFill>
                  <a:srgbClr val="000000"/>
                </a:solidFill>
                <a:latin typeface="Times New Roman"/>
                <a:ea typeface="宋体"/>
              </a:rPr>
              <a:t>+</a:t>
            </a:r>
            <a:r>
              <a:rPr lang="zh-CN" altLang="en-US" sz="2400" b="1" dirty="0">
                <a:solidFill>
                  <a:srgbClr val="000000"/>
                </a:solidFill>
                <a:latin typeface="Times New Roman"/>
                <a:ea typeface="宋体"/>
              </a:rPr>
              <a:t>运算符有两个参数，由于重载函数是</a:t>
            </a:r>
            <a:r>
              <a:rPr lang="en-US" altLang="zh-CN" sz="2400" b="1" dirty="0">
                <a:solidFill>
                  <a:srgbClr val="000000"/>
                </a:solidFill>
                <a:latin typeface="Times New Roman"/>
                <a:ea typeface="宋体"/>
              </a:rPr>
              <a:t>Complex</a:t>
            </a:r>
            <a:r>
              <a:rPr lang="zh-CN" altLang="en-US" sz="2400" b="1" dirty="0">
                <a:solidFill>
                  <a:srgbClr val="000000"/>
                </a:solidFill>
                <a:latin typeface="Times New Roman"/>
                <a:ea typeface="宋体"/>
              </a:rPr>
              <a:t>类中的成员函数，有一个参数是隐含的，运算符函数是用</a:t>
            </a:r>
            <a:r>
              <a:rPr lang="en-US" altLang="zh-CN" sz="2400" b="1" dirty="0">
                <a:solidFill>
                  <a:srgbClr val="000000"/>
                </a:solidFill>
                <a:latin typeface="Times New Roman"/>
                <a:ea typeface="宋体"/>
              </a:rPr>
              <a:t>this</a:t>
            </a:r>
            <a:r>
              <a:rPr lang="zh-CN" altLang="en-US" sz="2400" b="1" dirty="0">
                <a:solidFill>
                  <a:srgbClr val="000000"/>
                </a:solidFill>
                <a:latin typeface="Times New Roman"/>
                <a:ea typeface="宋体"/>
              </a:rPr>
              <a:t>指针隐式地访问类对象的成员。</a:t>
            </a:r>
            <a:endParaRPr lang="zh-CN" altLang="en-US" dirty="0"/>
          </a:p>
        </p:txBody>
      </p:sp>
      <p:sp>
        <p:nvSpPr>
          <p:cNvPr id="3" name="矩形 2">
            <a:extLst>
              <a:ext uri="{FF2B5EF4-FFF2-40B4-BE49-F238E27FC236}">
                <a16:creationId xmlns:a16="http://schemas.microsoft.com/office/drawing/2014/main" id="{029B12F4-AF7E-4C1D-B42C-8A36413F4AE7}"/>
              </a:ext>
            </a:extLst>
          </p:cNvPr>
          <p:cNvSpPr/>
          <p:nvPr/>
        </p:nvSpPr>
        <p:spPr>
          <a:xfrm>
            <a:off x="254000" y="2342368"/>
            <a:ext cx="8043131" cy="830997"/>
          </a:xfrm>
          <a:prstGeom prst="rect">
            <a:avLst/>
          </a:prstGeom>
        </p:spPr>
        <p:txBody>
          <a:bodyPr wrap="square">
            <a:spAutoFit/>
          </a:bodyPr>
          <a:lstStyle/>
          <a:p>
            <a:pPr marL="287338" lvl="0" indent="-6350" fontAlgn="base">
              <a:spcBef>
                <a:spcPct val="20000"/>
              </a:spcBef>
              <a:spcAft>
                <a:spcPct val="0"/>
              </a:spcAft>
              <a:defRPr/>
            </a:pPr>
            <a:r>
              <a:rPr lang="zh-CN" altLang="en-US" sz="2400" b="1" dirty="0">
                <a:solidFill>
                  <a:srgbClr val="000000"/>
                </a:solidFill>
                <a:latin typeface="Arial" panose="020B0604020202020204" pitchFamily="34" charset="0"/>
                <a:ea typeface="宋体"/>
              </a:rPr>
              <a:t>“</a:t>
            </a:r>
            <a:r>
              <a:rPr lang="zh-CN" altLang="en-US" sz="2400" b="1" dirty="0">
                <a:solidFill>
                  <a:srgbClr val="000000"/>
                </a:solidFill>
                <a:latin typeface="Times New Roman"/>
                <a:ea typeface="宋体"/>
              </a:rPr>
              <a:t>+</a:t>
            </a:r>
            <a:r>
              <a:rPr lang="zh-CN" altLang="en-US" sz="2400" b="1" dirty="0">
                <a:solidFill>
                  <a:srgbClr val="000000"/>
                </a:solidFill>
                <a:latin typeface="Arial" panose="020B0604020202020204" pitchFamily="34" charset="0"/>
                <a:ea typeface="宋体"/>
              </a:rPr>
              <a:t>”</a:t>
            </a:r>
            <a:r>
              <a:rPr lang="zh-CN" altLang="en-US" sz="2400" b="1" dirty="0">
                <a:solidFill>
                  <a:srgbClr val="000000"/>
                </a:solidFill>
                <a:latin typeface="Times New Roman"/>
                <a:ea typeface="宋体"/>
              </a:rPr>
              <a:t>是双目运算符，为什么在例程中的重载函数中只有一个参数呢？</a:t>
            </a:r>
          </a:p>
        </p:txBody>
      </p:sp>
    </p:spTree>
    <p:extLst>
      <p:ext uri="{BB962C8B-B14F-4D97-AF65-F5344CB8AC3E}">
        <p14:creationId xmlns:p14="http://schemas.microsoft.com/office/powerpoint/2010/main" val="16191298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文本框 26"/>
          <p:cNvSpPr txBox="1"/>
          <p:nvPr/>
        </p:nvSpPr>
        <p:spPr>
          <a:xfrm>
            <a:off x="1009591" y="245420"/>
            <a:ext cx="4493538" cy="461665"/>
          </a:xfrm>
          <a:prstGeom prst="rect">
            <a:avLst/>
          </a:prstGeom>
          <a:noFill/>
        </p:spPr>
        <p:txBody>
          <a:bodyPr wrap="none" rtlCol="0">
            <a:spAutoFit/>
          </a:bodyPr>
          <a:lstStyle/>
          <a:p>
            <a:r>
              <a:rPr lang="zh-CN" altLang="en-US" sz="2400" b="1" dirty="0">
                <a:latin typeface="微软雅黑 Light" panose="020B0502040204020203" pitchFamily="34" charset="-122"/>
                <a:ea typeface="微软雅黑 Light" panose="020B0502040204020203" pitchFamily="34" charset="-122"/>
              </a:rPr>
              <a:t>运算符重载函数作为类友元函数</a:t>
            </a:r>
          </a:p>
        </p:txBody>
      </p:sp>
      <p:sp>
        <p:nvSpPr>
          <p:cNvPr id="28" name="Freeform 538"/>
          <p:cNvSpPr>
            <a:spLocks noEditPoints="1"/>
          </p:cNvSpPr>
          <p:nvPr/>
        </p:nvSpPr>
        <p:spPr bwMode="auto">
          <a:xfrm>
            <a:off x="414556" y="245419"/>
            <a:ext cx="356627" cy="396811"/>
          </a:xfrm>
          <a:custGeom>
            <a:avLst/>
            <a:gdLst>
              <a:gd name="T0" fmla="*/ 32 w 60"/>
              <a:gd name="T1" fmla="*/ 0 h 67"/>
              <a:gd name="T2" fmla="*/ 28 w 60"/>
              <a:gd name="T3" fmla="*/ 10 h 67"/>
              <a:gd name="T4" fmla="*/ 60 w 60"/>
              <a:gd name="T5" fmla="*/ 28 h 67"/>
              <a:gd name="T6" fmla="*/ 50 w 60"/>
              <a:gd name="T7" fmla="*/ 32 h 67"/>
              <a:gd name="T8" fmla="*/ 60 w 60"/>
              <a:gd name="T9" fmla="*/ 28 h 67"/>
              <a:gd name="T10" fmla="*/ 57 w 60"/>
              <a:gd name="T11" fmla="*/ 17 h 67"/>
              <a:gd name="T12" fmla="*/ 47 w 60"/>
              <a:gd name="T13" fmla="*/ 19 h 67"/>
              <a:gd name="T14" fmla="*/ 44 w 60"/>
              <a:gd name="T15" fmla="*/ 3 h 67"/>
              <a:gd name="T16" fmla="*/ 42 w 60"/>
              <a:gd name="T17" fmla="*/ 14 h 67"/>
              <a:gd name="T18" fmla="*/ 44 w 60"/>
              <a:gd name="T19" fmla="*/ 3 h 67"/>
              <a:gd name="T20" fmla="*/ 0 w 60"/>
              <a:gd name="T21" fmla="*/ 28 h 67"/>
              <a:gd name="T22" fmla="*/ 10 w 60"/>
              <a:gd name="T23" fmla="*/ 32 h 67"/>
              <a:gd name="T24" fmla="*/ 3 w 60"/>
              <a:gd name="T25" fmla="*/ 17 h 67"/>
              <a:gd name="T26" fmla="*/ 14 w 60"/>
              <a:gd name="T27" fmla="*/ 18 h 67"/>
              <a:gd name="T28" fmla="*/ 3 w 60"/>
              <a:gd name="T29" fmla="*/ 17 h 67"/>
              <a:gd name="T30" fmla="*/ 19 w 60"/>
              <a:gd name="T31" fmla="*/ 14 h 67"/>
              <a:gd name="T32" fmla="*/ 17 w 60"/>
              <a:gd name="T33" fmla="*/ 3 h 67"/>
              <a:gd name="T34" fmla="*/ 30 w 60"/>
              <a:gd name="T35" fmla="*/ 15 h 67"/>
              <a:gd name="T36" fmla="*/ 46 w 60"/>
              <a:gd name="T37" fmla="*/ 31 h 67"/>
              <a:gd name="T38" fmla="*/ 39 w 60"/>
              <a:gd name="T39" fmla="*/ 44 h 67"/>
              <a:gd name="T40" fmla="*/ 39 w 60"/>
              <a:gd name="T41" fmla="*/ 46 h 67"/>
              <a:gd name="T42" fmla="*/ 41 w 60"/>
              <a:gd name="T43" fmla="*/ 47 h 67"/>
              <a:gd name="T44" fmla="*/ 41 w 60"/>
              <a:gd name="T45" fmla="*/ 52 h 67"/>
              <a:gd name="T46" fmla="*/ 41 w 60"/>
              <a:gd name="T47" fmla="*/ 53 h 67"/>
              <a:gd name="T48" fmla="*/ 41 w 60"/>
              <a:gd name="T49" fmla="*/ 58 h 67"/>
              <a:gd name="T50" fmla="*/ 40 w 60"/>
              <a:gd name="T51" fmla="*/ 59 h 67"/>
              <a:gd name="T52" fmla="*/ 20 w 60"/>
              <a:gd name="T53" fmla="*/ 61 h 67"/>
              <a:gd name="T54" fmla="*/ 19 w 60"/>
              <a:gd name="T55" fmla="*/ 57 h 67"/>
              <a:gd name="T56" fmla="*/ 20 w 60"/>
              <a:gd name="T57" fmla="*/ 54 h 67"/>
              <a:gd name="T58" fmla="*/ 19 w 60"/>
              <a:gd name="T59" fmla="*/ 51 h 67"/>
              <a:gd name="T60" fmla="*/ 20 w 60"/>
              <a:gd name="T61" fmla="*/ 47 h 67"/>
              <a:gd name="T62" fmla="*/ 22 w 60"/>
              <a:gd name="T63" fmla="*/ 47 h 67"/>
              <a:gd name="T64" fmla="*/ 17 w 60"/>
              <a:gd name="T65" fmla="*/ 39 h 67"/>
              <a:gd name="T66" fmla="*/ 19 w 60"/>
              <a:gd name="T67" fmla="*/ 19 h 67"/>
              <a:gd name="T68" fmla="*/ 35 w 60"/>
              <a:gd name="T69" fmla="*/ 62 h 67"/>
              <a:gd name="T70" fmla="*/ 30 w 60"/>
              <a:gd name="T71" fmla="*/ 67 h 67"/>
              <a:gd name="T72" fmla="*/ 35 w 60"/>
              <a:gd name="T73" fmla="*/ 62 h 67"/>
              <a:gd name="T74" fmla="*/ 23 w 60"/>
              <a:gd name="T75" fmla="*/ 57 h 67"/>
              <a:gd name="T76" fmla="*/ 23 w 60"/>
              <a:gd name="T77" fmla="*/ 57 h 67"/>
              <a:gd name="T78" fmla="*/ 38 w 60"/>
              <a:gd name="T79" fmla="*/ 55 h 67"/>
              <a:gd name="T80" fmla="*/ 38 w 60"/>
              <a:gd name="T81" fmla="*/ 49 h 67"/>
              <a:gd name="T82" fmla="*/ 23 w 60"/>
              <a:gd name="T83" fmla="*/ 51 h 67"/>
              <a:gd name="T84" fmla="*/ 38 w 60"/>
              <a:gd name="T85" fmla="*/ 50 h 67"/>
              <a:gd name="T86" fmla="*/ 38 w 60"/>
              <a:gd name="T87" fmla="*/ 4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 h="67">
                <a:moveTo>
                  <a:pt x="28" y="0"/>
                </a:moveTo>
                <a:cubicBezTo>
                  <a:pt x="32" y="0"/>
                  <a:pt x="32" y="0"/>
                  <a:pt x="32" y="0"/>
                </a:cubicBezTo>
                <a:cubicBezTo>
                  <a:pt x="32" y="10"/>
                  <a:pt x="32" y="10"/>
                  <a:pt x="32" y="10"/>
                </a:cubicBezTo>
                <a:cubicBezTo>
                  <a:pt x="28" y="10"/>
                  <a:pt x="28" y="10"/>
                  <a:pt x="28" y="10"/>
                </a:cubicBezTo>
                <a:cubicBezTo>
                  <a:pt x="28" y="0"/>
                  <a:pt x="28" y="0"/>
                  <a:pt x="28" y="0"/>
                </a:cubicBezTo>
                <a:close/>
                <a:moveTo>
                  <a:pt x="60" y="28"/>
                </a:moveTo>
                <a:cubicBezTo>
                  <a:pt x="60" y="32"/>
                  <a:pt x="60" y="32"/>
                  <a:pt x="60" y="32"/>
                </a:cubicBezTo>
                <a:cubicBezTo>
                  <a:pt x="50" y="32"/>
                  <a:pt x="50" y="32"/>
                  <a:pt x="50" y="32"/>
                </a:cubicBezTo>
                <a:cubicBezTo>
                  <a:pt x="50" y="28"/>
                  <a:pt x="50" y="28"/>
                  <a:pt x="50" y="28"/>
                </a:cubicBezTo>
                <a:cubicBezTo>
                  <a:pt x="60" y="28"/>
                  <a:pt x="60" y="28"/>
                  <a:pt x="60" y="28"/>
                </a:cubicBezTo>
                <a:close/>
                <a:moveTo>
                  <a:pt x="55" y="14"/>
                </a:moveTo>
                <a:cubicBezTo>
                  <a:pt x="57" y="17"/>
                  <a:pt x="57" y="17"/>
                  <a:pt x="57" y="17"/>
                </a:cubicBezTo>
                <a:cubicBezTo>
                  <a:pt x="49" y="22"/>
                  <a:pt x="49" y="22"/>
                  <a:pt x="49" y="22"/>
                </a:cubicBezTo>
                <a:cubicBezTo>
                  <a:pt x="47" y="19"/>
                  <a:pt x="47" y="19"/>
                  <a:pt x="47" y="19"/>
                </a:cubicBezTo>
                <a:cubicBezTo>
                  <a:pt x="55" y="14"/>
                  <a:pt x="55" y="14"/>
                  <a:pt x="55" y="14"/>
                </a:cubicBezTo>
                <a:close/>
                <a:moveTo>
                  <a:pt x="44" y="3"/>
                </a:moveTo>
                <a:cubicBezTo>
                  <a:pt x="39" y="12"/>
                  <a:pt x="39" y="12"/>
                  <a:pt x="39" y="12"/>
                </a:cubicBezTo>
                <a:cubicBezTo>
                  <a:pt x="42" y="14"/>
                  <a:pt x="42" y="14"/>
                  <a:pt x="42" y="14"/>
                </a:cubicBezTo>
                <a:cubicBezTo>
                  <a:pt x="47" y="5"/>
                  <a:pt x="47" y="5"/>
                  <a:pt x="47" y="5"/>
                </a:cubicBezTo>
                <a:cubicBezTo>
                  <a:pt x="44" y="3"/>
                  <a:pt x="44" y="3"/>
                  <a:pt x="44" y="3"/>
                </a:cubicBezTo>
                <a:close/>
                <a:moveTo>
                  <a:pt x="0" y="32"/>
                </a:moveTo>
                <a:cubicBezTo>
                  <a:pt x="0" y="28"/>
                  <a:pt x="0" y="28"/>
                  <a:pt x="0" y="28"/>
                </a:cubicBezTo>
                <a:cubicBezTo>
                  <a:pt x="10" y="28"/>
                  <a:pt x="10" y="28"/>
                  <a:pt x="10" y="28"/>
                </a:cubicBezTo>
                <a:cubicBezTo>
                  <a:pt x="10" y="32"/>
                  <a:pt x="10" y="32"/>
                  <a:pt x="10" y="32"/>
                </a:cubicBezTo>
                <a:cubicBezTo>
                  <a:pt x="0" y="32"/>
                  <a:pt x="0" y="32"/>
                  <a:pt x="0" y="32"/>
                </a:cubicBezTo>
                <a:close/>
                <a:moveTo>
                  <a:pt x="3" y="17"/>
                </a:moveTo>
                <a:cubicBezTo>
                  <a:pt x="5" y="14"/>
                  <a:pt x="5" y="14"/>
                  <a:pt x="5" y="14"/>
                </a:cubicBezTo>
                <a:cubicBezTo>
                  <a:pt x="14" y="18"/>
                  <a:pt x="14" y="18"/>
                  <a:pt x="14" y="18"/>
                </a:cubicBezTo>
                <a:cubicBezTo>
                  <a:pt x="12" y="22"/>
                  <a:pt x="12" y="22"/>
                  <a:pt x="12" y="22"/>
                </a:cubicBezTo>
                <a:cubicBezTo>
                  <a:pt x="3" y="17"/>
                  <a:pt x="3" y="17"/>
                  <a:pt x="3" y="17"/>
                </a:cubicBezTo>
                <a:close/>
                <a:moveTo>
                  <a:pt x="14" y="5"/>
                </a:moveTo>
                <a:cubicBezTo>
                  <a:pt x="19" y="14"/>
                  <a:pt x="19" y="14"/>
                  <a:pt x="19" y="14"/>
                </a:cubicBezTo>
                <a:cubicBezTo>
                  <a:pt x="22" y="12"/>
                  <a:pt x="22" y="12"/>
                  <a:pt x="22" y="12"/>
                </a:cubicBezTo>
                <a:cubicBezTo>
                  <a:pt x="17" y="3"/>
                  <a:pt x="17" y="3"/>
                  <a:pt x="17" y="3"/>
                </a:cubicBezTo>
                <a:cubicBezTo>
                  <a:pt x="14" y="5"/>
                  <a:pt x="14" y="5"/>
                  <a:pt x="14" y="5"/>
                </a:cubicBezTo>
                <a:close/>
                <a:moveTo>
                  <a:pt x="30" y="15"/>
                </a:moveTo>
                <a:cubicBezTo>
                  <a:pt x="34" y="15"/>
                  <a:pt x="39" y="17"/>
                  <a:pt x="42" y="19"/>
                </a:cubicBezTo>
                <a:cubicBezTo>
                  <a:pt x="44" y="22"/>
                  <a:pt x="46" y="26"/>
                  <a:pt x="46" y="31"/>
                </a:cubicBezTo>
                <a:cubicBezTo>
                  <a:pt x="46" y="34"/>
                  <a:pt x="45" y="36"/>
                  <a:pt x="44" y="39"/>
                </a:cubicBezTo>
                <a:cubicBezTo>
                  <a:pt x="43" y="41"/>
                  <a:pt x="41" y="43"/>
                  <a:pt x="39" y="44"/>
                </a:cubicBezTo>
                <a:cubicBezTo>
                  <a:pt x="39" y="46"/>
                  <a:pt x="39" y="46"/>
                  <a:pt x="39" y="46"/>
                </a:cubicBezTo>
                <a:cubicBezTo>
                  <a:pt x="39" y="46"/>
                  <a:pt x="39" y="46"/>
                  <a:pt x="39" y="46"/>
                </a:cubicBezTo>
                <a:cubicBezTo>
                  <a:pt x="41" y="46"/>
                  <a:pt x="41" y="46"/>
                  <a:pt x="41" y="46"/>
                </a:cubicBezTo>
                <a:cubicBezTo>
                  <a:pt x="41" y="47"/>
                  <a:pt x="41" y="47"/>
                  <a:pt x="41" y="47"/>
                </a:cubicBezTo>
                <a:cubicBezTo>
                  <a:pt x="41" y="48"/>
                  <a:pt x="42" y="49"/>
                  <a:pt x="42" y="50"/>
                </a:cubicBezTo>
                <a:cubicBezTo>
                  <a:pt x="42" y="50"/>
                  <a:pt x="41" y="51"/>
                  <a:pt x="41" y="52"/>
                </a:cubicBezTo>
                <a:cubicBezTo>
                  <a:pt x="41" y="52"/>
                  <a:pt x="41" y="52"/>
                  <a:pt x="41" y="52"/>
                </a:cubicBezTo>
                <a:cubicBezTo>
                  <a:pt x="41" y="53"/>
                  <a:pt x="41" y="53"/>
                  <a:pt x="41" y="53"/>
                </a:cubicBezTo>
                <a:cubicBezTo>
                  <a:pt x="41" y="54"/>
                  <a:pt x="42" y="55"/>
                  <a:pt x="42" y="55"/>
                </a:cubicBezTo>
                <a:cubicBezTo>
                  <a:pt x="42" y="56"/>
                  <a:pt x="41" y="57"/>
                  <a:pt x="41" y="58"/>
                </a:cubicBezTo>
                <a:cubicBezTo>
                  <a:pt x="41" y="59"/>
                  <a:pt x="41" y="59"/>
                  <a:pt x="41" y="59"/>
                </a:cubicBezTo>
                <a:cubicBezTo>
                  <a:pt x="40" y="59"/>
                  <a:pt x="40" y="59"/>
                  <a:pt x="40" y="59"/>
                </a:cubicBezTo>
                <a:cubicBezTo>
                  <a:pt x="22" y="61"/>
                  <a:pt x="22" y="61"/>
                  <a:pt x="22" y="61"/>
                </a:cubicBezTo>
                <a:cubicBezTo>
                  <a:pt x="20" y="61"/>
                  <a:pt x="20" y="61"/>
                  <a:pt x="20" y="61"/>
                </a:cubicBezTo>
                <a:cubicBezTo>
                  <a:pt x="20" y="60"/>
                  <a:pt x="20" y="60"/>
                  <a:pt x="20" y="60"/>
                </a:cubicBezTo>
                <a:cubicBezTo>
                  <a:pt x="20" y="59"/>
                  <a:pt x="19" y="58"/>
                  <a:pt x="19" y="57"/>
                </a:cubicBezTo>
                <a:cubicBezTo>
                  <a:pt x="19" y="56"/>
                  <a:pt x="19" y="55"/>
                  <a:pt x="20" y="54"/>
                </a:cubicBezTo>
                <a:cubicBezTo>
                  <a:pt x="20" y="54"/>
                  <a:pt x="20" y="54"/>
                  <a:pt x="20" y="54"/>
                </a:cubicBezTo>
                <a:cubicBezTo>
                  <a:pt x="20" y="54"/>
                  <a:pt x="20" y="54"/>
                  <a:pt x="20" y="54"/>
                </a:cubicBezTo>
                <a:cubicBezTo>
                  <a:pt x="20" y="53"/>
                  <a:pt x="19" y="52"/>
                  <a:pt x="19" y="51"/>
                </a:cubicBezTo>
                <a:cubicBezTo>
                  <a:pt x="19" y="50"/>
                  <a:pt x="19" y="49"/>
                  <a:pt x="20" y="48"/>
                </a:cubicBezTo>
                <a:cubicBezTo>
                  <a:pt x="20" y="47"/>
                  <a:pt x="20" y="47"/>
                  <a:pt x="20" y="47"/>
                </a:cubicBezTo>
                <a:cubicBezTo>
                  <a:pt x="21" y="47"/>
                  <a:pt x="21" y="47"/>
                  <a:pt x="21" y="47"/>
                </a:cubicBezTo>
                <a:cubicBezTo>
                  <a:pt x="22" y="47"/>
                  <a:pt x="22" y="47"/>
                  <a:pt x="22" y="47"/>
                </a:cubicBezTo>
                <a:cubicBezTo>
                  <a:pt x="22" y="44"/>
                  <a:pt x="22" y="44"/>
                  <a:pt x="22" y="44"/>
                </a:cubicBezTo>
                <a:cubicBezTo>
                  <a:pt x="20" y="43"/>
                  <a:pt x="18" y="41"/>
                  <a:pt x="17" y="39"/>
                </a:cubicBezTo>
                <a:cubicBezTo>
                  <a:pt x="15" y="37"/>
                  <a:pt x="14" y="34"/>
                  <a:pt x="14" y="31"/>
                </a:cubicBezTo>
                <a:cubicBezTo>
                  <a:pt x="14" y="26"/>
                  <a:pt x="16" y="22"/>
                  <a:pt x="19" y="19"/>
                </a:cubicBezTo>
                <a:cubicBezTo>
                  <a:pt x="22" y="17"/>
                  <a:pt x="26" y="15"/>
                  <a:pt x="30" y="15"/>
                </a:cubicBezTo>
                <a:close/>
                <a:moveTo>
                  <a:pt x="35" y="62"/>
                </a:moveTo>
                <a:cubicBezTo>
                  <a:pt x="35" y="62"/>
                  <a:pt x="35" y="62"/>
                  <a:pt x="35" y="62"/>
                </a:cubicBezTo>
                <a:cubicBezTo>
                  <a:pt x="35" y="65"/>
                  <a:pt x="33" y="67"/>
                  <a:pt x="30" y="67"/>
                </a:cubicBezTo>
                <a:cubicBezTo>
                  <a:pt x="28" y="67"/>
                  <a:pt x="26" y="65"/>
                  <a:pt x="26" y="63"/>
                </a:cubicBezTo>
                <a:cubicBezTo>
                  <a:pt x="35" y="62"/>
                  <a:pt x="35" y="62"/>
                  <a:pt x="35" y="62"/>
                </a:cubicBezTo>
                <a:close/>
                <a:moveTo>
                  <a:pt x="38" y="55"/>
                </a:moveTo>
                <a:cubicBezTo>
                  <a:pt x="23" y="57"/>
                  <a:pt x="23" y="57"/>
                  <a:pt x="23" y="57"/>
                </a:cubicBezTo>
                <a:cubicBezTo>
                  <a:pt x="23" y="57"/>
                  <a:pt x="23" y="57"/>
                  <a:pt x="23" y="57"/>
                </a:cubicBezTo>
                <a:cubicBezTo>
                  <a:pt x="23" y="57"/>
                  <a:pt x="23" y="57"/>
                  <a:pt x="23" y="57"/>
                </a:cubicBezTo>
                <a:cubicBezTo>
                  <a:pt x="38" y="56"/>
                  <a:pt x="38" y="56"/>
                  <a:pt x="38" y="56"/>
                </a:cubicBezTo>
                <a:cubicBezTo>
                  <a:pt x="38" y="56"/>
                  <a:pt x="38" y="56"/>
                  <a:pt x="38" y="55"/>
                </a:cubicBezTo>
                <a:cubicBezTo>
                  <a:pt x="38" y="55"/>
                  <a:pt x="38" y="55"/>
                  <a:pt x="38" y="55"/>
                </a:cubicBezTo>
                <a:close/>
                <a:moveTo>
                  <a:pt x="38" y="49"/>
                </a:moveTo>
                <a:cubicBezTo>
                  <a:pt x="23" y="51"/>
                  <a:pt x="23" y="51"/>
                  <a:pt x="23" y="51"/>
                </a:cubicBezTo>
                <a:cubicBezTo>
                  <a:pt x="23" y="51"/>
                  <a:pt x="23" y="51"/>
                  <a:pt x="23" y="51"/>
                </a:cubicBezTo>
                <a:cubicBezTo>
                  <a:pt x="23" y="51"/>
                  <a:pt x="23" y="51"/>
                  <a:pt x="23" y="51"/>
                </a:cubicBezTo>
                <a:cubicBezTo>
                  <a:pt x="38" y="50"/>
                  <a:pt x="38" y="50"/>
                  <a:pt x="38" y="50"/>
                </a:cubicBezTo>
                <a:cubicBezTo>
                  <a:pt x="38" y="50"/>
                  <a:pt x="38" y="50"/>
                  <a:pt x="38" y="50"/>
                </a:cubicBezTo>
                <a:cubicBezTo>
                  <a:pt x="38" y="49"/>
                  <a:pt x="38" y="49"/>
                  <a:pt x="38" y="49"/>
                </a:cubicBezTo>
                <a:close/>
              </a:path>
            </a:pathLst>
          </a:custGeom>
          <a:solidFill>
            <a:schemeClr val="bg1"/>
          </a:solidFill>
          <a:ln>
            <a:noFill/>
          </a:ln>
        </p:spPr>
        <p:txBody>
          <a:bodyPr vert="horz" wrap="square" lIns="68580" tIns="34291" rIns="68580" bIns="34291" numCol="1" anchor="t" anchorCtr="0" compatLnSpc="1">
            <a:prstTxWarp prst="textNoShape">
              <a:avLst/>
            </a:prstTxWarp>
          </a:bodyPr>
          <a:lstStyle/>
          <a:p>
            <a:endParaRPr lang="zh-CN" altLang="en-US" sz="1351"/>
          </a:p>
        </p:txBody>
      </p:sp>
      <p:sp>
        <p:nvSpPr>
          <p:cNvPr id="5" name="Rectangle 2">
            <a:extLst>
              <a:ext uri="{FF2B5EF4-FFF2-40B4-BE49-F238E27FC236}">
                <a16:creationId xmlns:a16="http://schemas.microsoft.com/office/drawing/2014/main" id="{6BA4297C-7BDA-48B0-A83F-D10E5F13301C}"/>
              </a:ext>
            </a:extLst>
          </p:cNvPr>
          <p:cNvSpPr txBox="1">
            <a:spLocks noChangeArrowheads="1"/>
          </p:cNvSpPr>
          <p:nvPr/>
        </p:nvSpPr>
        <p:spPr bwMode="auto">
          <a:xfrm>
            <a:off x="254000" y="906730"/>
            <a:ext cx="8382000" cy="91125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7338" indent="-287338" algn="l" rtl="0" eaLnBrk="0" fontAlgn="base" hangingPunct="0">
              <a:spcBef>
                <a:spcPct val="20000"/>
              </a:spcBef>
              <a:spcAft>
                <a:spcPct val="0"/>
              </a:spcAft>
              <a:buChar char="•"/>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8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8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indent="-6350" eaLnBrk="1" hangingPunct="1">
              <a:buNone/>
            </a:pPr>
            <a:r>
              <a:rPr lang="zh-CN" altLang="en-US" sz="2400" dirty="0"/>
              <a:t>运算符重载函数除了可以作为类的成员函数外，还可以是非成员函数。</a:t>
            </a:r>
            <a:endParaRPr kumimoji="0" lang="zh-CN" altLang="en-US" sz="2400" b="1"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3" name="矩形 2">
            <a:extLst>
              <a:ext uri="{FF2B5EF4-FFF2-40B4-BE49-F238E27FC236}">
                <a16:creationId xmlns:a16="http://schemas.microsoft.com/office/drawing/2014/main" id="{029B12F4-AF7E-4C1D-B42C-8A36413F4AE7}"/>
              </a:ext>
            </a:extLst>
          </p:cNvPr>
          <p:cNvSpPr/>
          <p:nvPr/>
        </p:nvSpPr>
        <p:spPr>
          <a:xfrm>
            <a:off x="414556" y="2342368"/>
            <a:ext cx="8043131" cy="830997"/>
          </a:xfrm>
          <a:prstGeom prst="rect">
            <a:avLst/>
          </a:prstGeom>
        </p:spPr>
        <p:txBody>
          <a:bodyPr wrap="square">
            <a:spAutoFit/>
          </a:bodyPr>
          <a:lstStyle/>
          <a:p>
            <a:pPr indent="-6350"/>
            <a:r>
              <a:rPr lang="zh-CN" altLang="en-US" sz="2400" b="1" dirty="0"/>
              <a:t>将运算符</a:t>
            </a:r>
            <a:r>
              <a:rPr lang="zh-CN" altLang="en-US" sz="2400" b="1" dirty="0">
                <a:latin typeface="Arial" panose="020B0604020202020204" pitchFamily="34" charset="0"/>
              </a:rPr>
              <a:t>“</a:t>
            </a:r>
            <a:r>
              <a:rPr lang="zh-CN" altLang="en-US" sz="2400" b="1" dirty="0"/>
              <a:t>+</a:t>
            </a:r>
            <a:r>
              <a:rPr lang="zh-CN" altLang="en-US" sz="2400" b="1" dirty="0">
                <a:latin typeface="Arial" panose="020B0604020202020204" pitchFamily="34" charset="0"/>
              </a:rPr>
              <a:t>”</a:t>
            </a:r>
            <a:r>
              <a:rPr lang="zh-CN" altLang="en-US" sz="2400" b="1" dirty="0"/>
              <a:t>重载为适用于复数加法，重载函数不作为成员函数，而放在类外，作为</a:t>
            </a:r>
            <a:r>
              <a:rPr lang="en-US" altLang="zh-CN" sz="2400" b="1" dirty="0"/>
              <a:t>Complex</a:t>
            </a:r>
            <a:r>
              <a:rPr lang="zh-CN" altLang="en-US" sz="2400" b="1" dirty="0"/>
              <a:t>类的友元函数。</a:t>
            </a:r>
          </a:p>
        </p:txBody>
      </p:sp>
    </p:spTree>
    <p:extLst>
      <p:ext uri="{BB962C8B-B14F-4D97-AF65-F5344CB8AC3E}">
        <p14:creationId xmlns:p14="http://schemas.microsoft.com/office/powerpoint/2010/main" val="15450649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文本框 26"/>
          <p:cNvSpPr txBox="1"/>
          <p:nvPr/>
        </p:nvSpPr>
        <p:spPr>
          <a:xfrm>
            <a:off x="982928" y="175463"/>
            <a:ext cx="4493538" cy="461665"/>
          </a:xfrm>
          <a:prstGeom prst="rect">
            <a:avLst/>
          </a:prstGeom>
          <a:noFill/>
        </p:spPr>
        <p:txBody>
          <a:bodyPr wrap="none" rtlCol="0">
            <a:spAutoFit/>
          </a:bodyPr>
          <a:lstStyle/>
          <a:p>
            <a:r>
              <a:rPr lang="zh-CN" altLang="en-US" sz="2400" b="1" dirty="0">
                <a:latin typeface="微软雅黑 Light" panose="020B0502040204020203" pitchFamily="34" charset="-122"/>
                <a:ea typeface="微软雅黑 Light" panose="020B0502040204020203" pitchFamily="34" charset="-122"/>
              </a:rPr>
              <a:t>运算符重载函数作为类友元函数</a:t>
            </a:r>
          </a:p>
        </p:txBody>
      </p:sp>
      <p:sp>
        <p:nvSpPr>
          <p:cNvPr id="28" name="Freeform 538"/>
          <p:cNvSpPr>
            <a:spLocks noEditPoints="1"/>
          </p:cNvSpPr>
          <p:nvPr/>
        </p:nvSpPr>
        <p:spPr bwMode="auto">
          <a:xfrm>
            <a:off x="414556" y="245419"/>
            <a:ext cx="356627" cy="396811"/>
          </a:xfrm>
          <a:custGeom>
            <a:avLst/>
            <a:gdLst>
              <a:gd name="T0" fmla="*/ 32 w 60"/>
              <a:gd name="T1" fmla="*/ 0 h 67"/>
              <a:gd name="T2" fmla="*/ 28 w 60"/>
              <a:gd name="T3" fmla="*/ 10 h 67"/>
              <a:gd name="T4" fmla="*/ 60 w 60"/>
              <a:gd name="T5" fmla="*/ 28 h 67"/>
              <a:gd name="T6" fmla="*/ 50 w 60"/>
              <a:gd name="T7" fmla="*/ 32 h 67"/>
              <a:gd name="T8" fmla="*/ 60 w 60"/>
              <a:gd name="T9" fmla="*/ 28 h 67"/>
              <a:gd name="T10" fmla="*/ 57 w 60"/>
              <a:gd name="T11" fmla="*/ 17 h 67"/>
              <a:gd name="T12" fmla="*/ 47 w 60"/>
              <a:gd name="T13" fmla="*/ 19 h 67"/>
              <a:gd name="T14" fmla="*/ 44 w 60"/>
              <a:gd name="T15" fmla="*/ 3 h 67"/>
              <a:gd name="T16" fmla="*/ 42 w 60"/>
              <a:gd name="T17" fmla="*/ 14 h 67"/>
              <a:gd name="T18" fmla="*/ 44 w 60"/>
              <a:gd name="T19" fmla="*/ 3 h 67"/>
              <a:gd name="T20" fmla="*/ 0 w 60"/>
              <a:gd name="T21" fmla="*/ 28 h 67"/>
              <a:gd name="T22" fmla="*/ 10 w 60"/>
              <a:gd name="T23" fmla="*/ 32 h 67"/>
              <a:gd name="T24" fmla="*/ 3 w 60"/>
              <a:gd name="T25" fmla="*/ 17 h 67"/>
              <a:gd name="T26" fmla="*/ 14 w 60"/>
              <a:gd name="T27" fmla="*/ 18 h 67"/>
              <a:gd name="T28" fmla="*/ 3 w 60"/>
              <a:gd name="T29" fmla="*/ 17 h 67"/>
              <a:gd name="T30" fmla="*/ 19 w 60"/>
              <a:gd name="T31" fmla="*/ 14 h 67"/>
              <a:gd name="T32" fmla="*/ 17 w 60"/>
              <a:gd name="T33" fmla="*/ 3 h 67"/>
              <a:gd name="T34" fmla="*/ 30 w 60"/>
              <a:gd name="T35" fmla="*/ 15 h 67"/>
              <a:gd name="T36" fmla="*/ 46 w 60"/>
              <a:gd name="T37" fmla="*/ 31 h 67"/>
              <a:gd name="T38" fmla="*/ 39 w 60"/>
              <a:gd name="T39" fmla="*/ 44 h 67"/>
              <a:gd name="T40" fmla="*/ 39 w 60"/>
              <a:gd name="T41" fmla="*/ 46 h 67"/>
              <a:gd name="T42" fmla="*/ 41 w 60"/>
              <a:gd name="T43" fmla="*/ 47 h 67"/>
              <a:gd name="T44" fmla="*/ 41 w 60"/>
              <a:gd name="T45" fmla="*/ 52 h 67"/>
              <a:gd name="T46" fmla="*/ 41 w 60"/>
              <a:gd name="T47" fmla="*/ 53 h 67"/>
              <a:gd name="T48" fmla="*/ 41 w 60"/>
              <a:gd name="T49" fmla="*/ 58 h 67"/>
              <a:gd name="T50" fmla="*/ 40 w 60"/>
              <a:gd name="T51" fmla="*/ 59 h 67"/>
              <a:gd name="T52" fmla="*/ 20 w 60"/>
              <a:gd name="T53" fmla="*/ 61 h 67"/>
              <a:gd name="T54" fmla="*/ 19 w 60"/>
              <a:gd name="T55" fmla="*/ 57 h 67"/>
              <a:gd name="T56" fmla="*/ 20 w 60"/>
              <a:gd name="T57" fmla="*/ 54 h 67"/>
              <a:gd name="T58" fmla="*/ 19 w 60"/>
              <a:gd name="T59" fmla="*/ 51 h 67"/>
              <a:gd name="T60" fmla="*/ 20 w 60"/>
              <a:gd name="T61" fmla="*/ 47 h 67"/>
              <a:gd name="T62" fmla="*/ 22 w 60"/>
              <a:gd name="T63" fmla="*/ 47 h 67"/>
              <a:gd name="T64" fmla="*/ 17 w 60"/>
              <a:gd name="T65" fmla="*/ 39 h 67"/>
              <a:gd name="T66" fmla="*/ 19 w 60"/>
              <a:gd name="T67" fmla="*/ 19 h 67"/>
              <a:gd name="T68" fmla="*/ 35 w 60"/>
              <a:gd name="T69" fmla="*/ 62 h 67"/>
              <a:gd name="T70" fmla="*/ 30 w 60"/>
              <a:gd name="T71" fmla="*/ 67 h 67"/>
              <a:gd name="T72" fmla="*/ 35 w 60"/>
              <a:gd name="T73" fmla="*/ 62 h 67"/>
              <a:gd name="T74" fmla="*/ 23 w 60"/>
              <a:gd name="T75" fmla="*/ 57 h 67"/>
              <a:gd name="T76" fmla="*/ 23 w 60"/>
              <a:gd name="T77" fmla="*/ 57 h 67"/>
              <a:gd name="T78" fmla="*/ 38 w 60"/>
              <a:gd name="T79" fmla="*/ 55 h 67"/>
              <a:gd name="T80" fmla="*/ 38 w 60"/>
              <a:gd name="T81" fmla="*/ 49 h 67"/>
              <a:gd name="T82" fmla="*/ 23 w 60"/>
              <a:gd name="T83" fmla="*/ 51 h 67"/>
              <a:gd name="T84" fmla="*/ 38 w 60"/>
              <a:gd name="T85" fmla="*/ 50 h 67"/>
              <a:gd name="T86" fmla="*/ 38 w 60"/>
              <a:gd name="T87" fmla="*/ 4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 h="67">
                <a:moveTo>
                  <a:pt x="28" y="0"/>
                </a:moveTo>
                <a:cubicBezTo>
                  <a:pt x="32" y="0"/>
                  <a:pt x="32" y="0"/>
                  <a:pt x="32" y="0"/>
                </a:cubicBezTo>
                <a:cubicBezTo>
                  <a:pt x="32" y="10"/>
                  <a:pt x="32" y="10"/>
                  <a:pt x="32" y="10"/>
                </a:cubicBezTo>
                <a:cubicBezTo>
                  <a:pt x="28" y="10"/>
                  <a:pt x="28" y="10"/>
                  <a:pt x="28" y="10"/>
                </a:cubicBezTo>
                <a:cubicBezTo>
                  <a:pt x="28" y="0"/>
                  <a:pt x="28" y="0"/>
                  <a:pt x="28" y="0"/>
                </a:cubicBezTo>
                <a:close/>
                <a:moveTo>
                  <a:pt x="60" y="28"/>
                </a:moveTo>
                <a:cubicBezTo>
                  <a:pt x="60" y="32"/>
                  <a:pt x="60" y="32"/>
                  <a:pt x="60" y="32"/>
                </a:cubicBezTo>
                <a:cubicBezTo>
                  <a:pt x="50" y="32"/>
                  <a:pt x="50" y="32"/>
                  <a:pt x="50" y="32"/>
                </a:cubicBezTo>
                <a:cubicBezTo>
                  <a:pt x="50" y="28"/>
                  <a:pt x="50" y="28"/>
                  <a:pt x="50" y="28"/>
                </a:cubicBezTo>
                <a:cubicBezTo>
                  <a:pt x="60" y="28"/>
                  <a:pt x="60" y="28"/>
                  <a:pt x="60" y="28"/>
                </a:cubicBezTo>
                <a:close/>
                <a:moveTo>
                  <a:pt x="55" y="14"/>
                </a:moveTo>
                <a:cubicBezTo>
                  <a:pt x="57" y="17"/>
                  <a:pt x="57" y="17"/>
                  <a:pt x="57" y="17"/>
                </a:cubicBezTo>
                <a:cubicBezTo>
                  <a:pt x="49" y="22"/>
                  <a:pt x="49" y="22"/>
                  <a:pt x="49" y="22"/>
                </a:cubicBezTo>
                <a:cubicBezTo>
                  <a:pt x="47" y="19"/>
                  <a:pt x="47" y="19"/>
                  <a:pt x="47" y="19"/>
                </a:cubicBezTo>
                <a:cubicBezTo>
                  <a:pt x="55" y="14"/>
                  <a:pt x="55" y="14"/>
                  <a:pt x="55" y="14"/>
                </a:cubicBezTo>
                <a:close/>
                <a:moveTo>
                  <a:pt x="44" y="3"/>
                </a:moveTo>
                <a:cubicBezTo>
                  <a:pt x="39" y="12"/>
                  <a:pt x="39" y="12"/>
                  <a:pt x="39" y="12"/>
                </a:cubicBezTo>
                <a:cubicBezTo>
                  <a:pt x="42" y="14"/>
                  <a:pt x="42" y="14"/>
                  <a:pt x="42" y="14"/>
                </a:cubicBezTo>
                <a:cubicBezTo>
                  <a:pt x="47" y="5"/>
                  <a:pt x="47" y="5"/>
                  <a:pt x="47" y="5"/>
                </a:cubicBezTo>
                <a:cubicBezTo>
                  <a:pt x="44" y="3"/>
                  <a:pt x="44" y="3"/>
                  <a:pt x="44" y="3"/>
                </a:cubicBezTo>
                <a:close/>
                <a:moveTo>
                  <a:pt x="0" y="32"/>
                </a:moveTo>
                <a:cubicBezTo>
                  <a:pt x="0" y="28"/>
                  <a:pt x="0" y="28"/>
                  <a:pt x="0" y="28"/>
                </a:cubicBezTo>
                <a:cubicBezTo>
                  <a:pt x="10" y="28"/>
                  <a:pt x="10" y="28"/>
                  <a:pt x="10" y="28"/>
                </a:cubicBezTo>
                <a:cubicBezTo>
                  <a:pt x="10" y="32"/>
                  <a:pt x="10" y="32"/>
                  <a:pt x="10" y="32"/>
                </a:cubicBezTo>
                <a:cubicBezTo>
                  <a:pt x="0" y="32"/>
                  <a:pt x="0" y="32"/>
                  <a:pt x="0" y="32"/>
                </a:cubicBezTo>
                <a:close/>
                <a:moveTo>
                  <a:pt x="3" y="17"/>
                </a:moveTo>
                <a:cubicBezTo>
                  <a:pt x="5" y="14"/>
                  <a:pt x="5" y="14"/>
                  <a:pt x="5" y="14"/>
                </a:cubicBezTo>
                <a:cubicBezTo>
                  <a:pt x="14" y="18"/>
                  <a:pt x="14" y="18"/>
                  <a:pt x="14" y="18"/>
                </a:cubicBezTo>
                <a:cubicBezTo>
                  <a:pt x="12" y="22"/>
                  <a:pt x="12" y="22"/>
                  <a:pt x="12" y="22"/>
                </a:cubicBezTo>
                <a:cubicBezTo>
                  <a:pt x="3" y="17"/>
                  <a:pt x="3" y="17"/>
                  <a:pt x="3" y="17"/>
                </a:cubicBezTo>
                <a:close/>
                <a:moveTo>
                  <a:pt x="14" y="5"/>
                </a:moveTo>
                <a:cubicBezTo>
                  <a:pt x="19" y="14"/>
                  <a:pt x="19" y="14"/>
                  <a:pt x="19" y="14"/>
                </a:cubicBezTo>
                <a:cubicBezTo>
                  <a:pt x="22" y="12"/>
                  <a:pt x="22" y="12"/>
                  <a:pt x="22" y="12"/>
                </a:cubicBezTo>
                <a:cubicBezTo>
                  <a:pt x="17" y="3"/>
                  <a:pt x="17" y="3"/>
                  <a:pt x="17" y="3"/>
                </a:cubicBezTo>
                <a:cubicBezTo>
                  <a:pt x="14" y="5"/>
                  <a:pt x="14" y="5"/>
                  <a:pt x="14" y="5"/>
                </a:cubicBezTo>
                <a:close/>
                <a:moveTo>
                  <a:pt x="30" y="15"/>
                </a:moveTo>
                <a:cubicBezTo>
                  <a:pt x="34" y="15"/>
                  <a:pt x="39" y="17"/>
                  <a:pt x="42" y="19"/>
                </a:cubicBezTo>
                <a:cubicBezTo>
                  <a:pt x="44" y="22"/>
                  <a:pt x="46" y="26"/>
                  <a:pt x="46" y="31"/>
                </a:cubicBezTo>
                <a:cubicBezTo>
                  <a:pt x="46" y="34"/>
                  <a:pt x="45" y="36"/>
                  <a:pt x="44" y="39"/>
                </a:cubicBezTo>
                <a:cubicBezTo>
                  <a:pt x="43" y="41"/>
                  <a:pt x="41" y="43"/>
                  <a:pt x="39" y="44"/>
                </a:cubicBezTo>
                <a:cubicBezTo>
                  <a:pt x="39" y="46"/>
                  <a:pt x="39" y="46"/>
                  <a:pt x="39" y="46"/>
                </a:cubicBezTo>
                <a:cubicBezTo>
                  <a:pt x="39" y="46"/>
                  <a:pt x="39" y="46"/>
                  <a:pt x="39" y="46"/>
                </a:cubicBezTo>
                <a:cubicBezTo>
                  <a:pt x="41" y="46"/>
                  <a:pt x="41" y="46"/>
                  <a:pt x="41" y="46"/>
                </a:cubicBezTo>
                <a:cubicBezTo>
                  <a:pt x="41" y="47"/>
                  <a:pt x="41" y="47"/>
                  <a:pt x="41" y="47"/>
                </a:cubicBezTo>
                <a:cubicBezTo>
                  <a:pt x="41" y="48"/>
                  <a:pt x="42" y="49"/>
                  <a:pt x="42" y="50"/>
                </a:cubicBezTo>
                <a:cubicBezTo>
                  <a:pt x="42" y="50"/>
                  <a:pt x="41" y="51"/>
                  <a:pt x="41" y="52"/>
                </a:cubicBezTo>
                <a:cubicBezTo>
                  <a:pt x="41" y="52"/>
                  <a:pt x="41" y="52"/>
                  <a:pt x="41" y="52"/>
                </a:cubicBezTo>
                <a:cubicBezTo>
                  <a:pt x="41" y="53"/>
                  <a:pt x="41" y="53"/>
                  <a:pt x="41" y="53"/>
                </a:cubicBezTo>
                <a:cubicBezTo>
                  <a:pt x="41" y="54"/>
                  <a:pt x="42" y="55"/>
                  <a:pt x="42" y="55"/>
                </a:cubicBezTo>
                <a:cubicBezTo>
                  <a:pt x="42" y="56"/>
                  <a:pt x="41" y="57"/>
                  <a:pt x="41" y="58"/>
                </a:cubicBezTo>
                <a:cubicBezTo>
                  <a:pt x="41" y="59"/>
                  <a:pt x="41" y="59"/>
                  <a:pt x="41" y="59"/>
                </a:cubicBezTo>
                <a:cubicBezTo>
                  <a:pt x="40" y="59"/>
                  <a:pt x="40" y="59"/>
                  <a:pt x="40" y="59"/>
                </a:cubicBezTo>
                <a:cubicBezTo>
                  <a:pt x="22" y="61"/>
                  <a:pt x="22" y="61"/>
                  <a:pt x="22" y="61"/>
                </a:cubicBezTo>
                <a:cubicBezTo>
                  <a:pt x="20" y="61"/>
                  <a:pt x="20" y="61"/>
                  <a:pt x="20" y="61"/>
                </a:cubicBezTo>
                <a:cubicBezTo>
                  <a:pt x="20" y="60"/>
                  <a:pt x="20" y="60"/>
                  <a:pt x="20" y="60"/>
                </a:cubicBezTo>
                <a:cubicBezTo>
                  <a:pt x="20" y="59"/>
                  <a:pt x="19" y="58"/>
                  <a:pt x="19" y="57"/>
                </a:cubicBezTo>
                <a:cubicBezTo>
                  <a:pt x="19" y="56"/>
                  <a:pt x="19" y="55"/>
                  <a:pt x="20" y="54"/>
                </a:cubicBezTo>
                <a:cubicBezTo>
                  <a:pt x="20" y="54"/>
                  <a:pt x="20" y="54"/>
                  <a:pt x="20" y="54"/>
                </a:cubicBezTo>
                <a:cubicBezTo>
                  <a:pt x="20" y="54"/>
                  <a:pt x="20" y="54"/>
                  <a:pt x="20" y="54"/>
                </a:cubicBezTo>
                <a:cubicBezTo>
                  <a:pt x="20" y="53"/>
                  <a:pt x="19" y="52"/>
                  <a:pt x="19" y="51"/>
                </a:cubicBezTo>
                <a:cubicBezTo>
                  <a:pt x="19" y="50"/>
                  <a:pt x="19" y="49"/>
                  <a:pt x="20" y="48"/>
                </a:cubicBezTo>
                <a:cubicBezTo>
                  <a:pt x="20" y="47"/>
                  <a:pt x="20" y="47"/>
                  <a:pt x="20" y="47"/>
                </a:cubicBezTo>
                <a:cubicBezTo>
                  <a:pt x="21" y="47"/>
                  <a:pt x="21" y="47"/>
                  <a:pt x="21" y="47"/>
                </a:cubicBezTo>
                <a:cubicBezTo>
                  <a:pt x="22" y="47"/>
                  <a:pt x="22" y="47"/>
                  <a:pt x="22" y="47"/>
                </a:cubicBezTo>
                <a:cubicBezTo>
                  <a:pt x="22" y="44"/>
                  <a:pt x="22" y="44"/>
                  <a:pt x="22" y="44"/>
                </a:cubicBezTo>
                <a:cubicBezTo>
                  <a:pt x="20" y="43"/>
                  <a:pt x="18" y="41"/>
                  <a:pt x="17" y="39"/>
                </a:cubicBezTo>
                <a:cubicBezTo>
                  <a:pt x="15" y="37"/>
                  <a:pt x="14" y="34"/>
                  <a:pt x="14" y="31"/>
                </a:cubicBezTo>
                <a:cubicBezTo>
                  <a:pt x="14" y="26"/>
                  <a:pt x="16" y="22"/>
                  <a:pt x="19" y="19"/>
                </a:cubicBezTo>
                <a:cubicBezTo>
                  <a:pt x="22" y="17"/>
                  <a:pt x="26" y="15"/>
                  <a:pt x="30" y="15"/>
                </a:cubicBezTo>
                <a:close/>
                <a:moveTo>
                  <a:pt x="35" y="62"/>
                </a:moveTo>
                <a:cubicBezTo>
                  <a:pt x="35" y="62"/>
                  <a:pt x="35" y="62"/>
                  <a:pt x="35" y="62"/>
                </a:cubicBezTo>
                <a:cubicBezTo>
                  <a:pt x="35" y="65"/>
                  <a:pt x="33" y="67"/>
                  <a:pt x="30" y="67"/>
                </a:cubicBezTo>
                <a:cubicBezTo>
                  <a:pt x="28" y="67"/>
                  <a:pt x="26" y="65"/>
                  <a:pt x="26" y="63"/>
                </a:cubicBezTo>
                <a:cubicBezTo>
                  <a:pt x="35" y="62"/>
                  <a:pt x="35" y="62"/>
                  <a:pt x="35" y="62"/>
                </a:cubicBezTo>
                <a:close/>
                <a:moveTo>
                  <a:pt x="38" y="55"/>
                </a:moveTo>
                <a:cubicBezTo>
                  <a:pt x="23" y="57"/>
                  <a:pt x="23" y="57"/>
                  <a:pt x="23" y="57"/>
                </a:cubicBezTo>
                <a:cubicBezTo>
                  <a:pt x="23" y="57"/>
                  <a:pt x="23" y="57"/>
                  <a:pt x="23" y="57"/>
                </a:cubicBezTo>
                <a:cubicBezTo>
                  <a:pt x="23" y="57"/>
                  <a:pt x="23" y="57"/>
                  <a:pt x="23" y="57"/>
                </a:cubicBezTo>
                <a:cubicBezTo>
                  <a:pt x="38" y="56"/>
                  <a:pt x="38" y="56"/>
                  <a:pt x="38" y="56"/>
                </a:cubicBezTo>
                <a:cubicBezTo>
                  <a:pt x="38" y="56"/>
                  <a:pt x="38" y="56"/>
                  <a:pt x="38" y="55"/>
                </a:cubicBezTo>
                <a:cubicBezTo>
                  <a:pt x="38" y="55"/>
                  <a:pt x="38" y="55"/>
                  <a:pt x="38" y="55"/>
                </a:cubicBezTo>
                <a:close/>
                <a:moveTo>
                  <a:pt x="38" y="49"/>
                </a:moveTo>
                <a:cubicBezTo>
                  <a:pt x="23" y="51"/>
                  <a:pt x="23" y="51"/>
                  <a:pt x="23" y="51"/>
                </a:cubicBezTo>
                <a:cubicBezTo>
                  <a:pt x="23" y="51"/>
                  <a:pt x="23" y="51"/>
                  <a:pt x="23" y="51"/>
                </a:cubicBezTo>
                <a:cubicBezTo>
                  <a:pt x="23" y="51"/>
                  <a:pt x="23" y="51"/>
                  <a:pt x="23" y="51"/>
                </a:cubicBezTo>
                <a:cubicBezTo>
                  <a:pt x="38" y="50"/>
                  <a:pt x="38" y="50"/>
                  <a:pt x="38" y="50"/>
                </a:cubicBezTo>
                <a:cubicBezTo>
                  <a:pt x="38" y="50"/>
                  <a:pt x="38" y="50"/>
                  <a:pt x="38" y="50"/>
                </a:cubicBezTo>
                <a:cubicBezTo>
                  <a:pt x="38" y="49"/>
                  <a:pt x="38" y="49"/>
                  <a:pt x="38" y="49"/>
                </a:cubicBezTo>
                <a:close/>
              </a:path>
            </a:pathLst>
          </a:custGeom>
          <a:solidFill>
            <a:schemeClr val="bg1"/>
          </a:solidFill>
          <a:ln>
            <a:noFill/>
          </a:ln>
        </p:spPr>
        <p:txBody>
          <a:bodyPr vert="horz" wrap="square" lIns="68580" tIns="34291" rIns="68580" bIns="34291" numCol="1" anchor="t" anchorCtr="0" compatLnSpc="1">
            <a:prstTxWarp prst="textNoShape">
              <a:avLst/>
            </a:prstTxWarp>
          </a:bodyPr>
          <a:lstStyle/>
          <a:p>
            <a:endParaRPr lang="zh-CN" altLang="en-US" sz="1351"/>
          </a:p>
        </p:txBody>
      </p:sp>
      <p:sp>
        <p:nvSpPr>
          <p:cNvPr id="2" name="矩形 1">
            <a:extLst>
              <a:ext uri="{FF2B5EF4-FFF2-40B4-BE49-F238E27FC236}">
                <a16:creationId xmlns:a16="http://schemas.microsoft.com/office/drawing/2014/main" id="{06B84F74-7E90-4963-9D10-7925546436EE}"/>
              </a:ext>
            </a:extLst>
          </p:cNvPr>
          <p:cNvSpPr/>
          <p:nvPr/>
        </p:nvSpPr>
        <p:spPr>
          <a:xfrm>
            <a:off x="414556" y="785383"/>
            <a:ext cx="8729444" cy="4358116"/>
          </a:xfrm>
          <a:prstGeom prst="rect">
            <a:avLst/>
          </a:prstGeom>
        </p:spPr>
        <p:txBody>
          <a:bodyPr wrap="square">
            <a:spAutoFit/>
          </a:bodyPr>
          <a:lstStyle/>
          <a:p>
            <a:pPr marL="287338" lvl="0" indent="-6350" fontAlgn="base">
              <a:spcBef>
                <a:spcPct val="20000"/>
              </a:spcBef>
              <a:spcAft>
                <a:spcPct val="0"/>
              </a:spcAft>
            </a:pPr>
            <a:r>
              <a:rPr lang="zh-CN" altLang="en-US" b="1" dirty="0">
                <a:solidFill>
                  <a:srgbClr val="000000"/>
                </a:solidFill>
                <a:latin typeface="Times New Roman"/>
                <a:ea typeface="宋体"/>
              </a:rPr>
              <a:t>#</a:t>
            </a:r>
            <a:r>
              <a:rPr lang="en-US" altLang="zh-CN" b="1" dirty="0">
                <a:solidFill>
                  <a:srgbClr val="000000"/>
                </a:solidFill>
                <a:latin typeface="Times New Roman"/>
                <a:ea typeface="宋体"/>
              </a:rPr>
              <a:t>include &lt;iostream&gt;</a:t>
            </a:r>
          </a:p>
          <a:p>
            <a:pPr marL="287338" lvl="0" indent="-6350" fontAlgn="base">
              <a:spcBef>
                <a:spcPct val="20000"/>
              </a:spcBef>
              <a:spcAft>
                <a:spcPct val="0"/>
              </a:spcAft>
            </a:pPr>
            <a:r>
              <a:rPr lang="en-US" altLang="zh-CN" b="1" dirty="0">
                <a:solidFill>
                  <a:srgbClr val="000000"/>
                </a:solidFill>
                <a:latin typeface="Times New Roman"/>
                <a:ea typeface="宋体"/>
              </a:rPr>
              <a:t>using namespace std;</a:t>
            </a:r>
          </a:p>
          <a:p>
            <a:pPr marL="287338" lvl="0" indent="-6350" fontAlgn="base">
              <a:spcBef>
                <a:spcPct val="20000"/>
              </a:spcBef>
              <a:spcAft>
                <a:spcPct val="0"/>
              </a:spcAft>
            </a:pPr>
            <a:r>
              <a:rPr lang="en-US" altLang="zh-CN" b="1" dirty="0">
                <a:solidFill>
                  <a:srgbClr val="000000"/>
                </a:solidFill>
                <a:latin typeface="Times New Roman"/>
                <a:ea typeface="宋体"/>
              </a:rPr>
              <a:t>class Complex</a:t>
            </a:r>
          </a:p>
          <a:p>
            <a:pPr marL="287338" lvl="0" indent="-6350" fontAlgn="base">
              <a:spcBef>
                <a:spcPct val="20000"/>
              </a:spcBef>
              <a:spcAft>
                <a:spcPct val="0"/>
              </a:spcAft>
            </a:pPr>
            <a:r>
              <a:rPr lang="en-US" altLang="zh-CN" b="1" dirty="0">
                <a:solidFill>
                  <a:srgbClr val="000000"/>
                </a:solidFill>
                <a:latin typeface="Times New Roman"/>
                <a:ea typeface="宋体"/>
              </a:rPr>
              <a:t>{public:</a:t>
            </a:r>
          </a:p>
          <a:p>
            <a:pPr marL="287338" lvl="0" indent="-6350" fontAlgn="base">
              <a:spcBef>
                <a:spcPct val="20000"/>
              </a:spcBef>
              <a:spcAft>
                <a:spcPct val="0"/>
              </a:spcAft>
            </a:pPr>
            <a:r>
              <a:rPr lang="en-US" altLang="zh-CN" b="1" dirty="0">
                <a:solidFill>
                  <a:srgbClr val="000000"/>
                </a:solidFill>
                <a:latin typeface="Times New Roman"/>
                <a:ea typeface="宋体"/>
              </a:rPr>
              <a:t>Complex(double r = 0, double </a:t>
            </a:r>
            <a:r>
              <a:rPr lang="en-US" altLang="zh-CN" b="1" dirty="0" err="1">
                <a:solidFill>
                  <a:srgbClr val="000000"/>
                </a:solidFill>
                <a:latin typeface="Times New Roman"/>
                <a:ea typeface="宋体"/>
              </a:rPr>
              <a:t>i</a:t>
            </a:r>
            <a:r>
              <a:rPr lang="en-US" altLang="zh-CN" b="1" dirty="0">
                <a:solidFill>
                  <a:srgbClr val="000000"/>
                </a:solidFill>
                <a:latin typeface="Times New Roman"/>
                <a:ea typeface="宋体"/>
              </a:rPr>
              <a:t> = 0) : real(r), </a:t>
            </a:r>
            <a:r>
              <a:rPr lang="en-US" altLang="zh-CN" b="1" dirty="0" err="1">
                <a:solidFill>
                  <a:srgbClr val="000000"/>
                </a:solidFill>
                <a:latin typeface="Times New Roman"/>
                <a:ea typeface="宋体"/>
              </a:rPr>
              <a:t>imag</a:t>
            </a:r>
            <a:r>
              <a:rPr lang="en-US" altLang="zh-CN" b="1" dirty="0">
                <a:solidFill>
                  <a:srgbClr val="000000"/>
                </a:solidFill>
                <a:latin typeface="Times New Roman"/>
                <a:ea typeface="宋体"/>
              </a:rPr>
              <a:t>(</a:t>
            </a:r>
            <a:r>
              <a:rPr lang="en-US" altLang="zh-CN" b="1" dirty="0" err="1">
                <a:solidFill>
                  <a:srgbClr val="000000"/>
                </a:solidFill>
                <a:latin typeface="Times New Roman"/>
                <a:ea typeface="宋体"/>
              </a:rPr>
              <a:t>i</a:t>
            </a:r>
            <a:r>
              <a:rPr lang="en-US" altLang="zh-CN" b="1" dirty="0">
                <a:solidFill>
                  <a:srgbClr val="000000"/>
                </a:solidFill>
                <a:latin typeface="Times New Roman"/>
                <a:ea typeface="宋体"/>
              </a:rPr>
              <a:t>) {}</a:t>
            </a:r>
          </a:p>
          <a:p>
            <a:pPr marL="287338" lvl="0" indent="-6350" fontAlgn="base">
              <a:spcBef>
                <a:spcPct val="20000"/>
              </a:spcBef>
              <a:spcAft>
                <a:spcPct val="0"/>
              </a:spcAft>
            </a:pPr>
            <a:r>
              <a:rPr lang="en-US" altLang="zh-CN" b="1" dirty="0">
                <a:solidFill>
                  <a:srgbClr val="FF0000"/>
                </a:solidFill>
                <a:latin typeface="Times New Roman"/>
                <a:ea typeface="宋体"/>
              </a:rPr>
              <a:t>//</a:t>
            </a:r>
            <a:r>
              <a:rPr lang="zh-CN" altLang="en-US" b="1" dirty="0">
                <a:solidFill>
                  <a:srgbClr val="FF0000"/>
                </a:solidFill>
                <a:latin typeface="Times New Roman"/>
                <a:ea typeface="宋体"/>
              </a:rPr>
              <a:t>重载运算符的函数</a:t>
            </a:r>
            <a:endParaRPr lang="en-US" altLang="zh-CN" b="1" dirty="0">
              <a:solidFill>
                <a:srgbClr val="FF0000"/>
              </a:solidFill>
              <a:latin typeface="Times New Roman"/>
              <a:ea typeface="宋体"/>
            </a:endParaRPr>
          </a:p>
          <a:p>
            <a:pPr marL="287338" lvl="0" indent="-6350" fontAlgn="base">
              <a:spcBef>
                <a:spcPct val="20000"/>
              </a:spcBef>
              <a:spcAft>
                <a:spcPct val="0"/>
              </a:spcAft>
            </a:pPr>
            <a:r>
              <a:rPr lang="en-US" altLang="zh-CN" b="1" dirty="0">
                <a:solidFill>
                  <a:srgbClr val="FF0000"/>
                </a:solidFill>
                <a:latin typeface="Times New Roman"/>
                <a:ea typeface="宋体"/>
              </a:rPr>
              <a:t>friend Complex operator+(const Complex&amp; c1,const Complex&amp; c2)  {</a:t>
            </a:r>
          </a:p>
          <a:p>
            <a:pPr marL="287338" lvl="0" indent="-6350" fontAlgn="base">
              <a:spcBef>
                <a:spcPct val="20000"/>
              </a:spcBef>
              <a:spcAft>
                <a:spcPct val="0"/>
              </a:spcAft>
            </a:pPr>
            <a:r>
              <a:rPr lang="en-US" altLang="zh-CN" b="1" dirty="0">
                <a:solidFill>
                  <a:srgbClr val="FF0000"/>
                </a:solidFill>
                <a:latin typeface="Times New Roman"/>
                <a:ea typeface="宋体"/>
              </a:rPr>
              <a:t>        return Complex(c1.real + c2.real, c1.imag + c2.imag);    } </a:t>
            </a:r>
          </a:p>
          <a:p>
            <a:pPr marL="287338" lvl="0" indent="-6350" fontAlgn="base">
              <a:spcBef>
                <a:spcPct val="20000"/>
              </a:spcBef>
              <a:spcAft>
                <a:spcPct val="0"/>
              </a:spcAft>
            </a:pPr>
            <a:r>
              <a:rPr lang="en-US" altLang="zh-CN" b="1" dirty="0">
                <a:solidFill>
                  <a:srgbClr val="FF0000"/>
                </a:solidFill>
                <a:latin typeface="Times New Roman"/>
                <a:ea typeface="宋体"/>
              </a:rPr>
              <a:t>…….</a:t>
            </a:r>
            <a:endParaRPr lang="zh-CN" altLang="en-US" b="1" dirty="0">
              <a:solidFill>
                <a:srgbClr val="FF0000"/>
              </a:solidFill>
              <a:latin typeface="Times New Roman"/>
              <a:ea typeface="宋体"/>
            </a:endParaRPr>
          </a:p>
          <a:p>
            <a:pPr marL="287338" lvl="0" indent="-6350" fontAlgn="base">
              <a:spcBef>
                <a:spcPct val="20000"/>
              </a:spcBef>
              <a:spcAft>
                <a:spcPct val="0"/>
              </a:spcAft>
            </a:pPr>
            <a:r>
              <a:rPr lang="en-US" altLang="zh-CN" b="1" dirty="0">
                <a:solidFill>
                  <a:srgbClr val="000000"/>
                </a:solidFill>
                <a:latin typeface="Times New Roman"/>
                <a:ea typeface="宋体"/>
              </a:rPr>
              <a:t>private:</a:t>
            </a:r>
          </a:p>
          <a:p>
            <a:pPr marL="287338" lvl="0" indent="-6350" fontAlgn="base">
              <a:spcBef>
                <a:spcPct val="20000"/>
              </a:spcBef>
              <a:spcAft>
                <a:spcPct val="0"/>
              </a:spcAft>
            </a:pPr>
            <a:r>
              <a:rPr lang="en-US" altLang="zh-CN" b="1" dirty="0">
                <a:solidFill>
                  <a:srgbClr val="000000"/>
                </a:solidFill>
                <a:latin typeface="Times New Roman"/>
                <a:ea typeface="宋体"/>
              </a:rPr>
              <a:t>double real;</a:t>
            </a:r>
          </a:p>
          <a:p>
            <a:pPr marL="287338" lvl="0" indent="-6350" fontAlgn="base">
              <a:spcBef>
                <a:spcPct val="20000"/>
              </a:spcBef>
              <a:spcAft>
                <a:spcPct val="0"/>
              </a:spcAft>
            </a:pPr>
            <a:r>
              <a:rPr lang="en-US" altLang="zh-CN" b="1" dirty="0">
                <a:solidFill>
                  <a:srgbClr val="000000"/>
                </a:solidFill>
                <a:latin typeface="Times New Roman"/>
                <a:ea typeface="宋体"/>
              </a:rPr>
              <a:t>double </a:t>
            </a:r>
            <a:r>
              <a:rPr lang="en-US" altLang="zh-CN" b="1" dirty="0" err="1">
                <a:solidFill>
                  <a:srgbClr val="000000"/>
                </a:solidFill>
                <a:latin typeface="Times New Roman"/>
                <a:ea typeface="宋体"/>
              </a:rPr>
              <a:t>imag</a:t>
            </a:r>
            <a:r>
              <a:rPr lang="en-US" altLang="zh-CN" b="1" dirty="0">
                <a:solidFill>
                  <a:srgbClr val="000000"/>
                </a:solidFill>
                <a:latin typeface="Times New Roman"/>
                <a:ea typeface="宋体"/>
              </a:rPr>
              <a:t>;</a:t>
            </a:r>
          </a:p>
          <a:p>
            <a:pPr marL="287338" lvl="0" indent="-6350" fontAlgn="base">
              <a:spcBef>
                <a:spcPct val="20000"/>
              </a:spcBef>
              <a:spcAft>
                <a:spcPct val="0"/>
              </a:spcAft>
            </a:pPr>
            <a:r>
              <a:rPr lang="en-US" altLang="zh-CN" b="1" dirty="0">
                <a:solidFill>
                  <a:srgbClr val="000000"/>
                </a:solidFill>
                <a:latin typeface="Times New Roman"/>
                <a:ea typeface="宋体"/>
              </a:rPr>
              <a:t>};</a:t>
            </a:r>
            <a:endParaRPr kumimoji="0" lang="zh-CN" alt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5140499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F15B21">
              <a:alpha val="40000"/>
            </a:srgb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1004</Words>
  <Application>Microsoft Office PowerPoint</Application>
  <PresentationFormat>全屏显示(16:9)</PresentationFormat>
  <Paragraphs>102</Paragraphs>
  <Slides>16</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微软雅黑 Light</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2024-12-11T00:35:57Z</dcterms:modified>
</cp:coreProperties>
</file>