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2" r:id="rId2"/>
    <p:sldId id="286" r:id="rId3"/>
    <p:sldId id="302" r:id="rId4"/>
    <p:sldId id="311" r:id="rId5"/>
    <p:sldId id="361" r:id="rId6"/>
    <p:sldId id="364" r:id="rId7"/>
    <p:sldId id="365" r:id="rId8"/>
    <p:sldId id="362" r:id="rId9"/>
    <p:sldId id="363" r:id="rId10"/>
    <p:sldId id="371" r:id="rId11"/>
    <p:sldId id="372" r:id="rId12"/>
    <p:sldId id="346" r:id="rId13"/>
    <p:sldId id="369" r:id="rId14"/>
    <p:sldId id="304" r:id="rId15"/>
    <p:sldId id="370" r:id="rId16"/>
    <p:sldId id="345" r:id="rId17"/>
    <p:sldId id="3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6B62A-74C8-4D67-8C19-5C1FF103735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D4097-181A-48E8-BDEE-86A4CC39B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8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B14DD-6996-47CA-81B6-26AC50433E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3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C6A8819-A8E9-4774-A4B3-077D081E81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D1463F50-8C8E-417E-8D7F-704D27EAD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5BD4364-07E5-4716-8D95-3F56A9657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2B3BD-94E1-445A-AAF3-2419EEB2226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629C-829A-607D-CA6F-D80ED9AE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39CB288-5FD6-35B2-CECE-7A20AD2554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4718830C-4720-7BFD-6353-D2A66D341B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B1FD3A25-1C98-F4E6-9FCB-F068F64C3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2B3BD-94E1-445A-AAF3-2419EEB2226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6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EBE2-846B-D2E0-5397-AFBDBB40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8B3E2CA2-5763-467E-C052-B64D917BBE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4FFB41C-CFED-A529-28E2-52595CCA0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F74C25B-7726-D5BC-191F-7CBE9399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2B3BD-94E1-445A-AAF3-2419EEB2226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3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75C18AAB-709E-4A67-A3DB-8F34E98FED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71786A6B-0A63-4658-8A23-33A54E7205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EB7DAC30-32A0-45BB-B1B1-3FCB0DD66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F3B94-6786-4BF7-A6B0-C7490009E4A9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902650AB-9CEA-4B1B-91C3-4471B11DA6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51FF36E5-4E5F-4FCD-B8DF-099E4770AA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A44F0231-E3FB-47F5-A23B-BE95BDDD6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8D513B-AAA4-4CA6-97B2-750F1ED6A54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5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FC6F2-13AD-4E17-81AB-7397DD8FC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4108B-CBB4-432B-B282-A9065CB4F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886E6-DE28-4418-8F7E-D0BB370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55BE4-F535-4B3D-9E1F-206016D2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E8B7E-94E9-45B2-990B-7745DCB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9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8D2FC-A043-4DEF-AD40-98029914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9372D-CC5E-480E-9488-BC4D2A33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20149-3128-4A8E-B94D-5847166D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19F3-6A66-4977-945A-E370CEA4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851CC-C8D5-451F-A82D-3AA05227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6123C-A708-4098-9892-9383101E2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0B904-05A0-4172-87D5-D386AE19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98EDE-0368-47CE-95B8-B296498B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0E583-D1FC-48A3-9C72-D59485C2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80E3C-86B6-43CB-A935-92447900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7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6624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蓝色块窄树\未标题-2.png">
            <a:extLst>
              <a:ext uri="{FF2B5EF4-FFF2-40B4-BE49-F238E27FC236}">
                <a16:creationId xmlns:a16="http://schemas.microsoft.com/office/drawing/2014/main" id="{0DB510A3-B1B9-4DCB-A84B-64BF04AB11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7A3C242-7380-4C0E-8E31-D0161D6AFF6A}"/>
              </a:ext>
            </a:extLst>
          </p:cNvPr>
          <p:cNvSpPr/>
          <p:nvPr userDrawn="1"/>
        </p:nvSpPr>
        <p:spPr>
          <a:xfrm>
            <a:off x="0" y="692150"/>
            <a:ext cx="12192000" cy="59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4812940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F7A82-739E-40ED-BF28-F4441E41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B4AC7-4802-44C7-9151-B61F7C9D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C7150-B458-4374-9E55-3BEEE771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6D8CA-B3AD-466E-9958-7CC1F00B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FCE18-8443-41D5-B299-D9BB44F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26924-9F30-4148-B166-2FD22B82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386FD-A26E-4F49-AB87-92CF72EA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99F53-DD32-4A2E-8CAD-577DE122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6F055-99A6-4FAC-94C6-30CAE088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637DC-B754-4DE5-8746-4A68C33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2644-9541-4E99-BEF5-C3751185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C6094-195B-4399-AAE7-0995467F5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46155-EA7C-4A27-B4C9-4F1255A4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4A3DC-EAD4-4008-A628-B7A1410D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1EFC4-F565-45D3-A0E6-403A4BA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37AD6-4234-471D-9C37-AAA186A6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9AF0-1FFA-4379-B01A-79CDFC1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76CCC-D954-474E-AB91-C861631B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4A6BD-2199-462D-BD21-0E06259B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9B8F5-7709-495E-80F6-9F97EA435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77581-86C1-430F-8E32-7AA800AF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0B614-4CFF-4446-8F95-F940EBC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CFCB6-514F-4641-9047-13577AB8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F5F1E2-4C25-4FBE-96E0-CADDC830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DEBE-FFA3-4E56-BE27-18727839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5276D-D7ED-434B-BD59-1CD3637D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C2079-06E8-4901-9C7F-30CD6FEB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1C5663-F795-45B1-A8E0-79888B31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C2294C-D197-4C0D-B894-047217D9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98A0D-A668-4D73-8333-3437C958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C8866-18C8-4272-BF3B-2785F8EE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9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7B4B-CAD9-4C93-AC36-2A15E784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34F01-40F4-4B57-96B2-3506E1B1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15E28D-B9E9-4D27-9367-9A4E043D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B60DB-FCA1-42FB-8E0F-7F4E04E9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D10C9-F56E-45DF-8862-61F9932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786B7-3207-4C5E-BFDA-11F9A845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7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2615F-23A3-4F06-B87B-AAD6684D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02E344-30BE-49A4-9AE2-863ED8212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92C0A-BBF4-4C94-A0CA-1AF11393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0AE2E-C65B-4D63-868E-D801C06F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8EC95-28BD-4AB6-BBE1-AC3A6F50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269AE-DB4D-4E71-9EDB-98571DCF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3CCFF0-D130-453C-9E2C-0AC1BA0C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0B8A2-1240-486F-9AA2-15C6C8A1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A3E2E-911B-4626-8878-5F324862D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FE36-23A6-478B-9D32-B8EA3612C63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D152-AEDC-4CA6-9FAF-A9612CCA8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2D798-F073-4F7B-B31A-649AA3B6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85FD-2530-4682-A4C2-BDE4B3E9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flipV="1">
            <a:off x="5260607" y="1870568"/>
            <a:ext cx="1659467" cy="165946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77800" dist="127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42340" y="3715385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继承与组合</a:t>
            </a:r>
            <a:endParaRPr lang="zh-CN" altLang="en-US" sz="4000" dirty="0">
              <a:solidFill>
                <a:srgbClr val="171E2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97554" y="4495797"/>
            <a:ext cx="2835007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Freeform 1645"/>
          <p:cNvSpPr>
            <a:spLocks noEditPoints="1"/>
          </p:cNvSpPr>
          <p:nvPr/>
        </p:nvSpPr>
        <p:spPr bwMode="auto">
          <a:xfrm>
            <a:off x="5779313" y="2409861"/>
            <a:ext cx="622063" cy="580897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15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9D23D-CF3F-4AA3-4820-E78E8F2E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>
            <a:extLst>
              <a:ext uri="{FF2B5EF4-FFF2-40B4-BE49-F238E27FC236}">
                <a16:creationId xmlns:a16="http://schemas.microsoft.com/office/drawing/2014/main" id="{913F4C69-E04E-EFC0-1E4C-F4C629968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051" y="8731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继承与组合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E05E3B-F7A9-FAA7-4C61-BD8C146F1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84" y="2348360"/>
            <a:ext cx="5457204" cy="28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E15A21-71CB-BC5D-3E66-02902E372CEA}"/>
              </a:ext>
            </a:extLst>
          </p:cNvPr>
          <p:cNvSpPr/>
          <p:nvPr/>
        </p:nvSpPr>
        <p:spPr>
          <a:xfrm>
            <a:off x="2875511" y="4183902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Course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D73ED0-2BFA-6888-CE49-FD986A4DA119}"/>
              </a:ext>
            </a:extLst>
          </p:cNvPr>
          <p:cNvSpPr/>
          <p:nvPr/>
        </p:nvSpPr>
        <p:spPr>
          <a:xfrm>
            <a:off x="5100786" y="4183902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Student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A0E8E-90E5-3024-9727-F877DDD6511D}"/>
              </a:ext>
            </a:extLst>
          </p:cNvPr>
          <p:cNvSpPr/>
          <p:nvPr/>
        </p:nvSpPr>
        <p:spPr>
          <a:xfrm>
            <a:off x="5100786" y="2819536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Person</a:t>
            </a:r>
            <a:endParaRPr lang="zh-CN" altLang="en-US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9DFF338-57B2-E411-A73D-8B4E21581C3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429656" y="4457172"/>
            <a:ext cx="67113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8A4089-0D00-83EA-3FB9-AD4232CAA26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V="1">
            <a:off x="5877859" y="2819536"/>
            <a:ext cx="0" cy="191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3A237B18-AC6A-2FC5-0C58-ECFCBBCD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32" y="1322482"/>
            <a:ext cx="10165979" cy="12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</a:rPr>
              <a:t>如下图所示，</a:t>
            </a:r>
            <a:r>
              <a:rPr lang="en-US" altLang="zh-CN" sz="2200" b="1" dirty="0">
                <a:latin typeface="Arial" panose="020B0604020202020204" pitchFamily="34" charset="0"/>
              </a:rPr>
              <a:t>Student</a:t>
            </a:r>
            <a:r>
              <a:rPr lang="zh-CN" altLang="en-US" sz="2200" b="1" dirty="0">
                <a:latin typeface="Arial" panose="020B0604020202020204" pitchFamily="34" charset="0"/>
              </a:rPr>
              <a:t>类继承</a:t>
            </a:r>
            <a:r>
              <a:rPr lang="en-US" altLang="zh-CN" sz="2200" b="1" dirty="0">
                <a:latin typeface="Arial" panose="020B0604020202020204" pitchFamily="34" charset="0"/>
              </a:rPr>
              <a:t>Person</a:t>
            </a:r>
            <a:r>
              <a:rPr lang="zh-CN" altLang="en-US" sz="2200" b="1" dirty="0">
                <a:latin typeface="Arial" panose="020B0604020202020204" pitchFamily="34" charset="0"/>
              </a:rPr>
              <a:t>，</a:t>
            </a:r>
            <a:r>
              <a:rPr lang="en-US" altLang="zh-CN" sz="2200" b="1" dirty="0">
                <a:latin typeface="Arial" panose="020B0604020202020204" pitchFamily="34" charset="0"/>
              </a:rPr>
              <a:t>Student</a:t>
            </a:r>
            <a:r>
              <a:rPr lang="zh-CN" altLang="en-US" sz="2200" b="1" dirty="0">
                <a:latin typeface="Arial" panose="020B0604020202020204" pitchFamily="34" charset="0"/>
              </a:rPr>
              <a:t>类和</a:t>
            </a:r>
            <a:r>
              <a:rPr lang="en-US" altLang="zh-CN" sz="2200" b="1" dirty="0">
                <a:latin typeface="Arial" panose="020B0604020202020204" pitchFamily="34" charset="0"/>
              </a:rPr>
              <a:t>Course</a:t>
            </a:r>
            <a:r>
              <a:rPr lang="zh-CN" altLang="en-US" sz="2200" b="1" dirty="0">
                <a:latin typeface="Arial" panose="020B0604020202020204" pitchFamily="34" charset="0"/>
              </a:rPr>
              <a:t>类组合关系</a:t>
            </a:r>
          </a:p>
        </p:txBody>
      </p:sp>
    </p:spTree>
    <p:extLst>
      <p:ext uri="{BB962C8B-B14F-4D97-AF65-F5344CB8AC3E}">
        <p14:creationId xmlns:p14="http://schemas.microsoft.com/office/powerpoint/2010/main" val="313171885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886FB-8CE9-2A54-52EE-66D2B276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>
            <a:extLst>
              <a:ext uri="{FF2B5EF4-FFF2-40B4-BE49-F238E27FC236}">
                <a16:creationId xmlns:a16="http://schemas.microsoft.com/office/drawing/2014/main" id="{0F0F32FC-A9C7-16E5-0788-10E2D374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051" y="8731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继承与组合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16B1CC-F3F4-C867-3B45-1BC65CC7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84" y="2348360"/>
            <a:ext cx="5457204" cy="285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4348AD-3376-6D6E-8A22-09F0669269E7}"/>
              </a:ext>
            </a:extLst>
          </p:cNvPr>
          <p:cNvSpPr/>
          <p:nvPr/>
        </p:nvSpPr>
        <p:spPr>
          <a:xfrm>
            <a:off x="5158562" y="5549527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Cylinder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8F1E6B-8824-DD24-F4DC-AE55D2F57883}"/>
              </a:ext>
            </a:extLst>
          </p:cNvPr>
          <p:cNvSpPr/>
          <p:nvPr/>
        </p:nvSpPr>
        <p:spPr>
          <a:xfrm>
            <a:off x="5100786" y="4183902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Circle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87B0D0-85C4-22A4-DBF8-47C2DA1794DE}"/>
              </a:ext>
            </a:extLst>
          </p:cNvPr>
          <p:cNvSpPr/>
          <p:nvPr/>
        </p:nvSpPr>
        <p:spPr>
          <a:xfrm>
            <a:off x="5100786" y="2819536"/>
            <a:ext cx="1554145" cy="54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Point</a:t>
            </a:r>
            <a:endParaRPr lang="zh-CN" altLang="en-US" b="1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6956473-6A37-F24C-9314-D9233A75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32" y="1322482"/>
            <a:ext cx="10165979" cy="12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</a:rPr>
              <a:t>假设要完成三个类分别是点</a:t>
            </a:r>
            <a:r>
              <a:rPr lang="en-US" altLang="zh-CN" sz="2200" b="1" dirty="0">
                <a:latin typeface="Arial" panose="020B0604020202020204" pitchFamily="34" charset="0"/>
              </a:rPr>
              <a:t>Point</a:t>
            </a:r>
            <a:r>
              <a:rPr lang="zh-CN" altLang="en-US" sz="2200" b="1" dirty="0">
                <a:latin typeface="Arial" panose="020B0604020202020204" pitchFamily="34" charset="0"/>
              </a:rPr>
              <a:t>，圆</a:t>
            </a:r>
            <a:r>
              <a:rPr lang="en-US" altLang="zh-CN" sz="2200" b="1" dirty="0">
                <a:latin typeface="Arial" panose="020B0604020202020204" pitchFamily="34" charset="0"/>
              </a:rPr>
              <a:t>Circle</a:t>
            </a:r>
            <a:r>
              <a:rPr lang="zh-CN" altLang="en-US" sz="2200" b="1" dirty="0">
                <a:latin typeface="Arial" panose="020B0604020202020204" pitchFamily="34" charset="0"/>
              </a:rPr>
              <a:t>，圆柱体</a:t>
            </a:r>
            <a:r>
              <a:rPr lang="en-US" altLang="zh-CN" sz="2200" b="1" dirty="0">
                <a:latin typeface="Arial" panose="020B0604020202020204" pitchFamily="34" charset="0"/>
              </a:rPr>
              <a:t>Cylinder</a:t>
            </a:r>
            <a:endParaRPr lang="zh-CN" altLang="en-US" sz="2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1418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DDE59C9-2A7C-4C2F-B0CA-46382E5E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3" y="981075"/>
            <a:ext cx="977663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</a:rPr>
              <a:t>课后练习一（</a:t>
            </a:r>
            <a:r>
              <a:rPr lang="en-US" altLang="zh-CN" sz="2800" b="1" dirty="0">
                <a:latin typeface="Arial" panose="020B0604020202020204" pitchFamily="34" charset="0"/>
              </a:rPr>
              <a:t>Non-mandatory</a:t>
            </a:r>
            <a:r>
              <a:rPr lang="zh-CN" altLang="en-US" sz="2800" b="1" dirty="0">
                <a:latin typeface="Arial" panose="020B0604020202020204" pitchFamily="34" charset="0"/>
              </a:rPr>
              <a:t>）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利用继承关系，完成</a:t>
            </a:r>
            <a:r>
              <a:rPr lang="en-US" altLang="zh-CN" sz="2400" dirty="0">
                <a:latin typeface="Arial" panose="020B0604020202020204" pitchFamily="34" charset="0"/>
              </a:rPr>
              <a:t>Point-Circle-Cylinder</a:t>
            </a:r>
            <a:r>
              <a:rPr lang="zh-CN" altLang="en-US" sz="2400" dirty="0">
                <a:latin typeface="Arial" panose="020B0604020202020204" pitchFamily="34" charset="0"/>
              </a:rPr>
              <a:t>三级派生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通过调试，观察每个类的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构造函数</a:t>
            </a:r>
            <a:r>
              <a:rPr lang="zh-CN" altLang="en-US" sz="2400" dirty="0">
                <a:latin typeface="Arial" panose="020B0604020202020204" pitchFamily="34" charset="0"/>
              </a:rPr>
              <a:t>的调用顺序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通过调试，观察每个类中的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同名函数</a:t>
            </a:r>
            <a:r>
              <a:rPr lang="zh-CN" altLang="en-US" sz="2400" dirty="0">
                <a:latin typeface="Arial" panose="020B0604020202020204" pitchFamily="34" charset="0"/>
              </a:rPr>
              <a:t>的调用情况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07315"/>
      </p:ext>
    </p:extLst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7161-540E-075A-D1DF-B756CED9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4358A3-6A8C-125C-B180-ADB5D9F1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73" y="908720"/>
            <a:ext cx="6408712" cy="564062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4C770BB-EEDC-0F97-5779-18233C80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82" y="3729031"/>
            <a:ext cx="661397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</a:rPr>
              <a:t>请参考右图</a:t>
            </a:r>
            <a:endParaRPr lang="en-US" altLang="zh-CN" sz="2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</a:rPr>
              <a:t>用继承关系实现</a:t>
            </a:r>
            <a:r>
              <a:rPr lang="en-US" altLang="zh-CN" sz="2200" b="1" dirty="0">
                <a:latin typeface="Arial" panose="020B0604020202020204" pitchFamily="34" charset="0"/>
              </a:rPr>
              <a:t>Point</a:t>
            </a:r>
            <a:r>
              <a:rPr lang="zh-CN" altLang="en-US" sz="2200" b="1" dirty="0">
                <a:latin typeface="Arial" panose="020B0604020202020204" pitchFamily="34" charset="0"/>
              </a:rPr>
              <a:t>，</a:t>
            </a:r>
            <a:r>
              <a:rPr lang="en-US" altLang="zh-CN" sz="2200" b="1" dirty="0">
                <a:latin typeface="Arial" panose="020B0604020202020204" pitchFamily="34" charset="0"/>
              </a:rPr>
              <a:t>Circle</a:t>
            </a:r>
            <a:r>
              <a:rPr lang="zh-CN" altLang="en-US" sz="2200" b="1" dirty="0">
                <a:latin typeface="Arial" panose="020B0604020202020204" pitchFamily="34" charset="0"/>
              </a:rPr>
              <a:t>，</a:t>
            </a:r>
            <a:r>
              <a:rPr lang="en-US" altLang="zh-CN" sz="2200" b="1" dirty="0">
                <a:latin typeface="Arial" panose="020B0604020202020204" pitchFamily="34" charset="0"/>
              </a:rPr>
              <a:t>Cylinder</a:t>
            </a:r>
            <a:r>
              <a:rPr lang="zh-CN" altLang="en-US" sz="2200" b="1" dirty="0">
                <a:latin typeface="Arial" panose="020B0604020202020204" pitchFamily="34" charset="0"/>
              </a:rPr>
              <a:t>三个类</a:t>
            </a:r>
          </a:p>
        </p:txBody>
      </p:sp>
    </p:spTree>
    <p:extLst>
      <p:ext uri="{BB962C8B-B14F-4D97-AF65-F5344CB8AC3E}">
        <p14:creationId xmlns:p14="http://schemas.microsoft.com/office/powerpoint/2010/main" val="3762655191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3">
            <a:extLst>
              <a:ext uri="{FF2B5EF4-FFF2-40B4-BE49-F238E27FC236}">
                <a16:creationId xmlns:a16="http://schemas.microsoft.com/office/drawing/2014/main" id="{D0E6A803-3BB3-4B0A-BC68-747989E7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675" y="87313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Inheritance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EE33576-B73D-4A25-8594-48B567AE9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5" y="549275"/>
            <a:ext cx="8939659" cy="622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声明派生类公有继承基类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</a:rPr>
              <a:t>class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B : public A</a:t>
            </a:r>
            <a:r>
              <a:rPr lang="en-US" altLang="zh-CN" sz="2200" dirty="0">
                <a:latin typeface="Arial" panose="020B0604020202020204" pitchFamily="34" charset="0"/>
              </a:rPr>
              <a:t>{ //</a:t>
            </a:r>
            <a:r>
              <a:rPr lang="zh-CN" altLang="en-US" sz="2200" dirty="0">
                <a:latin typeface="Arial" panose="020B0604020202020204" pitchFamily="34" charset="0"/>
              </a:rPr>
              <a:t>仅有新增和改写的数据成员及成员函数</a:t>
            </a:r>
            <a:r>
              <a:rPr lang="en-US" altLang="zh-CN" sz="2200" dirty="0">
                <a:latin typeface="Arial" panose="020B0604020202020204" pitchFamily="34" charset="0"/>
              </a:rPr>
              <a:t>};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派生类的定义中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包含直接基类的头文件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派生类的构造函数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参数列表为全体成员，注意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添加基类成员</a:t>
            </a:r>
            <a:r>
              <a:rPr lang="zh-CN" altLang="en-US" sz="2200" dirty="0">
                <a:latin typeface="Arial" panose="020B0604020202020204" pitchFamily="34" charset="0"/>
              </a:rPr>
              <a:t>（全参构造函数）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调用基类的构造函数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基类名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</a:rPr>
              <a:t>(</a:t>
            </a:r>
            <a:r>
              <a:rPr lang="zh-CN" altLang="en-US" sz="2200" dirty="0">
                <a:latin typeface="Arial" panose="020B0604020202020204" pitchFamily="34" charset="0"/>
              </a:rPr>
              <a:t>形参列表</a:t>
            </a:r>
            <a:r>
              <a:rPr lang="en-US" altLang="zh-CN" sz="2200" dirty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调用基类的成员函数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通过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基类名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::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测试派生类的功能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基类构造函数先于派生类构造函数被系统调用，析构相反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Arial" panose="020B0604020202020204" pitchFamily="34" charset="0"/>
              </a:rPr>
              <a:t>派生类对象可作为基类对象使用，区分同名函数调用的二义性</a:t>
            </a:r>
          </a:p>
          <a:p>
            <a:pPr>
              <a:lnSpc>
                <a:spcPct val="150000"/>
              </a:lnSpc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022346"/>
      </p:ext>
    </p:extLst>
  </p:cSld>
  <p:clrMapOvr>
    <a:masterClrMapping/>
  </p:clrMapOvr>
  <p:transition spd="slow" advClick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52B31-A46F-2E5B-9D6C-A86BF716F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7B7D3BD-231E-0160-9C87-FEF8F7ED0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3" y="981075"/>
            <a:ext cx="87136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</a:rPr>
              <a:t>课后练习二（</a:t>
            </a:r>
            <a:r>
              <a:rPr lang="en-US" altLang="zh-CN" sz="2800" b="1" dirty="0">
                <a:latin typeface="Arial" panose="020B0604020202020204" pitchFamily="34" charset="0"/>
              </a:rPr>
              <a:t>Non-mandatory</a:t>
            </a:r>
            <a:r>
              <a:rPr lang="zh-CN" altLang="en-US" sz="2800" b="1" dirty="0">
                <a:latin typeface="Arial" panose="020B0604020202020204" pitchFamily="34" charset="0"/>
              </a:rPr>
              <a:t>）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通过合成的方式，完成</a:t>
            </a:r>
            <a:r>
              <a:rPr lang="en-US" altLang="zh-CN" sz="2400" dirty="0">
                <a:latin typeface="Arial" panose="020B0604020202020204" pitchFamily="34" charset="0"/>
              </a:rPr>
              <a:t>Point-Circle-Cylinder</a:t>
            </a:r>
            <a:r>
              <a:rPr lang="zh-CN" altLang="en-US" sz="2400" dirty="0">
                <a:latin typeface="Arial" panose="020B0604020202020204" pitchFamily="34" charset="0"/>
              </a:rPr>
              <a:t>三级包含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通过调试，观察每个类的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构造函数</a:t>
            </a:r>
            <a:r>
              <a:rPr lang="zh-CN" altLang="en-US" sz="2400" dirty="0">
                <a:latin typeface="Arial" panose="020B0604020202020204" pitchFamily="34" charset="0"/>
              </a:rPr>
              <a:t>的调用顺序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通过调试，观察每个类中的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同名函数</a:t>
            </a:r>
            <a:r>
              <a:rPr lang="zh-CN" altLang="en-US" sz="2400" dirty="0">
                <a:latin typeface="Arial" panose="020B0604020202020204" pitchFamily="34" charset="0"/>
              </a:rPr>
              <a:t>的调用情况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00755"/>
      </p:ext>
    </p:ext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24C273-B0AC-4192-99CC-E99CA122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86" y="1772816"/>
            <a:ext cx="8893228" cy="367240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F360C3C-E8CD-4475-B05E-33868637B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79" y="764704"/>
            <a:ext cx="931330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Arial" panose="020B0604020202020204" pitchFamily="34" charset="0"/>
              </a:rPr>
              <a:t>请参考下图，用组合关系实现</a:t>
            </a:r>
            <a:r>
              <a:rPr lang="en-US" altLang="zh-CN" sz="2200" b="1" dirty="0">
                <a:latin typeface="Arial" panose="020B0604020202020204" pitchFamily="34" charset="0"/>
              </a:rPr>
              <a:t>Point</a:t>
            </a:r>
            <a:r>
              <a:rPr lang="zh-CN" altLang="en-US" sz="2200" b="1" dirty="0">
                <a:latin typeface="Arial" panose="020B0604020202020204" pitchFamily="34" charset="0"/>
              </a:rPr>
              <a:t>，</a:t>
            </a:r>
            <a:r>
              <a:rPr lang="en-US" altLang="zh-CN" sz="2200" b="1" dirty="0">
                <a:latin typeface="Arial" panose="020B0604020202020204" pitchFamily="34" charset="0"/>
              </a:rPr>
              <a:t>Circle</a:t>
            </a:r>
            <a:r>
              <a:rPr lang="zh-CN" altLang="en-US" sz="2200" b="1" dirty="0">
                <a:latin typeface="Arial" panose="020B0604020202020204" pitchFamily="34" charset="0"/>
              </a:rPr>
              <a:t>，</a:t>
            </a:r>
            <a:r>
              <a:rPr lang="en-US" altLang="zh-CN" sz="2200" b="1" dirty="0">
                <a:latin typeface="Arial" panose="020B0604020202020204" pitchFamily="34" charset="0"/>
              </a:rPr>
              <a:t>Cylinder</a:t>
            </a:r>
            <a:r>
              <a:rPr lang="zh-CN" altLang="en-US" sz="2200" b="1" dirty="0">
                <a:latin typeface="Arial" panose="020B0604020202020204" pitchFamily="34" charset="0"/>
              </a:rPr>
              <a:t>三个类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47262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3">
            <a:extLst>
              <a:ext uri="{FF2B5EF4-FFF2-40B4-BE49-F238E27FC236}">
                <a16:creationId xmlns:a16="http://schemas.microsoft.com/office/drawing/2014/main" id="{FC577618-4C50-4643-A41B-4F562196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763" y="87313"/>
            <a:ext cx="2119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4E3F4E-3630-4AA3-A387-28E0C81D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692151"/>
            <a:ext cx="8651875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001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声明合成类的成员为某种类型的对象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class B{  A </a:t>
            </a:r>
            <a:r>
              <a:rPr lang="en-US" altLang="zh-CN" dirty="0" err="1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;  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合成类的定义中包含成员对象类的头文件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合成类的构造函数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参数列表为全体成员，注意成员对象的类型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调用成员对象的构造函数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成员对象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形参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1),…,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成员对象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n(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形参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调用成员类的成员函数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成员对象名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.fun()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成员对象先于合成对象被构造，后于合成对象被析构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同名函数的调用注意区分对象类型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528504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24000" y="5657854"/>
            <a:ext cx="9144000" cy="200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16126" y="12665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知识回顾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9F680F60-857F-4375-B9C2-43B4CCA40DE0}"/>
              </a:ext>
            </a:extLst>
          </p:cNvPr>
          <p:cNvSpPr txBox="1">
            <a:spLocks noChangeArrowheads="1"/>
          </p:cNvSpPr>
          <p:nvPr/>
        </p:nvSpPr>
        <p:spPr>
          <a:xfrm>
            <a:off x="2463800" y="1885951"/>
            <a:ext cx="7772400" cy="3555827"/>
          </a:xfrm>
          <a:prstGeom prst="rect">
            <a:avLst/>
          </a:prstGeom>
        </p:spPr>
        <p:txBody>
          <a:bodyPr/>
          <a:lstStyle>
            <a:lvl1pPr marL="342874" indent="-34287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          继承描述类之间的</a:t>
            </a:r>
            <a:r>
              <a:rPr lang="en-US" altLang="zh-CN" b="1" dirty="0">
                <a:solidFill>
                  <a:schemeClr val="hlink"/>
                </a:solidFill>
              </a:rPr>
              <a:t>IS_A</a:t>
            </a:r>
            <a:r>
              <a:rPr lang="zh-CN" altLang="en-US" b="1" dirty="0"/>
              <a:t>关系</a:t>
            </a:r>
          </a:p>
          <a:p>
            <a:pPr marL="914330" lvl="2" indent="0">
              <a:buNone/>
            </a:pPr>
            <a:r>
              <a:rPr lang="zh-CN" altLang="en-US" dirty="0"/>
              <a:t>一般和特殊</a:t>
            </a:r>
            <a:endParaRPr lang="en-US" altLang="zh-CN" dirty="0"/>
          </a:p>
          <a:p>
            <a:pPr marL="914330" lvl="2" indent="0">
              <a:buNone/>
            </a:pPr>
            <a:endParaRPr lang="en-US" altLang="zh-CN" dirty="0"/>
          </a:p>
          <a:p>
            <a:pPr marL="914330" lvl="2" indent="0">
              <a:buNone/>
            </a:pPr>
            <a:r>
              <a:rPr lang="zh-CN" altLang="en-US" sz="3200" b="1" dirty="0"/>
              <a:t>继承能解决一部分重用性问题</a:t>
            </a:r>
          </a:p>
          <a:p>
            <a:pPr lvl="2"/>
            <a:endParaRPr lang="zh-CN" altLang="en-US" sz="3200" b="1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085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>
            <a:extLst>
              <a:ext uri="{FF2B5EF4-FFF2-40B4-BE49-F238E27FC236}">
                <a16:creationId xmlns:a16="http://schemas.microsoft.com/office/drawing/2014/main" id="{777E69C0-7F2E-4635-B569-364B80614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051" y="8731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继承与组合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161AB3-9BF0-45C6-A2BE-FBF6E9D1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3" y="981075"/>
            <a:ext cx="87136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</a:rPr>
              <a:t>继承（</a:t>
            </a:r>
            <a:r>
              <a:rPr lang="en-US" altLang="zh-CN" sz="2800" b="1" dirty="0">
                <a:latin typeface="Arial" panose="020B0604020202020204" pitchFamily="34" charset="0"/>
              </a:rPr>
              <a:t>Inheritance</a:t>
            </a:r>
            <a:r>
              <a:rPr lang="zh-CN" altLang="en-US" sz="2800" b="1" dirty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“is-a”是一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派生类</a:t>
            </a:r>
            <a:r>
              <a:rPr lang="zh-CN" altLang="en-US" sz="2400" dirty="0">
                <a:latin typeface="Arial" panose="020B0604020202020204" pitchFamily="34" charset="0"/>
              </a:rPr>
              <a:t>的对象也是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基类</a:t>
            </a:r>
            <a:r>
              <a:rPr lang="zh-CN" altLang="en-US" sz="2400" dirty="0">
                <a:latin typeface="Arial" panose="020B0604020202020204" pitchFamily="34" charset="0"/>
              </a:rPr>
              <a:t>的对象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如 </a:t>
            </a:r>
            <a:r>
              <a:rPr lang="zh-CN" altLang="en-US" sz="2400" b="1" i="1" dirty="0">
                <a:latin typeface="Arial" panose="020B0604020202020204" pitchFamily="34" charset="0"/>
              </a:rPr>
              <a:t>电脑 </a:t>
            </a:r>
            <a:r>
              <a:rPr lang="zh-CN" altLang="en-US" sz="2400" dirty="0">
                <a:latin typeface="Arial" panose="020B0604020202020204" pitchFamily="34" charset="0"/>
              </a:rPr>
              <a:t>(C</a:t>
            </a:r>
            <a:r>
              <a:rPr lang="en-US" altLang="zh-CN" sz="2400" dirty="0" err="1">
                <a:latin typeface="Arial" panose="020B0604020202020204" pitchFamily="34" charset="0"/>
              </a:rPr>
              <a:t>omputer</a:t>
            </a:r>
            <a:r>
              <a:rPr lang="zh-CN" altLang="en-US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是 一种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zh-CN" altLang="en-US" sz="2400" b="1" i="1" dirty="0">
                <a:latin typeface="Arial" panose="020B0604020202020204" pitchFamily="34" charset="0"/>
              </a:rPr>
              <a:t>计算工具 </a:t>
            </a:r>
            <a:r>
              <a:rPr lang="zh-CN" altLang="en-US" sz="2400" dirty="0"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</a:rPr>
              <a:t>CalculationTool</a:t>
            </a:r>
            <a:r>
              <a:rPr lang="zh-CN" altLang="en-US" sz="24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如</a:t>
            </a:r>
            <a:r>
              <a:rPr lang="zh-CN" altLang="en-US" sz="2400" b="1" i="1" dirty="0">
                <a:latin typeface="Arial" panose="020B0604020202020204" pitchFamily="34" charset="0"/>
              </a:rPr>
              <a:t> 球类 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</a:rPr>
              <a:t>BallSports</a:t>
            </a:r>
            <a:r>
              <a:rPr lang="en-US" altLang="zh-CN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是一种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zh-CN" altLang="en-US" sz="2400" b="1" i="1" dirty="0">
                <a:latin typeface="Arial" panose="020B0604020202020204" pitchFamily="34" charset="0"/>
              </a:rPr>
              <a:t>运动 </a:t>
            </a:r>
            <a:r>
              <a:rPr lang="en-US" altLang="zh-CN" sz="2400" dirty="0">
                <a:latin typeface="Arial" panose="020B0604020202020204" pitchFamily="34" charset="0"/>
              </a:rPr>
              <a:t>(Sport)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</a:rPr>
              <a:t>如 </a:t>
            </a:r>
            <a:r>
              <a:rPr lang="zh-CN" altLang="en-US" sz="2400" b="1" i="1" dirty="0">
                <a:latin typeface="Arial" panose="020B0604020202020204" pitchFamily="34" charset="0"/>
              </a:rPr>
              <a:t>新能源汽车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</a:rPr>
              <a:t>NewEnergyCar</a:t>
            </a:r>
            <a:r>
              <a:rPr lang="en-US" altLang="zh-CN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是一</a:t>
            </a:r>
            <a:r>
              <a:rPr lang="zh-CN" altLang="en-US" sz="2400" dirty="0">
                <a:latin typeface="Arial" panose="020B0604020202020204" pitchFamily="34" charset="0"/>
              </a:rPr>
              <a:t>种 </a:t>
            </a:r>
            <a:r>
              <a:rPr lang="zh-CN" altLang="en-US" sz="2400" b="1" i="1" dirty="0">
                <a:latin typeface="Arial" panose="020B0604020202020204" pitchFamily="34" charset="0"/>
              </a:rPr>
              <a:t>汽车</a:t>
            </a:r>
            <a:r>
              <a:rPr lang="en-US" altLang="zh-CN" sz="2400" dirty="0">
                <a:latin typeface="Arial" panose="020B0604020202020204" pitchFamily="34" charset="0"/>
              </a:rPr>
              <a:t>(Car)</a:t>
            </a:r>
          </a:p>
          <a:p>
            <a:pPr>
              <a:lnSpc>
                <a:spcPct val="120000"/>
              </a:lnSpc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1778000" y="85725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66647" y="11914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</a:t>
            </a:r>
          </a:p>
        </p:txBody>
      </p:sp>
      <p:sp>
        <p:nvSpPr>
          <p:cNvPr id="19" name="Freeform 691"/>
          <p:cNvSpPr>
            <a:spLocks noEditPoints="1"/>
          </p:cNvSpPr>
          <p:nvPr/>
        </p:nvSpPr>
        <p:spPr bwMode="auto">
          <a:xfrm>
            <a:off x="1945163" y="116600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0BD3A3-EF51-423F-90F0-1AD2A351C987}"/>
              </a:ext>
            </a:extLst>
          </p:cNvPr>
          <p:cNvSpPr txBox="1">
            <a:spLocks noChangeArrowheads="1"/>
          </p:cNvSpPr>
          <p:nvPr/>
        </p:nvSpPr>
        <p:spPr>
          <a:xfrm>
            <a:off x="2463800" y="1885949"/>
            <a:ext cx="7772400" cy="4114800"/>
          </a:xfrm>
          <a:prstGeom prst="rect">
            <a:avLst/>
          </a:prstGeom>
        </p:spPr>
        <p:txBody>
          <a:bodyPr/>
          <a:lstStyle>
            <a:lvl1pPr marL="342874" indent="-34287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定义包含其他类对象的类</a:t>
            </a:r>
          </a:p>
          <a:p>
            <a:r>
              <a:rPr lang="zh-CN" altLang="en-US" b="1" dirty="0"/>
              <a:t>描述类之间的</a:t>
            </a:r>
            <a:r>
              <a:rPr lang="en-US" altLang="zh-CN" b="1" dirty="0">
                <a:solidFill>
                  <a:schemeClr val="hlink"/>
                </a:solidFill>
              </a:rPr>
              <a:t>HAS-A</a:t>
            </a:r>
            <a:r>
              <a:rPr lang="zh-CN" altLang="en-US" b="1" dirty="0"/>
              <a:t>（有一个）关系</a:t>
            </a:r>
          </a:p>
          <a:p>
            <a:pPr lvl="1"/>
            <a:r>
              <a:rPr lang="zh-CN" altLang="en-US" b="1" dirty="0"/>
              <a:t>整体与部分的关系</a:t>
            </a:r>
          </a:p>
          <a:p>
            <a:pPr lvl="1"/>
            <a:r>
              <a:rPr lang="zh-CN" altLang="en-US" b="1" dirty="0"/>
              <a:t>例：</a:t>
            </a:r>
          </a:p>
          <a:p>
            <a:pPr lvl="2"/>
            <a:r>
              <a:rPr lang="zh-CN" altLang="en-US" b="1" dirty="0"/>
              <a:t>汽车有轮子</a:t>
            </a:r>
          </a:p>
          <a:p>
            <a:pPr lvl="2"/>
            <a:r>
              <a:rPr lang="zh-CN" altLang="en-US" b="1"/>
              <a:t>空调有压缩机</a:t>
            </a:r>
            <a:endParaRPr lang="zh-CN" altLang="en-US" b="1" dirty="0"/>
          </a:p>
          <a:p>
            <a:pPr lvl="1"/>
            <a:r>
              <a:rPr lang="zh-CN" altLang="en-US" b="1" dirty="0"/>
              <a:t>表示方法：使用成员对象（嵌入对象）</a:t>
            </a:r>
          </a:p>
          <a:p>
            <a:pPr marL="914330" lvl="2" indent="0">
              <a:buNone/>
            </a:pPr>
            <a:endParaRPr lang="zh-CN" altLang="en-US" dirty="0"/>
          </a:p>
          <a:p>
            <a:pPr lvl="2"/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86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30064" y="1946082"/>
            <a:ext cx="2960915" cy="2960915"/>
            <a:chOff x="3106056" y="885627"/>
            <a:chExt cx="2960915" cy="2960915"/>
          </a:xfrm>
        </p:grpSpPr>
        <p:sp>
          <p:nvSpPr>
            <p:cNvPr id="2" name="椭圆 1"/>
            <p:cNvSpPr/>
            <p:nvPr/>
          </p:nvSpPr>
          <p:spPr>
            <a:xfrm>
              <a:off x="3106056" y="885627"/>
              <a:ext cx="2960915" cy="2960915"/>
            </a:xfrm>
            <a:prstGeom prst="ellipse">
              <a:avLst/>
            </a:prstGeom>
            <a:ln>
              <a:noFill/>
            </a:ln>
            <a:effectLst>
              <a:outerShdw blurRad="63500" dist="38100" dir="2700000" algn="tl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724738" y="1678238"/>
              <a:ext cx="1723549" cy="1137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你所想到的</a:t>
              </a:r>
              <a:endPara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组合的例子</a:t>
              </a:r>
            </a:p>
          </p:txBody>
        </p:sp>
      </p:grpSp>
      <p:sp>
        <p:nvSpPr>
          <p:cNvPr id="5" name="矩形 1">
            <a:extLst>
              <a:ext uri="{FF2B5EF4-FFF2-40B4-BE49-F238E27FC236}">
                <a16:creationId xmlns:a16="http://schemas.microsoft.com/office/drawing/2014/main" id="{6D197385-827B-4EFC-8E3D-F8D33371CE28}"/>
              </a:ext>
            </a:extLst>
          </p:cNvPr>
          <p:cNvSpPr/>
          <p:nvPr/>
        </p:nvSpPr>
        <p:spPr>
          <a:xfrm>
            <a:off x="1778000" y="85725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Freeform 691">
            <a:extLst>
              <a:ext uri="{FF2B5EF4-FFF2-40B4-BE49-F238E27FC236}">
                <a16:creationId xmlns:a16="http://schemas.microsoft.com/office/drawing/2014/main" id="{B7F96D6A-8099-439E-AAE5-8C75A2626AAE}"/>
              </a:ext>
            </a:extLst>
          </p:cNvPr>
          <p:cNvSpPr>
            <a:spLocks noEditPoints="1"/>
          </p:cNvSpPr>
          <p:nvPr/>
        </p:nvSpPr>
        <p:spPr bwMode="auto">
          <a:xfrm>
            <a:off x="1945163" y="1166003"/>
            <a:ext cx="394323" cy="364932"/>
          </a:xfrm>
          <a:custGeom>
            <a:avLst/>
            <a:gdLst>
              <a:gd name="T0" fmla="*/ 9 w 68"/>
              <a:gd name="T1" fmla="*/ 0 h 63"/>
              <a:gd name="T2" fmla="*/ 47 w 68"/>
              <a:gd name="T3" fmla="*/ 0 h 63"/>
              <a:gd name="T4" fmla="*/ 53 w 68"/>
              <a:gd name="T5" fmla="*/ 3 h 63"/>
              <a:gd name="T6" fmla="*/ 55 w 68"/>
              <a:gd name="T7" fmla="*/ 8 h 63"/>
              <a:gd name="T8" fmla="*/ 55 w 68"/>
              <a:gd name="T9" fmla="*/ 32 h 63"/>
              <a:gd name="T10" fmla="*/ 53 w 68"/>
              <a:gd name="T11" fmla="*/ 38 h 63"/>
              <a:gd name="T12" fmla="*/ 47 w 68"/>
              <a:gd name="T13" fmla="*/ 40 h 63"/>
              <a:gd name="T14" fmla="*/ 44 w 68"/>
              <a:gd name="T15" fmla="*/ 40 h 63"/>
              <a:gd name="T16" fmla="*/ 43 w 68"/>
              <a:gd name="T17" fmla="*/ 48 h 63"/>
              <a:gd name="T18" fmla="*/ 43 w 68"/>
              <a:gd name="T19" fmla="*/ 55 h 63"/>
              <a:gd name="T20" fmla="*/ 39 w 68"/>
              <a:gd name="T21" fmla="*/ 50 h 63"/>
              <a:gd name="T22" fmla="*/ 32 w 68"/>
              <a:gd name="T23" fmla="*/ 40 h 63"/>
              <a:gd name="T24" fmla="*/ 9 w 68"/>
              <a:gd name="T25" fmla="*/ 40 h 63"/>
              <a:gd name="T26" fmla="*/ 3 w 68"/>
              <a:gd name="T27" fmla="*/ 38 h 63"/>
              <a:gd name="T28" fmla="*/ 0 w 68"/>
              <a:gd name="T29" fmla="*/ 32 h 63"/>
              <a:gd name="T30" fmla="*/ 0 w 68"/>
              <a:gd name="T31" fmla="*/ 8 h 63"/>
              <a:gd name="T32" fmla="*/ 3 w 68"/>
              <a:gd name="T33" fmla="*/ 3 h 63"/>
              <a:gd name="T34" fmla="*/ 9 w 68"/>
              <a:gd name="T35" fmla="*/ 0 h 63"/>
              <a:gd name="T36" fmla="*/ 60 w 68"/>
              <a:gd name="T37" fmla="*/ 13 h 63"/>
              <a:gd name="T38" fmla="*/ 60 w 68"/>
              <a:gd name="T39" fmla="*/ 32 h 63"/>
              <a:gd name="T40" fmla="*/ 56 w 68"/>
              <a:gd name="T41" fmla="*/ 41 h 63"/>
              <a:gd name="T42" fmla="*/ 49 w 68"/>
              <a:gd name="T43" fmla="*/ 45 h 63"/>
              <a:gd name="T44" fmla="*/ 48 w 68"/>
              <a:gd name="T45" fmla="*/ 52 h 63"/>
              <a:gd name="T46" fmla="*/ 62 w 68"/>
              <a:gd name="T47" fmla="*/ 52 h 63"/>
              <a:gd name="T48" fmla="*/ 68 w 68"/>
              <a:gd name="T49" fmla="*/ 45 h 63"/>
              <a:gd name="T50" fmla="*/ 68 w 68"/>
              <a:gd name="T51" fmla="*/ 19 h 63"/>
              <a:gd name="T52" fmla="*/ 62 w 68"/>
              <a:gd name="T53" fmla="*/ 13 h 63"/>
              <a:gd name="T54" fmla="*/ 60 w 68"/>
              <a:gd name="T55" fmla="*/ 13 h 63"/>
              <a:gd name="T56" fmla="*/ 34 w 68"/>
              <a:gd name="T57" fmla="*/ 52 h 63"/>
              <a:gd name="T58" fmla="*/ 30 w 68"/>
              <a:gd name="T59" fmla="*/ 45 h 63"/>
              <a:gd name="T60" fmla="*/ 13 w 68"/>
              <a:gd name="T61" fmla="*/ 45 h 63"/>
              <a:gd name="T62" fmla="*/ 13 w 68"/>
              <a:gd name="T63" fmla="*/ 45 h 63"/>
              <a:gd name="T64" fmla="*/ 20 w 68"/>
              <a:gd name="T65" fmla="*/ 52 h 63"/>
              <a:gd name="T66" fmla="*/ 21 w 68"/>
              <a:gd name="T67" fmla="*/ 52 h 63"/>
              <a:gd name="T68" fmla="*/ 21 w 68"/>
              <a:gd name="T69" fmla="*/ 63 h 63"/>
              <a:gd name="T70" fmla="*/ 28 w 68"/>
              <a:gd name="T71" fmla="*/ 52 h 63"/>
              <a:gd name="T72" fmla="*/ 34 w 68"/>
              <a:gd name="T73" fmla="*/ 52 h 63"/>
              <a:gd name="T74" fmla="*/ 47 w 68"/>
              <a:gd name="T75" fmla="*/ 5 h 63"/>
              <a:gd name="T76" fmla="*/ 9 w 68"/>
              <a:gd name="T77" fmla="*/ 5 h 63"/>
              <a:gd name="T78" fmla="*/ 6 w 68"/>
              <a:gd name="T79" fmla="*/ 6 h 63"/>
              <a:gd name="T80" fmla="*/ 5 w 68"/>
              <a:gd name="T81" fmla="*/ 8 h 63"/>
              <a:gd name="T82" fmla="*/ 5 w 68"/>
              <a:gd name="T83" fmla="*/ 32 h 63"/>
              <a:gd name="T84" fmla="*/ 6 w 68"/>
              <a:gd name="T85" fmla="*/ 34 h 63"/>
              <a:gd name="T86" fmla="*/ 9 w 68"/>
              <a:gd name="T87" fmla="*/ 35 h 63"/>
              <a:gd name="T88" fmla="*/ 33 w 68"/>
              <a:gd name="T89" fmla="*/ 35 h 63"/>
              <a:gd name="T90" fmla="*/ 34 w 68"/>
              <a:gd name="T91" fmla="*/ 35 h 63"/>
              <a:gd name="T92" fmla="*/ 35 w 68"/>
              <a:gd name="T93" fmla="*/ 36 h 63"/>
              <a:gd name="T94" fmla="*/ 39 w 68"/>
              <a:gd name="T95" fmla="*/ 42 h 63"/>
              <a:gd name="T96" fmla="*/ 40 w 68"/>
              <a:gd name="T97" fmla="*/ 37 h 63"/>
              <a:gd name="T98" fmla="*/ 40 w 68"/>
              <a:gd name="T99" fmla="*/ 35 h 63"/>
              <a:gd name="T100" fmla="*/ 42 w 68"/>
              <a:gd name="T101" fmla="*/ 35 h 63"/>
              <a:gd name="T102" fmla="*/ 47 w 68"/>
              <a:gd name="T103" fmla="*/ 35 h 63"/>
              <a:gd name="T104" fmla="*/ 49 w 68"/>
              <a:gd name="T105" fmla="*/ 34 h 63"/>
              <a:gd name="T106" fmla="*/ 50 w 68"/>
              <a:gd name="T107" fmla="*/ 32 h 63"/>
              <a:gd name="T108" fmla="*/ 50 w 68"/>
              <a:gd name="T109" fmla="*/ 8 h 63"/>
              <a:gd name="T110" fmla="*/ 49 w 68"/>
              <a:gd name="T111" fmla="*/ 6 h 63"/>
              <a:gd name="T112" fmla="*/ 47 w 68"/>
              <a:gd name="T113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" h="63">
                <a:moveTo>
                  <a:pt x="9" y="0"/>
                </a:move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3" y="3"/>
                </a:cubicBezTo>
                <a:cubicBezTo>
                  <a:pt x="54" y="4"/>
                  <a:pt x="55" y="6"/>
                  <a:pt x="55" y="8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4"/>
                  <a:pt x="54" y="36"/>
                  <a:pt x="53" y="38"/>
                </a:cubicBezTo>
                <a:cubicBezTo>
                  <a:pt x="51" y="39"/>
                  <a:pt x="49" y="40"/>
                  <a:pt x="47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55"/>
                  <a:pt x="43" y="55"/>
                  <a:pt x="43" y="55"/>
                </a:cubicBezTo>
                <a:cubicBezTo>
                  <a:pt x="39" y="50"/>
                  <a:pt x="39" y="50"/>
                  <a:pt x="39" y="50"/>
                </a:cubicBezTo>
                <a:cubicBezTo>
                  <a:pt x="32" y="40"/>
                  <a:pt x="32" y="40"/>
                  <a:pt x="32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6" y="40"/>
                  <a:pt x="4" y="39"/>
                  <a:pt x="3" y="38"/>
                </a:cubicBezTo>
                <a:cubicBezTo>
                  <a:pt x="1" y="36"/>
                  <a:pt x="0" y="34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lose/>
                <a:moveTo>
                  <a:pt x="60" y="13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9"/>
                  <a:pt x="56" y="41"/>
                </a:cubicBezTo>
                <a:cubicBezTo>
                  <a:pt x="54" y="43"/>
                  <a:pt x="51" y="44"/>
                  <a:pt x="49" y="45"/>
                </a:cubicBezTo>
                <a:cubicBezTo>
                  <a:pt x="48" y="52"/>
                  <a:pt x="48" y="52"/>
                  <a:pt x="48" y="52"/>
                </a:cubicBezTo>
                <a:cubicBezTo>
                  <a:pt x="62" y="52"/>
                  <a:pt x="62" y="52"/>
                  <a:pt x="62" y="52"/>
                </a:cubicBezTo>
                <a:cubicBezTo>
                  <a:pt x="65" y="52"/>
                  <a:pt x="68" y="49"/>
                  <a:pt x="68" y="45"/>
                </a:cubicBezTo>
                <a:cubicBezTo>
                  <a:pt x="68" y="19"/>
                  <a:pt x="68" y="19"/>
                  <a:pt x="68" y="19"/>
                </a:cubicBezTo>
                <a:cubicBezTo>
                  <a:pt x="68" y="16"/>
                  <a:pt x="65" y="13"/>
                  <a:pt x="62" y="13"/>
                </a:cubicBezTo>
                <a:cubicBezTo>
                  <a:pt x="60" y="13"/>
                  <a:pt x="60" y="13"/>
                  <a:pt x="60" y="13"/>
                </a:cubicBezTo>
                <a:close/>
                <a:moveTo>
                  <a:pt x="34" y="52"/>
                </a:moveTo>
                <a:cubicBezTo>
                  <a:pt x="30" y="45"/>
                  <a:pt x="30" y="45"/>
                  <a:pt x="3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9"/>
                  <a:pt x="16" y="52"/>
                  <a:pt x="20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63"/>
                  <a:pt x="21" y="63"/>
                  <a:pt x="21" y="63"/>
                </a:cubicBezTo>
                <a:cubicBezTo>
                  <a:pt x="28" y="52"/>
                  <a:pt x="28" y="52"/>
                  <a:pt x="28" y="52"/>
                </a:cubicBezTo>
                <a:cubicBezTo>
                  <a:pt x="34" y="52"/>
                  <a:pt x="34" y="52"/>
                  <a:pt x="34" y="52"/>
                </a:cubicBezTo>
                <a:close/>
                <a:moveTo>
                  <a:pt x="47" y="5"/>
                </a:moveTo>
                <a:cubicBezTo>
                  <a:pt x="9" y="5"/>
                  <a:pt x="9" y="5"/>
                  <a:pt x="9" y="5"/>
                </a:cubicBezTo>
                <a:cubicBezTo>
                  <a:pt x="8" y="5"/>
                  <a:pt x="7" y="5"/>
                  <a:pt x="6" y="6"/>
                </a:cubicBezTo>
                <a:cubicBezTo>
                  <a:pt x="6" y="7"/>
                  <a:pt x="5" y="7"/>
                  <a:pt x="5" y="8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6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42"/>
                  <a:pt x="39" y="42"/>
                  <a:pt x="39" y="42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5"/>
                  <a:pt x="40" y="35"/>
                  <a:pt x="40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8" y="35"/>
                  <a:pt x="49" y="35"/>
                  <a:pt x="49" y="34"/>
                </a:cubicBezTo>
                <a:cubicBezTo>
                  <a:pt x="50" y="34"/>
                  <a:pt x="50" y="33"/>
                  <a:pt x="50" y="32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7"/>
                  <a:pt x="50" y="7"/>
                  <a:pt x="49" y="6"/>
                </a:cubicBezTo>
                <a:cubicBezTo>
                  <a:pt x="49" y="5"/>
                  <a:pt x="48" y="5"/>
                  <a:pt x="4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1738571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"/>
          <p:cNvSpPr/>
          <p:nvPr/>
        </p:nvSpPr>
        <p:spPr>
          <a:xfrm>
            <a:off x="1778000" y="85725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33591" y="1102672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组合表示方法</a:t>
            </a:r>
          </a:p>
        </p:txBody>
      </p:sp>
      <p:sp>
        <p:nvSpPr>
          <p:cNvPr id="28" name="Freeform 538"/>
          <p:cNvSpPr>
            <a:spLocks noEditPoints="1"/>
          </p:cNvSpPr>
          <p:nvPr/>
        </p:nvSpPr>
        <p:spPr bwMode="auto">
          <a:xfrm>
            <a:off x="1938558" y="1102671"/>
            <a:ext cx="356627" cy="396811"/>
          </a:xfrm>
          <a:custGeom>
            <a:avLst/>
            <a:gdLst>
              <a:gd name="T0" fmla="*/ 32 w 60"/>
              <a:gd name="T1" fmla="*/ 0 h 67"/>
              <a:gd name="T2" fmla="*/ 28 w 60"/>
              <a:gd name="T3" fmla="*/ 10 h 67"/>
              <a:gd name="T4" fmla="*/ 60 w 60"/>
              <a:gd name="T5" fmla="*/ 28 h 67"/>
              <a:gd name="T6" fmla="*/ 50 w 60"/>
              <a:gd name="T7" fmla="*/ 32 h 67"/>
              <a:gd name="T8" fmla="*/ 60 w 60"/>
              <a:gd name="T9" fmla="*/ 28 h 67"/>
              <a:gd name="T10" fmla="*/ 57 w 60"/>
              <a:gd name="T11" fmla="*/ 17 h 67"/>
              <a:gd name="T12" fmla="*/ 47 w 60"/>
              <a:gd name="T13" fmla="*/ 19 h 67"/>
              <a:gd name="T14" fmla="*/ 44 w 60"/>
              <a:gd name="T15" fmla="*/ 3 h 67"/>
              <a:gd name="T16" fmla="*/ 42 w 60"/>
              <a:gd name="T17" fmla="*/ 14 h 67"/>
              <a:gd name="T18" fmla="*/ 44 w 60"/>
              <a:gd name="T19" fmla="*/ 3 h 67"/>
              <a:gd name="T20" fmla="*/ 0 w 60"/>
              <a:gd name="T21" fmla="*/ 28 h 67"/>
              <a:gd name="T22" fmla="*/ 10 w 60"/>
              <a:gd name="T23" fmla="*/ 32 h 67"/>
              <a:gd name="T24" fmla="*/ 3 w 60"/>
              <a:gd name="T25" fmla="*/ 17 h 67"/>
              <a:gd name="T26" fmla="*/ 14 w 60"/>
              <a:gd name="T27" fmla="*/ 18 h 67"/>
              <a:gd name="T28" fmla="*/ 3 w 60"/>
              <a:gd name="T29" fmla="*/ 17 h 67"/>
              <a:gd name="T30" fmla="*/ 19 w 60"/>
              <a:gd name="T31" fmla="*/ 14 h 67"/>
              <a:gd name="T32" fmla="*/ 17 w 60"/>
              <a:gd name="T33" fmla="*/ 3 h 67"/>
              <a:gd name="T34" fmla="*/ 30 w 60"/>
              <a:gd name="T35" fmla="*/ 15 h 67"/>
              <a:gd name="T36" fmla="*/ 46 w 60"/>
              <a:gd name="T37" fmla="*/ 31 h 67"/>
              <a:gd name="T38" fmla="*/ 39 w 60"/>
              <a:gd name="T39" fmla="*/ 44 h 67"/>
              <a:gd name="T40" fmla="*/ 39 w 60"/>
              <a:gd name="T41" fmla="*/ 46 h 67"/>
              <a:gd name="T42" fmla="*/ 41 w 60"/>
              <a:gd name="T43" fmla="*/ 47 h 67"/>
              <a:gd name="T44" fmla="*/ 41 w 60"/>
              <a:gd name="T45" fmla="*/ 52 h 67"/>
              <a:gd name="T46" fmla="*/ 41 w 60"/>
              <a:gd name="T47" fmla="*/ 53 h 67"/>
              <a:gd name="T48" fmla="*/ 41 w 60"/>
              <a:gd name="T49" fmla="*/ 58 h 67"/>
              <a:gd name="T50" fmla="*/ 40 w 60"/>
              <a:gd name="T51" fmla="*/ 59 h 67"/>
              <a:gd name="T52" fmla="*/ 20 w 60"/>
              <a:gd name="T53" fmla="*/ 61 h 67"/>
              <a:gd name="T54" fmla="*/ 19 w 60"/>
              <a:gd name="T55" fmla="*/ 57 h 67"/>
              <a:gd name="T56" fmla="*/ 20 w 60"/>
              <a:gd name="T57" fmla="*/ 54 h 67"/>
              <a:gd name="T58" fmla="*/ 19 w 60"/>
              <a:gd name="T59" fmla="*/ 51 h 67"/>
              <a:gd name="T60" fmla="*/ 20 w 60"/>
              <a:gd name="T61" fmla="*/ 47 h 67"/>
              <a:gd name="T62" fmla="*/ 22 w 60"/>
              <a:gd name="T63" fmla="*/ 47 h 67"/>
              <a:gd name="T64" fmla="*/ 17 w 60"/>
              <a:gd name="T65" fmla="*/ 39 h 67"/>
              <a:gd name="T66" fmla="*/ 19 w 60"/>
              <a:gd name="T67" fmla="*/ 19 h 67"/>
              <a:gd name="T68" fmla="*/ 35 w 60"/>
              <a:gd name="T69" fmla="*/ 62 h 67"/>
              <a:gd name="T70" fmla="*/ 30 w 60"/>
              <a:gd name="T71" fmla="*/ 67 h 67"/>
              <a:gd name="T72" fmla="*/ 35 w 60"/>
              <a:gd name="T73" fmla="*/ 62 h 67"/>
              <a:gd name="T74" fmla="*/ 23 w 60"/>
              <a:gd name="T75" fmla="*/ 57 h 67"/>
              <a:gd name="T76" fmla="*/ 23 w 60"/>
              <a:gd name="T77" fmla="*/ 57 h 67"/>
              <a:gd name="T78" fmla="*/ 38 w 60"/>
              <a:gd name="T79" fmla="*/ 55 h 67"/>
              <a:gd name="T80" fmla="*/ 38 w 60"/>
              <a:gd name="T81" fmla="*/ 49 h 67"/>
              <a:gd name="T82" fmla="*/ 23 w 60"/>
              <a:gd name="T83" fmla="*/ 51 h 67"/>
              <a:gd name="T84" fmla="*/ 38 w 60"/>
              <a:gd name="T85" fmla="*/ 50 h 67"/>
              <a:gd name="T86" fmla="*/ 38 w 60"/>
              <a:gd name="T87" fmla="*/ 4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67">
                <a:moveTo>
                  <a:pt x="28" y="0"/>
                </a:moveTo>
                <a:cubicBezTo>
                  <a:pt x="32" y="0"/>
                  <a:pt x="32" y="0"/>
                  <a:pt x="32" y="0"/>
                </a:cubicBezTo>
                <a:cubicBezTo>
                  <a:pt x="32" y="10"/>
                  <a:pt x="32" y="10"/>
                  <a:pt x="32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0"/>
                  <a:pt x="28" y="0"/>
                  <a:pt x="28" y="0"/>
                </a:cubicBezTo>
                <a:close/>
                <a:moveTo>
                  <a:pt x="60" y="28"/>
                </a:moveTo>
                <a:cubicBezTo>
                  <a:pt x="60" y="32"/>
                  <a:pt x="60" y="32"/>
                  <a:pt x="6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28"/>
                  <a:pt x="50" y="28"/>
                  <a:pt x="50" y="28"/>
                </a:cubicBezTo>
                <a:cubicBezTo>
                  <a:pt x="60" y="28"/>
                  <a:pt x="60" y="28"/>
                  <a:pt x="60" y="28"/>
                </a:cubicBezTo>
                <a:close/>
                <a:moveTo>
                  <a:pt x="55" y="14"/>
                </a:moveTo>
                <a:cubicBezTo>
                  <a:pt x="57" y="17"/>
                  <a:pt x="57" y="17"/>
                  <a:pt x="57" y="17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19"/>
                  <a:pt x="47" y="19"/>
                  <a:pt x="47" y="19"/>
                </a:cubicBezTo>
                <a:cubicBezTo>
                  <a:pt x="55" y="14"/>
                  <a:pt x="55" y="14"/>
                  <a:pt x="55" y="14"/>
                </a:cubicBezTo>
                <a:close/>
                <a:moveTo>
                  <a:pt x="44" y="3"/>
                </a:moveTo>
                <a:cubicBezTo>
                  <a:pt x="39" y="12"/>
                  <a:pt x="39" y="12"/>
                  <a:pt x="39" y="12"/>
                </a:cubicBezTo>
                <a:cubicBezTo>
                  <a:pt x="42" y="14"/>
                  <a:pt x="42" y="14"/>
                  <a:pt x="42" y="14"/>
                </a:cubicBezTo>
                <a:cubicBezTo>
                  <a:pt x="47" y="5"/>
                  <a:pt x="47" y="5"/>
                  <a:pt x="47" y="5"/>
                </a:cubicBezTo>
                <a:cubicBezTo>
                  <a:pt x="44" y="3"/>
                  <a:pt x="44" y="3"/>
                  <a:pt x="44" y="3"/>
                </a:cubicBezTo>
                <a:close/>
                <a:moveTo>
                  <a:pt x="0" y="32"/>
                </a:moveTo>
                <a:cubicBezTo>
                  <a:pt x="0" y="28"/>
                  <a:pt x="0" y="28"/>
                  <a:pt x="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2"/>
                  <a:pt x="10" y="32"/>
                  <a:pt x="10" y="32"/>
                </a:cubicBezTo>
                <a:cubicBezTo>
                  <a:pt x="0" y="32"/>
                  <a:pt x="0" y="32"/>
                  <a:pt x="0" y="32"/>
                </a:cubicBezTo>
                <a:close/>
                <a:moveTo>
                  <a:pt x="3" y="17"/>
                </a:moveTo>
                <a:cubicBezTo>
                  <a:pt x="5" y="14"/>
                  <a:pt x="5" y="14"/>
                  <a:pt x="5" y="14"/>
                </a:cubicBezTo>
                <a:cubicBezTo>
                  <a:pt x="14" y="18"/>
                  <a:pt x="14" y="18"/>
                  <a:pt x="14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14" y="5"/>
                </a:moveTo>
                <a:cubicBezTo>
                  <a:pt x="19" y="14"/>
                  <a:pt x="19" y="14"/>
                  <a:pt x="19" y="14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3"/>
                  <a:pt x="17" y="3"/>
                  <a:pt x="17" y="3"/>
                </a:cubicBezTo>
                <a:cubicBezTo>
                  <a:pt x="14" y="5"/>
                  <a:pt x="14" y="5"/>
                  <a:pt x="14" y="5"/>
                </a:cubicBezTo>
                <a:close/>
                <a:moveTo>
                  <a:pt x="30" y="15"/>
                </a:moveTo>
                <a:cubicBezTo>
                  <a:pt x="34" y="15"/>
                  <a:pt x="39" y="17"/>
                  <a:pt x="42" y="19"/>
                </a:cubicBezTo>
                <a:cubicBezTo>
                  <a:pt x="44" y="22"/>
                  <a:pt x="46" y="26"/>
                  <a:pt x="46" y="31"/>
                </a:cubicBezTo>
                <a:cubicBezTo>
                  <a:pt x="46" y="34"/>
                  <a:pt x="45" y="36"/>
                  <a:pt x="44" y="39"/>
                </a:cubicBezTo>
                <a:cubicBezTo>
                  <a:pt x="43" y="41"/>
                  <a:pt x="41" y="43"/>
                  <a:pt x="39" y="44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8"/>
                  <a:pt x="42" y="49"/>
                  <a:pt x="42" y="50"/>
                </a:cubicBezTo>
                <a:cubicBezTo>
                  <a:pt x="42" y="50"/>
                  <a:pt x="41" y="51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4"/>
                  <a:pt x="42" y="55"/>
                  <a:pt x="42" y="55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9"/>
                  <a:pt x="41" y="59"/>
                  <a:pt x="41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59"/>
                  <a:pt x="19" y="58"/>
                  <a:pt x="19" y="57"/>
                </a:cubicBezTo>
                <a:cubicBezTo>
                  <a:pt x="19" y="56"/>
                  <a:pt x="19" y="55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19" y="52"/>
                  <a:pt x="19" y="51"/>
                </a:cubicBezTo>
                <a:cubicBezTo>
                  <a:pt x="19" y="50"/>
                  <a:pt x="19" y="49"/>
                  <a:pt x="20" y="48"/>
                </a:cubicBezTo>
                <a:cubicBezTo>
                  <a:pt x="20" y="47"/>
                  <a:pt x="20" y="47"/>
                  <a:pt x="20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3"/>
                  <a:pt x="18" y="41"/>
                  <a:pt x="17" y="39"/>
                </a:cubicBezTo>
                <a:cubicBezTo>
                  <a:pt x="15" y="37"/>
                  <a:pt x="14" y="34"/>
                  <a:pt x="14" y="31"/>
                </a:cubicBezTo>
                <a:cubicBezTo>
                  <a:pt x="14" y="26"/>
                  <a:pt x="16" y="22"/>
                  <a:pt x="19" y="19"/>
                </a:cubicBezTo>
                <a:cubicBezTo>
                  <a:pt x="22" y="17"/>
                  <a:pt x="26" y="15"/>
                  <a:pt x="30" y="15"/>
                </a:cubicBezTo>
                <a:close/>
                <a:moveTo>
                  <a:pt x="35" y="62"/>
                </a:moveTo>
                <a:cubicBezTo>
                  <a:pt x="35" y="62"/>
                  <a:pt x="35" y="62"/>
                  <a:pt x="35" y="62"/>
                </a:cubicBezTo>
                <a:cubicBezTo>
                  <a:pt x="35" y="65"/>
                  <a:pt x="33" y="67"/>
                  <a:pt x="30" y="67"/>
                </a:cubicBezTo>
                <a:cubicBezTo>
                  <a:pt x="28" y="67"/>
                  <a:pt x="26" y="65"/>
                  <a:pt x="26" y="63"/>
                </a:cubicBezTo>
                <a:cubicBezTo>
                  <a:pt x="35" y="62"/>
                  <a:pt x="35" y="62"/>
                  <a:pt x="35" y="62"/>
                </a:cubicBezTo>
                <a:close/>
                <a:moveTo>
                  <a:pt x="38" y="55"/>
                </a:moveTo>
                <a:cubicBezTo>
                  <a:pt x="23" y="57"/>
                  <a:pt x="23" y="57"/>
                  <a:pt x="23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5"/>
                </a:cubicBezTo>
                <a:cubicBezTo>
                  <a:pt x="38" y="55"/>
                  <a:pt x="38" y="55"/>
                  <a:pt x="38" y="55"/>
                </a:cubicBezTo>
                <a:close/>
                <a:moveTo>
                  <a:pt x="38" y="49"/>
                </a:move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8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09FD3A-2DAA-4F15-B60C-EE3D77812D98}"/>
              </a:ext>
            </a:extLst>
          </p:cNvPr>
          <p:cNvSpPr txBox="1">
            <a:spLocks noChangeArrowheads="1"/>
          </p:cNvSpPr>
          <p:nvPr/>
        </p:nvSpPr>
        <p:spPr>
          <a:xfrm>
            <a:off x="2295183" y="1708153"/>
            <a:ext cx="7772400" cy="4435475"/>
          </a:xfrm>
          <a:prstGeom prst="rect">
            <a:avLst/>
          </a:prstGeom>
        </p:spPr>
        <p:txBody>
          <a:bodyPr/>
          <a:lstStyle>
            <a:lvl1pPr marL="342874" indent="-34287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/>
              <a:t>表示方法：使用成员对象（嵌入对象）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例：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Wheel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... 	// </a:t>
            </a:r>
            <a:r>
              <a:rPr lang="zh-CN" altLang="en-US" sz="2000" dirty="0"/>
              <a:t>成员定义省略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Car{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...	// </a:t>
            </a:r>
            <a:r>
              <a:rPr lang="zh-CN" altLang="en-US" sz="2000" dirty="0"/>
              <a:t>其他成员定义省略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private: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hlink"/>
              </a:solidFill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Wheel wheels[4];</a:t>
            </a:r>
            <a:r>
              <a:rPr lang="en-US" altLang="zh-CN" sz="2000" dirty="0"/>
              <a:t>   // </a:t>
            </a:r>
            <a:r>
              <a:rPr lang="zh-CN" altLang="en-US" sz="2000" dirty="0"/>
              <a:t>一个</a:t>
            </a:r>
            <a:r>
              <a:rPr lang="en-US" altLang="zh-CN" sz="2000" dirty="0"/>
              <a:t>Car</a:t>
            </a:r>
            <a:r>
              <a:rPr lang="zh-CN" altLang="en-US" sz="2000" dirty="0"/>
              <a:t>对象中包含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dirty="0"/>
              <a:t>Wheel</a:t>
            </a:r>
            <a:r>
              <a:rPr lang="zh-CN" altLang="en-US" sz="2000" dirty="0"/>
              <a:t>对象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820F720-CCB5-468E-B8C1-AB50457D1CE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668546" y="2501639"/>
            <a:ext cx="3529013" cy="68545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3C06099-754C-478A-A57F-EE6B2D9A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009" y="3457316"/>
            <a:ext cx="34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F149C2E-C158-49FD-9455-F2049CB3EA15}"/>
              </a:ext>
            </a:extLst>
          </p:cNvPr>
          <p:cNvSpPr>
            <a:spLocks/>
          </p:cNvSpPr>
          <p:nvPr/>
        </p:nvSpPr>
        <p:spPr bwMode="auto">
          <a:xfrm>
            <a:off x="8675144" y="2685791"/>
            <a:ext cx="184150" cy="100013"/>
          </a:xfrm>
          <a:custGeom>
            <a:avLst/>
            <a:gdLst>
              <a:gd name="T0" fmla="*/ 58 w 116"/>
              <a:gd name="T1" fmla="*/ 0 h 63"/>
              <a:gd name="T2" fmla="*/ 0 w 116"/>
              <a:gd name="T3" fmla="*/ 32 h 63"/>
              <a:gd name="T4" fmla="*/ 58 w 116"/>
              <a:gd name="T5" fmla="*/ 63 h 63"/>
              <a:gd name="T6" fmla="*/ 116 w 116"/>
              <a:gd name="T7" fmla="*/ 32 h 63"/>
              <a:gd name="T8" fmla="*/ 58 w 116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63">
                <a:moveTo>
                  <a:pt x="58" y="0"/>
                </a:moveTo>
                <a:lnTo>
                  <a:pt x="0" y="32"/>
                </a:lnTo>
                <a:lnTo>
                  <a:pt x="58" y="63"/>
                </a:lnTo>
                <a:lnTo>
                  <a:pt x="116" y="32"/>
                </a:lnTo>
                <a:lnTo>
                  <a:pt x="58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CE020B49-9BCA-4654-B8D8-FFB529D09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0782" y="2736589"/>
            <a:ext cx="6143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D784CE4-1C9A-4CDB-B8BB-72FB1BDC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819" y="2531802"/>
            <a:ext cx="1054100" cy="400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C5546B6-513A-4631-ACC6-35515B3E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496" y="2573079"/>
            <a:ext cx="409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urier" pitchFamily="49" charset="0"/>
              </a:rPr>
              <a:t>Car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1CECF4CC-573C-4DFC-A5FA-AC1BAD6E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109" y="2657216"/>
            <a:ext cx="34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2F5B4AF-505C-4AD8-ADBB-AB1B9B2A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396" y="2531802"/>
            <a:ext cx="1052513" cy="400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4E1960D-A268-44BB-9322-41B2B5B8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884" y="2573079"/>
            <a:ext cx="682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Courier" pitchFamily="49" charset="0"/>
              </a:rPr>
              <a:t>Wheel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A15D9FF-E4A4-448E-A4B0-E6D41747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644" y="2665154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>
                <a:solidFill>
                  <a:srgbClr val="000000"/>
                </a:solidFill>
                <a:latin typeface="Courier" pitchFamily="49" charset="0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>
            <a:off x="1778000" y="85725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3594" y="111369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组合构造函数和析构函数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Freeform 1750"/>
          <p:cNvSpPr>
            <a:spLocks/>
          </p:cNvSpPr>
          <p:nvPr/>
        </p:nvSpPr>
        <p:spPr bwMode="auto">
          <a:xfrm>
            <a:off x="2033344" y="1102668"/>
            <a:ext cx="256577" cy="345704"/>
          </a:xfrm>
          <a:custGeom>
            <a:avLst/>
            <a:gdLst>
              <a:gd name="T0" fmla="*/ 108 w 108"/>
              <a:gd name="T1" fmla="*/ 30 h 144"/>
              <a:gd name="T2" fmla="*/ 48 w 108"/>
              <a:gd name="T3" fmla="*/ 24 h 144"/>
              <a:gd name="T4" fmla="*/ 12 w 108"/>
              <a:gd name="T5" fmla="*/ 12 h 144"/>
              <a:gd name="T6" fmla="*/ 12 w 108"/>
              <a:gd name="T7" fmla="*/ 0 h 144"/>
              <a:gd name="T8" fmla="*/ 0 w 108"/>
              <a:gd name="T9" fmla="*/ 0 h 144"/>
              <a:gd name="T10" fmla="*/ 0 w 108"/>
              <a:gd name="T11" fmla="*/ 144 h 144"/>
              <a:gd name="T12" fmla="*/ 12 w 108"/>
              <a:gd name="T13" fmla="*/ 144 h 144"/>
              <a:gd name="T14" fmla="*/ 12 w 108"/>
              <a:gd name="T15" fmla="*/ 72 h 144"/>
              <a:gd name="T16" fmla="*/ 48 w 108"/>
              <a:gd name="T17" fmla="*/ 84 h 144"/>
              <a:gd name="T18" fmla="*/ 108 w 108"/>
              <a:gd name="T19" fmla="*/ 90 h 144"/>
              <a:gd name="T20" fmla="*/ 90 w 108"/>
              <a:gd name="T21" fmla="*/ 60 h 144"/>
              <a:gd name="T22" fmla="*/ 108 w 108"/>
              <a:gd name="T23" fmla="*/ 3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44">
                <a:moveTo>
                  <a:pt x="108" y="30"/>
                </a:moveTo>
                <a:cubicBezTo>
                  <a:pt x="108" y="30"/>
                  <a:pt x="72" y="24"/>
                  <a:pt x="48" y="24"/>
                </a:cubicBezTo>
                <a:cubicBezTo>
                  <a:pt x="24" y="24"/>
                  <a:pt x="12" y="12"/>
                  <a:pt x="12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2" y="72"/>
                  <a:pt x="12" y="72"/>
                  <a:pt x="12" y="72"/>
                </a:cubicBezTo>
                <a:cubicBezTo>
                  <a:pt x="12" y="72"/>
                  <a:pt x="24" y="84"/>
                  <a:pt x="48" y="84"/>
                </a:cubicBezTo>
                <a:cubicBezTo>
                  <a:pt x="72" y="84"/>
                  <a:pt x="108" y="90"/>
                  <a:pt x="108" y="90"/>
                </a:cubicBezTo>
                <a:cubicBezTo>
                  <a:pt x="90" y="60"/>
                  <a:pt x="90" y="60"/>
                  <a:pt x="90" y="60"/>
                </a:cubicBezTo>
                <a:lnTo>
                  <a:pt x="10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B8D8748-AAA4-4018-8DFB-EA02723F61A4}"/>
              </a:ext>
            </a:extLst>
          </p:cNvPr>
          <p:cNvSpPr txBox="1">
            <a:spLocks noChangeArrowheads="1"/>
          </p:cNvSpPr>
          <p:nvPr/>
        </p:nvSpPr>
        <p:spPr>
          <a:xfrm>
            <a:off x="2289919" y="1708151"/>
            <a:ext cx="7772400" cy="4114800"/>
          </a:xfrm>
          <a:prstGeom prst="rect">
            <a:avLst/>
          </a:prstGeom>
        </p:spPr>
        <p:txBody>
          <a:bodyPr/>
          <a:lstStyle>
            <a:lvl1pPr marL="342874" indent="-34287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400" dirty="0"/>
              <a:t>构造函数的调用次序是：</a:t>
            </a:r>
          </a:p>
          <a:p>
            <a:pPr lvl="2"/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chemeClr val="hlink"/>
                </a:solidFill>
              </a:rPr>
              <a:t>类声明中嵌入对象出现的次序</a:t>
            </a:r>
            <a:r>
              <a:rPr lang="zh-CN" altLang="en-US" sz="2000" dirty="0"/>
              <a:t>调用嵌入对象的构造函数</a:t>
            </a:r>
          </a:p>
          <a:p>
            <a:pPr lvl="2"/>
            <a:r>
              <a:rPr lang="zh-CN" altLang="en-US" sz="2000" dirty="0"/>
              <a:t>执行本类的构造函数</a:t>
            </a:r>
          </a:p>
          <a:p>
            <a:pPr lvl="1"/>
            <a:r>
              <a:rPr lang="en-US" altLang="zh-CN" sz="2400" dirty="0"/>
              <a:t>·</a:t>
            </a:r>
            <a:r>
              <a:rPr lang="zh-CN" altLang="en-US" sz="2400" dirty="0"/>
              <a:t>通过初始化列表向嵌入对象的构造函数传递参数：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olidFill>
                  <a:schemeClr val="hlink"/>
                </a:solidFill>
              </a:rPr>
              <a:t>嵌入对象名</a:t>
            </a:r>
            <a:r>
              <a:rPr lang="en-US" altLang="zh-CN" sz="2000" dirty="0">
                <a:solidFill>
                  <a:schemeClr val="hlink"/>
                </a:solidFill>
              </a:rPr>
              <a:t>1(</a:t>
            </a:r>
            <a:r>
              <a:rPr lang="zh-CN" altLang="en-US" sz="2000" dirty="0">
                <a:solidFill>
                  <a:schemeClr val="hlink"/>
                </a:solidFill>
              </a:rPr>
              <a:t>实参表</a:t>
            </a:r>
            <a:r>
              <a:rPr lang="en-US" altLang="zh-CN" sz="2000" dirty="0">
                <a:solidFill>
                  <a:schemeClr val="hlink"/>
                </a:solidFill>
              </a:rPr>
              <a:t>1), </a:t>
            </a:r>
            <a:r>
              <a:rPr lang="zh-CN" altLang="en-US" sz="2000" dirty="0">
                <a:solidFill>
                  <a:schemeClr val="hlink"/>
                </a:solidFill>
              </a:rPr>
              <a:t>嵌入对象名</a:t>
            </a:r>
            <a:r>
              <a:rPr lang="en-US" altLang="zh-CN" sz="2000" dirty="0">
                <a:solidFill>
                  <a:schemeClr val="hlink"/>
                </a:solidFill>
              </a:rPr>
              <a:t>2(</a:t>
            </a:r>
            <a:r>
              <a:rPr lang="zh-CN" altLang="en-US" sz="2000" dirty="0">
                <a:solidFill>
                  <a:schemeClr val="hlink"/>
                </a:solidFill>
              </a:rPr>
              <a:t>实参表</a:t>
            </a:r>
            <a:r>
              <a:rPr lang="en-US" altLang="zh-CN" sz="2000" dirty="0">
                <a:solidFill>
                  <a:schemeClr val="hlink"/>
                </a:solidFill>
              </a:rPr>
              <a:t>2),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64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0" y="85725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591" y="11026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组合和继承的比较</a:t>
            </a:r>
          </a:p>
        </p:txBody>
      </p:sp>
      <p:sp>
        <p:nvSpPr>
          <p:cNvPr id="4" name="Freeform 1645"/>
          <p:cNvSpPr>
            <a:spLocks noEditPoints="1"/>
          </p:cNvSpPr>
          <p:nvPr/>
        </p:nvSpPr>
        <p:spPr bwMode="auto">
          <a:xfrm>
            <a:off x="1939509" y="1102672"/>
            <a:ext cx="362789" cy="338783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395612-AE07-4B5D-87ED-5A4AC523CB7F}"/>
              </a:ext>
            </a:extLst>
          </p:cNvPr>
          <p:cNvSpPr txBox="1">
            <a:spLocks/>
          </p:cNvSpPr>
          <p:nvPr/>
        </p:nvSpPr>
        <p:spPr>
          <a:xfrm>
            <a:off x="2588714" y="2247641"/>
            <a:ext cx="7554139" cy="3240711"/>
          </a:xfrm>
          <a:prstGeom prst="rect">
            <a:avLst/>
          </a:prstGeom>
        </p:spPr>
        <p:txBody>
          <a:bodyPr>
            <a:no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组合描述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/>
              <a:t>整体与部分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/>
              <a:t>关系：一个对象是另一个对象的组成部分</a:t>
            </a:r>
            <a:endParaRPr lang="en-US" altLang="zh-CN" sz="2400" b="1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endParaRPr lang="en-US" altLang="zh-CN" sz="2400" b="1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继承描述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/>
              <a:t>一般与特殊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/>
              <a:t>关系：子类是一种特殊的父类，子类对象是特殊的父类对象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CN" sz="2400" b="1" dirty="0"/>
              <a:t>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1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0" y="857251"/>
            <a:ext cx="685800" cy="850900"/>
          </a:xfrm>
          <a:custGeom>
            <a:avLst/>
            <a:gdLst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0 w 685800"/>
              <a:gd name="connsiteY3" fmla="*/ 1104900 h 1104900"/>
              <a:gd name="connsiteX4" fmla="*/ 0 w 685800"/>
              <a:gd name="connsiteY4" fmla="*/ 0 h 1104900"/>
              <a:gd name="connsiteX0" fmla="*/ 0 w 685800"/>
              <a:gd name="connsiteY0" fmla="*/ 0 h 1104900"/>
              <a:gd name="connsiteX1" fmla="*/ 685800 w 685800"/>
              <a:gd name="connsiteY1" fmla="*/ 0 h 1104900"/>
              <a:gd name="connsiteX2" fmla="*/ 685800 w 685800"/>
              <a:gd name="connsiteY2" fmla="*/ 1104900 h 1104900"/>
              <a:gd name="connsiteX3" fmla="*/ 342900 w 685800"/>
              <a:gd name="connsiteY3" fmla="*/ 1092200 h 1104900"/>
              <a:gd name="connsiteX4" fmla="*/ 0 w 685800"/>
              <a:gd name="connsiteY4" fmla="*/ 1104900 h 1104900"/>
              <a:gd name="connsiteX5" fmla="*/ 0 w 685800"/>
              <a:gd name="connsiteY5" fmla="*/ 0 h 1104900"/>
              <a:gd name="connsiteX0" fmla="*/ 0 w 685800"/>
              <a:gd name="connsiteY0" fmla="*/ 0 h 1295400"/>
              <a:gd name="connsiteX1" fmla="*/ 685800 w 685800"/>
              <a:gd name="connsiteY1" fmla="*/ 0 h 1295400"/>
              <a:gd name="connsiteX2" fmla="*/ 685800 w 685800"/>
              <a:gd name="connsiteY2" fmla="*/ 1104900 h 1295400"/>
              <a:gd name="connsiteX3" fmla="*/ 342900 w 685800"/>
              <a:gd name="connsiteY3" fmla="*/ 1295400 h 1295400"/>
              <a:gd name="connsiteX4" fmla="*/ 0 w 685800"/>
              <a:gd name="connsiteY4" fmla="*/ 1104900 h 1295400"/>
              <a:gd name="connsiteX5" fmla="*/ 0 w 685800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1295400">
                <a:moveTo>
                  <a:pt x="0" y="0"/>
                </a:moveTo>
                <a:lnTo>
                  <a:pt x="685800" y="0"/>
                </a:lnTo>
                <a:lnTo>
                  <a:pt x="685800" y="1104900"/>
                </a:lnTo>
                <a:lnTo>
                  <a:pt x="342900" y="12954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591" y="11026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组合和继承的选择</a:t>
            </a:r>
          </a:p>
        </p:txBody>
      </p:sp>
      <p:sp>
        <p:nvSpPr>
          <p:cNvPr id="4" name="Freeform 1645"/>
          <p:cNvSpPr>
            <a:spLocks noEditPoints="1"/>
          </p:cNvSpPr>
          <p:nvPr/>
        </p:nvSpPr>
        <p:spPr bwMode="auto">
          <a:xfrm>
            <a:off x="1939509" y="1102672"/>
            <a:ext cx="362789" cy="338783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395612-AE07-4B5D-87ED-5A4AC523CB7F}"/>
              </a:ext>
            </a:extLst>
          </p:cNvPr>
          <p:cNvSpPr txBox="1">
            <a:spLocks/>
          </p:cNvSpPr>
          <p:nvPr/>
        </p:nvSpPr>
        <p:spPr>
          <a:xfrm>
            <a:off x="2588714" y="2247641"/>
            <a:ext cx="7554139" cy="3240711"/>
          </a:xfrm>
          <a:prstGeom prst="rect">
            <a:avLst/>
          </a:prstGeom>
        </p:spPr>
        <p:txBody>
          <a:bodyPr>
            <a:no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组合通常是已存在的类对象是新类的数据成员，新类内部具有已存在的类的功能时使用</a:t>
            </a:r>
            <a:endParaRPr lang="en-US" altLang="zh-CN" sz="2400" b="1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endParaRPr lang="en-US" altLang="zh-CN" sz="2400" b="1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/>
              <a:t>继承通常是新类是已存在类的分支，且与已存在类的接口一致</a:t>
            </a:r>
            <a:r>
              <a:rPr lang="en-US" altLang="zh-CN" sz="2400" b="1" dirty="0"/>
              <a:t>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3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753</Words>
  <Application>Microsoft Office PowerPoint</Application>
  <PresentationFormat>宽屏</PresentationFormat>
  <Paragraphs>107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Courier</vt:lpstr>
      <vt:lpstr>等线</vt:lpstr>
      <vt:lpstr>等线 Light</vt:lpstr>
      <vt:lpstr>微软雅黑</vt:lpstr>
      <vt:lpstr>微软雅黑 Light</vt:lpstr>
      <vt:lpstr>Arial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smilezheng</dc:creator>
  <cp:lastModifiedBy>8613786114545</cp:lastModifiedBy>
  <cp:revision>16</cp:revision>
  <dcterms:created xsi:type="dcterms:W3CDTF">2020-12-27T13:09:14Z</dcterms:created>
  <dcterms:modified xsi:type="dcterms:W3CDTF">2024-12-18T09:05:12Z</dcterms:modified>
</cp:coreProperties>
</file>