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1"/>
  </p:notesMasterIdLst>
  <p:sldIdLst>
    <p:sldId id="312" r:id="rId2"/>
    <p:sldId id="351" r:id="rId3"/>
    <p:sldId id="311" r:id="rId4"/>
    <p:sldId id="352" r:id="rId5"/>
    <p:sldId id="346" r:id="rId6"/>
    <p:sldId id="353" r:id="rId7"/>
    <p:sldId id="354" r:id="rId8"/>
    <p:sldId id="355" r:id="rId9"/>
    <p:sldId id="347" r:id="rId10"/>
    <p:sldId id="358" r:id="rId11"/>
    <p:sldId id="359" r:id="rId12"/>
    <p:sldId id="360" r:id="rId13"/>
    <p:sldId id="361" r:id="rId14"/>
    <p:sldId id="362" r:id="rId15"/>
    <p:sldId id="363" r:id="rId16"/>
    <p:sldId id="348" r:id="rId17"/>
    <p:sldId id="364" r:id="rId18"/>
    <p:sldId id="367" r:id="rId19"/>
    <p:sldId id="337" r:id="rId2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1E28"/>
    <a:srgbClr val="F15B21"/>
    <a:srgbClr val="252434"/>
    <a:srgbClr val="343443"/>
    <a:srgbClr val="404040"/>
    <a:srgbClr val="DC490E"/>
    <a:srgbClr val="D9B193"/>
    <a:srgbClr val="885630"/>
    <a:srgbClr val="232429"/>
    <a:srgbClr val="FFDB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69" autoAdjust="0"/>
  </p:normalViewPr>
  <p:slideViewPr>
    <p:cSldViewPr snapToGrid="0">
      <p:cViewPr varScale="1">
        <p:scale>
          <a:sx n="103" d="100"/>
          <a:sy n="103" d="100"/>
        </p:scale>
        <p:origin x="177" y="5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0EB6C-784D-43C2-8D0A-8DEF8AFF8C7A}"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B14DD-6996-47CA-81B6-26AC50433EC1}" type="slidenum">
              <a:rPr lang="zh-CN" altLang="en-US" smtClean="0"/>
              <a:t>‹#›</a:t>
            </a:fld>
            <a:endParaRPr lang="zh-CN" altLang="en-US"/>
          </a:p>
        </p:txBody>
      </p:sp>
    </p:spTree>
    <p:extLst>
      <p:ext uri="{BB962C8B-B14F-4D97-AF65-F5344CB8AC3E}">
        <p14:creationId xmlns:p14="http://schemas.microsoft.com/office/powerpoint/2010/main" val="3404817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72B14DD-6996-47CA-81B6-26AC50433EC1}" type="slidenum">
              <a:rPr lang="zh-CN" altLang="en-US" smtClean="0"/>
              <a:t>1</a:t>
            </a:fld>
            <a:endParaRPr lang="zh-CN" altLang="en-US"/>
          </a:p>
        </p:txBody>
      </p:sp>
    </p:spTree>
    <p:extLst>
      <p:ext uri="{BB962C8B-B14F-4D97-AF65-F5344CB8AC3E}">
        <p14:creationId xmlns:p14="http://schemas.microsoft.com/office/powerpoint/2010/main" val="1561932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版式一">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版式二">
    <p:spTree>
      <p:nvGrpSpPr>
        <p:cNvPr id="1" name=""/>
        <p:cNvGrpSpPr/>
        <p:nvPr/>
      </p:nvGrpSpPr>
      <p:grpSpPr>
        <a:xfrm>
          <a:off x="0" y="0"/>
          <a:ext cx="0" cy="0"/>
          <a:chOff x="0" y="0"/>
          <a:chExt cx="0" cy="0"/>
        </a:xfrm>
      </p:grpSpPr>
      <p:sp>
        <p:nvSpPr>
          <p:cNvPr id="2" name="矩形 1"/>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3563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Lst>
  <p:txStyles>
    <p:titleStyle>
      <a:lvl1pPr algn="ctr" defTabSz="914332" rtl="0" eaLnBrk="1" latinLnBrk="0" hangingPunct="1">
        <a:spcBef>
          <a:spcPct val="0"/>
        </a:spcBef>
        <a:buNone/>
        <a:defRPr sz="4400" kern="1200">
          <a:solidFill>
            <a:schemeClr val="tx1"/>
          </a:solidFill>
          <a:latin typeface="+mj-lt"/>
          <a:ea typeface="+mj-ea"/>
          <a:cs typeface="+mj-cs"/>
        </a:defRPr>
      </a:lvl1pPr>
    </p:titleStyle>
    <p:bodyStyle>
      <a:lvl1pPr marL="342874" indent="-342874" algn="l" defTabSz="91433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95" indent="-285730" algn="l" defTabSz="91433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14" indent="-228584" algn="l" defTabSz="91433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08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247"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412"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flipV="1">
            <a:off x="3945455" y="1402926"/>
            <a:ext cx="1244600" cy="1244600"/>
          </a:xfrm>
          <a:prstGeom prst="ellipse">
            <a:avLst/>
          </a:prstGeom>
          <a:solidFill>
            <a:schemeClr val="accent1"/>
          </a:solidFill>
          <a:ln w="38100">
            <a:solidFill>
              <a:schemeClr val="bg1"/>
            </a:solidFill>
          </a:ln>
          <a:effectLst>
            <a:outerShdw blurRad="177800" dist="12700" dir="2700000" algn="tl"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4" name="文本框 13"/>
          <p:cNvSpPr txBox="1"/>
          <p:nvPr/>
        </p:nvSpPr>
        <p:spPr>
          <a:xfrm>
            <a:off x="2300292" y="2787072"/>
            <a:ext cx="4572000" cy="584775"/>
          </a:xfrm>
          <a:prstGeom prst="rect">
            <a:avLst/>
          </a:prstGeom>
          <a:noFill/>
        </p:spPr>
        <p:txBody>
          <a:bodyPr wrap="square" rtlCol="0">
            <a:spAutoFit/>
          </a:bodyPr>
          <a:lstStyle/>
          <a:p>
            <a:pPr algn="ctr"/>
            <a:r>
              <a:rPr lang="zh-CN" altLang="en-US" sz="3200" dirty="0">
                <a:solidFill>
                  <a:srgbClr val="171E28"/>
                </a:solidFill>
                <a:latin typeface="微软雅黑 Light" panose="020B0502040204020203" pitchFamily="34" charset="-122"/>
                <a:ea typeface="微软雅黑 Light" panose="020B0502040204020203" pitchFamily="34" charset="-122"/>
                <a:cs typeface="方正兰亭细黑_GBK_M" panose="02010600010101010101" pitchFamily="2" charset="2"/>
              </a:rPr>
              <a:t>多重继承</a:t>
            </a:r>
          </a:p>
        </p:txBody>
      </p:sp>
      <p:sp>
        <p:nvSpPr>
          <p:cNvPr id="4" name="矩形 3"/>
          <p:cNvSpPr/>
          <p:nvPr/>
        </p:nvSpPr>
        <p:spPr>
          <a:xfrm>
            <a:off x="3523165" y="3371847"/>
            <a:ext cx="2126255"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9" name="Freeform 1645"/>
          <p:cNvSpPr>
            <a:spLocks noEditPoints="1"/>
          </p:cNvSpPr>
          <p:nvPr/>
        </p:nvSpPr>
        <p:spPr bwMode="auto">
          <a:xfrm>
            <a:off x="4334484" y="1807395"/>
            <a:ext cx="466547" cy="43567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154374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09591" y="245420"/>
            <a:ext cx="2738250"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多重继承的二义性</a:t>
            </a:r>
          </a:p>
        </p:txBody>
      </p:sp>
      <p:sp>
        <p:nvSpPr>
          <p:cNvPr id="4" name="Freeform 1645"/>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7D82CCC9-1F90-43D8-9F16-BCD5113DF02F}"/>
              </a:ext>
            </a:extLst>
          </p:cNvPr>
          <p:cNvSpPr/>
          <p:nvPr/>
        </p:nvSpPr>
        <p:spPr>
          <a:xfrm>
            <a:off x="1009591" y="944803"/>
            <a:ext cx="3432350" cy="461665"/>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宋体"/>
              </a:rPr>
              <a:t>1</a:t>
            </a:r>
            <a:r>
              <a:rPr kumimoji="0" lang="zh-CN" altLang="en-US" sz="2400" b="1" i="0" u="none" strike="noStrike" kern="0" cap="none" spc="0" normalizeH="0" baseline="0" noProof="0" dirty="0">
                <a:ln>
                  <a:noFill/>
                </a:ln>
                <a:solidFill>
                  <a:srgbClr val="000000"/>
                </a:solidFill>
                <a:effectLst/>
                <a:uLnTx/>
                <a:uFillTx/>
                <a:latin typeface="Times New Roman"/>
                <a:ea typeface="宋体"/>
              </a:rPr>
              <a:t>）两个基类有同名成员</a:t>
            </a:r>
            <a:endParaRPr kumimoji="0" lang="zh-CN" altLang="en-US" sz="2400" b="0" i="0" u="none" strike="noStrike" kern="0" cap="none" spc="0" normalizeH="0" baseline="0" noProof="0" dirty="0">
              <a:ln>
                <a:noFill/>
              </a:ln>
              <a:solidFill>
                <a:sysClr val="windowText" lastClr="000000"/>
              </a:solidFill>
              <a:effectLst/>
              <a:uLnTx/>
              <a:uFillTx/>
            </a:endParaRPr>
          </a:p>
        </p:txBody>
      </p:sp>
      <p:pic>
        <p:nvPicPr>
          <p:cNvPr id="8" name="Picture 3" descr="F:\C++程序设计\tu\tu\图11.15.tif">
            <a:extLst>
              <a:ext uri="{FF2B5EF4-FFF2-40B4-BE49-F238E27FC236}">
                <a16:creationId xmlns:a16="http://schemas.microsoft.com/office/drawing/2014/main" id="{0B9B2978-9BAE-4609-8C29-1ED0CAB6F39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08126" y="1778695"/>
            <a:ext cx="5867630" cy="2957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774637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09591" y="245420"/>
            <a:ext cx="2738250"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多重继承的二义性</a:t>
            </a:r>
          </a:p>
        </p:txBody>
      </p:sp>
      <p:sp>
        <p:nvSpPr>
          <p:cNvPr id="4" name="Freeform 1645"/>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7D82CCC9-1F90-43D8-9F16-BCD5113DF02F}"/>
              </a:ext>
            </a:extLst>
          </p:cNvPr>
          <p:cNvSpPr/>
          <p:nvPr/>
        </p:nvSpPr>
        <p:spPr>
          <a:xfrm>
            <a:off x="1009591" y="944803"/>
            <a:ext cx="5572359" cy="461665"/>
          </a:xfrm>
          <a:prstGeom prst="rect">
            <a:avLst/>
          </a:prstGeom>
        </p:spPr>
        <p:txBody>
          <a:bodyPr wrap="none">
            <a:spAutoFit/>
          </a:bodyPr>
          <a:lstStyle/>
          <a:p>
            <a:pPr lvl="0"/>
            <a:r>
              <a:rPr kumimoji="0" lang="en-US" altLang="zh-CN" sz="2400" b="1" i="0" u="none" strike="noStrike" kern="0" cap="none" spc="0" normalizeH="0" baseline="0" noProof="0" dirty="0">
                <a:ln>
                  <a:noFill/>
                </a:ln>
                <a:solidFill>
                  <a:srgbClr val="000000"/>
                </a:solidFill>
                <a:effectLst/>
                <a:uLnTx/>
                <a:uFillTx/>
                <a:latin typeface="Times New Roman"/>
                <a:ea typeface="宋体"/>
              </a:rPr>
              <a:t>2</a:t>
            </a:r>
            <a:r>
              <a:rPr kumimoji="0" lang="zh-CN" altLang="en-US" sz="2400" b="1" i="0" u="none" strike="noStrike" kern="0" cap="none" spc="0" normalizeH="0" baseline="0" noProof="0" dirty="0">
                <a:ln>
                  <a:noFill/>
                </a:ln>
                <a:solidFill>
                  <a:srgbClr val="000000"/>
                </a:solidFill>
                <a:effectLst/>
                <a:uLnTx/>
                <a:uFillTx/>
                <a:latin typeface="Times New Roman"/>
                <a:ea typeface="宋体"/>
              </a:rPr>
              <a:t>）</a:t>
            </a:r>
            <a:r>
              <a:rPr lang="zh-CN" altLang="en-US" sz="2400" b="1" dirty="0"/>
              <a:t>两个基类和派生类三者都有同名成员</a:t>
            </a:r>
            <a:endParaRPr kumimoji="0" lang="zh-CN" altLang="en-US" sz="2400" b="1" i="0" u="none" strike="noStrike" kern="0" cap="none" spc="0" normalizeH="0" baseline="0" noProof="0" dirty="0">
              <a:ln>
                <a:noFill/>
              </a:ln>
              <a:solidFill>
                <a:sysClr val="windowText" lastClr="000000"/>
              </a:solidFill>
              <a:effectLst/>
              <a:uLnTx/>
              <a:uFillTx/>
            </a:endParaRPr>
          </a:p>
        </p:txBody>
      </p:sp>
      <p:sp>
        <p:nvSpPr>
          <p:cNvPr id="5" name="矩形 4">
            <a:extLst>
              <a:ext uri="{FF2B5EF4-FFF2-40B4-BE49-F238E27FC236}">
                <a16:creationId xmlns:a16="http://schemas.microsoft.com/office/drawing/2014/main" id="{8631A070-C0B2-46CB-A98F-91A7E4193E3B}"/>
              </a:ext>
            </a:extLst>
          </p:cNvPr>
          <p:cNvSpPr/>
          <p:nvPr/>
        </p:nvSpPr>
        <p:spPr>
          <a:xfrm>
            <a:off x="778296" y="1942958"/>
            <a:ext cx="4572000" cy="1508105"/>
          </a:xfrm>
          <a:prstGeom prst="rect">
            <a:avLst/>
          </a:prstGeom>
        </p:spPr>
        <p:txBody>
          <a:bodyPr>
            <a:spAutoFit/>
          </a:bodyPr>
          <a:lstStyle/>
          <a:p>
            <a:pPr marL="287338" lvl="0" indent="-6350" fontAlgn="base">
              <a:spcBef>
                <a:spcPct val="20000"/>
              </a:spcBef>
              <a:spcAft>
                <a:spcPct val="0"/>
              </a:spcAft>
            </a:pPr>
            <a:r>
              <a:rPr lang="en-US" altLang="zh-CN" sz="2000" b="1" dirty="0">
                <a:solidFill>
                  <a:srgbClr val="000000"/>
                </a:solidFill>
                <a:latin typeface="Times New Roman"/>
                <a:ea typeface="宋体"/>
              </a:rPr>
              <a:t>class C :public </a:t>
            </a:r>
            <a:r>
              <a:rPr lang="en-US" altLang="zh-CN" sz="2000" b="1" dirty="0" err="1">
                <a:solidFill>
                  <a:srgbClr val="000000"/>
                </a:solidFill>
                <a:latin typeface="Times New Roman"/>
                <a:ea typeface="宋体"/>
              </a:rPr>
              <a:t>A,public</a:t>
            </a:r>
            <a:r>
              <a:rPr lang="en-US" altLang="zh-CN" sz="2000" b="1" dirty="0">
                <a:solidFill>
                  <a:srgbClr val="000000"/>
                </a:solidFill>
                <a:latin typeface="Times New Roman"/>
                <a:ea typeface="宋体"/>
              </a:rPr>
              <a:t> B</a:t>
            </a:r>
          </a:p>
          <a:p>
            <a:pPr marL="287338" lvl="0" indent="-6350" fontAlgn="base">
              <a:spcBef>
                <a:spcPct val="20000"/>
              </a:spcBef>
              <a:spcAft>
                <a:spcPct val="0"/>
              </a:spcAft>
            </a:pPr>
            <a:r>
              <a:rPr lang="en-US" altLang="zh-CN" sz="2000" b="1" dirty="0">
                <a:solidFill>
                  <a:srgbClr val="000000"/>
                </a:solidFill>
                <a:latin typeface="Times New Roman"/>
                <a:ea typeface="宋体"/>
              </a:rPr>
              <a:t>{int a;</a:t>
            </a:r>
          </a:p>
          <a:p>
            <a:pPr marL="287338" lvl="0" indent="-6350" fontAlgn="base">
              <a:spcBef>
                <a:spcPct val="20000"/>
              </a:spcBef>
              <a:spcAft>
                <a:spcPct val="0"/>
              </a:spcAft>
            </a:pPr>
            <a:r>
              <a:rPr lang="en-US" altLang="zh-CN" sz="2000" b="1" dirty="0">
                <a:solidFill>
                  <a:srgbClr val="000000"/>
                </a:solidFill>
                <a:latin typeface="Times New Roman"/>
                <a:ea typeface="宋体"/>
              </a:rPr>
              <a:t>  void display();</a:t>
            </a:r>
          </a:p>
          <a:p>
            <a:pPr marL="287338" lvl="0" indent="-6350" fontAlgn="base">
              <a:spcBef>
                <a:spcPct val="20000"/>
              </a:spcBef>
              <a:spcAft>
                <a:spcPct val="0"/>
              </a:spcAft>
            </a:pPr>
            <a:r>
              <a:rPr lang="en-US" altLang="zh-CN" sz="2000" b="1" dirty="0">
                <a:solidFill>
                  <a:srgbClr val="000000"/>
                </a:solidFill>
                <a:latin typeface="Times New Roman"/>
                <a:ea typeface="宋体"/>
              </a:rPr>
              <a:t>};</a:t>
            </a:r>
          </a:p>
        </p:txBody>
      </p:sp>
      <p:pic>
        <p:nvPicPr>
          <p:cNvPr id="8" name="Picture 3" descr="F:\C++程序设计\tu\tu\图11.16.tif">
            <a:extLst>
              <a:ext uri="{FF2B5EF4-FFF2-40B4-BE49-F238E27FC236}">
                <a16:creationId xmlns:a16="http://schemas.microsoft.com/office/drawing/2014/main" id="{BC9DFDF5-7F36-4863-9986-F05018DE4E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6923" y="1644186"/>
            <a:ext cx="21558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088261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09591" y="245420"/>
            <a:ext cx="2738250"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多重继承的二义性</a:t>
            </a:r>
          </a:p>
        </p:txBody>
      </p:sp>
      <p:sp>
        <p:nvSpPr>
          <p:cNvPr id="4" name="Freeform 1645"/>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7D82CCC9-1F90-43D8-9F16-BCD5113DF02F}"/>
              </a:ext>
            </a:extLst>
          </p:cNvPr>
          <p:cNvSpPr/>
          <p:nvPr/>
        </p:nvSpPr>
        <p:spPr>
          <a:xfrm>
            <a:off x="1009591" y="944803"/>
            <a:ext cx="5264583" cy="461665"/>
          </a:xfrm>
          <a:prstGeom prst="rect">
            <a:avLst/>
          </a:prstGeom>
        </p:spPr>
        <p:txBody>
          <a:bodyPr wrap="none">
            <a:spAutoFit/>
          </a:bodyPr>
          <a:lstStyle/>
          <a:p>
            <a:pPr lvl="0"/>
            <a:r>
              <a:rPr kumimoji="0" lang="en-US" altLang="zh-CN" sz="2400" b="1" i="0" u="none" strike="noStrike" kern="0" cap="none" spc="0" normalizeH="0" baseline="0" noProof="0" dirty="0">
                <a:ln>
                  <a:noFill/>
                </a:ln>
                <a:solidFill>
                  <a:srgbClr val="000000"/>
                </a:solidFill>
                <a:effectLst/>
                <a:uLnTx/>
                <a:uFillTx/>
                <a:latin typeface="Times New Roman"/>
                <a:ea typeface="宋体"/>
              </a:rPr>
              <a:t>3</a:t>
            </a:r>
            <a:r>
              <a:rPr kumimoji="0" lang="zh-CN" altLang="en-US" sz="2400" b="1" i="0" u="none" strike="noStrike" kern="0" cap="none" spc="0" normalizeH="0" baseline="0" noProof="0" dirty="0">
                <a:ln>
                  <a:noFill/>
                </a:ln>
                <a:solidFill>
                  <a:srgbClr val="000000"/>
                </a:solidFill>
                <a:effectLst/>
                <a:uLnTx/>
                <a:uFillTx/>
                <a:latin typeface="Times New Roman"/>
                <a:ea typeface="宋体"/>
              </a:rPr>
              <a:t>）</a:t>
            </a:r>
            <a:r>
              <a:rPr lang="zh-CN" altLang="en-US" sz="2400" b="1" dirty="0"/>
              <a:t>如果两个父类是从同一个基类派生</a:t>
            </a:r>
            <a:endParaRPr kumimoji="0" lang="zh-CN" altLang="en-US" sz="2400" b="1" i="0" u="none" strike="noStrike" kern="0" cap="none" spc="0" normalizeH="0" baseline="0" noProof="0" dirty="0">
              <a:ln>
                <a:noFill/>
              </a:ln>
              <a:solidFill>
                <a:sysClr val="windowText" lastClr="000000"/>
              </a:solidFill>
              <a:effectLst/>
              <a:uLnTx/>
              <a:uFillTx/>
            </a:endParaRPr>
          </a:p>
        </p:txBody>
      </p:sp>
      <p:pic>
        <p:nvPicPr>
          <p:cNvPr id="9" name="Picture 3" descr="F:\C++程序设计\tu\tu\图11.18.tif">
            <a:extLst>
              <a:ext uri="{FF2B5EF4-FFF2-40B4-BE49-F238E27FC236}">
                <a16:creationId xmlns:a16="http://schemas.microsoft.com/office/drawing/2014/main" id="{360E493B-78CA-4B84-ABE3-4810CFF0BE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3801" y="1644186"/>
            <a:ext cx="34290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690660"/>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09591" y="245420"/>
            <a:ext cx="2738250"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多重继承的二义性</a:t>
            </a:r>
          </a:p>
        </p:txBody>
      </p:sp>
      <p:sp>
        <p:nvSpPr>
          <p:cNvPr id="4" name="Freeform 1645"/>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矩形 5">
            <a:extLst>
              <a:ext uri="{FF2B5EF4-FFF2-40B4-BE49-F238E27FC236}">
                <a16:creationId xmlns:a16="http://schemas.microsoft.com/office/drawing/2014/main" id="{7D82CCC9-1F90-43D8-9F16-BCD5113DF02F}"/>
              </a:ext>
            </a:extLst>
          </p:cNvPr>
          <p:cNvSpPr/>
          <p:nvPr/>
        </p:nvSpPr>
        <p:spPr>
          <a:xfrm>
            <a:off x="1009591" y="944803"/>
            <a:ext cx="5264583" cy="461665"/>
          </a:xfrm>
          <a:prstGeom prst="rect">
            <a:avLst/>
          </a:prstGeom>
        </p:spPr>
        <p:txBody>
          <a:bodyPr wrap="none">
            <a:spAutoFit/>
          </a:bodyPr>
          <a:lstStyle/>
          <a:p>
            <a:pPr lvl="0"/>
            <a:r>
              <a:rPr kumimoji="0" lang="en-US" altLang="zh-CN" sz="2400" b="1" i="0" u="none" strike="noStrike" kern="0" cap="none" spc="0" normalizeH="0" baseline="0" noProof="0" dirty="0">
                <a:ln>
                  <a:noFill/>
                </a:ln>
                <a:solidFill>
                  <a:srgbClr val="000000"/>
                </a:solidFill>
                <a:effectLst/>
                <a:uLnTx/>
                <a:uFillTx/>
                <a:latin typeface="Times New Roman"/>
                <a:ea typeface="宋体"/>
              </a:rPr>
              <a:t>3</a:t>
            </a:r>
            <a:r>
              <a:rPr kumimoji="0" lang="zh-CN" altLang="en-US" sz="2400" b="1" i="0" u="none" strike="noStrike" kern="0" cap="none" spc="0" normalizeH="0" baseline="0" noProof="0" dirty="0">
                <a:ln>
                  <a:noFill/>
                </a:ln>
                <a:solidFill>
                  <a:srgbClr val="000000"/>
                </a:solidFill>
                <a:effectLst/>
                <a:uLnTx/>
                <a:uFillTx/>
                <a:latin typeface="Times New Roman"/>
                <a:ea typeface="宋体"/>
              </a:rPr>
              <a:t>）</a:t>
            </a:r>
            <a:r>
              <a:rPr lang="zh-CN" altLang="en-US" sz="2400" b="1" dirty="0"/>
              <a:t>如果两个父类是从同一个基类派生</a:t>
            </a:r>
            <a:endParaRPr kumimoji="0" lang="zh-CN" altLang="en-US" sz="2400" b="1" i="0" u="none" strike="noStrike" kern="0" cap="none" spc="0" normalizeH="0" baseline="0" noProof="0" dirty="0">
              <a:ln>
                <a:noFill/>
              </a:ln>
              <a:solidFill>
                <a:sysClr val="windowText" lastClr="000000"/>
              </a:solidFill>
              <a:effectLst/>
              <a:uLnTx/>
              <a:uFillTx/>
            </a:endParaRPr>
          </a:p>
        </p:txBody>
      </p:sp>
      <p:pic>
        <p:nvPicPr>
          <p:cNvPr id="7" name="Picture 3" descr="F:\C++程序设计\tu\tu\图11.19.tif">
            <a:extLst>
              <a:ext uri="{FF2B5EF4-FFF2-40B4-BE49-F238E27FC236}">
                <a16:creationId xmlns:a16="http://schemas.microsoft.com/office/drawing/2014/main" id="{20E00CB7-82F6-4573-BC86-EA0AA1F89D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9640" y="1644186"/>
            <a:ext cx="3138241" cy="297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F:\C++程序设计\tu\tu\图11.20.tif">
            <a:extLst>
              <a:ext uri="{FF2B5EF4-FFF2-40B4-BE49-F238E27FC236}">
                <a16:creationId xmlns:a16="http://schemas.microsoft.com/office/drawing/2014/main" id="{7CA3FD4A-1142-4B91-85D2-8572180F99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4716" y="1862997"/>
            <a:ext cx="2577841" cy="2026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949282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06062" y="1088830"/>
            <a:ext cx="2960915" cy="2960915"/>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112316" y="1520339"/>
              <a:ext cx="2954655" cy="1691489"/>
            </a:xfrm>
            <a:prstGeom prst="rect">
              <a:avLst/>
            </a:prstGeom>
            <a:noFill/>
          </p:spPr>
          <p:txBody>
            <a:bodyPr wrap="none" rtlCol="0">
              <a:spAutoFit/>
            </a:bodyPr>
            <a:lstStyle/>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如何解决</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因为共同基类造成的</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二义性问题？</a:t>
              </a:r>
            </a:p>
          </p:txBody>
        </p:sp>
      </p:grpSp>
      <p:sp>
        <p:nvSpPr>
          <p:cNvPr id="5" name="矩形 1">
            <a:extLst>
              <a:ext uri="{FF2B5EF4-FFF2-40B4-BE49-F238E27FC236}">
                <a16:creationId xmlns:a16="http://schemas.microsoft.com/office/drawing/2014/main" id="{6D197385-827B-4EFC-8E3D-F8D33371CE28}"/>
              </a:ext>
            </a:extLst>
          </p:cNvPr>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Freeform 691">
            <a:extLst>
              <a:ext uri="{FF2B5EF4-FFF2-40B4-BE49-F238E27FC236}">
                <a16:creationId xmlns:a16="http://schemas.microsoft.com/office/drawing/2014/main" id="{B7F96D6A-8099-439E-AAE5-8C75A2626AAE}"/>
              </a:ext>
            </a:extLst>
          </p:cNvPr>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Tree>
    <p:extLst>
      <p:ext uri="{BB962C8B-B14F-4D97-AF65-F5344CB8AC3E}">
        <p14:creationId xmlns:p14="http://schemas.microsoft.com/office/powerpoint/2010/main" val="2005914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2" y="256438"/>
            <a:ext cx="1107996"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虚基类</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2" y="24541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 name="Picture 3" descr="F:\C++程序设计\tu\tu\图11.18.tif">
            <a:extLst>
              <a:ext uri="{FF2B5EF4-FFF2-40B4-BE49-F238E27FC236}">
                <a16:creationId xmlns:a16="http://schemas.microsoft.com/office/drawing/2014/main" id="{811E2210-8531-76AC-5076-FDE497C214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3801" y="1644186"/>
            <a:ext cx="3429000" cy="311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175872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2" y="256438"/>
            <a:ext cx="1107996"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虚基类</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2" y="24541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矩形 1">
            <a:extLst>
              <a:ext uri="{FF2B5EF4-FFF2-40B4-BE49-F238E27FC236}">
                <a16:creationId xmlns:a16="http://schemas.microsoft.com/office/drawing/2014/main" id="{A499F6F9-F7B7-4AA5-A78E-970A25339E58}"/>
              </a:ext>
            </a:extLst>
          </p:cNvPr>
          <p:cNvSpPr/>
          <p:nvPr/>
        </p:nvSpPr>
        <p:spPr>
          <a:xfrm>
            <a:off x="939800" y="850901"/>
            <a:ext cx="6288066" cy="2245102"/>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如果一个派生类有多个直接基类，</a:t>
            </a: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而这些直接基类又有一个共同的基类，</a:t>
            </a: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则在最终的派生类中会保留该间接共同基类数据成员的多份同名成员。</a:t>
            </a: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93374448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文本框 5"/>
          <p:cNvSpPr txBox="1"/>
          <p:nvPr/>
        </p:nvSpPr>
        <p:spPr>
          <a:xfrm>
            <a:off x="1009592" y="256438"/>
            <a:ext cx="1107996"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虚基类</a:t>
            </a:r>
            <a:endParaRPr lang="en-US" altLang="zh-CN" sz="2400" b="1" dirty="0">
              <a:latin typeface="微软雅黑 Light" panose="020B0502040204020203" pitchFamily="34" charset="-122"/>
              <a:ea typeface="微软雅黑 Light" panose="020B0502040204020203" pitchFamily="34" charset="-122"/>
            </a:endParaRPr>
          </a:p>
        </p:txBody>
      </p:sp>
      <p:sp>
        <p:nvSpPr>
          <p:cNvPr id="7" name="Freeform 1750"/>
          <p:cNvSpPr>
            <a:spLocks/>
          </p:cNvSpPr>
          <p:nvPr/>
        </p:nvSpPr>
        <p:spPr bwMode="auto">
          <a:xfrm>
            <a:off x="509342" y="245418"/>
            <a:ext cx="256577" cy="345704"/>
          </a:xfrm>
          <a:custGeom>
            <a:avLst/>
            <a:gdLst>
              <a:gd name="T0" fmla="*/ 108 w 108"/>
              <a:gd name="T1" fmla="*/ 30 h 144"/>
              <a:gd name="T2" fmla="*/ 48 w 108"/>
              <a:gd name="T3" fmla="*/ 24 h 144"/>
              <a:gd name="T4" fmla="*/ 12 w 108"/>
              <a:gd name="T5" fmla="*/ 12 h 144"/>
              <a:gd name="T6" fmla="*/ 12 w 108"/>
              <a:gd name="T7" fmla="*/ 0 h 144"/>
              <a:gd name="T8" fmla="*/ 0 w 108"/>
              <a:gd name="T9" fmla="*/ 0 h 144"/>
              <a:gd name="T10" fmla="*/ 0 w 108"/>
              <a:gd name="T11" fmla="*/ 144 h 144"/>
              <a:gd name="T12" fmla="*/ 12 w 108"/>
              <a:gd name="T13" fmla="*/ 144 h 144"/>
              <a:gd name="T14" fmla="*/ 12 w 108"/>
              <a:gd name="T15" fmla="*/ 72 h 144"/>
              <a:gd name="T16" fmla="*/ 48 w 108"/>
              <a:gd name="T17" fmla="*/ 84 h 144"/>
              <a:gd name="T18" fmla="*/ 108 w 108"/>
              <a:gd name="T19" fmla="*/ 90 h 144"/>
              <a:gd name="T20" fmla="*/ 90 w 108"/>
              <a:gd name="T21" fmla="*/ 60 h 144"/>
              <a:gd name="T22" fmla="*/ 108 w 108"/>
              <a:gd name="T23" fmla="*/ 3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108" y="30"/>
                </a:moveTo>
                <a:cubicBezTo>
                  <a:pt x="108" y="30"/>
                  <a:pt x="72" y="24"/>
                  <a:pt x="48" y="24"/>
                </a:cubicBezTo>
                <a:cubicBezTo>
                  <a:pt x="24" y="24"/>
                  <a:pt x="12" y="12"/>
                  <a:pt x="12" y="12"/>
                </a:cubicBezTo>
                <a:cubicBezTo>
                  <a:pt x="12" y="0"/>
                  <a:pt x="12" y="0"/>
                  <a:pt x="12" y="0"/>
                </a:cubicBezTo>
                <a:cubicBezTo>
                  <a:pt x="0" y="0"/>
                  <a:pt x="0" y="0"/>
                  <a:pt x="0" y="0"/>
                </a:cubicBezTo>
                <a:cubicBezTo>
                  <a:pt x="0" y="144"/>
                  <a:pt x="0" y="144"/>
                  <a:pt x="0" y="144"/>
                </a:cubicBezTo>
                <a:cubicBezTo>
                  <a:pt x="12" y="144"/>
                  <a:pt x="12" y="144"/>
                  <a:pt x="12" y="144"/>
                </a:cubicBezTo>
                <a:cubicBezTo>
                  <a:pt x="12" y="72"/>
                  <a:pt x="12" y="72"/>
                  <a:pt x="12" y="72"/>
                </a:cubicBezTo>
                <a:cubicBezTo>
                  <a:pt x="12" y="72"/>
                  <a:pt x="24" y="84"/>
                  <a:pt x="48" y="84"/>
                </a:cubicBezTo>
                <a:cubicBezTo>
                  <a:pt x="72" y="84"/>
                  <a:pt x="108" y="90"/>
                  <a:pt x="108" y="90"/>
                </a:cubicBezTo>
                <a:cubicBezTo>
                  <a:pt x="90" y="60"/>
                  <a:pt x="90" y="60"/>
                  <a:pt x="90" y="60"/>
                </a:cubicBezTo>
                <a:lnTo>
                  <a:pt x="108" y="3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 name="矩形 2">
            <a:extLst>
              <a:ext uri="{FF2B5EF4-FFF2-40B4-BE49-F238E27FC236}">
                <a16:creationId xmlns:a16="http://schemas.microsoft.com/office/drawing/2014/main" id="{861D1B80-0CBB-4E8F-BA74-3C39802F84B1}"/>
              </a:ext>
            </a:extLst>
          </p:cNvPr>
          <p:cNvSpPr/>
          <p:nvPr/>
        </p:nvSpPr>
        <p:spPr>
          <a:xfrm>
            <a:off x="637630" y="1091800"/>
            <a:ext cx="8134408" cy="3071610"/>
          </a:xfrm>
          <a:prstGeom prst="rect">
            <a:avLst/>
          </a:prstGeom>
        </p:spPr>
        <p:txBody>
          <a:bodyPr wrap="square">
            <a:spAutoFit/>
          </a:bodyPr>
          <a:lstStyle/>
          <a:p>
            <a:pPr marL="287338" lvl="0" indent="-6350" fontAlgn="base">
              <a:spcBef>
                <a:spcPct val="20000"/>
              </a:spcBef>
              <a:spcAft>
                <a:spcPct val="0"/>
              </a:spcAft>
            </a:pPr>
            <a:r>
              <a:rPr lang="zh-CN" altLang="en-US" sz="2800" b="1" dirty="0">
                <a:solidFill>
                  <a:srgbClr val="000000"/>
                </a:solidFill>
                <a:latin typeface="Times New Roman"/>
                <a:ea typeface="宋体"/>
              </a:rPr>
              <a:t>将类</a:t>
            </a:r>
            <a:r>
              <a:rPr lang="en-US" altLang="zh-CN" sz="2800" b="1" dirty="0">
                <a:solidFill>
                  <a:srgbClr val="000000"/>
                </a:solidFill>
                <a:latin typeface="Times New Roman"/>
                <a:ea typeface="宋体"/>
              </a:rPr>
              <a:t>N</a:t>
            </a:r>
            <a:r>
              <a:rPr lang="zh-CN" altLang="en-US" sz="2800" b="1" dirty="0">
                <a:solidFill>
                  <a:srgbClr val="000000"/>
                </a:solidFill>
                <a:latin typeface="Times New Roman"/>
                <a:ea typeface="宋体"/>
              </a:rPr>
              <a:t>声明为虚基类，方法如下: </a:t>
            </a:r>
          </a:p>
          <a:p>
            <a:pPr marL="287338" lvl="0" indent="-6350" fontAlgn="base">
              <a:spcBef>
                <a:spcPct val="20000"/>
              </a:spcBef>
              <a:spcAft>
                <a:spcPct val="0"/>
              </a:spcAft>
            </a:pPr>
            <a:r>
              <a:rPr lang="en-US" altLang="zh-CN" b="1" dirty="0">
                <a:solidFill>
                  <a:srgbClr val="000000"/>
                </a:solidFill>
                <a:latin typeface="Times New Roman"/>
                <a:ea typeface="宋体"/>
              </a:rPr>
              <a:t>class N//</a:t>
            </a:r>
            <a:r>
              <a:rPr lang="zh-CN" altLang="en-US" b="1" dirty="0">
                <a:solidFill>
                  <a:srgbClr val="000000"/>
                </a:solidFill>
                <a:latin typeface="Times New Roman"/>
                <a:ea typeface="宋体"/>
              </a:rPr>
              <a:t>声明基类</a:t>
            </a:r>
            <a:r>
              <a:rPr lang="en-US" altLang="zh-CN" b="1" dirty="0">
                <a:solidFill>
                  <a:srgbClr val="000000"/>
                </a:solidFill>
                <a:latin typeface="Times New Roman"/>
                <a:ea typeface="宋体"/>
              </a:rPr>
              <a:t>N</a:t>
            </a:r>
          </a:p>
          <a:p>
            <a:pPr marL="287338" lvl="0" indent="-6350" fontAlgn="base">
              <a:spcBef>
                <a:spcPct val="20000"/>
              </a:spcBef>
              <a:spcAft>
                <a:spcPct val="0"/>
              </a:spcAft>
            </a:pPr>
            <a:r>
              <a:rPr lang="en-US" altLang="zh-CN" b="1" dirty="0">
                <a:solidFill>
                  <a:srgbClr val="000000"/>
                </a:solidFill>
                <a:latin typeface="Times New Roman"/>
                <a:ea typeface="宋体"/>
              </a:rPr>
              <a:t> {</a:t>
            </a:r>
            <a:r>
              <a:rPr lang="en-US" altLang="zh-CN" b="1" dirty="0">
                <a:solidFill>
                  <a:srgbClr val="000000"/>
                </a:solidFill>
                <a:latin typeface="Arial" panose="020B0604020202020204" pitchFamily="34" charset="0"/>
                <a:ea typeface="宋体"/>
              </a:rPr>
              <a:t>…</a:t>
            </a:r>
            <a:r>
              <a:rPr lang="en-US" altLang="zh-CN" b="1" dirty="0">
                <a:solidFill>
                  <a:srgbClr val="000000"/>
                </a:solidFill>
                <a:latin typeface="Times New Roman"/>
                <a:ea typeface="宋体"/>
              </a:rPr>
              <a:t>};</a:t>
            </a:r>
          </a:p>
          <a:p>
            <a:pPr marL="287338" lvl="0" indent="-6350" fontAlgn="base">
              <a:spcBef>
                <a:spcPct val="20000"/>
              </a:spcBef>
              <a:spcAft>
                <a:spcPct val="0"/>
              </a:spcAft>
            </a:pPr>
            <a:r>
              <a:rPr lang="en-US" altLang="zh-CN" b="1" dirty="0">
                <a:solidFill>
                  <a:srgbClr val="000000"/>
                </a:solidFill>
                <a:latin typeface="Times New Roman"/>
                <a:ea typeface="宋体"/>
              </a:rPr>
              <a:t>Class A :</a:t>
            </a:r>
            <a:r>
              <a:rPr lang="en-US" altLang="zh-CN" b="1" dirty="0">
                <a:solidFill>
                  <a:srgbClr val="FF0000"/>
                </a:solidFill>
                <a:latin typeface="Times New Roman"/>
                <a:ea typeface="宋体"/>
              </a:rPr>
              <a:t>virtual</a:t>
            </a:r>
            <a:r>
              <a:rPr lang="en-US" altLang="zh-CN" b="1" dirty="0">
                <a:solidFill>
                  <a:srgbClr val="000000"/>
                </a:solidFill>
                <a:latin typeface="Times New Roman"/>
                <a:ea typeface="宋体"/>
              </a:rPr>
              <a:t> public N           //</a:t>
            </a:r>
            <a:r>
              <a:rPr lang="zh-CN" altLang="en-US" b="1" dirty="0">
                <a:solidFill>
                  <a:srgbClr val="000000"/>
                </a:solidFill>
                <a:latin typeface="Times New Roman"/>
                <a:ea typeface="宋体"/>
              </a:rPr>
              <a:t>声明类</a:t>
            </a:r>
            <a:r>
              <a:rPr lang="en-US" altLang="zh-CN" b="1" dirty="0">
                <a:solidFill>
                  <a:srgbClr val="000000"/>
                </a:solidFill>
                <a:latin typeface="Times New Roman"/>
                <a:ea typeface="宋体"/>
              </a:rPr>
              <a:t>A</a:t>
            </a:r>
            <a:r>
              <a:rPr lang="zh-CN" altLang="en-US" b="1" dirty="0">
                <a:solidFill>
                  <a:srgbClr val="000000"/>
                </a:solidFill>
                <a:latin typeface="Times New Roman"/>
                <a:ea typeface="宋体"/>
              </a:rPr>
              <a:t>是类</a:t>
            </a:r>
            <a:r>
              <a:rPr lang="en-US" altLang="zh-CN" b="1" dirty="0">
                <a:solidFill>
                  <a:srgbClr val="000000"/>
                </a:solidFill>
                <a:latin typeface="Times New Roman"/>
                <a:ea typeface="宋体"/>
              </a:rPr>
              <a:t>N</a:t>
            </a:r>
            <a:r>
              <a:rPr lang="zh-CN" altLang="en-US" b="1" dirty="0">
                <a:solidFill>
                  <a:srgbClr val="000000"/>
                </a:solidFill>
                <a:latin typeface="Times New Roman"/>
                <a:ea typeface="宋体"/>
              </a:rPr>
              <a:t>的公用派生类，</a:t>
            </a:r>
            <a:r>
              <a:rPr lang="en-US" altLang="zh-CN" b="1" dirty="0">
                <a:solidFill>
                  <a:srgbClr val="000000"/>
                </a:solidFill>
                <a:latin typeface="Times New Roman"/>
                <a:ea typeface="宋体"/>
              </a:rPr>
              <a:t>N</a:t>
            </a:r>
            <a:r>
              <a:rPr lang="zh-CN" altLang="en-US" b="1" dirty="0">
                <a:solidFill>
                  <a:srgbClr val="000000"/>
                </a:solidFill>
                <a:latin typeface="Times New Roman"/>
                <a:ea typeface="宋体"/>
              </a:rPr>
              <a:t>是</a:t>
            </a:r>
            <a:r>
              <a:rPr lang="en-US" altLang="zh-CN" b="1" dirty="0">
                <a:solidFill>
                  <a:srgbClr val="000000"/>
                </a:solidFill>
                <a:latin typeface="Times New Roman"/>
                <a:ea typeface="宋体"/>
              </a:rPr>
              <a:t>A</a:t>
            </a:r>
            <a:r>
              <a:rPr lang="zh-CN" altLang="en-US" b="1" dirty="0">
                <a:solidFill>
                  <a:srgbClr val="000000"/>
                </a:solidFill>
                <a:latin typeface="Times New Roman"/>
                <a:ea typeface="宋体"/>
              </a:rPr>
              <a:t>的虚基类</a:t>
            </a:r>
          </a:p>
          <a:p>
            <a:pPr marL="287338" lvl="0" indent="-6350" fontAlgn="base">
              <a:spcBef>
                <a:spcPct val="20000"/>
              </a:spcBef>
              <a:spcAft>
                <a:spcPct val="0"/>
              </a:spcAft>
            </a:pPr>
            <a:r>
              <a:rPr lang="zh-CN" altLang="en-US" b="1" dirty="0">
                <a:solidFill>
                  <a:srgbClr val="000000"/>
                </a:solidFill>
                <a:latin typeface="Times New Roman"/>
                <a:ea typeface="宋体"/>
              </a:rPr>
              <a:t> {</a:t>
            </a:r>
            <a:r>
              <a:rPr lang="zh-CN" altLang="en-US" b="1" dirty="0">
                <a:solidFill>
                  <a:srgbClr val="000000"/>
                </a:solidFill>
                <a:latin typeface="Arial" panose="020B0604020202020204" pitchFamily="34" charset="0"/>
                <a:ea typeface="宋体"/>
              </a:rPr>
              <a:t>…</a:t>
            </a:r>
            <a:r>
              <a:rPr lang="zh-CN" altLang="en-US" b="1" dirty="0">
                <a:solidFill>
                  <a:srgbClr val="000000"/>
                </a:solidFill>
                <a:latin typeface="Times New Roman"/>
                <a:ea typeface="宋体"/>
              </a:rPr>
              <a:t>};</a:t>
            </a:r>
          </a:p>
          <a:p>
            <a:pPr marL="287338" lvl="0" indent="-6350" fontAlgn="base">
              <a:spcBef>
                <a:spcPct val="20000"/>
              </a:spcBef>
              <a:spcAft>
                <a:spcPct val="0"/>
              </a:spcAft>
            </a:pPr>
            <a:r>
              <a:rPr lang="en-US" altLang="zh-CN" b="1" dirty="0">
                <a:solidFill>
                  <a:srgbClr val="000000"/>
                </a:solidFill>
                <a:latin typeface="Times New Roman"/>
                <a:ea typeface="宋体"/>
              </a:rPr>
              <a:t>Class B :</a:t>
            </a:r>
            <a:r>
              <a:rPr lang="en-US" altLang="zh-CN" b="1" dirty="0">
                <a:solidFill>
                  <a:srgbClr val="FF0000"/>
                </a:solidFill>
                <a:latin typeface="Times New Roman"/>
                <a:ea typeface="宋体"/>
              </a:rPr>
              <a:t>virtual</a:t>
            </a:r>
            <a:r>
              <a:rPr lang="en-US" altLang="zh-CN" b="1" dirty="0">
                <a:solidFill>
                  <a:srgbClr val="000000"/>
                </a:solidFill>
                <a:latin typeface="Times New Roman"/>
                <a:ea typeface="宋体"/>
              </a:rPr>
              <a:t> public N           //</a:t>
            </a:r>
            <a:r>
              <a:rPr lang="zh-CN" altLang="en-US" b="1" dirty="0">
                <a:solidFill>
                  <a:srgbClr val="000000"/>
                </a:solidFill>
                <a:latin typeface="Times New Roman"/>
                <a:ea typeface="宋体"/>
              </a:rPr>
              <a:t>声明类</a:t>
            </a:r>
            <a:r>
              <a:rPr lang="en-US" altLang="zh-CN" b="1" dirty="0">
                <a:solidFill>
                  <a:srgbClr val="000000"/>
                </a:solidFill>
                <a:latin typeface="Times New Roman"/>
                <a:ea typeface="宋体"/>
              </a:rPr>
              <a:t>B</a:t>
            </a:r>
            <a:r>
              <a:rPr lang="zh-CN" altLang="en-US" b="1" dirty="0">
                <a:solidFill>
                  <a:srgbClr val="000000"/>
                </a:solidFill>
                <a:latin typeface="Times New Roman"/>
                <a:ea typeface="宋体"/>
              </a:rPr>
              <a:t>是类</a:t>
            </a:r>
            <a:r>
              <a:rPr lang="en-US" altLang="zh-CN" b="1" dirty="0">
                <a:solidFill>
                  <a:srgbClr val="000000"/>
                </a:solidFill>
                <a:latin typeface="Times New Roman"/>
                <a:ea typeface="宋体"/>
              </a:rPr>
              <a:t>N</a:t>
            </a:r>
            <a:r>
              <a:rPr lang="zh-CN" altLang="en-US" b="1" dirty="0">
                <a:solidFill>
                  <a:srgbClr val="000000"/>
                </a:solidFill>
                <a:latin typeface="Times New Roman"/>
                <a:ea typeface="宋体"/>
              </a:rPr>
              <a:t>的公用派生类，</a:t>
            </a:r>
            <a:r>
              <a:rPr lang="en-US" altLang="zh-CN" b="1" dirty="0">
                <a:solidFill>
                  <a:srgbClr val="000000"/>
                </a:solidFill>
                <a:latin typeface="Times New Roman"/>
                <a:ea typeface="宋体"/>
              </a:rPr>
              <a:t>N</a:t>
            </a:r>
            <a:r>
              <a:rPr lang="zh-CN" altLang="en-US" b="1" dirty="0">
                <a:solidFill>
                  <a:srgbClr val="000000"/>
                </a:solidFill>
                <a:latin typeface="Times New Roman"/>
                <a:ea typeface="宋体"/>
              </a:rPr>
              <a:t>是</a:t>
            </a:r>
            <a:r>
              <a:rPr lang="en-US" altLang="zh-CN" b="1" dirty="0">
                <a:solidFill>
                  <a:srgbClr val="000000"/>
                </a:solidFill>
                <a:latin typeface="Times New Roman"/>
                <a:ea typeface="宋体"/>
              </a:rPr>
              <a:t>B</a:t>
            </a:r>
            <a:r>
              <a:rPr lang="zh-CN" altLang="en-US" b="1" dirty="0">
                <a:solidFill>
                  <a:srgbClr val="000000"/>
                </a:solidFill>
                <a:latin typeface="Times New Roman"/>
                <a:ea typeface="宋体"/>
              </a:rPr>
              <a:t>的虚基类</a:t>
            </a:r>
          </a:p>
          <a:p>
            <a:pPr marL="287338" lvl="0" indent="-6350" fontAlgn="base">
              <a:spcBef>
                <a:spcPct val="20000"/>
              </a:spcBef>
              <a:spcAft>
                <a:spcPct val="0"/>
              </a:spcAft>
            </a:pPr>
            <a:r>
              <a:rPr lang="zh-CN" altLang="en-US" b="1" dirty="0">
                <a:solidFill>
                  <a:srgbClr val="000000"/>
                </a:solidFill>
                <a:latin typeface="Times New Roman"/>
                <a:ea typeface="宋体"/>
              </a:rPr>
              <a:t> {</a:t>
            </a:r>
            <a:r>
              <a:rPr lang="zh-CN" altLang="en-US" b="1" dirty="0">
                <a:solidFill>
                  <a:srgbClr val="000000"/>
                </a:solidFill>
                <a:latin typeface="Arial" panose="020B0604020202020204" pitchFamily="34" charset="0"/>
                <a:ea typeface="宋体"/>
              </a:rPr>
              <a:t>…</a:t>
            </a:r>
            <a:r>
              <a:rPr lang="zh-CN" altLang="en-US" b="1" dirty="0">
                <a:solidFill>
                  <a:srgbClr val="000000"/>
                </a:solidFill>
                <a:latin typeface="Times New Roman"/>
                <a:ea typeface="宋体"/>
              </a:rPr>
              <a:t>};</a:t>
            </a:r>
          </a:p>
        </p:txBody>
      </p:sp>
      <p:sp>
        <p:nvSpPr>
          <p:cNvPr id="4" name="矩形 3">
            <a:extLst>
              <a:ext uri="{FF2B5EF4-FFF2-40B4-BE49-F238E27FC236}">
                <a16:creationId xmlns:a16="http://schemas.microsoft.com/office/drawing/2014/main" id="{DA5AC699-B21B-479F-955D-9C25347B3780}"/>
              </a:ext>
            </a:extLst>
          </p:cNvPr>
          <p:cNvSpPr/>
          <p:nvPr/>
        </p:nvSpPr>
        <p:spPr>
          <a:xfrm>
            <a:off x="596900" y="3919664"/>
            <a:ext cx="7889566" cy="1040285"/>
          </a:xfrm>
          <a:prstGeom prst="rect">
            <a:avLst/>
          </a:prstGeom>
        </p:spPr>
        <p:txBody>
          <a:bodyPr wrap="square">
            <a:spAutoFit/>
          </a:bodyPr>
          <a:lstStyle/>
          <a:p>
            <a:pPr marL="287338" lvl="0" indent="-6350" fontAlgn="base">
              <a:spcBef>
                <a:spcPct val="20000"/>
              </a:spcBef>
              <a:spcAft>
                <a:spcPct val="0"/>
              </a:spcAft>
            </a:pPr>
            <a:r>
              <a:rPr lang="zh-CN" altLang="en-US" sz="2800" b="1" dirty="0">
                <a:solidFill>
                  <a:srgbClr val="000000"/>
                </a:solidFill>
                <a:latin typeface="Times New Roman"/>
                <a:ea typeface="宋体"/>
              </a:rPr>
              <a:t>声明虚基类的一般形式为</a:t>
            </a:r>
          </a:p>
          <a:p>
            <a:pPr marL="287338" lvl="0" indent="-6350" fontAlgn="base">
              <a:spcBef>
                <a:spcPct val="20000"/>
              </a:spcBef>
              <a:spcAft>
                <a:spcPct val="0"/>
              </a:spcAft>
            </a:pPr>
            <a:r>
              <a:rPr lang="en-US" altLang="zh-CN" sz="2800" b="1" dirty="0">
                <a:solidFill>
                  <a:srgbClr val="FF0000"/>
                </a:solidFill>
                <a:latin typeface="Times New Roman"/>
                <a:ea typeface="宋体"/>
              </a:rPr>
              <a:t>class </a:t>
            </a:r>
            <a:r>
              <a:rPr lang="zh-CN" altLang="en-US" sz="2800" b="1" dirty="0">
                <a:solidFill>
                  <a:srgbClr val="FF0000"/>
                </a:solidFill>
                <a:latin typeface="Times New Roman"/>
                <a:ea typeface="宋体"/>
              </a:rPr>
              <a:t>派生类名: </a:t>
            </a:r>
            <a:r>
              <a:rPr lang="en-US" altLang="zh-CN" sz="2800" b="1" dirty="0">
                <a:solidFill>
                  <a:srgbClr val="FF0000"/>
                </a:solidFill>
                <a:latin typeface="Times New Roman"/>
                <a:ea typeface="宋体"/>
              </a:rPr>
              <a:t>virtual </a:t>
            </a:r>
            <a:r>
              <a:rPr lang="zh-CN" altLang="en-US" sz="2800" b="1" dirty="0">
                <a:solidFill>
                  <a:srgbClr val="FF0000"/>
                </a:solidFill>
                <a:latin typeface="Times New Roman"/>
                <a:ea typeface="宋体"/>
              </a:rPr>
              <a:t>继承方式 基类名</a:t>
            </a:r>
          </a:p>
        </p:txBody>
      </p:sp>
    </p:spTree>
    <p:extLst>
      <p:ext uri="{BB962C8B-B14F-4D97-AF65-F5344CB8AC3E}">
        <p14:creationId xmlns:p14="http://schemas.microsoft.com/office/powerpoint/2010/main" val="355386818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6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0-#ppt_h/2"/>
                                          </p:val>
                                        </p:tav>
                                        <p:tav tm="100000">
                                          <p:val>
                                            <p:strVal val="#ppt_y"/>
                                          </p:val>
                                        </p:tav>
                                      </p:tavLst>
                                    </p:anim>
                                  </p:childTnLst>
                                </p:cTn>
                              </p:par>
                              <p:par>
                                <p:cTn id="13" presetID="2" presetClass="entr" presetSubtype="1" decel="6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3046027"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多重继承的应用举例</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7" name="矩形 6">
            <a:extLst>
              <a:ext uri="{FF2B5EF4-FFF2-40B4-BE49-F238E27FC236}">
                <a16:creationId xmlns:a16="http://schemas.microsoft.com/office/drawing/2014/main" id="{E302BE55-B810-4EA4-83E9-5B80D4026ACA}"/>
              </a:ext>
            </a:extLst>
          </p:cNvPr>
          <p:cNvSpPr/>
          <p:nvPr/>
        </p:nvSpPr>
        <p:spPr>
          <a:xfrm>
            <a:off x="2501473" y="3007203"/>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Teacher</a:t>
            </a:r>
            <a:endParaRPr lang="zh-CN" altLang="en-US" b="1" dirty="0"/>
          </a:p>
        </p:txBody>
      </p:sp>
      <p:sp>
        <p:nvSpPr>
          <p:cNvPr id="8" name="矩形 7">
            <a:extLst>
              <a:ext uri="{FF2B5EF4-FFF2-40B4-BE49-F238E27FC236}">
                <a16:creationId xmlns:a16="http://schemas.microsoft.com/office/drawing/2014/main" id="{35D4726E-B9AF-4D47-994F-2EAA66993A4A}"/>
              </a:ext>
            </a:extLst>
          </p:cNvPr>
          <p:cNvSpPr/>
          <p:nvPr/>
        </p:nvSpPr>
        <p:spPr>
          <a:xfrm>
            <a:off x="4455378" y="3007203"/>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Student</a:t>
            </a:r>
            <a:endParaRPr lang="zh-CN" altLang="en-US" b="1" dirty="0"/>
          </a:p>
        </p:txBody>
      </p:sp>
      <p:sp>
        <p:nvSpPr>
          <p:cNvPr id="9" name="矩形 8">
            <a:extLst>
              <a:ext uri="{FF2B5EF4-FFF2-40B4-BE49-F238E27FC236}">
                <a16:creationId xmlns:a16="http://schemas.microsoft.com/office/drawing/2014/main" id="{A6173ADE-5EC3-4BDA-9F85-7F6E2146B71D}"/>
              </a:ext>
            </a:extLst>
          </p:cNvPr>
          <p:cNvSpPr/>
          <p:nvPr/>
        </p:nvSpPr>
        <p:spPr>
          <a:xfrm>
            <a:off x="3478425" y="4450930"/>
            <a:ext cx="1857180"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Graduate</a:t>
            </a:r>
            <a:endParaRPr lang="zh-CN" altLang="en-US" b="1" dirty="0"/>
          </a:p>
        </p:txBody>
      </p:sp>
      <p:cxnSp>
        <p:nvCxnSpPr>
          <p:cNvPr id="10" name="直接连接符 9">
            <a:extLst>
              <a:ext uri="{FF2B5EF4-FFF2-40B4-BE49-F238E27FC236}">
                <a16:creationId xmlns:a16="http://schemas.microsoft.com/office/drawing/2014/main" id="{5B52C28D-1482-44DB-89DA-465689BFE2D8}"/>
              </a:ext>
            </a:extLst>
          </p:cNvPr>
          <p:cNvCxnSpPr>
            <a:cxnSpLocks/>
            <a:stCxn id="7" idx="2"/>
            <a:endCxn id="9" idx="0"/>
          </p:cNvCxnSpPr>
          <p:nvPr/>
        </p:nvCxnSpPr>
        <p:spPr>
          <a:xfrm>
            <a:off x="3278546" y="3553743"/>
            <a:ext cx="1128469" cy="89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A20AE3E-A42B-49DD-929A-BFE29CFDE298}"/>
              </a:ext>
            </a:extLst>
          </p:cNvPr>
          <p:cNvCxnSpPr>
            <a:cxnSpLocks/>
            <a:stCxn id="8" idx="2"/>
            <a:endCxn id="9" idx="0"/>
          </p:cNvCxnSpPr>
          <p:nvPr/>
        </p:nvCxnSpPr>
        <p:spPr>
          <a:xfrm flipH="1">
            <a:off x="4407015" y="3553743"/>
            <a:ext cx="825436" cy="897187"/>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241B85C0-C148-46DD-B153-824C1FDC5F7D}"/>
              </a:ext>
            </a:extLst>
          </p:cNvPr>
          <p:cNvSpPr/>
          <p:nvPr/>
        </p:nvSpPr>
        <p:spPr>
          <a:xfrm>
            <a:off x="3375270" y="1490314"/>
            <a:ext cx="1857180"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Person</a:t>
            </a:r>
            <a:endParaRPr lang="zh-CN" altLang="en-US" b="1" dirty="0"/>
          </a:p>
        </p:txBody>
      </p:sp>
      <p:cxnSp>
        <p:nvCxnSpPr>
          <p:cNvPr id="13" name="直接连接符 12">
            <a:extLst>
              <a:ext uri="{FF2B5EF4-FFF2-40B4-BE49-F238E27FC236}">
                <a16:creationId xmlns:a16="http://schemas.microsoft.com/office/drawing/2014/main" id="{12BB8D3C-A40C-4FF1-9896-14023E6115FD}"/>
              </a:ext>
            </a:extLst>
          </p:cNvPr>
          <p:cNvCxnSpPr>
            <a:cxnSpLocks/>
          </p:cNvCxnSpPr>
          <p:nvPr/>
        </p:nvCxnSpPr>
        <p:spPr>
          <a:xfrm>
            <a:off x="4303860" y="2073435"/>
            <a:ext cx="1128469" cy="89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955FE8B4-E704-4BDD-B43A-2964AB88D4AA}"/>
              </a:ext>
            </a:extLst>
          </p:cNvPr>
          <p:cNvCxnSpPr>
            <a:cxnSpLocks/>
          </p:cNvCxnSpPr>
          <p:nvPr/>
        </p:nvCxnSpPr>
        <p:spPr>
          <a:xfrm flipH="1">
            <a:off x="3430062" y="2073435"/>
            <a:ext cx="825436" cy="8971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5867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09591" y="245420"/>
            <a:ext cx="2350323" cy="461665"/>
          </a:xfrm>
          <a:prstGeom prst="rect">
            <a:avLst/>
          </a:prstGeom>
          <a:noFill/>
        </p:spPr>
        <p:txBody>
          <a:bodyPr wrap="none" rtlCol="0">
            <a:spAutoFit/>
          </a:bodyPr>
          <a:lstStyle/>
          <a:p>
            <a:r>
              <a:rPr lang="zh-CN" altLang="en-US" sz="2400" b="1" dirty="0"/>
              <a:t>多重继承的问题</a:t>
            </a:r>
            <a:endParaRPr lang="zh-CN" altLang="en-US" sz="2400" b="1" dirty="0">
              <a:latin typeface="微软雅黑 Light" panose="020B0502040204020203" pitchFamily="34" charset="-122"/>
              <a:ea typeface="微软雅黑 Light" panose="020B0502040204020203" pitchFamily="34" charset="-122"/>
            </a:endParaRPr>
          </a:p>
        </p:txBody>
      </p:sp>
      <p:cxnSp>
        <p:nvCxnSpPr>
          <p:cNvPr id="7" name="直接连接符 6"/>
          <p:cNvCxnSpPr/>
          <p:nvPr/>
        </p:nvCxnSpPr>
        <p:spPr>
          <a:xfrm>
            <a:off x="1053661" y="4186317"/>
            <a:ext cx="7034559" cy="0"/>
          </a:xfrm>
          <a:prstGeom prst="line">
            <a:avLst/>
          </a:prstGeom>
          <a:ln w="6350">
            <a:solidFill>
              <a:schemeClr val="accent1">
                <a:alpha val="40000"/>
              </a:schemeClr>
            </a:solidFill>
          </a:ln>
        </p:spPr>
        <p:style>
          <a:lnRef idx="1">
            <a:schemeClr val="accent1"/>
          </a:lnRef>
          <a:fillRef idx="0">
            <a:schemeClr val="accent1"/>
          </a:fillRef>
          <a:effectRef idx="0">
            <a:schemeClr val="accent1"/>
          </a:effectRef>
          <a:fontRef idx="minor">
            <a:schemeClr val="tx1"/>
          </a:fontRef>
        </p:style>
      </p:cxnSp>
      <p:sp>
        <p:nvSpPr>
          <p:cNvPr id="9" name="矩形 1">
            <a:extLst>
              <a:ext uri="{FF2B5EF4-FFF2-40B4-BE49-F238E27FC236}">
                <a16:creationId xmlns:a16="http://schemas.microsoft.com/office/drawing/2014/main" id="{DA888DBE-6456-4B67-B7B2-C1C93AC00C8A}"/>
              </a:ext>
            </a:extLst>
          </p:cNvPr>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 name="Freeform 1645">
            <a:extLst>
              <a:ext uri="{FF2B5EF4-FFF2-40B4-BE49-F238E27FC236}">
                <a16:creationId xmlns:a16="http://schemas.microsoft.com/office/drawing/2014/main" id="{8292ACC9-158A-4BD0-85CE-F7CF91BCA376}"/>
              </a:ext>
            </a:extLst>
          </p:cNvPr>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矩形 1">
            <a:extLst>
              <a:ext uri="{FF2B5EF4-FFF2-40B4-BE49-F238E27FC236}">
                <a16:creationId xmlns:a16="http://schemas.microsoft.com/office/drawing/2014/main" id="{9C7A6367-98DD-41B3-9DBD-42DB7B96B0E7}"/>
              </a:ext>
            </a:extLst>
          </p:cNvPr>
          <p:cNvSpPr/>
          <p:nvPr/>
        </p:nvSpPr>
        <p:spPr>
          <a:xfrm>
            <a:off x="638827" y="1048256"/>
            <a:ext cx="8179495" cy="378565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使用多重继承时要十分小心，经常会出现二义性问题。</a:t>
            </a: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b="1" kern="0" dirty="0">
              <a:solidFill>
                <a:srgbClr val="000000"/>
              </a:solidFill>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许多专业人员认为: 不要提倡在程序中使用多重继承，只有在比较简单和不易出现二义性的情况或实在必要时才使用多重继承，能用单一继承解决的问题就不要使用多重继承。</a:t>
            </a: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也是由于这个原因，有些面向对象的程序设计语言(如</a:t>
            </a:r>
            <a:r>
              <a:rPr kumimoji="0" lang="en-US" altLang="zh-CN" sz="2400" b="1" i="0" u="none" strike="noStrike" kern="0" cap="none" spc="0" normalizeH="0" baseline="0" noProof="0" dirty="0" err="1">
                <a:ln>
                  <a:noFill/>
                </a:ln>
                <a:solidFill>
                  <a:srgbClr val="000000"/>
                </a:solidFill>
                <a:effectLst/>
                <a:uLnTx/>
                <a:uFillTx/>
                <a:latin typeface="Times New Roman"/>
                <a:ea typeface="宋体"/>
              </a:rPr>
              <a:t>Java，Smalltalk</a:t>
            </a:r>
            <a:r>
              <a:rPr kumimoji="0" lang="en-US" altLang="zh-CN" sz="2400" b="1" i="0" u="none" strike="noStrike" kern="0" cap="none" spc="0" normalizeH="0" baseline="0" noProof="0" dirty="0">
                <a:ln>
                  <a:noFill/>
                </a:ln>
                <a:solidFill>
                  <a:srgbClr val="000000"/>
                </a:solidFill>
                <a:effectLst/>
                <a:uLnTx/>
                <a:uFillTx/>
                <a:latin typeface="Times New Roman"/>
                <a:ea typeface="宋体"/>
              </a:rPr>
              <a:t>)</a:t>
            </a:r>
            <a:r>
              <a:rPr kumimoji="0" lang="zh-CN" altLang="en-US" sz="2400" b="1" i="0" u="none" strike="noStrike" kern="0" cap="none" spc="0" normalizeH="0" baseline="0" noProof="0" dirty="0">
                <a:ln>
                  <a:noFill/>
                </a:ln>
                <a:solidFill>
                  <a:srgbClr val="000000"/>
                </a:solidFill>
                <a:effectLst/>
                <a:uLnTx/>
                <a:uFillTx/>
                <a:latin typeface="Times New Roman"/>
                <a:ea typeface="宋体"/>
              </a:rPr>
              <a:t>并不支持多重继承。</a:t>
            </a:r>
          </a:p>
          <a:p>
            <a:pPr marL="0" marR="0" lvl="0" indent="0" defTabSz="914400" eaLnBrk="1" fontAlgn="auto" latinLnBrk="0" hangingPunct="1">
              <a:lnSpc>
                <a:spcPct val="100000"/>
              </a:lnSpc>
              <a:spcBef>
                <a:spcPts val="0"/>
              </a:spcBef>
              <a:spcAft>
                <a:spcPts val="0"/>
              </a:spcAft>
              <a:buClrTx/>
              <a:buSzTx/>
              <a:buFontTx/>
              <a:buNone/>
              <a:tabLst/>
              <a:defRPr/>
            </a:pPr>
            <a:endParaRPr lang="en-US" altLang="zh-CN" sz="2400" b="1" kern="0" dirty="0">
              <a:solidFill>
                <a:srgbClr val="000000"/>
              </a:solidFill>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1659514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4800602"/>
            <a:ext cx="9144000" cy="2004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0" name="矩形 19">
            <a:extLst>
              <a:ext uri="{FF2B5EF4-FFF2-40B4-BE49-F238E27FC236}">
                <a16:creationId xmlns:a16="http://schemas.microsoft.com/office/drawing/2014/main" id="{3E15C4CF-27DA-4058-8472-80C8AF899A19}"/>
              </a:ext>
            </a:extLst>
          </p:cNvPr>
          <p:cNvSpPr/>
          <p:nvPr/>
        </p:nvSpPr>
        <p:spPr>
          <a:xfrm>
            <a:off x="3056501" y="4137078"/>
            <a:ext cx="2756218" cy="523220"/>
          </a:xfrm>
          <a:prstGeom prst="rect">
            <a:avLst/>
          </a:prstGeom>
        </p:spPr>
        <p:txBody>
          <a:bodyPr wrap="square">
            <a:spAutoFit/>
          </a:bodyPr>
          <a:lstStyle/>
          <a:p>
            <a:pPr algn="ctr"/>
            <a:r>
              <a:rPr lang="zh-CN" altLang="en-US" sz="2800" b="1" dirty="0">
                <a:solidFill>
                  <a:prstClr val="black">
                    <a:lumMod val="85000"/>
                    <a:lumOff val="15000"/>
                  </a:prstClr>
                </a:solidFill>
                <a:cs typeface="+mj-cs"/>
              </a:rPr>
              <a:t>多重继承示例</a:t>
            </a:r>
            <a:endParaRPr lang="zh-CN" altLang="en-US" sz="2800" b="1" dirty="0"/>
          </a:p>
        </p:txBody>
      </p:sp>
      <p:sp>
        <p:nvSpPr>
          <p:cNvPr id="21" name="矩形 20">
            <a:extLst>
              <a:ext uri="{FF2B5EF4-FFF2-40B4-BE49-F238E27FC236}">
                <a16:creationId xmlns:a16="http://schemas.microsoft.com/office/drawing/2014/main" id="{03D21EA2-B8D3-4891-BB28-8820351E595C}"/>
              </a:ext>
            </a:extLst>
          </p:cNvPr>
          <p:cNvSpPr/>
          <p:nvPr/>
        </p:nvSpPr>
        <p:spPr>
          <a:xfrm>
            <a:off x="3657538" y="1772844"/>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汽车</a:t>
            </a:r>
          </a:p>
        </p:txBody>
      </p:sp>
      <p:sp>
        <p:nvSpPr>
          <p:cNvPr id="36" name="矩形 35">
            <a:extLst>
              <a:ext uri="{FF2B5EF4-FFF2-40B4-BE49-F238E27FC236}">
                <a16:creationId xmlns:a16="http://schemas.microsoft.com/office/drawing/2014/main" id="{BC1468E3-C354-48DD-B6C1-3CA9B216FB1B}"/>
              </a:ext>
            </a:extLst>
          </p:cNvPr>
          <p:cNvSpPr/>
          <p:nvPr/>
        </p:nvSpPr>
        <p:spPr>
          <a:xfrm>
            <a:off x="3657538" y="400415"/>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交通工具</a:t>
            </a:r>
          </a:p>
        </p:txBody>
      </p:sp>
      <p:sp>
        <p:nvSpPr>
          <p:cNvPr id="37" name="矩形 36">
            <a:extLst>
              <a:ext uri="{FF2B5EF4-FFF2-40B4-BE49-F238E27FC236}">
                <a16:creationId xmlns:a16="http://schemas.microsoft.com/office/drawing/2014/main" id="{B0810397-C703-4EB6-A711-8CEEAB5A3C40}"/>
              </a:ext>
            </a:extLst>
          </p:cNvPr>
          <p:cNvSpPr/>
          <p:nvPr/>
        </p:nvSpPr>
        <p:spPr>
          <a:xfrm>
            <a:off x="5611443" y="1772844"/>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轮船</a:t>
            </a:r>
          </a:p>
        </p:txBody>
      </p:sp>
      <p:sp>
        <p:nvSpPr>
          <p:cNvPr id="38" name="矩形 37">
            <a:extLst>
              <a:ext uri="{FF2B5EF4-FFF2-40B4-BE49-F238E27FC236}">
                <a16:creationId xmlns:a16="http://schemas.microsoft.com/office/drawing/2014/main" id="{B0EC8913-5266-44D8-B5DF-B25FB9EFD709}"/>
              </a:ext>
            </a:extLst>
          </p:cNvPr>
          <p:cNvSpPr/>
          <p:nvPr/>
        </p:nvSpPr>
        <p:spPr>
          <a:xfrm>
            <a:off x="1659237" y="1772844"/>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飞机</a:t>
            </a:r>
          </a:p>
        </p:txBody>
      </p:sp>
      <p:sp>
        <p:nvSpPr>
          <p:cNvPr id="39" name="矩形 38">
            <a:extLst>
              <a:ext uri="{FF2B5EF4-FFF2-40B4-BE49-F238E27FC236}">
                <a16:creationId xmlns:a16="http://schemas.microsoft.com/office/drawing/2014/main" id="{A32990B4-7A02-48B3-8D3A-E2BDCA5937DC}"/>
              </a:ext>
            </a:extLst>
          </p:cNvPr>
          <p:cNvSpPr/>
          <p:nvPr/>
        </p:nvSpPr>
        <p:spPr>
          <a:xfrm>
            <a:off x="4634490" y="3216571"/>
            <a:ext cx="1857180"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水陆两用汽车</a:t>
            </a:r>
          </a:p>
        </p:txBody>
      </p:sp>
      <p:cxnSp>
        <p:nvCxnSpPr>
          <p:cNvPr id="40" name="直接连接符 39">
            <a:extLst>
              <a:ext uri="{FF2B5EF4-FFF2-40B4-BE49-F238E27FC236}">
                <a16:creationId xmlns:a16="http://schemas.microsoft.com/office/drawing/2014/main" id="{90EA92EC-D29F-4C17-BE34-433EE9D6E55E}"/>
              </a:ext>
            </a:extLst>
          </p:cNvPr>
          <p:cNvCxnSpPr>
            <a:stCxn id="36" idx="2"/>
            <a:endCxn id="21" idx="0"/>
          </p:cNvCxnSpPr>
          <p:nvPr/>
        </p:nvCxnSpPr>
        <p:spPr>
          <a:xfrm>
            <a:off x="4434611" y="946955"/>
            <a:ext cx="0" cy="82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7F80798-D27C-4454-8E8A-37A8A50D862E}"/>
              </a:ext>
            </a:extLst>
          </p:cNvPr>
          <p:cNvCxnSpPr>
            <a:stCxn id="36" idx="2"/>
            <a:endCxn id="38" idx="0"/>
          </p:cNvCxnSpPr>
          <p:nvPr/>
        </p:nvCxnSpPr>
        <p:spPr>
          <a:xfrm flipH="1">
            <a:off x="2436310" y="946955"/>
            <a:ext cx="1998301" cy="82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53D80FE9-BFC0-4A40-A067-6BF79380B7FC}"/>
              </a:ext>
            </a:extLst>
          </p:cNvPr>
          <p:cNvCxnSpPr>
            <a:stCxn id="36" idx="2"/>
            <a:endCxn id="37" idx="0"/>
          </p:cNvCxnSpPr>
          <p:nvPr/>
        </p:nvCxnSpPr>
        <p:spPr>
          <a:xfrm>
            <a:off x="4434611" y="946955"/>
            <a:ext cx="1953905" cy="82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F4D2DE21-9056-487E-8E56-BCE72F2C242E}"/>
              </a:ext>
            </a:extLst>
          </p:cNvPr>
          <p:cNvCxnSpPr>
            <a:cxnSpLocks/>
            <a:stCxn id="21" idx="2"/>
            <a:endCxn id="39" idx="0"/>
          </p:cNvCxnSpPr>
          <p:nvPr/>
        </p:nvCxnSpPr>
        <p:spPr>
          <a:xfrm>
            <a:off x="4434611" y="2319384"/>
            <a:ext cx="1128469" cy="89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4ACF22D-AC39-4999-909E-7F7A68FE994E}"/>
              </a:ext>
            </a:extLst>
          </p:cNvPr>
          <p:cNvCxnSpPr>
            <a:cxnSpLocks/>
            <a:stCxn id="37" idx="2"/>
            <a:endCxn id="39" idx="0"/>
          </p:cNvCxnSpPr>
          <p:nvPr/>
        </p:nvCxnSpPr>
        <p:spPr>
          <a:xfrm flipH="1">
            <a:off x="5563080" y="2319384"/>
            <a:ext cx="825436" cy="897187"/>
          </a:xfrm>
          <a:prstGeom prst="line">
            <a:avLst/>
          </a:prstGeom>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C53FEFDB-F805-4EAF-A7AB-96F6570C771B}"/>
              </a:ext>
            </a:extLst>
          </p:cNvPr>
          <p:cNvSpPr/>
          <p:nvPr/>
        </p:nvSpPr>
        <p:spPr>
          <a:xfrm>
            <a:off x="2360551" y="3216571"/>
            <a:ext cx="1857180"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水上飞机</a:t>
            </a:r>
          </a:p>
        </p:txBody>
      </p:sp>
      <p:cxnSp>
        <p:nvCxnSpPr>
          <p:cNvPr id="17" name="直接连接符 16">
            <a:extLst>
              <a:ext uri="{FF2B5EF4-FFF2-40B4-BE49-F238E27FC236}">
                <a16:creationId xmlns:a16="http://schemas.microsoft.com/office/drawing/2014/main" id="{3A18D38B-7AE8-41DF-9BBB-AA96631A381E}"/>
              </a:ext>
            </a:extLst>
          </p:cNvPr>
          <p:cNvCxnSpPr>
            <a:cxnSpLocks/>
            <a:endCxn id="16" idx="0"/>
          </p:cNvCxnSpPr>
          <p:nvPr/>
        </p:nvCxnSpPr>
        <p:spPr>
          <a:xfrm>
            <a:off x="2160672" y="2319384"/>
            <a:ext cx="1128469" cy="89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73181E57-1934-4E57-979C-83875EE3817A}"/>
              </a:ext>
            </a:extLst>
          </p:cNvPr>
          <p:cNvCxnSpPr>
            <a:cxnSpLocks/>
            <a:stCxn id="37" idx="2"/>
            <a:endCxn id="16" idx="0"/>
          </p:cNvCxnSpPr>
          <p:nvPr/>
        </p:nvCxnSpPr>
        <p:spPr>
          <a:xfrm flipH="1">
            <a:off x="3289141" y="2319384"/>
            <a:ext cx="3099375" cy="8971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56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36" grpId="0" animBg="1"/>
      <p:bldP spid="37" grpId="0" animBg="1"/>
      <p:bldP spid="38" grpId="0" animBg="1"/>
      <p:bldP spid="39"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141577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多重继承</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2" name="矩形 1">
            <a:extLst>
              <a:ext uri="{FF2B5EF4-FFF2-40B4-BE49-F238E27FC236}">
                <a16:creationId xmlns:a16="http://schemas.microsoft.com/office/drawing/2014/main" id="{C445A979-BC07-4D4F-A70F-C939298ABD4F}"/>
              </a:ext>
            </a:extLst>
          </p:cNvPr>
          <p:cNvSpPr/>
          <p:nvPr/>
        </p:nvSpPr>
        <p:spPr>
          <a:xfrm>
            <a:off x="739594" y="1464676"/>
            <a:ext cx="7664811" cy="193899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Times New Roman"/>
                <a:ea typeface="宋体"/>
              </a:rPr>
              <a:t>一个派生类有两个或多个基类，派生类从两个或多个基类中继承所需的属性。</a:t>
            </a: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Times New Roman"/>
                <a:ea typeface="宋体"/>
              </a:rPr>
              <a:t>C++</a:t>
            </a:r>
            <a:r>
              <a:rPr kumimoji="0" lang="zh-CN" altLang="en-US" sz="2400" b="1" i="0" u="none" strike="noStrike" kern="0" cap="none" spc="0" normalizeH="0" baseline="0" noProof="0" dirty="0">
                <a:ln>
                  <a:noFill/>
                </a:ln>
                <a:solidFill>
                  <a:srgbClr val="000000"/>
                </a:solidFill>
                <a:effectLst/>
                <a:uLnTx/>
                <a:uFillTx/>
                <a:latin typeface="Times New Roman"/>
                <a:ea typeface="宋体"/>
              </a:rPr>
              <a:t>为了适应这种情况，允许一个派生类同时继承多个基类。这种行为称为多重继承(</a:t>
            </a:r>
            <a:r>
              <a:rPr kumimoji="0" lang="en-US" altLang="zh-CN" sz="2400" b="1" i="0" u="none" strike="noStrike" kern="0" cap="none" spc="0" normalizeH="0" baseline="0" noProof="0" dirty="0">
                <a:ln>
                  <a:noFill/>
                </a:ln>
                <a:solidFill>
                  <a:srgbClr val="000000"/>
                </a:solidFill>
                <a:effectLst/>
                <a:uLnTx/>
                <a:uFillTx/>
                <a:latin typeface="Times New Roman"/>
                <a:ea typeface="宋体"/>
              </a:rPr>
              <a:t>multiple inheritance)。</a:t>
            </a:r>
            <a:endParaRPr kumimoji="0" lang="zh-CN" altLang="en-US" sz="24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35686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 name="文本框 3"/>
          <p:cNvSpPr txBox="1"/>
          <p:nvPr/>
        </p:nvSpPr>
        <p:spPr>
          <a:xfrm>
            <a:off x="1042645" y="334154"/>
            <a:ext cx="2339102"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多重继承的声明</a:t>
            </a:r>
          </a:p>
        </p:txBody>
      </p:sp>
      <p:sp>
        <p:nvSpPr>
          <p:cNvPr id="19" name="Freeform 691"/>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6" name="Rectangle 2">
            <a:extLst>
              <a:ext uri="{FF2B5EF4-FFF2-40B4-BE49-F238E27FC236}">
                <a16:creationId xmlns:a16="http://schemas.microsoft.com/office/drawing/2014/main" id="{55A0C7ED-436F-4E64-8730-2F56F0DCB81F}"/>
              </a:ext>
            </a:extLst>
          </p:cNvPr>
          <p:cNvSpPr txBox="1">
            <a:spLocks noChangeArrowheads="1"/>
          </p:cNvSpPr>
          <p:nvPr/>
        </p:nvSpPr>
        <p:spPr bwMode="auto">
          <a:xfrm>
            <a:off x="303824" y="1139049"/>
            <a:ext cx="8382000" cy="369569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如果已声明了类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B</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和类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可以声明多重继承的派生类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D:</a:t>
            </a:r>
          </a:p>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class D:public </a:t>
            </a:r>
            <a:r>
              <a:rPr kumimoji="0" lang="en-US" altLang="zh-CN" sz="2400" b="1" i="0" u="none" strike="noStrike" kern="1200" cap="none" spc="0" normalizeH="0" baseline="0" noProof="0" dirty="0" err="1">
                <a:ln>
                  <a:noFill/>
                </a:ln>
                <a:solidFill>
                  <a:srgbClr val="000000"/>
                </a:solidFill>
                <a:effectLst/>
                <a:uLnTx/>
                <a:uFillTx/>
                <a:latin typeface="Times New Roman"/>
                <a:ea typeface="宋体"/>
                <a:cs typeface="+mn-cs"/>
              </a:rPr>
              <a:t>A,private</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400" b="1" i="0" u="none" strike="noStrike" kern="1200" cap="none" spc="0" normalizeH="0" baseline="0" noProof="0" dirty="0" err="1">
                <a:ln>
                  <a:noFill/>
                </a:ln>
                <a:solidFill>
                  <a:srgbClr val="000000"/>
                </a:solidFill>
                <a:effectLst/>
                <a:uLnTx/>
                <a:uFillTx/>
                <a:latin typeface="Times New Roman"/>
                <a:ea typeface="宋体"/>
                <a:cs typeface="+mn-cs"/>
              </a:rPr>
              <a:t>B,protected</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 C</a:t>
            </a:r>
          </a:p>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D</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新增加的成员}</a:t>
            </a:r>
          </a:p>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D</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是多重继承的派生类，它以公用继承方式继承</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类，以私有继承方式继承</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B</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类，以保护继承方式继承</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类。</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D</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按不同的继承方式的规则继承</a:t>
            </a:r>
            <a:r>
              <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rPr>
              <a:t>A,B,C</a:t>
            </a: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的属性，确定各基类的成员在派生类中的访问权限。</a:t>
            </a:r>
          </a:p>
        </p:txBody>
      </p:sp>
    </p:spTree>
    <p:extLst>
      <p:ext uri="{BB962C8B-B14F-4D97-AF65-F5344CB8AC3E}">
        <p14:creationId xmlns:p14="http://schemas.microsoft.com/office/powerpoint/2010/main" val="269102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2954655" cy="461665"/>
          </a:xfrm>
          <a:prstGeom prst="rect">
            <a:avLst/>
          </a:prstGeom>
          <a:noFill/>
        </p:spPr>
        <p:txBody>
          <a:bodyPr wrap="none" rtlCol="0">
            <a:spAutoFit/>
          </a:bodyPr>
          <a:lstStyle/>
          <a:p>
            <a:r>
              <a:rPr lang="zh-CN" altLang="en-US" sz="2400" b="1" dirty="0">
                <a:latin typeface="微软雅黑 Light" panose="020B0502040204020203" pitchFamily="34" charset="-122"/>
                <a:ea typeface="微软雅黑 Light" panose="020B0502040204020203" pitchFamily="34" charset="-122"/>
              </a:rPr>
              <a:t>多重继承的构造函数</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5" name="Rectangle 2">
            <a:extLst>
              <a:ext uri="{FF2B5EF4-FFF2-40B4-BE49-F238E27FC236}">
                <a16:creationId xmlns:a16="http://schemas.microsoft.com/office/drawing/2014/main" id="{C590E5F7-86F7-4259-BF86-A256B19A9BD0}"/>
              </a:ext>
            </a:extLst>
          </p:cNvPr>
          <p:cNvSpPr txBox="1">
            <a:spLocks noChangeArrowheads="1"/>
          </p:cNvSpPr>
          <p:nvPr/>
        </p:nvSpPr>
        <p:spPr bwMode="auto">
          <a:xfrm>
            <a:off x="414556" y="986136"/>
            <a:ext cx="8382000" cy="332461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87338" indent="-287338"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6350" algn="l" defTabSz="914400" rtl="0" eaLnBrk="1" fontAlgn="base" latinLnBrk="0" hangingPunct="1">
              <a:lnSpc>
                <a:spcPct val="100000"/>
              </a:lnSpc>
              <a:spcBef>
                <a:spcPct val="2000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rPr>
              <a:t>多重继承派生类的构造函数形式与单继承时的构造函数形式基本相同，只是在初始表中包含多个基类构造函数。</a:t>
            </a:r>
            <a:endPar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endParaRPr>
          </a:p>
          <a:p>
            <a:pPr marL="287338" marR="0" lvl="0" indent="-6350" algn="l" defTabSz="914400" rtl="0" eaLnBrk="1" fontAlgn="base" latinLnBrk="0" hangingPunct="1">
              <a:lnSpc>
                <a:spcPct val="100000"/>
              </a:lnSpc>
              <a:spcBef>
                <a:spcPct val="2000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Times New Roman"/>
              <a:ea typeface="宋体"/>
              <a:cs typeface="+mn-cs"/>
            </a:endParaRPr>
          </a:p>
          <a:p>
            <a:pPr lvl="0" indent="-6350" eaLnBrk="1" hangingPunct="1">
              <a:buNone/>
              <a:defRPr/>
            </a:pPr>
            <a:r>
              <a:rPr lang="zh-CN" altLang="en-US" sz="2400" dirty="0">
                <a:solidFill>
                  <a:srgbClr val="0070C0"/>
                </a:solidFill>
                <a:latin typeface="Times New Roman"/>
                <a:ea typeface="宋体"/>
              </a:rPr>
              <a:t>派生类构造函数名</a:t>
            </a:r>
            <a:r>
              <a:rPr lang="en-US" altLang="zh-CN" sz="2400" dirty="0">
                <a:solidFill>
                  <a:srgbClr val="0070C0"/>
                </a:solidFill>
                <a:latin typeface="Times New Roman"/>
                <a:ea typeface="宋体"/>
              </a:rPr>
              <a:t>(</a:t>
            </a:r>
            <a:r>
              <a:rPr lang="zh-CN" altLang="en-US" sz="2400" dirty="0">
                <a:solidFill>
                  <a:srgbClr val="0070C0"/>
                </a:solidFill>
                <a:latin typeface="Times New Roman"/>
                <a:ea typeface="宋体"/>
              </a:rPr>
              <a:t>总参数表列</a:t>
            </a:r>
            <a:r>
              <a:rPr lang="en-US" altLang="zh-CN" sz="2400" dirty="0">
                <a:solidFill>
                  <a:srgbClr val="0070C0"/>
                </a:solidFill>
                <a:latin typeface="Times New Roman"/>
                <a:ea typeface="宋体"/>
              </a:rPr>
              <a:t>): </a:t>
            </a:r>
            <a:r>
              <a:rPr lang="zh-CN" altLang="en-US" sz="2400" dirty="0">
                <a:solidFill>
                  <a:srgbClr val="0070C0"/>
                </a:solidFill>
                <a:latin typeface="Times New Roman"/>
                <a:ea typeface="宋体"/>
              </a:rPr>
              <a:t>基类</a:t>
            </a:r>
            <a:r>
              <a:rPr lang="en-US" altLang="zh-CN" sz="2400" dirty="0">
                <a:solidFill>
                  <a:srgbClr val="0070C0"/>
                </a:solidFill>
                <a:latin typeface="Times New Roman"/>
                <a:ea typeface="宋体"/>
              </a:rPr>
              <a:t>1</a:t>
            </a:r>
            <a:r>
              <a:rPr lang="zh-CN" altLang="en-US" sz="2400" dirty="0">
                <a:solidFill>
                  <a:srgbClr val="0070C0"/>
                </a:solidFill>
                <a:latin typeface="Times New Roman"/>
                <a:ea typeface="宋体"/>
              </a:rPr>
              <a:t>构造函数</a:t>
            </a:r>
            <a:r>
              <a:rPr lang="en-US" altLang="zh-CN" sz="2400" dirty="0">
                <a:solidFill>
                  <a:srgbClr val="0070C0"/>
                </a:solidFill>
                <a:latin typeface="Times New Roman"/>
                <a:ea typeface="宋体"/>
              </a:rPr>
              <a:t>(</a:t>
            </a:r>
            <a:r>
              <a:rPr lang="zh-CN" altLang="en-US" sz="2400" dirty="0">
                <a:solidFill>
                  <a:srgbClr val="0070C0"/>
                </a:solidFill>
                <a:latin typeface="Times New Roman"/>
                <a:ea typeface="宋体"/>
              </a:rPr>
              <a:t>参数表列</a:t>
            </a:r>
            <a:r>
              <a:rPr lang="en-US" altLang="zh-CN" sz="2400" dirty="0">
                <a:solidFill>
                  <a:srgbClr val="0070C0"/>
                </a:solidFill>
                <a:latin typeface="Times New Roman"/>
                <a:ea typeface="宋体"/>
              </a:rPr>
              <a:t>), </a:t>
            </a:r>
            <a:r>
              <a:rPr lang="zh-CN" altLang="en-US" sz="2400" dirty="0">
                <a:solidFill>
                  <a:srgbClr val="0070C0"/>
                </a:solidFill>
                <a:latin typeface="Times New Roman"/>
                <a:ea typeface="宋体"/>
              </a:rPr>
              <a:t>基类</a:t>
            </a:r>
            <a:r>
              <a:rPr lang="en-US" altLang="zh-CN" sz="2400" dirty="0">
                <a:solidFill>
                  <a:srgbClr val="0070C0"/>
                </a:solidFill>
                <a:latin typeface="Times New Roman"/>
                <a:ea typeface="宋体"/>
              </a:rPr>
              <a:t>2</a:t>
            </a:r>
            <a:r>
              <a:rPr lang="zh-CN" altLang="en-US" sz="2400" dirty="0">
                <a:solidFill>
                  <a:srgbClr val="0070C0"/>
                </a:solidFill>
                <a:latin typeface="Times New Roman"/>
                <a:ea typeface="宋体"/>
              </a:rPr>
              <a:t>构造函数</a:t>
            </a:r>
            <a:r>
              <a:rPr lang="en-US" altLang="zh-CN" sz="2400" dirty="0">
                <a:solidFill>
                  <a:srgbClr val="0070C0"/>
                </a:solidFill>
                <a:latin typeface="Times New Roman"/>
                <a:ea typeface="宋体"/>
              </a:rPr>
              <a:t>(</a:t>
            </a:r>
            <a:r>
              <a:rPr lang="zh-CN" altLang="en-US" sz="2400" dirty="0">
                <a:solidFill>
                  <a:srgbClr val="0070C0"/>
                </a:solidFill>
                <a:latin typeface="Times New Roman"/>
                <a:ea typeface="宋体"/>
              </a:rPr>
              <a:t>参数表列</a:t>
            </a:r>
            <a:r>
              <a:rPr lang="en-US" altLang="zh-CN" sz="2400" dirty="0">
                <a:solidFill>
                  <a:srgbClr val="0070C0"/>
                </a:solidFill>
                <a:latin typeface="Times New Roman"/>
                <a:ea typeface="宋体"/>
              </a:rPr>
              <a:t>), </a:t>
            </a:r>
            <a:r>
              <a:rPr lang="zh-CN" altLang="en-US" sz="2400" dirty="0">
                <a:solidFill>
                  <a:srgbClr val="0070C0"/>
                </a:solidFill>
                <a:latin typeface="Times New Roman"/>
                <a:ea typeface="宋体"/>
              </a:rPr>
              <a:t>基类</a:t>
            </a:r>
            <a:r>
              <a:rPr lang="en-US" altLang="zh-CN" sz="2400" dirty="0">
                <a:solidFill>
                  <a:srgbClr val="0070C0"/>
                </a:solidFill>
                <a:latin typeface="Times New Roman"/>
                <a:ea typeface="宋体"/>
              </a:rPr>
              <a:t>3</a:t>
            </a:r>
            <a:r>
              <a:rPr lang="zh-CN" altLang="en-US" sz="2400" dirty="0">
                <a:solidFill>
                  <a:srgbClr val="0070C0"/>
                </a:solidFill>
                <a:latin typeface="Times New Roman"/>
                <a:ea typeface="宋体"/>
              </a:rPr>
              <a:t>构造函数 </a:t>
            </a:r>
            <a:r>
              <a:rPr lang="en-US" altLang="zh-CN" sz="2400" dirty="0">
                <a:solidFill>
                  <a:srgbClr val="0070C0"/>
                </a:solidFill>
                <a:latin typeface="Times New Roman"/>
                <a:ea typeface="宋体"/>
              </a:rPr>
              <a:t>(</a:t>
            </a:r>
            <a:r>
              <a:rPr lang="zh-CN" altLang="en-US" sz="2400" dirty="0">
                <a:solidFill>
                  <a:srgbClr val="0070C0"/>
                </a:solidFill>
                <a:latin typeface="Times New Roman"/>
                <a:ea typeface="宋体"/>
              </a:rPr>
              <a:t>参数表列</a:t>
            </a:r>
            <a:r>
              <a:rPr lang="en-US" altLang="zh-CN" sz="2400" dirty="0">
                <a:solidFill>
                  <a:srgbClr val="0070C0"/>
                </a:solidFill>
                <a:latin typeface="Times New Roman"/>
                <a:ea typeface="宋体"/>
              </a:rPr>
              <a:t>)</a:t>
            </a:r>
          </a:p>
          <a:p>
            <a:pPr lvl="0" indent="-6350" eaLnBrk="1" hangingPunct="1">
              <a:buNone/>
              <a:defRPr/>
            </a:pPr>
            <a:r>
              <a:rPr lang="en-US" altLang="zh-CN" sz="2400" dirty="0">
                <a:solidFill>
                  <a:srgbClr val="0070C0"/>
                </a:solidFill>
                <a:latin typeface="Times New Roman"/>
                <a:ea typeface="宋体"/>
              </a:rPr>
              <a:t> {</a:t>
            </a:r>
            <a:r>
              <a:rPr lang="zh-CN" altLang="en-US" sz="2400" dirty="0">
                <a:solidFill>
                  <a:srgbClr val="0070C0"/>
                </a:solidFill>
                <a:latin typeface="Times New Roman"/>
                <a:ea typeface="宋体"/>
              </a:rPr>
              <a:t>派生类中新增数成员据成员初始化语句</a:t>
            </a:r>
            <a:r>
              <a:rPr lang="en-US" altLang="zh-CN" sz="2400" dirty="0">
                <a:solidFill>
                  <a:srgbClr val="0070C0"/>
                </a:solidFill>
                <a:latin typeface="Times New Roman"/>
                <a:ea typeface="宋体"/>
              </a:rPr>
              <a:t>}</a:t>
            </a:r>
          </a:p>
          <a:p>
            <a:pPr marL="287338" marR="0" lvl="0" indent="-6350" algn="l" defTabSz="914400" rtl="0" eaLnBrk="1" fontAlgn="base" latinLnBrk="0" hangingPunct="1">
              <a:lnSpc>
                <a:spcPct val="100000"/>
              </a:lnSpc>
              <a:spcBef>
                <a:spcPct val="20000"/>
              </a:spcBef>
              <a:spcAft>
                <a:spcPct val="0"/>
              </a:spcAft>
              <a:buClrTx/>
              <a:buSzTx/>
              <a:buFontTx/>
              <a:buNone/>
              <a:tabLst/>
              <a:defRPr/>
            </a:pPr>
            <a:endParaRPr kumimoji="0" lang="zh-CN" altLang="en-US" sz="2400" b="1"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16191298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3046027"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多重继承的应用举例</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2" name="矩形 1">
            <a:extLst>
              <a:ext uri="{FF2B5EF4-FFF2-40B4-BE49-F238E27FC236}">
                <a16:creationId xmlns:a16="http://schemas.microsoft.com/office/drawing/2014/main" id="{730250E6-0E00-4C3A-B916-9F8C02A68F14}"/>
              </a:ext>
            </a:extLst>
          </p:cNvPr>
          <p:cNvSpPr/>
          <p:nvPr/>
        </p:nvSpPr>
        <p:spPr>
          <a:xfrm>
            <a:off x="632737" y="887648"/>
            <a:ext cx="8511263" cy="1938992"/>
          </a:xfrm>
          <a:prstGeom prst="rect">
            <a:avLst/>
          </a:prstGeom>
        </p:spPr>
        <p:txBody>
          <a:bodyPr wrap="square">
            <a:spAutoFit/>
          </a:bodyPr>
          <a:lstStyle/>
          <a:p>
            <a:pPr indent="-6350"/>
            <a:r>
              <a:rPr lang="zh-CN" altLang="en-US" sz="2400" dirty="0"/>
              <a:t>声明一个教师(</a:t>
            </a:r>
            <a:r>
              <a:rPr lang="en-US" altLang="zh-CN" sz="2400" dirty="0"/>
              <a:t>Teacher)</a:t>
            </a:r>
            <a:r>
              <a:rPr lang="zh-CN" altLang="en-US" sz="2400" dirty="0"/>
              <a:t>类和一个学生(</a:t>
            </a:r>
            <a:r>
              <a:rPr lang="en-US" altLang="zh-CN" sz="2400" dirty="0"/>
              <a:t>Student)</a:t>
            </a:r>
            <a:r>
              <a:rPr lang="zh-CN" altLang="en-US" sz="2400" dirty="0"/>
              <a:t>类，</a:t>
            </a:r>
            <a:endParaRPr lang="en-US" altLang="zh-CN" sz="2400" dirty="0"/>
          </a:p>
          <a:p>
            <a:pPr indent="-6350"/>
            <a:r>
              <a:rPr lang="zh-CN" altLang="en-US" sz="2400" dirty="0"/>
              <a:t>用多重继承的方式声明一个在职研究生(</a:t>
            </a:r>
            <a:r>
              <a:rPr lang="en-US" altLang="zh-CN" sz="2400" dirty="0"/>
              <a:t>Graduate)</a:t>
            </a:r>
            <a:r>
              <a:rPr lang="zh-CN" altLang="en-US" sz="2400" dirty="0"/>
              <a:t>派生类。</a:t>
            </a:r>
            <a:endParaRPr lang="en-US" altLang="zh-CN" sz="2400" dirty="0"/>
          </a:p>
          <a:p>
            <a:pPr indent="-6350"/>
            <a:r>
              <a:rPr lang="zh-CN" altLang="en-US" sz="2400" dirty="0"/>
              <a:t>教师类中包括数据成员</a:t>
            </a:r>
            <a:r>
              <a:rPr lang="en-US" altLang="zh-CN" sz="2400" dirty="0"/>
              <a:t>name(</a:t>
            </a:r>
            <a:r>
              <a:rPr lang="zh-CN" altLang="en-US" sz="2400" dirty="0"/>
              <a:t>姓名)、</a:t>
            </a:r>
            <a:r>
              <a:rPr lang="en-US" altLang="zh-CN" sz="2400" dirty="0"/>
              <a:t>age(</a:t>
            </a:r>
            <a:r>
              <a:rPr lang="zh-CN" altLang="en-US" sz="2400" dirty="0"/>
              <a:t>年龄)、</a:t>
            </a:r>
            <a:r>
              <a:rPr lang="en-US" altLang="zh-CN" sz="2400" dirty="0"/>
              <a:t>title(</a:t>
            </a:r>
            <a:r>
              <a:rPr lang="zh-CN" altLang="en-US" sz="2400" dirty="0"/>
              <a:t>职称)。</a:t>
            </a:r>
            <a:endParaRPr lang="en-US" altLang="zh-CN" sz="2400" dirty="0"/>
          </a:p>
          <a:p>
            <a:pPr indent="-6350"/>
            <a:r>
              <a:rPr lang="zh-CN" altLang="en-US" sz="2400" dirty="0"/>
              <a:t>学生类中包括数据成员</a:t>
            </a:r>
            <a:r>
              <a:rPr lang="en-US" altLang="zh-CN" sz="2400" dirty="0"/>
              <a:t>name(</a:t>
            </a:r>
            <a:r>
              <a:rPr lang="zh-CN" altLang="en-US" sz="2400" dirty="0"/>
              <a:t>姓名)、</a:t>
            </a:r>
            <a:r>
              <a:rPr lang="en-US" altLang="zh-CN" sz="2400" dirty="0"/>
              <a:t>sex(</a:t>
            </a:r>
            <a:r>
              <a:rPr lang="zh-CN" altLang="en-US" sz="2400" dirty="0"/>
              <a:t>性别)、</a:t>
            </a:r>
            <a:r>
              <a:rPr lang="en-US" altLang="zh-CN" sz="2400" dirty="0"/>
              <a:t>score(</a:t>
            </a:r>
            <a:r>
              <a:rPr lang="zh-CN" altLang="en-US" sz="2400" dirty="0"/>
              <a:t>成绩)。</a:t>
            </a:r>
            <a:endParaRPr lang="en-US" altLang="zh-CN" sz="2400" dirty="0"/>
          </a:p>
          <a:p>
            <a:pPr indent="-6350"/>
            <a:r>
              <a:rPr lang="zh-CN" altLang="en-US" sz="2400" dirty="0"/>
              <a:t>在定义派生类对象时给出初始化的数据，然后输出这些数据。</a:t>
            </a:r>
          </a:p>
        </p:txBody>
      </p:sp>
      <p:sp>
        <p:nvSpPr>
          <p:cNvPr id="7" name="矩形 6">
            <a:extLst>
              <a:ext uri="{FF2B5EF4-FFF2-40B4-BE49-F238E27FC236}">
                <a16:creationId xmlns:a16="http://schemas.microsoft.com/office/drawing/2014/main" id="{E302BE55-B810-4EA4-83E9-5B80D4026ACA}"/>
              </a:ext>
            </a:extLst>
          </p:cNvPr>
          <p:cNvSpPr/>
          <p:nvPr/>
        </p:nvSpPr>
        <p:spPr>
          <a:xfrm>
            <a:off x="2501473" y="3007203"/>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Teacher</a:t>
            </a:r>
            <a:endParaRPr lang="zh-CN" altLang="en-US" b="1" dirty="0"/>
          </a:p>
        </p:txBody>
      </p:sp>
      <p:sp>
        <p:nvSpPr>
          <p:cNvPr id="8" name="矩形 7">
            <a:extLst>
              <a:ext uri="{FF2B5EF4-FFF2-40B4-BE49-F238E27FC236}">
                <a16:creationId xmlns:a16="http://schemas.microsoft.com/office/drawing/2014/main" id="{35D4726E-B9AF-4D47-994F-2EAA66993A4A}"/>
              </a:ext>
            </a:extLst>
          </p:cNvPr>
          <p:cNvSpPr/>
          <p:nvPr/>
        </p:nvSpPr>
        <p:spPr>
          <a:xfrm>
            <a:off x="4455378" y="3007203"/>
            <a:ext cx="1554145"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Student</a:t>
            </a:r>
            <a:endParaRPr lang="zh-CN" altLang="en-US" b="1" dirty="0"/>
          </a:p>
        </p:txBody>
      </p:sp>
      <p:sp>
        <p:nvSpPr>
          <p:cNvPr id="9" name="矩形 8">
            <a:extLst>
              <a:ext uri="{FF2B5EF4-FFF2-40B4-BE49-F238E27FC236}">
                <a16:creationId xmlns:a16="http://schemas.microsoft.com/office/drawing/2014/main" id="{A6173ADE-5EC3-4BDA-9F85-7F6E2146B71D}"/>
              </a:ext>
            </a:extLst>
          </p:cNvPr>
          <p:cNvSpPr/>
          <p:nvPr/>
        </p:nvSpPr>
        <p:spPr>
          <a:xfrm>
            <a:off x="3478425" y="4450930"/>
            <a:ext cx="1857180" cy="5465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Graduate</a:t>
            </a:r>
            <a:endParaRPr lang="zh-CN" altLang="en-US" b="1" dirty="0"/>
          </a:p>
        </p:txBody>
      </p:sp>
      <p:cxnSp>
        <p:nvCxnSpPr>
          <p:cNvPr id="10" name="直接连接符 9">
            <a:extLst>
              <a:ext uri="{FF2B5EF4-FFF2-40B4-BE49-F238E27FC236}">
                <a16:creationId xmlns:a16="http://schemas.microsoft.com/office/drawing/2014/main" id="{5B52C28D-1482-44DB-89DA-465689BFE2D8}"/>
              </a:ext>
            </a:extLst>
          </p:cNvPr>
          <p:cNvCxnSpPr>
            <a:cxnSpLocks/>
            <a:stCxn id="7" idx="2"/>
            <a:endCxn id="9" idx="0"/>
          </p:cNvCxnSpPr>
          <p:nvPr/>
        </p:nvCxnSpPr>
        <p:spPr>
          <a:xfrm>
            <a:off x="3278546" y="3553743"/>
            <a:ext cx="1128469" cy="897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CA20AE3E-A42B-49DD-929A-BFE29CFDE298}"/>
              </a:ext>
            </a:extLst>
          </p:cNvPr>
          <p:cNvCxnSpPr>
            <a:cxnSpLocks/>
            <a:stCxn id="8" idx="2"/>
            <a:endCxn id="9" idx="0"/>
          </p:cNvCxnSpPr>
          <p:nvPr/>
        </p:nvCxnSpPr>
        <p:spPr>
          <a:xfrm flipH="1">
            <a:off x="4407015" y="3553743"/>
            <a:ext cx="825436" cy="8971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2271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文本框 26"/>
          <p:cNvSpPr txBox="1"/>
          <p:nvPr/>
        </p:nvSpPr>
        <p:spPr>
          <a:xfrm>
            <a:off x="1009591" y="245420"/>
            <a:ext cx="2738250"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多重继承构造顺序</a:t>
            </a:r>
          </a:p>
        </p:txBody>
      </p:sp>
      <p:sp>
        <p:nvSpPr>
          <p:cNvPr id="28" name="Freeform 538"/>
          <p:cNvSpPr>
            <a:spLocks noEditPoints="1"/>
          </p:cNvSpPr>
          <p:nvPr/>
        </p:nvSpPr>
        <p:spPr bwMode="auto">
          <a:xfrm>
            <a:off x="414556" y="245419"/>
            <a:ext cx="356627" cy="396811"/>
          </a:xfrm>
          <a:custGeom>
            <a:avLst/>
            <a:gdLst>
              <a:gd name="T0" fmla="*/ 32 w 60"/>
              <a:gd name="T1" fmla="*/ 0 h 67"/>
              <a:gd name="T2" fmla="*/ 28 w 60"/>
              <a:gd name="T3" fmla="*/ 10 h 67"/>
              <a:gd name="T4" fmla="*/ 60 w 60"/>
              <a:gd name="T5" fmla="*/ 28 h 67"/>
              <a:gd name="T6" fmla="*/ 50 w 60"/>
              <a:gd name="T7" fmla="*/ 32 h 67"/>
              <a:gd name="T8" fmla="*/ 60 w 60"/>
              <a:gd name="T9" fmla="*/ 28 h 67"/>
              <a:gd name="T10" fmla="*/ 57 w 60"/>
              <a:gd name="T11" fmla="*/ 17 h 67"/>
              <a:gd name="T12" fmla="*/ 47 w 60"/>
              <a:gd name="T13" fmla="*/ 19 h 67"/>
              <a:gd name="T14" fmla="*/ 44 w 60"/>
              <a:gd name="T15" fmla="*/ 3 h 67"/>
              <a:gd name="T16" fmla="*/ 42 w 60"/>
              <a:gd name="T17" fmla="*/ 14 h 67"/>
              <a:gd name="T18" fmla="*/ 44 w 60"/>
              <a:gd name="T19" fmla="*/ 3 h 67"/>
              <a:gd name="T20" fmla="*/ 0 w 60"/>
              <a:gd name="T21" fmla="*/ 28 h 67"/>
              <a:gd name="T22" fmla="*/ 10 w 60"/>
              <a:gd name="T23" fmla="*/ 32 h 67"/>
              <a:gd name="T24" fmla="*/ 3 w 60"/>
              <a:gd name="T25" fmla="*/ 17 h 67"/>
              <a:gd name="T26" fmla="*/ 14 w 60"/>
              <a:gd name="T27" fmla="*/ 18 h 67"/>
              <a:gd name="T28" fmla="*/ 3 w 60"/>
              <a:gd name="T29" fmla="*/ 17 h 67"/>
              <a:gd name="T30" fmla="*/ 19 w 60"/>
              <a:gd name="T31" fmla="*/ 14 h 67"/>
              <a:gd name="T32" fmla="*/ 17 w 60"/>
              <a:gd name="T33" fmla="*/ 3 h 67"/>
              <a:gd name="T34" fmla="*/ 30 w 60"/>
              <a:gd name="T35" fmla="*/ 15 h 67"/>
              <a:gd name="T36" fmla="*/ 46 w 60"/>
              <a:gd name="T37" fmla="*/ 31 h 67"/>
              <a:gd name="T38" fmla="*/ 39 w 60"/>
              <a:gd name="T39" fmla="*/ 44 h 67"/>
              <a:gd name="T40" fmla="*/ 39 w 60"/>
              <a:gd name="T41" fmla="*/ 46 h 67"/>
              <a:gd name="T42" fmla="*/ 41 w 60"/>
              <a:gd name="T43" fmla="*/ 47 h 67"/>
              <a:gd name="T44" fmla="*/ 41 w 60"/>
              <a:gd name="T45" fmla="*/ 52 h 67"/>
              <a:gd name="T46" fmla="*/ 41 w 60"/>
              <a:gd name="T47" fmla="*/ 53 h 67"/>
              <a:gd name="T48" fmla="*/ 41 w 60"/>
              <a:gd name="T49" fmla="*/ 58 h 67"/>
              <a:gd name="T50" fmla="*/ 40 w 60"/>
              <a:gd name="T51" fmla="*/ 59 h 67"/>
              <a:gd name="T52" fmla="*/ 20 w 60"/>
              <a:gd name="T53" fmla="*/ 61 h 67"/>
              <a:gd name="T54" fmla="*/ 19 w 60"/>
              <a:gd name="T55" fmla="*/ 57 h 67"/>
              <a:gd name="T56" fmla="*/ 20 w 60"/>
              <a:gd name="T57" fmla="*/ 54 h 67"/>
              <a:gd name="T58" fmla="*/ 19 w 60"/>
              <a:gd name="T59" fmla="*/ 51 h 67"/>
              <a:gd name="T60" fmla="*/ 20 w 60"/>
              <a:gd name="T61" fmla="*/ 47 h 67"/>
              <a:gd name="T62" fmla="*/ 22 w 60"/>
              <a:gd name="T63" fmla="*/ 47 h 67"/>
              <a:gd name="T64" fmla="*/ 17 w 60"/>
              <a:gd name="T65" fmla="*/ 39 h 67"/>
              <a:gd name="T66" fmla="*/ 19 w 60"/>
              <a:gd name="T67" fmla="*/ 19 h 67"/>
              <a:gd name="T68" fmla="*/ 35 w 60"/>
              <a:gd name="T69" fmla="*/ 62 h 67"/>
              <a:gd name="T70" fmla="*/ 30 w 60"/>
              <a:gd name="T71" fmla="*/ 67 h 67"/>
              <a:gd name="T72" fmla="*/ 35 w 60"/>
              <a:gd name="T73" fmla="*/ 62 h 67"/>
              <a:gd name="T74" fmla="*/ 23 w 60"/>
              <a:gd name="T75" fmla="*/ 57 h 67"/>
              <a:gd name="T76" fmla="*/ 23 w 60"/>
              <a:gd name="T77" fmla="*/ 57 h 67"/>
              <a:gd name="T78" fmla="*/ 38 w 60"/>
              <a:gd name="T79" fmla="*/ 55 h 67"/>
              <a:gd name="T80" fmla="*/ 38 w 60"/>
              <a:gd name="T81" fmla="*/ 49 h 67"/>
              <a:gd name="T82" fmla="*/ 23 w 60"/>
              <a:gd name="T83" fmla="*/ 51 h 67"/>
              <a:gd name="T84" fmla="*/ 38 w 60"/>
              <a:gd name="T85" fmla="*/ 50 h 67"/>
              <a:gd name="T86" fmla="*/ 38 w 60"/>
              <a:gd name="T87" fmla="*/ 4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 h="67">
                <a:moveTo>
                  <a:pt x="28" y="0"/>
                </a:moveTo>
                <a:cubicBezTo>
                  <a:pt x="32" y="0"/>
                  <a:pt x="32" y="0"/>
                  <a:pt x="32" y="0"/>
                </a:cubicBezTo>
                <a:cubicBezTo>
                  <a:pt x="32" y="10"/>
                  <a:pt x="32" y="10"/>
                  <a:pt x="32" y="10"/>
                </a:cubicBezTo>
                <a:cubicBezTo>
                  <a:pt x="28" y="10"/>
                  <a:pt x="28" y="10"/>
                  <a:pt x="28" y="10"/>
                </a:cubicBezTo>
                <a:cubicBezTo>
                  <a:pt x="28" y="0"/>
                  <a:pt x="28" y="0"/>
                  <a:pt x="28" y="0"/>
                </a:cubicBezTo>
                <a:close/>
                <a:moveTo>
                  <a:pt x="60" y="28"/>
                </a:moveTo>
                <a:cubicBezTo>
                  <a:pt x="60" y="32"/>
                  <a:pt x="60" y="32"/>
                  <a:pt x="60" y="32"/>
                </a:cubicBezTo>
                <a:cubicBezTo>
                  <a:pt x="50" y="32"/>
                  <a:pt x="50" y="32"/>
                  <a:pt x="50" y="32"/>
                </a:cubicBezTo>
                <a:cubicBezTo>
                  <a:pt x="50" y="28"/>
                  <a:pt x="50" y="28"/>
                  <a:pt x="50" y="28"/>
                </a:cubicBezTo>
                <a:cubicBezTo>
                  <a:pt x="60" y="28"/>
                  <a:pt x="60" y="28"/>
                  <a:pt x="60" y="28"/>
                </a:cubicBezTo>
                <a:close/>
                <a:moveTo>
                  <a:pt x="55" y="14"/>
                </a:moveTo>
                <a:cubicBezTo>
                  <a:pt x="57" y="17"/>
                  <a:pt x="57" y="17"/>
                  <a:pt x="57" y="17"/>
                </a:cubicBezTo>
                <a:cubicBezTo>
                  <a:pt x="49" y="22"/>
                  <a:pt x="49" y="22"/>
                  <a:pt x="49" y="22"/>
                </a:cubicBezTo>
                <a:cubicBezTo>
                  <a:pt x="47" y="19"/>
                  <a:pt x="47" y="19"/>
                  <a:pt x="47" y="19"/>
                </a:cubicBezTo>
                <a:cubicBezTo>
                  <a:pt x="55" y="14"/>
                  <a:pt x="55" y="14"/>
                  <a:pt x="55" y="14"/>
                </a:cubicBezTo>
                <a:close/>
                <a:moveTo>
                  <a:pt x="44" y="3"/>
                </a:moveTo>
                <a:cubicBezTo>
                  <a:pt x="39" y="12"/>
                  <a:pt x="39" y="12"/>
                  <a:pt x="39" y="12"/>
                </a:cubicBezTo>
                <a:cubicBezTo>
                  <a:pt x="42" y="14"/>
                  <a:pt x="42" y="14"/>
                  <a:pt x="42" y="14"/>
                </a:cubicBezTo>
                <a:cubicBezTo>
                  <a:pt x="47" y="5"/>
                  <a:pt x="47" y="5"/>
                  <a:pt x="47" y="5"/>
                </a:cubicBezTo>
                <a:cubicBezTo>
                  <a:pt x="44" y="3"/>
                  <a:pt x="44" y="3"/>
                  <a:pt x="44" y="3"/>
                </a:cubicBezTo>
                <a:close/>
                <a:moveTo>
                  <a:pt x="0" y="32"/>
                </a:moveTo>
                <a:cubicBezTo>
                  <a:pt x="0" y="28"/>
                  <a:pt x="0" y="28"/>
                  <a:pt x="0" y="28"/>
                </a:cubicBezTo>
                <a:cubicBezTo>
                  <a:pt x="10" y="28"/>
                  <a:pt x="10" y="28"/>
                  <a:pt x="10" y="28"/>
                </a:cubicBezTo>
                <a:cubicBezTo>
                  <a:pt x="10" y="32"/>
                  <a:pt x="10" y="32"/>
                  <a:pt x="10" y="32"/>
                </a:cubicBezTo>
                <a:cubicBezTo>
                  <a:pt x="0" y="32"/>
                  <a:pt x="0" y="32"/>
                  <a:pt x="0" y="32"/>
                </a:cubicBezTo>
                <a:close/>
                <a:moveTo>
                  <a:pt x="3" y="17"/>
                </a:moveTo>
                <a:cubicBezTo>
                  <a:pt x="5" y="14"/>
                  <a:pt x="5" y="14"/>
                  <a:pt x="5" y="14"/>
                </a:cubicBezTo>
                <a:cubicBezTo>
                  <a:pt x="14" y="18"/>
                  <a:pt x="14" y="18"/>
                  <a:pt x="14" y="18"/>
                </a:cubicBezTo>
                <a:cubicBezTo>
                  <a:pt x="12" y="22"/>
                  <a:pt x="12" y="22"/>
                  <a:pt x="12" y="22"/>
                </a:cubicBezTo>
                <a:cubicBezTo>
                  <a:pt x="3" y="17"/>
                  <a:pt x="3" y="17"/>
                  <a:pt x="3" y="17"/>
                </a:cubicBezTo>
                <a:close/>
                <a:moveTo>
                  <a:pt x="14" y="5"/>
                </a:moveTo>
                <a:cubicBezTo>
                  <a:pt x="19" y="14"/>
                  <a:pt x="19" y="14"/>
                  <a:pt x="19" y="14"/>
                </a:cubicBezTo>
                <a:cubicBezTo>
                  <a:pt x="22" y="12"/>
                  <a:pt x="22" y="12"/>
                  <a:pt x="22" y="12"/>
                </a:cubicBezTo>
                <a:cubicBezTo>
                  <a:pt x="17" y="3"/>
                  <a:pt x="17" y="3"/>
                  <a:pt x="17" y="3"/>
                </a:cubicBezTo>
                <a:cubicBezTo>
                  <a:pt x="14" y="5"/>
                  <a:pt x="14" y="5"/>
                  <a:pt x="14" y="5"/>
                </a:cubicBezTo>
                <a:close/>
                <a:moveTo>
                  <a:pt x="30" y="15"/>
                </a:moveTo>
                <a:cubicBezTo>
                  <a:pt x="34" y="15"/>
                  <a:pt x="39" y="17"/>
                  <a:pt x="42" y="19"/>
                </a:cubicBezTo>
                <a:cubicBezTo>
                  <a:pt x="44" y="22"/>
                  <a:pt x="46" y="26"/>
                  <a:pt x="46" y="31"/>
                </a:cubicBezTo>
                <a:cubicBezTo>
                  <a:pt x="46" y="34"/>
                  <a:pt x="45" y="36"/>
                  <a:pt x="44" y="39"/>
                </a:cubicBezTo>
                <a:cubicBezTo>
                  <a:pt x="43" y="41"/>
                  <a:pt x="41" y="43"/>
                  <a:pt x="39" y="44"/>
                </a:cubicBezTo>
                <a:cubicBezTo>
                  <a:pt x="39" y="46"/>
                  <a:pt x="39" y="46"/>
                  <a:pt x="39" y="46"/>
                </a:cubicBezTo>
                <a:cubicBezTo>
                  <a:pt x="39" y="46"/>
                  <a:pt x="39" y="46"/>
                  <a:pt x="39" y="46"/>
                </a:cubicBezTo>
                <a:cubicBezTo>
                  <a:pt x="41" y="46"/>
                  <a:pt x="41" y="46"/>
                  <a:pt x="41" y="46"/>
                </a:cubicBezTo>
                <a:cubicBezTo>
                  <a:pt x="41" y="47"/>
                  <a:pt x="41" y="47"/>
                  <a:pt x="41" y="47"/>
                </a:cubicBezTo>
                <a:cubicBezTo>
                  <a:pt x="41" y="48"/>
                  <a:pt x="42" y="49"/>
                  <a:pt x="42" y="50"/>
                </a:cubicBezTo>
                <a:cubicBezTo>
                  <a:pt x="42" y="50"/>
                  <a:pt x="41" y="51"/>
                  <a:pt x="41" y="52"/>
                </a:cubicBezTo>
                <a:cubicBezTo>
                  <a:pt x="41" y="52"/>
                  <a:pt x="41" y="52"/>
                  <a:pt x="41" y="52"/>
                </a:cubicBezTo>
                <a:cubicBezTo>
                  <a:pt x="41" y="53"/>
                  <a:pt x="41" y="53"/>
                  <a:pt x="41" y="53"/>
                </a:cubicBezTo>
                <a:cubicBezTo>
                  <a:pt x="41" y="54"/>
                  <a:pt x="42" y="55"/>
                  <a:pt x="42" y="55"/>
                </a:cubicBezTo>
                <a:cubicBezTo>
                  <a:pt x="42" y="56"/>
                  <a:pt x="41" y="57"/>
                  <a:pt x="41" y="58"/>
                </a:cubicBezTo>
                <a:cubicBezTo>
                  <a:pt x="41" y="59"/>
                  <a:pt x="41" y="59"/>
                  <a:pt x="41" y="59"/>
                </a:cubicBezTo>
                <a:cubicBezTo>
                  <a:pt x="40" y="59"/>
                  <a:pt x="40" y="59"/>
                  <a:pt x="40" y="59"/>
                </a:cubicBezTo>
                <a:cubicBezTo>
                  <a:pt x="22" y="61"/>
                  <a:pt x="22" y="61"/>
                  <a:pt x="22" y="61"/>
                </a:cubicBezTo>
                <a:cubicBezTo>
                  <a:pt x="20" y="61"/>
                  <a:pt x="20" y="61"/>
                  <a:pt x="20" y="61"/>
                </a:cubicBezTo>
                <a:cubicBezTo>
                  <a:pt x="20" y="60"/>
                  <a:pt x="20" y="60"/>
                  <a:pt x="20" y="60"/>
                </a:cubicBezTo>
                <a:cubicBezTo>
                  <a:pt x="20" y="59"/>
                  <a:pt x="19" y="58"/>
                  <a:pt x="19" y="57"/>
                </a:cubicBezTo>
                <a:cubicBezTo>
                  <a:pt x="19" y="56"/>
                  <a:pt x="19" y="55"/>
                  <a:pt x="20" y="54"/>
                </a:cubicBezTo>
                <a:cubicBezTo>
                  <a:pt x="20" y="54"/>
                  <a:pt x="20" y="54"/>
                  <a:pt x="20" y="54"/>
                </a:cubicBezTo>
                <a:cubicBezTo>
                  <a:pt x="20" y="54"/>
                  <a:pt x="20" y="54"/>
                  <a:pt x="20" y="54"/>
                </a:cubicBezTo>
                <a:cubicBezTo>
                  <a:pt x="20" y="53"/>
                  <a:pt x="19" y="52"/>
                  <a:pt x="19" y="51"/>
                </a:cubicBezTo>
                <a:cubicBezTo>
                  <a:pt x="19" y="50"/>
                  <a:pt x="19" y="49"/>
                  <a:pt x="20" y="48"/>
                </a:cubicBezTo>
                <a:cubicBezTo>
                  <a:pt x="20" y="47"/>
                  <a:pt x="20" y="47"/>
                  <a:pt x="20" y="47"/>
                </a:cubicBezTo>
                <a:cubicBezTo>
                  <a:pt x="21" y="47"/>
                  <a:pt x="21" y="47"/>
                  <a:pt x="21" y="47"/>
                </a:cubicBezTo>
                <a:cubicBezTo>
                  <a:pt x="22" y="47"/>
                  <a:pt x="22" y="47"/>
                  <a:pt x="22" y="47"/>
                </a:cubicBezTo>
                <a:cubicBezTo>
                  <a:pt x="22" y="44"/>
                  <a:pt x="22" y="44"/>
                  <a:pt x="22" y="44"/>
                </a:cubicBezTo>
                <a:cubicBezTo>
                  <a:pt x="20" y="43"/>
                  <a:pt x="18" y="41"/>
                  <a:pt x="17" y="39"/>
                </a:cubicBezTo>
                <a:cubicBezTo>
                  <a:pt x="15" y="37"/>
                  <a:pt x="14" y="34"/>
                  <a:pt x="14" y="31"/>
                </a:cubicBezTo>
                <a:cubicBezTo>
                  <a:pt x="14" y="26"/>
                  <a:pt x="16" y="22"/>
                  <a:pt x="19" y="19"/>
                </a:cubicBezTo>
                <a:cubicBezTo>
                  <a:pt x="22" y="17"/>
                  <a:pt x="26" y="15"/>
                  <a:pt x="30" y="15"/>
                </a:cubicBezTo>
                <a:close/>
                <a:moveTo>
                  <a:pt x="35" y="62"/>
                </a:moveTo>
                <a:cubicBezTo>
                  <a:pt x="35" y="62"/>
                  <a:pt x="35" y="62"/>
                  <a:pt x="35" y="62"/>
                </a:cubicBezTo>
                <a:cubicBezTo>
                  <a:pt x="35" y="65"/>
                  <a:pt x="33" y="67"/>
                  <a:pt x="30" y="67"/>
                </a:cubicBezTo>
                <a:cubicBezTo>
                  <a:pt x="28" y="67"/>
                  <a:pt x="26" y="65"/>
                  <a:pt x="26" y="63"/>
                </a:cubicBezTo>
                <a:cubicBezTo>
                  <a:pt x="35" y="62"/>
                  <a:pt x="35" y="62"/>
                  <a:pt x="35" y="62"/>
                </a:cubicBezTo>
                <a:close/>
                <a:moveTo>
                  <a:pt x="38" y="55"/>
                </a:moveTo>
                <a:cubicBezTo>
                  <a:pt x="23" y="57"/>
                  <a:pt x="23" y="57"/>
                  <a:pt x="23" y="57"/>
                </a:cubicBezTo>
                <a:cubicBezTo>
                  <a:pt x="23" y="57"/>
                  <a:pt x="23" y="57"/>
                  <a:pt x="23" y="57"/>
                </a:cubicBezTo>
                <a:cubicBezTo>
                  <a:pt x="23" y="57"/>
                  <a:pt x="23" y="57"/>
                  <a:pt x="23" y="57"/>
                </a:cubicBezTo>
                <a:cubicBezTo>
                  <a:pt x="38" y="56"/>
                  <a:pt x="38" y="56"/>
                  <a:pt x="38" y="56"/>
                </a:cubicBezTo>
                <a:cubicBezTo>
                  <a:pt x="38" y="56"/>
                  <a:pt x="38" y="56"/>
                  <a:pt x="38" y="55"/>
                </a:cubicBezTo>
                <a:cubicBezTo>
                  <a:pt x="38" y="55"/>
                  <a:pt x="38" y="55"/>
                  <a:pt x="38" y="55"/>
                </a:cubicBezTo>
                <a:close/>
                <a:moveTo>
                  <a:pt x="38" y="49"/>
                </a:moveTo>
                <a:cubicBezTo>
                  <a:pt x="23" y="51"/>
                  <a:pt x="23" y="51"/>
                  <a:pt x="23" y="51"/>
                </a:cubicBezTo>
                <a:cubicBezTo>
                  <a:pt x="23" y="51"/>
                  <a:pt x="23" y="51"/>
                  <a:pt x="23" y="51"/>
                </a:cubicBezTo>
                <a:cubicBezTo>
                  <a:pt x="23" y="51"/>
                  <a:pt x="23" y="51"/>
                  <a:pt x="23" y="51"/>
                </a:cubicBezTo>
                <a:cubicBezTo>
                  <a:pt x="38" y="50"/>
                  <a:pt x="38" y="50"/>
                  <a:pt x="38" y="50"/>
                </a:cubicBezTo>
                <a:cubicBezTo>
                  <a:pt x="38" y="50"/>
                  <a:pt x="38" y="50"/>
                  <a:pt x="38" y="50"/>
                </a:cubicBezTo>
                <a:cubicBezTo>
                  <a:pt x="38" y="49"/>
                  <a:pt x="38" y="49"/>
                  <a:pt x="38" y="49"/>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
        <p:nvSpPr>
          <p:cNvPr id="4" name="矩形 3">
            <a:extLst>
              <a:ext uri="{FF2B5EF4-FFF2-40B4-BE49-F238E27FC236}">
                <a16:creationId xmlns:a16="http://schemas.microsoft.com/office/drawing/2014/main" id="{3C850F4D-589F-4910-84E3-D0F0A2AB2B60}"/>
              </a:ext>
            </a:extLst>
          </p:cNvPr>
          <p:cNvSpPr/>
          <p:nvPr/>
        </p:nvSpPr>
        <p:spPr>
          <a:xfrm>
            <a:off x="414555" y="1232922"/>
            <a:ext cx="7414211" cy="224676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宋体"/>
              </a:rPr>
              <a:t>派生类构造函数的执行顺序同样为</a:t>
            </a:r>
            <a:r>
              <a:rPr kumimoji="0" lang="en-US" altLang="zh-CN" sz="2800" b="1" i="0" u="none" strike="noStrike" kern="0" cap="none" spc="0" normalizeH="0" baseline="0" noProof="0" dirty="0">
                <a:ln>
                  <a:noFill/>
                </a:ln>
                <a:solidFill>
                  <a:srgbClr val="000000"/>
                </a:solidFill>
                <a:effectLst/>
                <a:uLnTx/>
                <a:uFillTx/>
                <a:latin typeface="Times New Roman"/>
                <a:ea typeface="宋体"/>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宋体"/>
              </a:rPr>
              <a:t>先调用基类的构造函数，</a:t>
            </a:r>
            <a:endParaRPr kumimoji="0" lang="en-US" altLang="zh-CN" sz="28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Times New Roman"/>
                <a:ea typeface="宋体"/>
              </a:rPr>
              <a:t>再执行派生类构造函数的函数体。</a:t>
            </a:r>
            <a:endParaRPr kumimoji="0" lang="en-US" altLang="zh-CN" sz="2800" b="1" i="0" u="none" strike="noStrike" kern="0" cap="none" spc="0" normalizeH="0" baseline="0" noProof="0" dirty="0">
              <a:ln>
                <a:noFill/>
              </a:ln>
              <a:solidFill>
                <a:srgbClr val="000000"/>
              </a:solidFill>
              <a:effectLst/>
              <a:uLnTx/>
              <a:uFillTx/>
              <a:latin typeface="Times New Roman"/>
              <a:ea typeface="宋体"/>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srgbClr val="FF0000"/>
                </a:solidFill>
                <a:effectLst/>
                <a:uLnTx/>
                <a:uFillTx/>
                <a:latin typeface="Times New Roman"/>
                <a:ea typeface="宋体"/>
              </a:rPr>
              <a:t>调用基类构造函数的顺序是按照</a:t>
            </a:r>
            <a:r>
              <a:rPr kumimoji="0" lang="zh-CN" altLang="en-US" sz="2800" b="1" i="0" u="none" strike="noStrike" kern="0" cap="none" spc="0" normalizeH="0" baseline="0" noProof="0" dirty="0">
                <a:ln>
                  <a:noFill/>
                </a:ln>
                <a:solidFill>
                  <a:srgbClr val="0070C0"/>
                </a:solidFill>
                <a:effectLst/>
                <a:uLnTx/>
                <a:uFillTx/>
                <a:latin typeface="Times New Roman"/>
                <a:ea typeface="宋体"/>
              </a:rPr>
              <a:t>声明</a:t>
            </a:r>
            <a:r>
              <a:rPr kumimoji="0" lang="zh-CN" altLang="en-US" sz="2800" b="1" i="0" u="none" strike="noStrike" kern="0" cap="none" spc="0" normalizeH="0" baseline="0" noProof="0" dirty="0">
                <a:ln>
                  <a:noFill/>
                </a:ln>
                <a:solidFill>
                  <a:srgbClr val="FF0000"/>
                </a:solidFill>
                <a:effectLst/>
                <a:uLnTx/>
                <a:uFillTx/>
                <a:latin typeface="Times New Roman"/>
                <a:ea typeface="宋体"/>
              </a:rPr>
              <a:t>派生类时基类出现的顺序。</a:t>
            </a:r>
            <a:endParaRPr kumimoji="0" lang="zh-CN" altLang="en-US" sz="1800" b="0" i="0" u="none" strike="noStrike" kern="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389462715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06062" y="1088830"/>
            <a:ext cx="2960915" cy="2960915"/>
            <a:chOff x="3106056" y="885627"/>
            <a:chExt cx="2960915" cy="2960915"/>
          </a:xfrm>
        </p:grpSpPr>
        <p:sp>
          <p:nvSpPr>
            <p:cNvPr id="2" name="椭圆 1"/>
            <p:cNvSpPr/>
            <p:nvPr/>
          </p:nvSpPr>
          <p:spPr>
            <a:xfrm>
              <a:off x="3106056" y="885627"/>
              <a:ext cx="2960915" cy="2960915"/>
            </a:xfrm>
            <a:prstGeom prst="ellipse">
              <a:avLst/>
            </a:prstGeom>
            <a:ln>
              <a:noFill/>
            </a:ln>
            <a:effectLst>
              <a:outerShdw blurRad="63500" dist="38100" dir="2700000" algn="tl" rotWithShape="0">
                <a:prstClr val="black">
                  <a:alpha val="5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78626" y="1678238"/>
              <a:ext cx="1415772" cy="1137491"/>
            </a:xfrm>
            <a:prstGeom prst="rect">
              <a:avLst/>
            </a:prstGeom>
            <a:noFill/>
          </p:spPr>
          <p:txBody>
            <a:bodyPr wrap="none" rtlCol="0">
              <a:spAutoFit/>
            </a:bodyPr>
            <a:lstStyle/>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多重继承</a:t>
              </a:r>
              <a:endParaRPr lang="en-US" altLang="zh-CN" sz="2400" b="1" dirty="0">
                <a:solidFill>
                  <a:schemeClr val="bg1"/>
                </a:solidFill>
                <a:latin typeface="微软雅黑 Light" panose="020B0502040204020203" pitchFamily="34" charset="-122"/>
                <a:ea typeface="微软雅黑 Light" panose="020B0502040204020203" pitchFamily="34" charset="-122"/>
              </a:endParaRPr>
            </a:p>
            <a:p>
              <a:pPr algn="ctr">
                <a:lnSpc>
                  <a:spcPct val="150000"/>
                </a:lnSpc>
              </a:pPr>
              <a:r>
                <a:rPr lang="zh-CN" altLang="en-US" sz="2400" b="1" dirty="0">
                  <a:solidFill>
                    <a:schemeClr val="bg1"/>
                  </a:solidFill>
                  <a:latin typeface="微软雅黑 Light" panose="020B0502040204020203" pitchFamily="34" charset="-122"/>
                  <a:ea typeface="微软雅黑 Light" panose="020B0502040204020203" pitchFamily="34" charset="-122"/>
                </a:rPr>
                <a:t>的特点</a:t>
              </a:r>
            </a:p>
          </p:txBody>
        </p:sp>
      </p:grpSp>
      <p:sp>
        <p:nvSpPr>
          <p:cNvPr id="5" name="矩形 1">
            <a:extLst>
              <a:ext uri="{FF2B5EF4-FFF2-40B4-BE49-F238E27FC236}">
                <a16:creationId xmlns:a16="http://schemas.microsoft.com/office/drawing/2014/main" id="{6D197385-827B-4EFC-8E3D-F8D33371CE28}"/>
              </a:ext>
            </a:extLst>
          </p:cNvPr>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Freeform 691">
            <a:extLst>
              <a:ext uri="{FF2B5EF4-FFF2-40B4-BE49-F238E27FC236}">
                <a16:creationId xmlns:a16="http://schemas.microsoft.com/office/drawing/2014/main" id="{B7F96D6A-8099-439E-AAE5-8C75A2626AAE}"/>
              </a:ext>
            </a:extLst>
          </p:cNvPr>
          <p:cNvSpPr>
            <a:spLocks noEditPoints="1"/>
          </p:cNvSpPr>
          <p:nvPr/>
        </p:nvSpPr>
        <p:spPr bwMode="auto">
          <a:xfrm>
            <a:off x="421161" y="308753"/>
            <a:ext cx="394323" cy="364932"/>
          </a:xfrm>
          <a:custGeom>
            <a:avLst/>
            <a:gdLst>
              <a:gd name="T0" fmla="*/ 9 w 68"/>
              <a:gd name="T1" fmla="*/ 0 h 63"/>
              <a:gd name="T2" fmla="*/ 47 w 68"/>
              <a:gd name="T3" fmla="*/ 0 h 63"/>
              <a:gd name="T4" fmla="*/ 53 w 68"/>
              <a:gd name="T5" fmla="*/ 3 h 63"/>
              <a:gd name="T6" fmla="*/ 55 w 68"/>
              <a:gd name="T7" fmla="*/ 8 h 63"/>
              <a:gd name="T8" fmla="*/ 55 w 68"/>
              <a:gd name="T9" fmla="*/ 32 h 63"/>
              <a:gd name="T10" fmla="*/ 53 w 68"/>
              <a:gd name="T11" fmla="*/ 38 h 63"/>
              <a:gd name="T12" fmla="*/ 47 w 68"/>
              <a:gd name="T13" fmla="*/ 40 h 63"/>
              <a:gd name="T14" fmla="*/ 44 w 68"/>
              <a:gd name="T15" fmla="*/ 40 h 63"/>
              <a:gd name="T16" fmla="*/ 43 w 68"/>
              <a:gd name="T17" fmla="*/ 48 h 63"/>
              <a:gd name="T18" fmla="*/ 43 w 68"/>
              <a:gd name="T19" fmla="*/ 55 h 63"/>
              <a:gd name="T20" fmla="*/ 39 w 68"/>
              <a:gd name="T21" fmla="*/ 50 h 63"/>
              <a:gd name="T22" fmla="*/ 32 w 68"/>
              <a:gd name="T23" fmla="*/ 40 h 63"/>
              <a:gd name="T24" fmla="*/ 9 w 68"/>
              <a:gd name="T25" fmla="*/ 40 h 63"/>
              <a:gd name="T26" fmla="*/ 3 w 68"/>
              <a:gd name="T27" fmla="*/ 38 h 63"/>
              <a:gd name="T28" fmla="*/ 0 w 68"/>
              <a:gd name="T29" fmla="*/ 32 h 63"/>
              <a:gd name="T30" fmla="*/ 0 w 68"/>
              <a:gd name="T31" fmla="*/ 8 h 63"/>
              <a:gd name="T32" fmla="*/ 3 w 68"/>
              <a:gd name="T33" fmla="*/ 3 h 63"/>
              <a:gd name="T34" fmla="*/ 9 w 68"/>
              <a:gd name="T35" fmla="*/ 0 h 63"/>
              <a:gd name="T36" fmla="*/ 60 w 68"/>
              <a:gd name="T37" fmla="*/ 13 h 63"/>
              <a:gd name="T38" fmla="*/ 60 w 68"/>
              <a:gd name="T39" fmla="*/ 32 h 63"/>
              <a:gd name="T40" fmla="*/ 56 w 68"/>
              <a:gd name="T41" fmla="*/ 41 h 63"/>
              <a:gd name="T42" fmla="*/ 49 w 68"/>
              <a:gd name="T43" fmla="*/ 45 h 63"/>
              <a:gd name="T44" fmla="*/ 48 w 68"/>
              <a:gd name="T45" fmla="*/ 52 h 63"/>
              <a:gd name="T46" fmla="*/ 62 w 68"/>
              <a:gd name="T47" fmla="*/ 52 h 63"/>
              <a:gd name="T48" fmla="*/ 68 w 68"/>
              <a:gd name="T49" fmla="*/ 45 h 63"/>
              <a:gd name="T50" fmla="*/ 68 w 68"/>
              <a:gd name="T51" fmla="*/ 19 h 63"/>
              <a:gd name="T52" fmla="*/ 62 w 68"/>
              <a:gd name="T53" fmla="*/ 13 h 63"/>
              <a:gd name="T54" fmla="*/ 60 w 68"/>
              <a:gd name="T55" fmla="*/ 13 h 63"/>
              <a:gd name="T56" fmla="*/ 34 w 68"/>
              <a:gd name="T57" fmla="*/ 52 h 63"/>
              <a:gd name="T58" fmla="*/ 30 w 68"/>
              <a:gd name="T59" fmla="*/ 45 h 63"/>
              <a:gd name="T60" fmla="*/ 13 w 68"/>
              <a:gd name="T61" fmla="*/ 45 h 63"/>
              <a:gd name="T62" fmla="*/ 13 w 68"/>
              <a:gd name="T63" fmla="*/ 45 h 63"/>
              <a:gd name="T64" fmla="*/ 20 w 68"/>
              <a:gd name="T65" fmla="*/ 52 h 63"/>
              <a:gd name="T66" fmla="*/ 21 w 68"/>
              <a:gd name="T67" fmla="*/ 52 h 63"/>
              <a:gd name="T68" fmla="*/ 21 w 68"/>
              <a:gd name="T69" fmla="*/ 63 h 63"/>
              <a:gd name="T70" fmla="*/ 28 w 68"/>
              <a:gd name="T71" fmla="*/ 52 h 63"/>
              <a:gd name="T72" fmla="*/ 34 w 68"/>
              <a:gd name="T73" fmla="*/ 52 h 63"/>
              <a:gd name="T74" fmla="*/ 47 w 68"/>
              <a:gd name="T75" fmla="*/ 5 h 63"/>
              <a:gd name="T76" fmla="*/ 9 w 68"/>
              <a:gd name="T77" fmla="*/ 5 h 63"/>
              <a:gd name="T78" fmla="*/ 6 w 68"/>
              <a:gd name="T79" fmla="*/ 6 h 63"/>
              <a:gd name="T80" fmla="*/ 5 w 68"/>
              <a:gd name="T81" fmla="*/ 8 h 63"/>
              <a:gd name="T82" fmla="*/ 5 w 68"/>
              <a:gd name="T83" fmla="*/ 32 h 63"/>
              <a:gd name="T84" fmla="*/ 6 w 68"/>
              <a:gd name="T85" fmla="*/ 34 h 63"/>
              <a:gd name="T86" fmla="*/ 9 w 68"/>
              <a:gd name="T87" fmla="*/ 35 h 63"/>
              <a:gd name="T88" fmla="*/ 33 w 68"/>
              <a:gd name="T89" fmla="*/ 35 h 63"/>
              <a:gd name="T90" fmla="*/ 34 w 68"/>
              <a:gd name="T91" fmla="*/ 35 h 63"/>
              <a:gd name="T92" fmla="*/ 35 w 68"/>
              <a:gd name="T93" fmla="*/ 36 h 63"/>
              <a:gd name="T94" fmla="*/ 39 w 68"/>
              <a:gd name="T95" fmla="*/ 42 h 63"/>
              <a:gd name="T96" fmla="*/ 40 w 68"/>
              <a:gd name="T97" fmla="*/ 37 h 63"/>
              <a:gd name="T98" fmla="*/ 40 w 68"/>
              <a:gd name="T99" fmla="*/ 35 h 63"/>
              <a:gd name="T100" fmla="*/ 42 w 68"/>
              <a:gd name="T101" fmla="*/ 35 h 63"/>
              <a:gd name="T102" fmla="*/ 47 w 68"/>
              <a:gd name="T103" fmla="*/ 35 h 63"/>
              <a:gd name="T104" fmla="*/ 49 w 68"/>
              <a:gd name="T105" fmla="*/ 34 h 63"/>
              <a:gd name="T106" fmla="*/ 50 w 68"/>
              <a:gd name="T107" fmla="*/ 32 h 63"/>
              <a:gd name="T108" fmla="*/ 50 w 68"/>
              <a:gd name="T109" fmla="*/ 8 h 63"/>
              <a:gd name="T110" fmla="*/ 49 w 68"/>
              <a:gd name="T111" fmla="*/ 6 h 63"/>
              <a:gd name="T112" fmla="*/ 47 w 68"/>
              <a:gd name="T113"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8" h="63">
                <a:moveTo>
                  <a:pt x="9" y="0"/>
                </a:moveTo>
                <a:cubicBezTo>
                  <a:pt x="47" y="0"/>
                  <a:pt x="47" y="0"/>
                  <a:pt x="47" y="0"/>
                </a:cubicBezTo>
                <a:cubicBezTo>
                  <a:pt x="49" y="0"/>
                  <a:pt x="51" y="1"/>
                  <a:pt x="53" y="3"/>
                </a:cubicBezTo>
                <a:cubicBezTo>
                  <a:pt x="54" y="4"/>
                  <a:pt x="55" y="6"/>
                  <a:pt x="55" y="8"/>
                </a:cubicBezTo>
                <a:cubicBezTo>
                  <a:pt x="55" y="32"/>
                  <a:pt x="55" y="32"/>
                  <a:pt x="55" y="32"/>
                </a:cubicBezTo>
                <a:cubicBezTo>
                  <a:pt x="55" y="34"/>
                  <a:pt x="54" y="36"/>
                  <a:pt x="53" y="38"/>
                </a:cubicBezTo>
                <a:cubicBezTo>
                  <a:pt x="51" y="39"/>
                  <a:pt x="49" y="40"/>
                  <a:pt x="47" y="40"/>
                </a:cubicBezTo>
                <a:cubicBezTo>
                  <a:pt x="44" y="40"/>
                  <a:pt x="44" y="40"/>
                  <a:pt x="44" y="40"/>
                </a:cubicBezTo>
                <a:cubicBezTo>
                  <a:pt x="43" y="48"/>
                  <a:pt x="43" y="48"/>
                  <a:pt x="43" y="48"/>
                </a:cubicBezTo>
                <a:cubicBezTo>
                  <a:pt x="43" y="55"/>
                  <a:pt x="43" y="55"/>
                  <a:pt x="43" y="55"/>
                </a:cubicBezTo>
                <a:cubicBezTo>
                  <a:pt x="39" y="50"/>
                  <a:pt x="39" y="50"/>
                  <a:pt x="39" y="50"/>
                </a:cubicBezTo>
                <a:cubicBezTo>
                  <a:pt x="32" y="40"/>
                  <a:pt x="32" y="40"/>
                  <a:pt x="32" y="40"/>
                </a:cubicBezTo>
                <a:cubicBezTo>
                  <a:pt x="9" y="40"/>
                  <a:pt x="9" y="40"/>
                  <a:pt x="9" y="40"/>
                </a:cubicBezTo>
                <a:cubicBezTo>
                  <a:pt x="6" y="40"/>
                  <a:pt x="4" y="39"/>
                  <a:pt x="3" y="38"/>
                </a:cubicBezTo>
                <a:cubicBezTo>
                  <a:pt x="1" y="36"/>
                  <a:pt x="0" y="34"/>
                  <a:pt x="0" y="32"/>
                </a:cubicBezTo>
                <a:cubicBezTo>
                  <a:pt x="0" y="8"/>
                  <a:pt x="0" y="8"/>
                  <a:pt x="0" y="8"/>
                </a:cubicBezTo>
                <a:cubicBezTo>
                  <a:pt x="0" y="6"/>
                  <a:pt x="1" y="4"/>
                  <a:pt x="3" y="3"/>
                </a:cubicBezTo>
                <a:cubicBezTo>
                  <a:pt x="4" y="1"/>
                  <a:pt x="6" y="0"/>
                  <a:pt x="9" y="0"/>
                </a:cubicBezTo>
                <a:close/>
                <a:moveTo>
                  <a:pt x="60" y="13"/>
                </a:moveTo>
                <a:cubicBezTo>
                  <a:pt x="60" y="32"/>
                  <a:pt x="60" y="32"/>
                  <a:pt x="60" y="32"/>
                </a:cubicBezTo>
                <a:cubicBezTo>
                  <a:pt x="60" y="35"/>
                  <a:pt x="59" y="39"/>
                  <a:pt x="56" y="41"/>
                </a:cubicBezTo>
                <a:cubicBezTo>
                  <a:pt x="54" y="43"/>
                  <a:pt x="51" y="44"/>
                  <a:pt x="49" y="45"/>
                </a:cubicBezTo>
                <a:cubicBezTo>
                  <a:pt x="48" y="52"/>
                  <a:pt x="48" y="52"/>
                  <a:pt x="48" y="52"/>
                </a:cubicBezTo>
                <a:cubicBezTo>
                  <a:pt x="62" y="52"/>
                  <a:pt x="62" y="52"/>
                  <a:pt x="62" y="52"/>
                </a:cubicBezTo>
                <a:cubicBezTo>
                  <a:pt x="65" y="52"/>
                  <a:pt x="68" y="49"/>
                  <a:pt x="68" y="45"/>
                </a:cubicBezTo>
                <a:cubicBezTo>
                  <a:pt x="68" y="19"/>
                  <a:pt x="68" y="19"/>
                  <a:pt x="68" y="19"/>
                </a:cubicBezTo>
                <a:cubicBezTo>
                  <a:pt x="68" y="16"/>
                  <a:pt x="65" y="13"/>
                  <a:pt x="62" y="13"/>
                </a:cubicBezTo>
                <a:cubicBezTo>
                  <a:pt x="60" y="13"/>
                  <a:pt x="60" y="13"/>
                  <a:pt x="60" y="13"/>
                </a:cubicBezTo>
                <a:close/>
                <a:moveTo>
                  <a:pt x="34" y="52"/>
                </a:moveTo>
                <a:cubicBezTo>
                  <a:pt x="30" y="45"/>
                  <a:pt x="30" y="45"/>
                  <a:pt x="30" y="45"/>
                </a:cubicBezTo>
                <a:cubicBezTo>
                  <a:pt x="13" y="45"/>
                  <a:pt x="13" y="45"/>
                  <a:pt x="13" y="45"/>
                </a:cubicBezTo>
                <a:cubicBezTo>
                  <a:pt x="13" y="45"/>
                  <a:pt x="13" y="45"/>
                  <a:pt x="13" y="45"/>
                </a:cubicBezTo>
                <a:cubicBezTo>
                  <a:pt x="13" y="49"/>
                  <a:pt x="16" y="52"/>
                  <a:pt x="20" y="52"/>
                </a:cubicBezTo>
                <a:cubicBezTo>
                  <a:pt x="21" y="52"/>
                  <a:pt x="21" y="52"/>
                  <a:pt x="21" y="52"/>
                </a:cubicBezTo>
                <a:cubicBezTo>
                  <a:pt x="21" y="63"/>
                  <a:pt x="21" y="63"/>
                  <a:pt x="21" y="63"/>
                </a:cubicBezTo>
                <a:cubicBezTo>
                  <a:pt x="28" y="52"/>
                  <a:pt x="28" y="52"/>
                  <a:pt x="28" y="52"/>
                </a:cubicBezTo>
                <a:cubicBezTo>
                  <a:pt x="34" y="52"/>
                  <a:pt x="34" y="52"/>
                  <a:pt x="34" y="52"/>
                </a:cubicBezTo>
                <a:close/>
                <a:moveTo>
                  <a:pt x="47" y="5"/>
                </a:moveTo>
                <a:cubicBezTo>
                  <a:pt x="9" y="5"/>
                  <a:pt x="9" y="5"/>
                  <a:pt x="9" y="5"/>
                </a:cubicBezTo>
                <a:cubicBezTo>
                  <a:pt x="8" y="5"/>
                  <a:pt x="7" y="5"/>
                  <a:pt x="6" y="6"/>
                </a:cubicBezTo>
                <a:cubicBezTo>
                  <a:pt x="6" y="7"/>
                  <a:pt x="5" y="7"/>
                  <a:pt x="5" y="8"/>
                </a:cubicBezTo>
                <a:cubicBezTo>
                  <a:pt x="5" y="32"/>
                  <a:pt x="5" y="32"/>
                  <a:pt x="5" y="32"/>
                </a:cubicBezTo>
                <a:cubicBezTo>
                  <a:pt x="5" y="33"/>
                  <a:pt x="6" y="34"/>
                  <a:pt x="6" y="34"/>
                </a:cubicBezTo>
                <a:cubicBezTo>
                  <a:pt x="7" y="35"/>
                  <a:pt x="8" y="35"/>
                  <a:pt x="9" y="35"/>
                </a:cubicBezTo>
                <a:cubicBezTo>
                  <a:pt x="33" y="35"/>
                  <a:pt x="33" y="35"/>
                  <a:pt x="33" y="35"/>
                </a:cubicBezTo>
                <a:cubicBezTo>
                  <a:pt x="34" y="35"/>
                  <a:pt x="34" y="35"/>
                  <a:pt x="34" y="35"/>
                </a:cubicBezTo>
                <a:cubicBezTo>
                  <a:pt x="35" y="36"/>
                  <a:pt x="35" y="36"/>
                  <a:pt x="35" y="36"/>
                </a:cubicBezTo>
                <a:cubicBezTo>
                  <a:pt x="39" y="42"/>
                  <a:pt x="39" y="42"/>
                  <a:pt x="39" y="42"/>
                </a:cubicBezTo>
                <a:cubicBezTo>
                  <a:pt x="40" y="37"/>
                  <a:pt x="40" y="37"/>
                  <a:pt x="40" y="37"/>
                </a:cubicBezTo>
                <a:cubicBezTo>
                  <a:pt x="40" y="35"/>
                  <a:pt x="40" y="35"/>
                  <a:pt x="40" y="35"/>
                </a:cubicBezTo>
                <a:cubicBezTo>
                  <a:pt x="42" y="35"/>
                  <a:pt x="42" y="35"/>
                  <a:pt x="42" y="35"/>
                </a:cubicBezTo>
                <a:cubicBezTo>
                  <a:pt x="47" y="35"/>
                  <a:pt x="47" y="35"/>
                  <a:pt x="47" y="35"/>
                </a:cubicBezTo>
                <a:cubicBezTo>
                  <a:pt x="48" y="35"/>
                  <a:pt x="49" y="35"/>
                  <a:pt x="49" y="34"/>
                </a:cubicBezTo>
                <a:cubicBezTo>
                  <a:pt x="50" y="34"/>
                  <a:pt x="50" y="33"/>
                  <a:pt x="50" y="32"/>
                </a:cubicBezTo>
                <a:cubicBezTo>
                  <a:pt x="50" y="8"/>
                  <a:pt x="50" y="8"/>
                  <a:pt x="50" y="8"/>
                </a:cubicBezTo>
                <a:cubicBezTo>
                  <a:pt x="50" y="7"/>
                  <a:pt x="50" y="7"/>
                  <a:pt x="49" y="6"/>
                </a:cubicBezTo>
                <a:cubicBezTo>
                  <a:pt x="49" y="5"/>
                  <a:pt x="48" y="5"/>
                  <a:pt x="47" y="5"/>
                </a:cubicBezTo>
                <a:close/>
              </a:path>
            </a:pathLst>
          </a:custGeom>
          <a:solidFill>
            <a:schemeClr val="bg1"/>
          </a:solidFill>
          <a:ln>
            <a:noFill/>
          </a:ln>
        </p:spPr>
        <p:txBody>
          <a:bodyPr vert="horz" wrap="square" lIns="68580" tIns="34291" rIns="68580" bIns="34291" numCol="1" anchor="t" anchorCtr="0" compatLnSpc="1">
            <a:prstTxWarp prst="textNoShape">
              <a:avLst/>
            </a:prstTxWarp>
          </a:bodyPr>
          <a:lstStyle/>
          <a:p>
            <a:endParaRPr lang="zh-CN" altLang="en-US" sz="1351"/>
          </a:p>
        </p:txBody>
      </p:sp>
    </p:spTree>
    <p:extLst>
      <p:ext uri="{BB962C8B-B14F-4D97-AF65-F5344CB8AC3E}">
        <p14:creationId xmlns:p14="http://schemas.microsoft.com/office/powerpoint/2010/main" val="2890282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4000" y="1"/>
            <a:ext cx="685800" cy="850900"/>
          </a:xfrm>
          <a:custGeom>
            <a:avLst/>
            <a:gdLst>
              <a:gd name="connsiteX0" fmla="*/ 0 w 685800"/>
              <a:gd name="connsiteY0" fmla="*/ 0 h 1104900"/>
              <a:gd name="connsiteX1" fmla="*/ 685800 w 685800"/>
              <a:gd name="connsiteY1" fmla="*/ 0 h 1104900"/>
              <a:gd name="connsiteX2" fmla="*/ 685800 w 685800"/>
              <a:gd name="connsiteY2" fmla="*/ 1104900 h 1104900"/>
              <a:gd name="connsiteX3" fmla="*/ 0 w 685800"/>
              <a:gd name="connsiteY3" fmla="*/ 1104900 h 1104900"/>
              <a:gd name="connsiteX4" fmla="*/ 0 w 685800"/>
              <a:gd name="connsiteY4" fmla="*/ 0 h 1104900"/>
              <a:gd name="connsiteX0" fmla="*/ 0 w 685800"/>
              <a:gd name="connsiteY0" fmla="*/ 0 h 1104900"/>
              <a:gd name="connsiteX1" fmla="*/ 685800 w 685800"/>
              <a:gd name="connsiteY1" fmla="*/ 0 h 1104900"/>
              <a:gd name="connsiteX2" fmla="*/ 685800 w 685800"/>
              <a:gd name="connsiteY2" fmla="*/ 1104900 h 1104900"/>
              <a:gd name="connsiteX3" fmla="*/ 342900 w 685800"/>
              <a:gd name="connsiteY3" fmla="*/ 1092200 h 1104900"/>
              <a:gd name="connsiteX4" fmla="*/ 0 w 685800"/>
              <a:gd name="connsiteY4" fmla="*/ 1104900 h 1104900"/>
              <a:gd name="connsiteX5" fmla="*/ 0 w 685800"/>
              <a:gd name="connsiteY5" fmla="*/ 0 h 1104900"/>
              <a:gd name="connsiteX0" fmla="*/ 0 w 685800"/>
              <a:gd name="connsiteY0" fmla="*/ 0 h 1295400"/>
              <a:gd name="connsiteX1" fmla="*/ 685800 w 685800"/>
              <a:gd name="connsiteY1" fmla="*/ 0 h 1295400"/>
              <a:gd name="connsiteX2" fmla="*/ 685800 w 685800"/>
              <a:gd name="connsiteY2" fmla="*/ 1104900 h 1295400"/>
              <a:gd name="connsiteX3" fmla="*/ 342900 w 685800"/>
              <a:gd name="connsiteY3" fmla="*/ 1295400 h 1295400"/>
              <a:gd name="connsiteX4" fmla="*/ 0 w 685800"/>
              <a:gd name="connsiteY4" fmla="*/ 1104900 h 1295400"/>
              <a:gd name="connsiteX5" fmla="*/ 0 w 685800"/>
              <a:gd name="connsiteY5" fmla="*/ 0 h 129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1295400">
                <a:moveTo>
                  <a:pt x="0" y="0"/>
                </a:moveTo>
                <a:lnTo>
                  <a:pt x="685800" y="0"/>
                </a:lnTo>
                <a:lnTo>
                  <a:pt x="685800" y="1104900"/>
                </a:lnTo>
                <a:lnTo>
                  <a:pt x="342900" y="1295400"/>
                </a:lnTo>
                <a:lnTo>
                  <a:pt x="0" y="1104900"/>
                </a:lnTo>
                <a:lnTo>
                  <a:pt x="0" y="0"/>
                </a:lnTo>
                <a:close/>
              </a:path>
            </a:pathLst>
          </a:custGeom>
          <a:solidFill>
            <a:srgbClr val="171E2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p:cNvSpPr txBox="1"/>
          <p:nvPr/>
        </p:nvSpPr>
        <p:spPr>
          <a:xfrm>
            <a:off x="1009591" y="245420"/>
            <a:ext cx="3353803" cy="461665"/>
          </a:xfrm>
          <a:prstGeom prst="rect">
            <a:avLst/>
          </a:prstGeom>
          <a:noFill/>
        </p:spPr>
        <p:txBody>
          <a:bodyPr wrap="none" rtlCol="0">
            <a:spAutoFit/>
          </a:bodyPr>
          <a:lstStyle/>
          <a:p>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多重继承的二义性问题</a:t>
            </a:r>
          </a:p>
        </p:txBody>
      </p:sp>
      <p:sp>
        <p:nvSpPr>
          <p:cNvPr id="4" name="Freeform 1645"/>
          <p:cNvSpPr>
            <a:spLocks noEditPoints="1"/>
          </p:cNvSpPr>
          <p:nvPr/>
        </p:nvSpPr>
        <p:spPr bwMode="auto">
          <a:xfrm>
            <a:off x="415507" y="245420"/>
            <a:ext cx="362789" cy="338783"/>
          </a:xfrm>
          <a:custGeom>
            <a:avLst/>
            <a:gdLst>
              <a:gd name="T0" fmla="*/ 104 w 154"/>
              <a:gd name="T1" fmla="*/ 69 h 144"/>
              <a:gd name="T2" fmla="*/ 115 w 154"/>
              <a:gd name="T3" fmla="*/ 66 h 144"/>
              <a:gd name="T4" fmla="*/ 149 w 154"/>
              <a:gd name="T5" fmla="*/ 6 h 144"/>
              <a:gd name="T6" fmla="*/ 129 w 154"/>
              <a:gd name="T7" fmla="*/ 6 h 144"/>
              <a:gd name="T8" fmla="*/ 119 w 154"/>
              <a:gd name="T9" fmla="*/ 6 h 144"/>
              <a:gd name="T10" fmla="*/ 119 w 154"/>
              <a:gd name="T11" fmla="*/ 0 h 144"/>
              <a:gd name="T12" fmla="*/ 35 w 154"/>
              <a:gd name="T13" fmla="*/ 0 h 144"/>
              <a:gd name="T14" fmla="*/ 35 w 154"/>
              <a:gd name="T15" fmla="*/ 6 h 144"/>
              <a:gd name="T16" fmla="*/ 25 w 154"/>
              <a:gd name="T17" fmla="*/ 6 h 144"/>
              <a:gd name="T18" fmla="*/ 5 w 154"/>
              <a:gd name="T19" fmla="*/ 6 h 144"/>
              <a:gd name="T20" fmla="*/ 39 w 154"/>
              <a:gd name="T21" fmla="*/ 66 h 144"/>
              <a:gd name="T22" fmla="*/ 50 w 154"/>
              <a:gd name="T23" fmla="*/ 69 h 144"/>
              <a:gd name="T24" fmla="*/ 71 w 154"/>
              <a:gd name="T25" fmla="*/ 83 h 144"/>
              <a:gd name="T26" fmla="*/ 71 w 154"/>
              <a:gd name="T27" fmla="*/ 126 h 144"/>
              <a:gd name="T28" fmla="*/ 35 w 154"/>
              <a:gd name="T29" fmla="*/ 144 h 144"/>
              <a:gd name="T30" fmla="*/ 119 w 154"/>
              <a:gd name="T31" fmla="*/ 144 h 144"/>
              <a:gd name="T32" fmla="*/ 83 w 154"/>
              <a:gd name="T33" fmla="*/ 126 h 144"/>
              <a:gd name="T34" fmla="*/ 83 w 154"/>
              <a:gd name="T35" fmla="*/ 83 h 144"/>
              <a:gd name="T36" fmla="*/ 104 w 154"/>
              <a:gd name="T37" fmla="*/ 69 h 144"/>
              <a:gd name="T38" fmla="*/ 119 w 154"/>
              <a:gd name="T39" fmla="*/ 26 h 144"/>
              <a:gd name="T40" fmla="*/ 119 w 154"/>
              <a:gd name="T41" fmla="*/ 12 h 144"/>
              <a:gd name="T42" fmla="*/ 129 w 154"/>
              <a:gd name="T43" fmla="*/ 12 h 144"/>
              <a:gd name="T44" fmla="*/ 143 w 154"/>
              <a:gd name="T45" fmla="*/ 12 h 144"/>
              <a:gd name="T46" fmla="*/ 113 w 154"/>
              <a:gd name="T47" fmla="*/ 60 h 144"/>
              <a:gd name="T48" fmla="*/ 109 w 154"/>
              <a:gd name="T49" fmla="*/ 62 h 144"/>
              <a:gd name="T50" fmla="*/ 119 w 154"/>
              <a:gd name="T51" fmla="*/ 26 h 144"/>
              <a:gd name="T52" fmla="*/ 41 w 154"/>
              <a:gd name="T53" fmla="*/ 60 h 144"/>
              <a:gd name="T54" fmla="*/ 11 w 154"/>
              <a:gd name="T55" fmla="*/ 12 h 144"/>
              <a:gd name="T56" fmla="*/ 25 w 154"/>
              <a:gd name="T57" fmla="*/ 12 h 144"/>
              <a:gd name="T58" fmla="*/ 35 w 154"/>
              <a:gd name="T59" fmla="*/ 12 h 144"/>
              <a:gd name="T60" fmla="*/ 35 w 154"/>
              <a:gd name="T61" fmla="*/ 26 h 144"/>
              <a:gd name="T62" fmla="*/ 45 w 154"/>
              <a:gd name="T63" fmla="*/ 62 h 144"/>
              <a:gd name="T64" fmla="*/ 41 w 154"/>
              <a:gd name="T65" fmla="*/ 60 h 144"/>
              <a:gd name="T66" fmla="*/ 77 w 154"/>
              <a:gd name="T67" fmla="*/ 53 h 144"/>
              <a:gd name="T68" fmla="*/ 58 w 154"/>
              <a:gd name="T69" fmla="*/ 66 h 144"/>
              <a:gd name="T70" fmla="*/ 65 w 154"/>
              <a:gd name="T71" fmla="*/ 44 h 144"/>
              <a:gd name="T72" fmla="*/ 47 w 154"/>
              <a:gd name="T73" fmla="*/ 31 h 144"/>
              <a:gd name="T74" fmla="*/ 70 w 154"/>
              <a:gd name="T75" fmla="*/ 30 h 144"/>
              <a:gd name="T76" fmla="*/ 77 w 154"/>
              <a:gd name="T77" fmla="*/ 9 h 144"/>
              <a:gd name="T78" fmla="*/ 84 w 154"/>
              <a:gd name="T79" fmla="*/ 30 h 144"/>
              <a:gd name="T80" fmla="*/ 107 w 154"/>
              <a:gd name="T81" fmla="*/ 31 h 144"/>
              <a:gd name="T82" fmla="*/ 89 w 154"/>
              <a:gd name="T83" fmla="*/ 44 h 144"/>
              <a:gd name="T84" fmla="*/ 96 w 154"/>
              <a:gd name="T85" fmla="*/ 66 h 144"/>
              <a:gd name="T86" fmla="*/ 77 w 154"/>
              <a:gd name="T87" fmla="*/ 53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 h="144">
                <a:moveTo>
                  <a:pt x="104" y="69"/>
                </a:moveTo>
                <a:cubicBezTo>
                  <a:pt x="107" y="69"/>
                  <a:pt x="110" y="68"/>
                  <a:pt x="115" y="66"/>
                </a:cubicBezTo>
                <a:cubicBezTo>
                  <a:pt x="154" y="54"/>
                  <a:pt x="149" y="6"/>
                  <a:pt x="149" y="6"/>
                </a:cubicBezTo>
                <a:cubicBezTo>
                  <a:pt x="129" y="6"/>
                  <a:pt x="129" y="6"/>
                  <a:pt x="129" y="6"/>
                </a:cubicBezTo>
                <a:cubicBezTo>
                  <a:pt x="119" y="6"/>
                  <a:pt x="119" y="6"/>
                  <a:pt x="119" y="6"/>
                </a:cubicBezTo>
                <a:cubicBezTo>
                  <a:pt x="119" y="0"/>
                  <a:pt x="119" y="0"/>
                  <a:pt x="119" y="0"/>
                </a:cubicBezTo>
                <a:cubicBezTo>
                  <a:pt x="35" y="0"/>
                  <a:pt x="35" y="0"/>
                  <a:pt x="35" y="0"/>
                </a:cubicBezTo>
                <a:cubicBezTo>
                  <a:pt x="35" y="6"/>
                  <a:pt x="35" y="6"/>
                  <a:pt x="35" y="6"/>
                </a:cubicBezTo>
                <a:cubicBezTo>
                  <a:pt x="25" y="6"/>
                  <a:pt x="25" y="6"/>
                  <a:pt x="25" y="6"/>
                </a:cubicBezTo>
                <a:cubicBezTo>
                  <a:pt x="5" y="6"/>
                  <a:pt x="5" y="6"/>
                  <a:pt x="5" y="6"/>
                </a:cubicBezTo>
                <a:cubicBezTo>
                  <a:pt x="5" y="6"/>
                  <a:pt x="0" y="54"/>
                  <a:pt x="39" y="66"/>
                </a:cubicBezTo>
                <a:cubicBezTo>
                  <a:pt x="43" y="67"/>
                  <a:pt x="47" y="69"/>
                  <a:pt x="50" y="69"/>
                </a:cubicBezTo>
                <a:cubicBezTo>
                  <a:pt x="56" y="76"/>
                  <a:pt x="63" y="82"/>
                  <a:pt x="71" y="83"/>
                </a:cubicBezTo>
                <a:cubicBezTo>
                  <a:pt x="71" y="126"/>
                  <a:pt x="71" y="126"/>
                  <a:pt x="71" y="126"/>
                </a:cubicBezTo>
                <a:cubicBezTo>
                  <a:pt x="51" y="127"/>
                  <a:pt x="35" y="135"/>
                  <a:pt x="35" y="144"/>
                </a:cubicBezTo>
                <a:cubicBezTo>
                  <a:pt x="119" y="144"/>
                  <a:pt x="119" y="144"/>
                  <a:pt x="119" y="144"/>
                </a:cubicBezTo>
                <a:cubicBezTo>
                  <a:pt x="119" y="135"/>
                  <a:pt x="103" y="127"/>
                  <a:pt x="83" y="126"/>
                </a:cubicBezTo>
                <a:cubicBezTo>
                  <a:pt x="83" y="83"/>
                  <a:pt x="83" y="83"/>
                  <a:pt x="83" y="83"/>
                </a:cubicBezTo>
                <a:cubicBezTo>
                  <a:pt x="91" y="82"/>
                  <a:pt x="98" y="77"/>
                  <a:pt x="104" y="69"/>
                </a:cubicBezTo>
                <a:moveTo>
                  <a:pt x="119" y="26"/>
                </a:moveTo>
                <a:cubicBezTo>
                  <a:pt x="119" y="12"/>
                  <a:pt x="119" y="12"/>
                  <a:pt x="119" y="12"/>
                </a:cubicBezTo>
                <a:cubicBezTo>
                  <a:pt x="129" y="12"/>
                  <a:pt x="129" y="12"/>
                  <a:pt x="129" y="12"/>
                </a:cubicBezTo>
                <a:cubicBezTo>
                  <a:pt x="143" y="12"/>
                  <a:pt x="143" y="12"/>
                  <a:pt x="143" y="12"/>
                </a:cubicBezTo>
                <a:cubicBezTo>
                  <a:pt x="143" y="24"/>
                  <a:pt x="140" y="52"/>
                  <a:pt x="113" y="60"/>
                </a:cubicBezTo>
                <a:cubicBezTo>
                  <a:pt x="112" y="61"/>
                  <a:pt x="111" y="61"/>
                  <a:pt x="109" y="62"/>
                </a:cubicBezTo>
                <a:cubicBezTo>
                  <a:pt x="115" y="51"/>
                  <a:pt x="119" y="38"/>
                  <a:pt x="119" y="26"/>
                </a:cubicBezTo>
                <a:close/>
                <a:moveTo>
                  <a:pt x="41" y="60"/>
                </a:moveTo>
                <a:cubicBezTo>
                  <a:pt x="14" y="52"/>
                  <a:pt x="11" y="24"/>
                  <a:pt x="11" y="12"/>
                </a:cubicBezTo>
                <a:cubicBezTo>
                  <a:pt x="25" y="12"/>
                  <a:pt x="25" y="12"/>
                  <a:pt x="25" y="12"/>
                </a:cubicBezTo>
                <a:cubicBezTo>
                  <a:pt x="35" y="12"/>
                  <a:pt x="35" y="12"/>
                  <a:pt x="35" y="12"/>
                </a:cubicBezTo>
                <a:cubicBezTo>
                  <a:pt x="35" y="26"/>
                  <a:pt x="35" y="26"/>
                  <a:pt x="35" y="26"/>
                </a:cubicBezTo>
                <a:cubicBezTo>
                  <a:pt x="35" y="38"/>
                  <a:pt x="39" y="51"/>
                  <a:pt x="45" y="62"/>
                </a:cubicBezTo>
                <a:cubicBezTo>
                  <a:pt x="43" y="61"/>
                  <a:pt x="42" y="61"/>
                  <a:pt x="41" y="60"/>
                </a:cubicBezTo>
                <a:moveTo>
                  <a:pt x="77" y="53"/>
                </a:moveTo>
                <a:cubicBezTo>
                  <a:pt x="58" y="66"/>
                  <a:pt x="58" y="66"/>
                  <a:pt x="58" y="66"/>
                </a:cubicBezTo>
                <a:cubicBezTo>
                  <a:pt x="65" y="44"/>
                  <a:pt x="65" y="44"/>
                  <a:pt x="65" y="44"/>
                </a:cubicBezTo>
                <a:cubicBezTo>
                  <a:pt x="47" y="31"/>
                  <a:pt x="47" y="31"/>
                  <a:pt x="47" y="31"/>
                </a:cubicBezTo>
                <a:cubicBezTo>
                  <a:pt x="70" y="30"/>
                  <a:pt x="70" y="30"/>
                  <a:pt x="70" y="30"/>
                </a:cubicBezTo>
                <a:cubicBezTo>
                  <a:pt x="77" y="9"/>
                  <a:pt x="77" y="9"/>
                  <a:pt x="77" y="9"/>
                </a:cubicBezTo>
                <a:cubicBezTo>
                  <a:pt x="84" y="30"/>
                  <a:pt x="84" y="30"/>
                  <a:pt x="84" y="30"/>
                </a:cubicBezTo>
                <a:cubicBezTo>
                  <a:pt x="107" y="31"/>
                  <a:pt x="107" y="31"/>
                  <a:pt x="107" y="31"/>
                </a:cubicBezTo>
                <a:cubicBezTo>
                  <a:pt x="89" y="44"/>
                  <a:pt x="89" y="44"/>
                  <a:pt x="89" y="44"/>
                </a:cubicBezTo>
                <a:cubicBezTo>
                  <a:pt x="96" y="66"/>
                  <a:pt x="96" y="66"/>
                  <a:pt x="96" y="66"/>
                </a:cubicBezTo>
                <a:lnTo>
                  <a:pt x="77" y="5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矩形 4">
            <a:extLst>
              <a:ext uri="{FF2B5EF4-FFF2-40B4-BE49-F238E27FC236}">
                <a16:creationId xmlns:a16="http://schemas.microsoft.com/office/drawing/2014/main" id="{96B6CB90-E4E8-4C46-A82B-DE9AB78428E1}"/>
              </a:ext>
            </a:extLst>
          </p:cNvPr>
          <p:cNvSpPr/>
          <p:nvPr/>
        </p:nvSpPr>
        <p:spPr>
          <a:xfrm>
            <a:off x="0" y="1540698"/>
            <a:ext cx="8547100" cy="2465355"/>
          </a:xfrm>
          <a:prstGeom prst="rect">
            <a:avLst/>
          </a:prstGeom>
        </p:spPr>
        <p:txBody>
          <a:bodyPr wrap="square">
            <a:spAutoFit/>
          </a:bodyPr>
          <a:lstStyle/>
          <a:p>
            <a:pPr marL="287338" lvl="0" indent="-6350" fontAlgn="base">
              <a:lnSpc>
                <a:spcPct val="150000"/>
              </a:lnSpc>
              <a:spcBef>
                <a:spcPct val="20000"/>
              </a:spcBef>
              <a:spcAft>
                <a:spcPct val="0"/>
              </a:spcAft>
            </a:pPr>
            <a:r>
              <a:rPr lang="zh-CN" altLang="en-US" sz="2000" b="1" dirty="0">
                <a:solidFill>
                  <a:srgbClr val="000000"/>
                </a:solidFill>
                <a:latin typeface="Times New Roman"/>
                <a:ea typeface="宋体"/>
              </a:rPr>
              <a:t>多重继承可以反映现实生活中的情况，能够有效地处理一些较复杂的问题，使编写程序具有灵活性。</a:t>
            </a:r>
            <a:endParaRPr lang="en-US" altLang="zh-CN" sz="2000" b="1" dirty="0">
              <a:solidFill>
                <a:srgbClr val="000000"/>
              </a:solidFill>
              <a:latin typeface="Times New Roman"/>
              <a:ea typeface="宋体"/>
            </a:endParaRPr>
          </a:p>
          <a:p>
            <a:pPr marL="287338" lvl="0" indent="-6350" fontAlgn="base">
              <a:lnSpc>
                <a:spcPct val="150000"/>
              </a:lnSpc>
              <a:spcBef>
                <a:spcPct val="20000"/>
              </a:spcBef>
              <a:spcAft>
                <a:spcPct val="0"/>
              </a:spcAft>
            </a:pPr>
            <a:r>
              <a:rPr lang="zh-CN" altLang="en-US" sz="2000" b="1" dirty="0">
                <a:solidFill>
                  <a:srgbClr val="000000"/>
                </a:solidFill>
                <a:latin typeface="Times New Roman"/>
                <a:ea typeface="宋体"/>
              </a:rPr>
              <a:t>但是多重继承也引起了一些值得注意的问题，它增加了程序的复杂度，使程序的编写和维护变得相对困难，容易出错。</a:t>
            </a:r>
            <a:endParaRPr lang="en-US" altLang="zh-CN" sz="2000" b="1" dirty="0">
              <a:solidFill>
                <a:srgbClr val="000000"/>
              </a:solidFill>
              <a:latin typeface="Times New Roman"/>
              <a:ea typeface="宋体"/>
            </a:endParaRPr>
          </a:p>
          <a:p>
            <a:pPr marL="287338" lvl="0" indent="-6350" fontAlgn="base">
              <a:lnSpc>
                <a:spcPct val="150000"/>
              </a:lnSpc>
              <a:spcBef>
                <a:spcPct val="20000"/>
              </a:spcBef>
              <a:spcAft>
                <a:spcPct val="0"/>
              </a:spcAft>
            </a:pPr>
            <a:r>
              <a:rPr lang="zh-CN" altLang="en-US" sz="2000" b="1" dirty="0">
                <a:solidFill>
                  <a:srgbClr val="000000"/>
                </a:solidFill>
                <a:latin typeface="Times New Roman"/>
                <a:ea typeface="宋体"/>
              </a:rPr>
              <a:t>其中最常见的问题就是继承的成员同名而产生的二义性(</a:t>
            </a:r>
            <a:r>
              <a:rPr lang="en-US" altLang="zh-CN" sz="2000" b="1" dirty="0">
                <a:solidFill>
                  <a:srgbClr val="000000"/>
                </a:solidFill>
                <a:latin typeface="Times New Roman"/>
                <a:ea typeface="宋体"/>
              </a:rPr>
              <a:t>ambiguous)</a:t>
            </a:r>
            <a:r>
              <a:rPr lang="zh-CN" altLang="en-US" sz="2000" b="1" dirty="0">
                <a:solidFill>
                  <a:srgbClr val="000000"/>
                </a:solidFill>
                <a:latin typeface="Times New Roman"/>
                <a:ea typeface="宋体"/>
              </a:rPr>
              <a:t>问题。</a:t>
            </a:r>
          </a:p>
        </p:txBody>
      </p:sp>
    </p:spTree>
    <p:extLst>
      <p:ext uri="{BB962C8B-B14F-4D97-AF65-F5344CB8AC3E}">
        <p14:creationId xmlns:p14="http://schemas.microsoft.com/office/powerpoint/2010/main" val="4218507349"/>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14:presetBounceEnd="40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40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40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40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40000">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14:bounceEnd="40000">
                                          <p:cBhvr additive="base">
                                            <p:cTn id="15" dur="500" fill="hold"/>
                                            <p:tgtEl>
                                              <p:spTgt spid="2"/>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mc:Fallback>
  </mc:AlternateContent>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1F497D"/>
      </a:dk2>
      <a:lt2>
        <a:srgbClr val="EEECE1"/>
      </a:lt2>
      <a:accent1>
        <a:srgbClr val="0070C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F15B21">
              <a:alpha val="40000"/>
            </a:srgb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864</Words>
  <Application>Microsoft Office PowerPoint</Application>
  <PresentationFormat>全屏显示(16:9)</PresentationFormat>
  <Paragraphs>84</Paragraphs>
  <Slides>19</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2024-12-18T06:24:41Z</dcterms:modified>
</cp:coreProperties>
</file>