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312" r:id="rId2"/>
    <p:sldId id="258" r:id="rId3"/>
    <p:sldId id="311" r:id="rId4"/>
    <p:sldId id="307" r:id="rId5"/>
    <p:sldId id="314" r:id="rId6"/>
    <p:sldId id="259" r:id="rId7"/>
    <p:sldId id="316" r:id="rId8"/>
    <p:sldId id="320" r:id="rId9"/>
    <p:sldId id="321" r:id="rId10"/>
    <p:sldId id="310" r:id="rId11"/>
    <p:sldId id="315" r:id="rId12"/>
    <p:sldId id="322" r:id="rId13"/>
    <p:sldId id="323" r:id="rId14"/>
    <p:sldId id="324" r:id="rId15"/>
    <p:sldId id="325" r:id="rId16"/>
    <p:sldId id="31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5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730832-EE86-4FCA-88B4-AD4C1EE44309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4153D-5B88-4307-A3E3-5C173DF772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542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125EDA-412B-44B1-859A-21A813404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2D397-4581-4FD2-8BD4-1A38D6043D2C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670722" name="Rectangle 2">
            <a:extLst>
              <a:ext uri="{FF2B5EF4-FFF2-40B4-BE49-F238E27FC236}">
                <a16:creationId xmlns:a16="http://schemas.microsoft.com/office/drawing/2014/main" id="{B848A389-6194-4B64-9CCA-C811E8409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0723" name="Rectangle 3">
            <a:extLst>
              <a:ext uri="{FF2B5EF4-FFF2-40B4-BE49-F238E27FC236}">
                <a16:creationId xmlns:a16="http://schemas.microsoft.com/office/drawing/2014/main" id="{77775368-81E0-4879-B9AA-0754BD5BD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27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3125EDA-412B-44B1-859A-21A813404C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2D397-4581-4FD2-8BD4-1A38D6043D2C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670722" name="Rectangle 2">
            <a:extLst>
              <a:ext uri="{FF2B5EF4-FFF2-40B4-BE49-F238E27FC236}">
                <a16:creationId xmlns:a16="http://schemas.microsoft.com/office/drawing/2014/main" id="{B848A389-6194-4B64-9CCA-C811E8409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0723" name="Rectangle 3">
            <a:extLst>
              <a:ext uri="{FF2B5EF4-FFF2-40B4-BE49-F238E27FC236}">
                <a16:creationId xmlns:a16="http://schemas.microsoft.com/office/drawing/2014/main" id="{77775368-81E0-4879-B9AA-0754BD5BD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89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BA687B-10A3-4FCB-84F0-0D2BA4109F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7594AE-CE89-4D59-88A4-B0A1F33A897C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400386" name="Rectangle 2">
            <a:extLst>
              <a:ext uri="{FF2B5EF4-FFF2-40B4-BE49-F238E27FC236}">
                <a16:creationId xmlns:a16="http://schemas.microsoft.com/office/drawing/2014/main" id="{8896076D-876D-4864-AE04-C86D3DB173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429000" y="2400300"/>
            <a:ext cx="0" cy="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0387" name="Rectangle 3">
            <a:extLst>
              <a:ext uri="{FF2B5EF4-FFF2-40B4-BE49-F238E27FC236}">
                <a16:creationId xmlns:a16="http://schemas.microsoft.com/office/drawing/2014/main" id="{64F4E7B2-A4B3-490C-9AA1-746631C598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6262688"/>
            <a:ext cx="1403350" cy="274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43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版式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648068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椭圆 12"/>
          <p:cNvSpPr/>
          <p:nvPr/>
        </p:nvSpPr>
        <p:spPr>
          <a:xfrm flipV="1">
            <a:off x="5260607" y="1870568"/>
            <a:ext cx="1659467" cy="1659467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  <a:effectLst>
            <a:outerShdw blurRad="177800" dist="12700" dir="2700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3042340" y="3716096"/>
            <a:ext cx="6096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267" dirty="0">
                <a:solidFill>
                  <a:srgbClr val="171E28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方正兰亭细黑_GBK_M" panose="02010600010101010101" pitchFamily="2" charset="2"/>
              </a:rPr>
              <a:t>多态性与虚函数</a:t>
            </a:r>
          </a:p>
        </p:txBody>
      </p:sp>
      <p:sp>
        <p:nvSpPr>
          <p:cNvPr id="4" name="矩形 3"/>
          <p:cNvSpPr/>
          <p:nvPr/>
        </p:nvSpPr>
        <p:spPr>
          <a:xfrm>
            <a:off x="4697554" y="4495797"/>
            <a:ext cx="2835007" cy="609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9" name="Freeform 1645"/>
          <p:cNvSpPr>
            <a:spLocks noEditPoints="1"/>
          </p:cNvSpPr>
          <p:nvPr/>
        </p:nvSpPr>
        <p:spPr bwMode="auto">
          <a:xfrm>
            <a:off x="5779313" y="2409861"/>
            <a:ext cx="622063" cy="580897"/>
          </a:xfrm>
          <a:custGeom>
            <a:avLst/>
            <a:gdLst>
              <a:gd name="T0" fmla="*/ 104 w 154"/>
              <a:gd name="T1" fmla="*/ 69 h 144"/>
              <a:gd name="T2" fmla="*/ 115 w 154"/>
              <a:gd name="T3" fmla="*/ 66 h 144"/>
              <a:gd name="T4" fmla="*/ 149 w 154"/>
              <a:gd name="T5" fmla="*/ 6 h 144"/>
              <a:gd name="T6" fmla="*/ 129 w 154"/>
              <a:gd name="T7" fmla="*/ 6 h 144"/>
              <a:gd name="T8" fmla="*/ 119 w 154"/>
              <a:gd name="T9" fmla="*/ 6 h 144"/>
              <a:gd name="T10" fmla="*/ 119 w 154"/>
              <a:gd name="T11" fmla="*/ 0 h 144"/>
              <a:gd name="T12" fmla="*/ 35 w 154"/>
              <a:gd name="T13" fmla="*/ 0 h 144"/>
              <a:gd name="T14" fmla="*/ 35 w 154"/>
              <a:gd name="T15" fmla="*/ 6 h 144"/>
              <a:gd name="T16" fmla="*/ 25 w 154"/>
              <a:gd name="T17" fmla="*/ 6 h 144"/>
              <a:gd name="T18" fmla="*/ 5 w 154"/>
              <a:gd name="T19" fmla="*/ 6 h 144"/>
              <a:gd name="T20" fmla="*/ 39 w 154"/>
              <a:gd name="T21" fmla="*/ 66 h 144"/>
              <a:gd name="T22" fmla="*/ 50 w 154"/>
              <a:gd name="T23" fmla="*/ 69 h 144"/>
              <a:gd name="T24" fmla="*/ 71 w 154"/>
              <a:gd name="T25" fmla="*/ 83 h 144"/>
              <a:gd name="T26" fmla="*/ 71 w 154"/>
              <a:gd name="T27" fmla="*/ 126 h 144"/>
              <a:gd name="T28" fmla="*/ 35 w 154"/>
              <a:gd name="T29" fmla="*/ 144 h 144"/>
              <a:gd name="T30" fmla="*/ 119 w 154"/>
              <a:gd name="T31" fmla="*/ 144 h 144"/>
              <a:gd name="T32" fmla="*/ 83 w 154"/>
              <a:gd name="T33" fmla="*/ 126 h 144"/>
              <a:gd name="T34" fmla="*/ 83 w 154"/>
              <a:gd name="T35" fmla="*/ 83 h 144"/>
              <a:gd name="T36" fmla="*/ 104 w 154"/>
              <a:gd name="T37" fmla="*/ 69 h 144"/>
              <a:gd name="T38" fmla="*/ 119 w 154"/>
              <a:gd name="T39" fmla="*/ 26 h 144"/>
              <a:gd name="T40" fmla="*/ 119 w 154"/>
              <a:gd name="T41" fmla="*/ 12 h 144"/>
              <a:gd name="T42" fmla="*/ 129 w 154"/>
              <a:gd name="T43" fmla="*/ 12 h 144"/>
              <a:gd name="T44" fmla="*/ 143 w 154"/>
              <a:gd name="T45" fmla="*/ 12 h 144"/>
              <a:gd name="T46" fmla="*/ 113 w 154"/>
              <a:gd name="T47" fmla="*/ 60 h 144"/>
              <a:gd name="T48" fmla="*/ 109 w 154"/>
              <a:gd name="T49" fmla="*/ 62 h 144"/>
              <a:gd name="T50" fmla="*/ 119 w 154"/>
              <a:gd name="T51" fmla="*/ 26 h 144"/>
              <a:gd name="T52" fmla="*/ 41 w 154"/>
              <a:gd name="T53" fmla="*/ 60 h 144"/>
              <a:gd name="T54" fmla="*/ 11 w 154"/>
              <a:gd name="T55" fmla="*/ 12 h 144"/>
              <a:gd name="T56" fmla="*/ 25 w 154"/>
              <a:gd name="T57" fmla="*/ 12 h 144"/>
              <a:gd name="T58" fmla="*/ 35 w 154"/>
              <a:gd name="T59" fmla="*/ 12 h 144"/>
              <a:gd name="T60" fmla="*/ 35 w 154"/>
              <a:gd name="T61" fmla="*/ 26 h 144"/>
              <a:gd name="T62" fmla="*/ 45 w 154"/>
              <a:gd name="T63" fmla="*/ 62 h 144"/>
              <a:gd name="T64" fmla="*/ 41 w 154"/>
              <a:gd name="T65" fmla="*/ 60 h 144"/>
              <a:gd name="T66" fmla="*/ 77 w 154"/>
              <a:gd name="T67" fmla="*/ 53 h 144"/>
              <a:gd name="T68" fmla="*/ 58 w 154"/>
              <a:gd name="T69" fmla="*/ 66 h 144"/>
              <a:gd name="T70" fmla="*/ 65 w 154"/>
              <a:gd name="T71" fmla="*/ 44 h 144"/>
              <a:gd name="T72" fmla="*/ 47 w 154"/>
              <a:gd name="T73" fmla="*/ 31 h 144"/>
              <a:gd name="T74" fmla="*/ 70 w 154"/>
              <a:gd name="T75" fmla="*/ 30 h 144"/>
              <a:gd name="T76" fmla="*/ 77 w 154"/>
              <a:gd name="T77" fmla="*/ 9 h 144"/>
              <a:gd name="T78" fmla="*/ 84 w 154"/>
              <a:gd name="T79" fmla="*/ 30 h 144"/>
              <a:gd name="T80" fmla="*/ 107 w 154"/>
              <a:gd name="T81" fmla="*/ 31 h 144"/>
              <a:gd name="T82" fmla="*/ 89 w 154"/>
              <a:gd name="T83" fmla="*/ 44 h 144"/>
              <a:gd name="T84" fmla="*/ 96 w 154"/>
              <a:gd name="T85" fmla="*/ 66 h 144"/>
              <a:gd name="T86" fmla="*/ 77 w 154"/>
              <a:gd name="T87" fmla="*/ 53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54" h="144">
                <a:moveTo>
                  <a:pt x="104" y="69"/>
                </a:moveTo>
                <a:cubicBezTo>
                  <a:pt x="107" y="69"/>
                  <a:pt x="110" y="68"/>
                  <a:pt x="115" y="66"/>
                </a:cubicBezTo>
                <a:cubicBezTo>
                  <a:pt x="154" y="54"/>
                  <a:pt x="149" y="6"/>
                  <a:pt x="149" y="6"/>
                </a:cubicBezTo>
                <a:cubicBezTo>
                  <a:pt x="129" y="6"/>
                  <a:pt x="129" y="6"/>
                  <a:pt x="129" y="6"/>
                </a:cubicBezTo>
                <a:cubicBezTo>
                  <a:pt x="119" y="6"/>
                  <a:pt x="119" y="6"/>
                  <a:pt x="119" y="6"/>
                </a:cubicBezTo>
                <a:cubicBezTo>
                  <a:pt x="119" y="0"/>
                  <a:pt x="119" y="0"/>
                  <a:pt x="119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35" y="6"/>
                  <a:pt x="35" y="6"/>
                  <a:pt x="35" y="6"/>
                </a:cubicBezTo>
                <a:cubicBezTo>
                  <a:pt x="25" y="6"/>
                  <a:pt x="25" y="6"/>
                  <a:pt x="25" y="6"/>
                </a:cubicBezTo>
                <a:cubicBezTo>
                  <a:pt x="5" y="6"/>
                  <a:pt x="5" y="6"/>
                  <a:pt x="5" y="6"/>
                </a:cubicBezTo>
                <a:cubicBezTo>
                  <a:pt x="5" y="6"/>
                  <a:pt x="0" y="54"/>
                  <a:pt x="39" y="66"/>
                </a:cubicBezTo>
                <a:cubicBezTo>
                  <a:pt x="43" y="67"/>
                  <a:pt x="47" y="69"/>
                  <a:pt x="50" y="69"/>
                </a:cubicBezTo>
                <a:cubicBezTo>
                  <a:pt x="56" y="76"/>
                  <a:pt x="63" y="82"/>
                  <a:pt x="71" y="83"/>
                </a:cubicBezTo>
                <a:cubicBezTo>
                  <a:pt x="71" y="126"/>
                  <a:pt x="71" y="126"/>
                  <a:pt x="71" y="126"/>
                </a:cubicBezTo>
                <a:cubicBezTo>
                  <a:pt x="51" y="127"/>
                  <a:pt x="35" y="135"/>
                  <a:pt x="35" y="144"/>
                </a:cubicBezTo>
                <a:cubicBezTo>
                  <a:pt x="119" y="144"/>
                  <a:pt x="119" y="144"/>
                  <a:pt x="119" y="144"/>
                </a:cubicBezTo>
                <a:cubicBezTo>
                  <a:pt x="119" y="135"/>
                  <a:pt x="103" y="127"/>
                  <a:pt x="83" y="126"/>
                </a:cubicBezTo>
                <a:cubicBezTo>
                  <a:pt x="83" y="83"/>
                  <a:pt x="83" y="83"/>
                  <a:pt x="83" y="83"/>
                </a:cubicBezTo>
                <a:cubicBezTo>
                  <a:pt x="91" y="82"/>
                  <a:pt x="98" y="77"/>
                  <a:pt x="104" y="69"/>
                </a:cubicBezTo>
                <a:moveTo>
                  <a:pt x="119" y="26"/>
                </a:moveTo>
                <a:cubicBezTo>
                  <a:pt x="119" y="12"/>
                  <a:pt x="119" y="12"/>
                  <a:pt x="119" y="12"/>
                </a:cubicBezTo>
                <a:cubicBezTo>
                  <a:pt x="129" y="12"/>
                  <a:pt x="129" y="12"/>
                  <a:pt x="129" y="12"/>
                </a:cubicBezTo>
                <a:cubicBezTo>
                  <a:pt x="143" y="12"/>
                  <a:pt x="143" y="12"/>
                  <a:pt x="143" y="12"/>
                </a:cubicBezTo>
                <a:cubicBezTo>
                  <a:pt x="143" y="24"/>
                  <a:pt x="140" y="52"/>
                  <a:pt x="113" y="60"/>
                </a:cubicBezTo>
                <a:cubicBezTo>
                  <a:pt x="112" y="61"/>
                  <a:pt x="111" y="61"/>
                  <a:pt x="109" y="62"/>
                </a:cubicBezTo>
                <a:cubicBezTo>
                  <a:pt x="115" y="51"/>
                  <a:pt x="119" y="38"/>
                  <a:pt x="119" y="26"/>
                </a:cubicBezTo>
                <a:close/>
                <a:moveTo>
                  <a:pt x="41" y="60"/>
                </a:moveTo>
                <a:cubicBezTo>
                  <a:pt x="14" y="52"/>
                  <a:pt x="11" y="24"/>
                  <a:pt x="11" y="12"/>
                </a:cubicBezTo>
                <a:cubicBezTo>
                  <a:pt x="25" y="12"/>
                  <a:pt x="25" y="12"/>
                  <a:pt x="25" y="12"/>
                </a:cubicBezTo>
                <a:cubicBezTo>
                  <a:pt x="35" y="12"/>
                  <a:pt x="35" y="12"/>
                  <a:pt x="35" y="12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38"/>
                  <a:pt x="39" y="51"/>
                  <a:pt x="45" y="62"/>
                </a:cubicBezTo>
                <a:cubicBezTo>
                  <a:pt x="43" y="61"/>
                  <a:pt x="42" y="61"/>
                  <a:pt x="41" y="60"/>
                </a:cubicBezTo>
                <a:moveTo>
                  <a:pt x="77" y="53"/>
                </a:moveTo>
                <a:cubicBezTo>
                  <a:pt x="58" y="66"/>
                  <a:pt x="58" y="66"/>
                  <a:pt x="58" y="66"/>
                </a:cubicBezTo>
                <a:cubicBezTo>
                  <a:pt x="65" y="44"/>
                  <a:pt x="65" y="44"/>
                  <a:pt x="65" y="44"/>
                </a:cubicBezTo>
                <a:cubicBezTo>
                  <a:pt x="47" y="31"/>
                  <a:pt x="47" y="31"/>
                  <a:pt x="47" y="31"/>
                </a:cubicBezTo>
                <a:cubicBezTo>
                  <a:pt x="70" y="30"/>
                  <a:pt x="70" y="30"/>
                  <a:pt x="70" y="30"/>
                </a:cubicBezTo>
                <a:cubicBezTo>
                  <a:pt x="77" y="9"/>
                  <a:pt x="77" y="9"/>
                  <a:pt x="77" y="9"/>
                </a:cubicBezTo>
                <a:cubicBezTo>
                  <a:pt x="84" y="30"/>
                  <a:pt x="84" y="30"/>
                  <a:pt x="84" y="30"/>
                </a:cubicBezTo>
                <a:cubicBezTo>
                  <a:pt x="107" y="31"/>
                  <a:pt x="107" y="31"/>
                  <a:pt x="107" y="31"/>
                </a:cubicBezTo>
                <a:cubicBezTo>
                  <a:pt x="89" y="44"/>
                  <a:pt x="89" y="44"/>
                  <a:pt x="89" y="44"/>
                </a:cubicBezTo>
                <a:cubicBezTo>
                  <a:pt x="96" y="66"/>
                  <a:pt x="96" y="66"/>
                  <a:pt x="96" y="66"/>
                </a:cubicBezTo>
                <a:lnTo>
                  <a:pt x="77" y="5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42154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6BE7F-49EA-4FE2-A3CF-02E877D8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903" y="200040"/>
            <a:ext cx="8911687" cy="648099"/>
          </a:xfrm>
        </p:spPr>
        <p:txBody>
          <a:bodyPr/>
          <a:lstStyle/>
          <a:p>
            <a:r>
              <a:rPr lang="zh-CN" altLang="en-US" dirty="0"/>
              <a:t>动态多态性示例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36B6A-E0E4-4746-8724-3E80B255A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6627" y="926395"/>
            <a:ext cx="5644119" cy="51750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>
                <a:solidFill>
                  <a:srgbClr val="FF0000"/>
                </a:solidFill>
              </a:rPr>
              <a:t>Member</a:t>
            </a:r>
          </a:p>
          <a:p>
            <a:pPr marL="0" indent="0">
              <a:buNone/>
            </a:pPr>
            <a:r>
              <a:rPr lang="en-US" altLang="zh-CN" dirty="0"/>
              <a:t> {…</a:t>
            </a:r>
          </a:p>
          <a:p>
            <a:pPr marL="0" indent="0">
              <a:buNone/>
            </a:pPr>
            <a:r>
              <a:rPr lang="en-US" altLang="zh-CN" dirty="0"/>
              <a:t>  virtual void </a:t>
            </a:r>
            <a:r>
              <a:rPr lang="en-US" altLang="zh-CN" dirty="0">
                <a:solidFill>
                  <a:srgbClr val="FF0000"/>
                </a:solidFill>
              </a:rPr>
              <a:t>answer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r>
              <a:rPr lang="en-US" altLang="zh-CN" dirty="0" err="1"/>
              <a:t>cout</a:t>
            </a:r>
            <a:r>
              <a:rPr lang="en-US" altLang="zh-CN" dirty="0"/>
              <a:t>&lt;&lt;"I am a member. I'm "&lt;&lt;name&lt;&lt;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indent="0">
              <a:buNone/>
            </a:pPr>
            <a:r>
              <a:rPr lang="en-US" altLang="zh-CN" dirty="0"/>
              <a:t>…};</a:t>
            </a:r>
          </a:p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>
                <a:solidFill>
                  <a:srgbClr val="FF0000"/>
                </a:solidFill>
              </a:rPr>
              <a:t>Teacher</a:t>
            </a:r>
            <a:r>
              <a:rPr lang="en-US" altLang="zh-CN" dirty="0"/>
              <a:t>: public Member</a:t>
            </a:r>
          </a:p>
          <a:p>
            <a:pPr marL="0" indent="0">
              <a:buNone/>
            </a:pPr>
            <a:r>
              <a:rPr lang="en-US" altLang="zh-CN" dirty="0"/>
              <a:t> {…</a:t>
            </a:r>
          </a:p>
          <a:p>
            <a:pPr marL="0" indent="0">
              <a:buNone/>
            </a:pPr>
            <a:r>
              <a:rPr lang="en-US" altLang="zh-CN" dirty="0"/>
              <a:t>virtual void </a:t>
            </a:r>
            <a:r>
              <a:rPr lang="en-US" altLang="zh-CN" dirty="0">
                <a:solidFill>
                  <a:srgbClr val="FF0000"/>
                </a:solidFill>
              </a:rPr>
              <a:t>answer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r>
              <a:rPr lang="en-US" altLang="zh-CN" dirty="0" err="1"/>
              <a:t>cout</a:t>
            </a:r>
            <a:r>
              <a:rPr lang="en-US" altLang="zh-CN" dirty="0"/>
              <a:t>&lt;&lt;"I am a teacher. I'm "&lt;&lt;name&lt;&lt;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indent="0">
              <a:buNone/>
            </a:pPr>
            <a:r>
              <a:rPr lang="en-US" altLang="zh-CN" dirty="0"/>
              <a:t>…};</a:t>
            </a:r>
          </a:p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>
                <a:solidFill>
                  <a:srgbClr val="FF0000"/>
                </a:solidFill>
              </a:rPr>
              <a:t>Student</a:t>
            </a:r>
            <a:r>
              <a:rPr lang="en-US" altLang="zh-CN" dirty="0"/>
              <a:t>: public Member</a:t>
            </a:r>
          </a:p>
          <a:p>
            <a:pPr marL="0" indent="0">
              <a:buNone/>
            </a:pPr>
            <a:r>
              <a:rPr lang="en-US" altLang="zh-CN" dirty="0"/>
              <a:t> {…</a:t>
            </a:r>
          </a:p>
          <a:p>
            <a:pPr marL="0" indent="0">
              <a:buNone/>
            </a:pPr>
            <a:r>
              <a:rPr lang="en-US" altLang="zh-CN" dirty="0"/>
              <a:t>virtual void </a:t>
            </a:r>
            <a:r>
              <a:rPr lang="en-US" altLang="zh-CN" dirty="0">
                <a:solidFill>
                  <a:srgbClr val="FF0000"/>
                </a:solidFill>
              </a:rPr>
              <a:t>answer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r>
              <a:rPr lang="en-US" altLang="zh-CN" dirty="0" err="1"/>
              <a:t>cout</a:t>
            </a:r>
            <a:r>
              <a:rPr lang="en-US" altLang="zh-CN" dirty="0"/>
              <a:t>&lt;&lt;"I am a student. I'm "&lt;&lt;name&lt;&lt;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indent="0">
              <a:buNone/>
            </a:pPr>
            <a:r>
              <a:rPr lang="en-US" altLang="zh-CN" dirty="0"/>
              <a:t>…};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F033EA-322C-45B9-A5D3-83A6B9A94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5156" y="369837"/>
            <a:ext cx="4003881" cy="5731565"/>
          </a:xfrm>
          <a:noFill/>
          <a:ln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Member m1("</a:t>
            </a:r>
            <a:r>
              <a:rPr lang="zh-CN" altLang="en-US" dirty="0"/>
              <a:t>张三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	Teacher t1("</a:t>
            </a:r>
            <a:r>
              <a:rPr lang="zh-CN" altLang="en-US" dirty="0"/>
              <a:t>老王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	Student s1("</a:t>
            </a:r>
            <a:r>
              <a:rPr lang="zh-CN" altLang="en-US" dirty="0"/>
              <a:t>李四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       //</a:t>
            </a:r>
            <a:r>
              <a:rPr lang="zh-CN" altLang="en-US" dirty="0"/>
              <a:t>基类指针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Member* who;</a:t>
            </a:r>
          </a:p>
          <a:p>
            <a:pPr marL="0" indent="0">
              <a:buNone/>
            </a:pPr>
            <a:r>
              <a:rPr lang="en-US" altLang="zh-CN" dirty="0"/>
              <a:t>	who = &amp;m1;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who-&gt;answer() ;</a:t>
            </a:r>
          </a:p>
          <a:p>
            <a:pPr marL="0" indent="0">
              <a:buNone/>
            </a:pPr>
            <a:r>
              <a:rPr lang="en-US" altLang="zh-CN" dirty="0"/>
              <a:t>	who = &amp;t1;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who-&gt;answer() ;</a:t>
            </a:r>
          </a:p>
          <a:p>
            <a:pPr marL="0" indent="0">
              <a:buNone/>
            </a:pPr>
            <a:r>
              <a:rPr lang="en-US" altLang="zh-CN" dirty="0"/>
              <a:t>	who = &amp;s1;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who-&gt;answer() ;</a:t>
            </a:r>
          </a:p>
          <a:p>
            <a:pPr marL="0" indent="0">
              <a:buNone/>
            </a:pPr>
            <a:r>
              <a:rPr lang="en-US" altLang="zh-CN" dirty="0"/>
              <a:t>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235EE1-A629-4993-A2BB-A9D9974FD0CE}"/>
              </a:ext>
            </a:extLst>
          </p:cNvPr>
          <p:cNvSpPr txBox="1"/>
          <p:nvPr/>
        </p:nvSpPr>
        <p:spPr>
          <a:xfrm>
            <a:off x="7979768" y="6320705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相同的形式产生不同的动作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81E6E6A-8F4E-4E76-999B-3BE16217792A}"/>
              </a:ext>
            </a:extLst>
          </p:cNvPr>
          <p:cNvGrpSpPr/>
          <p:nvPr/>
        </p:nvGrpSpPr>
        <p:grpSpPr>
          <a:xfrm>
            <a:off x="1565687" y="1630017"/>
            <a:ext cx="870266" cy="3544547"/>
            <a:chOff x="1565687" y="1630017"/>
            <a:chExt cx="870266" cy="354454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421F32E-682F-4CB1-8847-16A85F0903B2}"/>
                </a:ext>
              </a:extLst>
            </p:cNvPr>
            <p:cNvSpPr/>
            <p:nvPr/>
          </p:nvSpPr>
          <p:spPr>
            <a:xfrm>
              <a:off x="1680579" y="1630017"/>
              <a:ext cx="755374" cy="19878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84A8D84-7CA7-49A7-8B31-E997C8B44432}"/>
                </a:ext>
              </a:extLst>
            </p:cNvPr>
            <p:cNvSpPr/>
            <p:nvPr/>
          </p:nvSpPr>
          <p:spPr>
            <a:xfrm>
              <a:off x="1579146" y="3272420"/>
              <a:ext cx="755374" cy="19878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B95A5F7-700E-4D7B-BFAD-54CCCE097983}"/>
                </a:ext>
              </a:extLst>
            </p:cNvPr>
            <p:cNvSpPr/>
            <p:nvPr/>
          </p:nvSpPr>
          <p:spPr>
            <a:xfrm>
              <a:off x="1565687" y="4975781"/>
              <a:ext cx="755374" cy="198783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930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2C4A9-2E39-4791-81A3-134C2DF2C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4516" y="606286"/>
            <a:ext cx="4313864" cy="2335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运行结果：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I am a member. I'm </a:t>
            </a:r>
            <a:r>
              <a:rPr lang="zh-CN" altLang="en-US" sz="2400" dirty="0"/>
              <a:t>张三</a:t>
            </a:r>
          </a:p>
          <a:p>
            <a:pPr marL="0" indent="0">
              <a:buNone/>
            </a:pPr>
            <a:r>
              <a:rPr lang="en-US" altLang="zh-CN" sz="2400" dirty="0"/>
              <a:t>I am a teacher. I'm </a:t>
            </a:r>
            <a:r>
              <a:rPr lang="zh-CN" altLang="en-US" sz="2400" dirty="0"/>
              <a:t>老王</a:t>
            </a:r>
          </a:p>
          <a:p>
            <a:pPr marL="0" indent="0">
              <a:buNone/>
            </a:pPr>
            <a:r>
              <a:rPr lang="en-US" altLang="zh-CN" sz="2400" dirty="0"/>
              <a:t>I am a student. I'm </a:t>
            </a:r>
            <a:r>
              <a:rPr lang="zh-CN" altLang="en-US" sz="2400" dirty="0"/>
              <a:t>李四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6223346-AA66-450D-922C-CD74511F778A}"/>
              </a:ext>
            </a:extLst>
          </p:cNvPr>
          <p:cNvGrpSpPr/>
          <p:nvPr/>
        </p:nvGrpSpPr>
        <p:grpSpPr>
          <a:xfrm>
            <a:off x="2888974" y="3260036"/>
            <a:ext cx="6884503" cy="2872408"/>
            <a:chOff x="2888974" y="3260036"/>
            <a:chExt cx="6884503" cy="2872408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B1F2FDA-CF79-4ED0-8922-0B3D279C613E}"/>
                </a:ext>
              </a:extLst>
            </p:cNvPr>
            <p:cNvSpPr/>
            <p:nvPr/>
          </p:nvSpPr>
          <p:spPr>
            <a:xfrm>
              <a:off x="4929809" y="3260036"/>
              <a:ext cx="233238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动态多态性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3F78EEE-A895-480A-BC09-14744DA4525C}"/>
                </a:ext>
              </a:extLst>
            </p:cNvPr>
            <p:cNvSpPr/>
            <p:nvPr/>
          </p:nvSpPr>
          <p:spPr>
            <a:xfrm>
              <a:off x="2888974" y="5218044"/>
              <a:ext cx="233238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虚函数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0DB346A-0D54-41B5-B0D4-F73E0BAE22DA}"/>
                </a:ext>
              </a:extLst>
            </p:cNvPr>
            <p:cNvSpPr/>
            <p:nvPr/>
          </p:nvSpPr>
          <p:spPr>
            <a:xfrm>
              <a:off x="7441095" y="5218044"/>
              <a:ext cx="2332382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基类指针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4F5F14A1-0F4A-46E1-A6CD-8A34EE80B692}"/>
                </a:ext>
              </a:extLst>
            </p:cNvPr>
            <p:cNvCxnSpPr>
              <a:stCxn id="5" idx="0"/>
              <a:endCxn id="4" idx="2"/>
            </p:cNvCxnSpPr>
            <p:nvPr/>
          </p:nvCxnSpPr>
          <p:spPr>
            <a:xfrm flipV="1">
              <a:off x="4055165" y="4174436"/>
              <a:ext cx="2040835" cy="1043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D01F52D-2F35-44D6-B2FC-E6DEF78C7ADB}"/>
                </a:ext>
              </a:extLst>
            </p:cNvPr>
            <p:cNvCxnSpPr>
              <a:stCxn id="6" idx="0"/>
              <a:endCxn id="4" idx="2"/>
            </p:cNvCxnSpPr>
            <p:nvPr/>
          </p:nvCxnSpPr>
          <p:spPr>
            <a:xfrm flipH="1" flipV="1">
              <a:off x="6096000" y="4174436"/>
              <a:ext cx="2511286" cy="10436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27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357A6-E83B-4477-93CC-0D3308CB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299" y="606540"/>
            <a:ext cx="8911687" cy="1280890"/>
          </a:xfrm>
        </p:spPr>
        <p:txBody>
          <a:bodyPr/>
          <a:lstStyle/>
          <a:p>
            <a:r>
              <a:rPr lang="zh-CN" altLang="en-US" dirty="0"/>
              <a:t>动态多态性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EBED8-79AE-418E-9B81-3AE910997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565036"/>
            <a:ext cx="10167531" cy="5021294"/>
          </a:xfrm>
        </p:spPr>
        <p:txBody>
          <a:bodyPr>
            <a:normAutofit lnSpcReduction="10000"/>
          </a:bodyPr>
          <a:lstStyle/>
          <a:p>
            <a:pPr marL="287338" lvl="0" indent="-6350" defTabSz="914400" fontAlgn="base"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由虚函数实现的动态多态性就是: 同一类族中不同类的对象，对同一函数调用作出不同的响应。虚函数的使用方法是: </a:t>
            </a:r>
          </a:p>
          <a:p>
            <a:pPr marL="795338" lvl="0" indent="-514350" defTabSz="914400" fontAlgn="base">
              <a:spcBef>
                <a:spcPct val="20000"/>
              </a:spcBef>
              <a:spcAft>
                <a:spcPct val="0"/>
              </a:spcAft>
              <a:buClrTx/>
              <a:buAutoNum type="arabicParenBoth"/>
            </a:pP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在基类用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宋体"/>
              </a:rPr>
              <a:t>virtual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声明成员函数为虚函数。 </a:t>
            </a:r>
            <a:endParaRPr lang="en-US" altLang="zh-CN" sz="28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0988" lvl="0" indent="0" defTabSz="914400" fontAlgn="base"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宋体"/>
              </a:rPr>
              <a:t>(2) 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在派生类中重新定义此函数，要求函数名、函数类型、函数参数个数和类型全部与基类的虚函数相同，并根据派生类的需要重新定义函数体。</a:t>
            </a:r>
            <a:endParaRPr lang="en-US" altLang="zh-CN" sz="28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indent="-6350" defTabSz="914400" fontAlgn="base"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(3) 定义一个指向基类对象的指针变量（多次动态绑定）或者引用（一次动态绑定），并使它指向同一类族中需要调用该函数的对象。</a:t>
            </a:r>
          </a:p>
          <a:p>
            <a:pPr marL="287338" indent="-6350" defTabSz="914400" fontAlgn="base"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(4) 通过该指针变量或者引用调用此虚函数，此时调用的就是指针变量指向的对象的同名函数。</a:t>
            </a:r>
          </a:p>
          <a:p>
            <a:pPr marL="287338" lvl="0" indent="-6350" defTabSz="914400" fontAlgn="base">
              <a:spcBef>
                <a:spcPct val="20000"/>
              </a:spcBef>
              <a:spcAft>
                <a:spcPct val="0"/>
              </a:spcAft>
              <a:buClrTx/>
              <a:buNone/>
            </a:pPr>
            <a:endParaRPr lang="zh-CN" altLang="en-US" sz="28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2916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357A6-E83B-4477-93CC-0D3308CBA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4299" y="606540"/>
            <a:ext cx="8911687" cy="1280890"/>
          </a:xfrm>
        </p:spPr>
        <p:txBody>
          <a:bodyPr/>
          <a:lstStyle/>
          <a:p>
            <a:r>
              <a:rPr lang="zh-CN" altLang="en-US" dirty="0"/>
              <a:t>虚函数使用注意事项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EBED8-79AE-418E-9B81-3AE910997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565036"/>
            <a:ext cx="10167531" cy="5021294"/>
          </a:xfrm>
        </p:spPr>
        <p:txBody>
          <a:bodyPr>
            <a:normAutofit/>
          </a:bodyPr>
          <a:lstStyle/>
          <a:p>
            <a:pPr indent="-6350">
              <a:buNone/>
            </a:pPr>
            <a:r>
              <a:rPr lang="zh-CN" altLang="en-US" sz="2800" dirty="0"/>
              <a:t>(1)只能用</a:t>
            </a:r>
            <a:r>
              <a:rPr lang="en-US" altLang="zh-CN" sz="2800" dirty="0"/>
              <a:t>virtual</a:t>
            </a:r>
            <a:r>
              <a:rPr lang="zh-CN" altLang="en-US" sz="2800" dirty="0"/>
              <a:t>声明类的成员函数，使它成为虚函数。因为虚函数的作用是允许在派生类中对基类的虚函数重新定义。显然，它只能用于类的继承层次结构中。</a:t>
            </a:r>
            <a:endParaRPr lang="en-US" altLang="zh-CN" sz="2800" dirty="0"/>
          </a:p>
          <a:p>
            <a:pPr indent="-6350">
              <a:buNone/>
            </a:pPr>
            <a:endParaRPr lang="zh-CN" altLang="en-US" sz="2800" dirty="0"/>
          </a:p>
          <a:p>
            <a:pPr indent="-6350">
              <a:buNone/>
            </a:pPr>
            <a:r>
              <a:rPr lang="zh-CN" altLang="en-US" sz="2800" dirty="0"/>
              <a:t>(2) 一个成员函数被声明为虚函数后，在同一类族中的类就不能再定义一个非</a:t>
            </a:r>
            <a:r>
              <a:rPr lang="en-US" altLang="zh-CN" sz="2800" dirty="0"/>
              <a:t>virtual</a:t>
            </a:r>
            <a:r>
              <a:rPr lang="zh-CN" altLang="en-US" sz="2800" dirty="0"/>
              <a:t>的但与该虚函数具有相同的参数(包括个数和类型)和函数返回值类型的同名函数。</a:t>
            </a:r>
          </a:p>
          <a:p>
            <a:pPr marL="287338" lvl="0" indent="-6350" defTabSz="914400" fontAlgn="base">
              <a:spcBef>
                <a:spcPct val="20000"/>
              </a:spcBef>
              <a:spcAft>
                <a:spcPct val="0"/>
              </a:spcAft>
              <a:buClrTx/>
              <a:buNone/>
            </a:pPr>
            <a:endParaRPr lang="zh-CN" altLang="en-US" sz="28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4015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12E4A-E139-4072-A878-25E49F76D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594" y="897083"/>
            <a:ext cx="8915400" cy="3777622"/>
          </a:xfrm>
        </p:spPr>
        <p:txBody>
          <a:bodyPr/>
          <a:lstStyle/>
          <a:p>
            <a:pPr marL="287338" lvl="0" indent="-6350" defTabSz="914400" fontAlgn="base"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如果让基类指针指向一个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宋体"/>
              </a:rPr>
              <a:t>new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运算符建立了的派生类的临时对象。</a:t>
            </a:r>
            <a:endParaRPr lang="en-US" altLang="zh-CN" sz="28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lvl="0" indent="-6350" defTabSz="914400" fontAlgn="base">
              <a:spcBef>
                <a:spcPct val="20000"/>
              </a:spcBef>
              <a:spcAft>
                <a:spcPct val="0"/>
              </a:spcAft>
              <a:buClrTx/>
              <a:buNone/>
            </a:pPr>
            <a:endParaRPr lang="en-US" altLang="zh-CN" sz="28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lvl="0" indent="-6350" defTabSz="914400" fontAlgn="base"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在程序用带指针参数的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ea typeface="宋体"/>
              </a:rPr>
              <a:t>delete</a:t>
            </a: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运算符撤销对象时: </a:t>
            </a:r>
            <a:endParaRPr lang="en-US" altLang="zh-CN" sz="28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lvl="0" indent="-6350" defTabSz="914400" fontAlgn="base"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系统会只执行基类的析构函数，而不执行派生类的析构函数。</a:t>
            </a:r>
          </a:p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DB301E-B725-417A-9424-1EF49CF90335}"/>
              </a:ext>
            </a:extLst>
          </p:cNvPr>
          <p:cNvSpPr/>
          <p:nvPr/>
        </p:nvSpPr>
        <p:spPr>
          <a:xfrm>
            <a:off x="2102594" y="5006810"/>
            <a:ext cx="891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lvl="0" indent="-635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如果希望能先执行派生类的析构函数，怎么办？</a:t>
            </a:r>
          </a:p>
        </p:txBody>
      </p:sp>
    </p:spTree>
    <p:extLst>
      <p:ext uri="{BB962C8B-B14F-4D97-AF65-F5344CB8AC3E}">
        <p14:creationId xmlns:p14="http://schemas.microsoft.com/office/powerpoint/2010/main" val="216911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2DC0E-25C0-443C-BEAB-27D09636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虚析构函数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0041ED-CD4B-4294-89DB-210EB1CAB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可以将基类的析构函数声明为虚析构函数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0C3F84E-71F0-4412-A02B-5ADDA952AC50}"/>
              </a:ext>
            </a:extLst>
          </p:cNvPr>
          <p:cNvSpPr/>
          <p:nvPr/>
        </p:nvSpPr>
        <p:spPr>
          <a:xfrm>
            <a:off x="2589212" y="3148539"/>
            <a:ext cx="9227196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7338" lvl="0" indent="-635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先调用了派生类的析构函数，再调用了基类的析构函数</a:t>
            </a:r>
            <a:endParaRPr lang="en-US" altLang="zh-CN" sz="28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lvl="0" indent="-6350" defTabSz="914400" fontAlgn="base">
              <a:spcBef>
                <a:spcPct val="20000"/>
              </a:spcBef>
              <a:spcAft>
                <a:spcPct val="0"/>
              </a:spcAft>
            </a:pPr>
            <a:endParaRPr lang="en-US" altLang="zh-CN" sz="2800" b="1" dirty="0">
              <a:solidFill>
                <a:srgbClr val="000000"/>
              </a:solidFill>
              <a:latin typeface="Times New Roman"/>
              <a:ea typeface="宋体"/>
            </a:endParaRPr>
          </a:p>
          <a:p>
            <a:pPr marL="287338" lvl="0" indent="-6350"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00"/>
                </a:solidFill>
                <a:latin typeface="Times New Roman"/>
                <a:ea typeface="宋体"/>
              </a:rPr>
              <a:t>当基类的析构函数为虚函数时，无论指针指的是同一类族中的哪一个类对象，系统会采用动态关联，调用相应的析构函数，对该对象进行清理工作。</a:t>
            </a:r>
          </a:p>
        </p:txBody>
      </p:sp>
    </p:spTree>
    <p:extLst>
      <p:ext uri="{BB962C8B-B14F-4D97-AF65-F5344CB8AC3E}">
        <p14:creationId xmlns:p14="http://schemas.microsoft.com/office/powerpoint/2010/main" val="168083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05B33D-0B6E-4DBD-85CB-47C9BCF7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40DC2-81DF-41CC-B572-964F8D224B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92924" y="1905000"/>
            <a:ext cx="4313864" cy="377762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多态性</a:t>
            </a:r>
            <a:endParaRPr lang="en-US" altLang="zh-CN" sz="2400" dirty="0"/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静态多态性</a:t>
            </a:r>
            <a:endParaRPr lang="en-US" altLang="zh-CN" sz="2400" dirty="0"/>
          </a:p>
          <a:p>
            <a:pPr lvl="2">
              <a:lnSpc>
                <a:spcPct val="200000"/>
              </a:lnSpc>
            </a:pPr>
            <a:r>
              <a:rPr lang="en-US" altLang="zh-CN" sz="2400" dirty="0"/>
              <a:t> </a:t>
            </a:r>
            <a:r>
              <a:rPr lang="zh-CN" altLang="en-US" sz="2400" dirty="0"/>
              <a:t>运算符重载</a:t>
            </a:r>
            <a:endParaRPr lang="en-US" altLang="zh-CN" sz="2400" dirty="0"/>
          </a:p>
          <a:p>
            <a:pPr lvl="1">
              <a:lnSpc>
                <a:spcPct val="200000"/>
              </a:lnSpc>
            </a:pPr>
            <a:r>
              <a:rPr lang="zh-CN" altLang="en-US" sz="2400" dirty="0"/>
              <a:t>动态多态性</a:t>
            </a:r>
            <a:endParaRPr lang="en-US" altLang="zh-CN" sz="2400" dirty="0"/>
          </a:p>
          <a:p>
            <a:pPr lvl="2">
              <a:lnSpc>
                <a:spcPct val="200000"/>
              </a:lnSpc>
            </a:pPr>
            <a:r>
              <a:rPr lang="zh-CN" altLang="en-US" sz="2400" dirty="0"/>
              <a:t>虚函数</a:t>
            </a:r>
            <a:endParaRPr lang="en-US" altLang="zh-CN" sz="2400" dirty="0"/>
          </a:p>
          <a:p>
            <a:pPr lvl="2">
              <a:lnSpc>
                <a:spcPct val="200000"/>
              </a:lnSpc>
            </a:pPr>
            <a:r>
              <a:rPr lang="zh-CN" altLang="en-US" sz="2400" dirty="0"/>
              <a:t>虚析构函数</a:t>
            </a:r>
          </a:p>
        </p:txBody>
      </p:sp>
    </p:spTree>
    <p:extLst>
      <p:ext uri="{BB962C8B-B14F-4D97-AF65-F5344CB8AC3E}">
        <p14:creationId xmlns:p14="http://schemas.microsoft.com/office/powerpoint/2010/main" val="35233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>
            <a:extLst>
              <a:ext uri="{FF2B5EF4-FFF2-40B4-BE49-F238E27FC236}">
                <a16:creationId xmlns:a16="http://schemas.microsoft.com/office/drawing/2014/main" id="{0F031F7B-008C-42DC-81D3-834566028D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799" y="1676400"/>
            <a:ext cx="9687339" cy="4724400"/>
          </a:xfrm>
          <a:noFill/>
          <a:ln/>
        </p:spPr>
        <p:txBody>
          <a:bodyPr>
            <a:normAutofit/>
          </a:bodyPr>
          <a:lstStyle/>
          <a:p>
            <a:pPr indent="-6350"/>
            <a:r>
              <a:rPr lang="zh-CN" altLang="en-US" sz="2400" dirty="0">
                <a:solidFill>
                  <a:srgbClr val="FF0000"/>
                </a:solidFill>
              </a:rPr>
              <a:t>多态性</a:t>
            </a:r>
            <a:r>
              <a:rPr lang="zh-CN" altLang="en-US" sz="2400" dirty="0"/>
              <a:t>(</a:t>
            </a:r>
            <a:r>
              <a:rPr lang="en-US" altLang="zh-CN" sz="2400" dirty="0"/>
              <a:t>polymorphism)</a:t>
            </a:r>
            <a:r>
              <a:rPr lang="zh-CN" altLang="en-US" sz="2400" dirty="0"/>
              <a:t>是面向对象程序设计的一个重要特征。</a:t>
            </a:r>
            <a:endParaRPr lang="en-US" altLang="zh-CN" sz="2400" dirty="0"/>
          </a:p>
          <a:p>
            <a:pPr indent="-6350"/>
            <a:endParaRPr lang="en-US" altLang="zh-CN" sz="2400" dirty="0"/>
          </a:p>
          <a:p>
            <a:pPr indent="-6350"/>
            <a:r>
              <a:rPr lang="zh-CN" altLang="en-US" sz="2400" dirty="0">
                <a:solidFill>
                  <a:schemeClr val="tx1"/>
                </a:solidFill>
              </a:rPr>
              <a:t>现实世界多态性举例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indent="-6350"/>
            <a:endParaRPr lang="en-US" altLang="zh-CN" sz="2400" dirty="0">
              <a:solidFill>
                <a:schemeClr val="tx1"/>
              </a:solidFill>
            </a:endParaRPr>
          </a:p>
          <a:p>
            <a:pPr indent="-6350"/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F2A4E7FD-5091-46D3-B65B-B69EEE2AC5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57400" y="609600"/>
            <a:ext cx="8153400" cy="685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000" dirty="0"/>
              <a:t>12.1 多态性的概念</a:t>
            </a: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9EBDAD83-B06B-43CD-93D5-98B17D2D9F2C}"/>
              </a:ext>
            </a:extLst>
          </p:cNvPr>
          <p:cNvSpPr/>
          <p:nvPr/>
        </p:nvSpPr>
        <p:spPr>
          <a:xfrm>
            <a:off x="2464904" y="4187687"/>
            <a:ext cx="1921566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上课铃声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0354F71-E409-4FFC-97BC-4AF86D8B3039}"/>
              </a:ext>
            </a:extLst>
          </p:cNvPr>
          <p:cNvSpPr/>
          <p:nvPr/>
        </p:nvSpPr>
        <p:spPr>
          <a:xfrm>
            <a:off x="7121065" y="3137947"/>
            <a:ext cx="1921566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学生：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安静坐好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准备听课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C150A3F-AA17-4E06-B0CB-0286CFA9B4B7}"/>
              </a:ext>
            </a:extLst>
          </p:cNvPr>
          <p:cNvSpPr/>
          <p:nvPr/>
        </p:nvSpPr>
        <p:spPr>
          <a:xfrm>
            <a:off x="7121065" y="5056694"/>
            <a:ext cx="1921566" cy="914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老师：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讲台站立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准备上课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46AD15B-FC27-41E0-A8F6-1DB616B62561}"/>
              </a:ext>
            </a:extLst>
          </p:cNvPr>
          <p:cNvCxnSpPr>
            <a:stCxn id="2" idx="3"/>
          </p:cNvCxnSpPr>
          <p:nvPr/>
        </p:nvCxnSpPr>
        <p:spPr>
          <a:xfrm>
            <a:off x="4386470" y="4644887"/>
            <a:ext cx="1250055" cy="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CD01CC7-3FED-4D1E-93D3-BD4336F4AE46}"/>
              </a:ext>
            </a:extLst>
          </p:cNvPr>
          <p:cNvCxnSpPr>
            <a:cxnSpLocks/>
          </p:cNvCxnSpPr>
          <p:nvPr/>
        </p:nvCxnSpPr>
        <p:spPr>
          <a:xfrm flipV="1">
            <a:off x="5636525" y="3595147"/>
            <a:ext cx="1484540" cy="104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DC33A0C-F491-4FDF-A722-2F79177AC1B4}"/>
              </a:ext>
            </a:extLst>
          </p:cNvPr>
          <p:cNvCxnSpPr>
            <a:endCxn id="6" idx="1"/>
          </p:cNvCxnSpPr>
          <p:nvPr/>
        </p:nvCxnSpPr>
        <p:spPr>
          <a:xfrm>
            <a:off x="5636525" y="4644887"/>
            <a:ext cx="1484540" cy="86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2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698" name="Rectangle 2">
            <a:extLst>
              <a:ext uri="{FF2B5EF4-FFF2-40B4-BE49-F238E27FC236}">
                <a16:creationId xmlns:a16="http://schemas.microsoft.com/office/drawing/2014/main" id="{0F031F7B-008C-42DC-81D3-834566028D9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799" y="1676400"/>
            <a:ext cx="9687339" cy="4724400"/>
          </a:xfrm>
          <a:noFill/>
          <a:ln/>
        </p:spPr>
        <p:txBody>
          <a:bodyPr>
            <a:normAutofit/>
          </a:bodyPr>
          <a:lstStyle/>
          <a:p>
            <a:pPr indent="-6350"/>
            <a:r>
              <a:rPr lang="zh-CN" altLang="en-US" sz="2400" dirty="0"/>
              <a:t>面向对象方法中多态性是：</a:t>
            </a:r>
            <a:endParaRPr lang="en-US" altLang="zh-CN" sz="2400" dirty="0"/>
          </a:p>
          <a:p>
            <a:pPr indent="-6350"/>
            <a:r>
              <a:rPr lang="zh-CN" altLang="en-US" sz="2400" dirty="0"/>
              <a:t>向</a:t>
            </a:r>
            <a:r>
              <a:rPr lang="zh-CN" altLang="en-US" sz="2400" dirty="0">
                <a:solidFill>
                  <a:srgbClr val="FF0000"/>
                </a:solidFill>
              </a:rPr>
              <a:t>不同的对象</a:t>
            </a:r>
            <a:r>
              <a:rPr lang="zh-CN" altLang="en-US" sz="2400" dirty="0"/>
              <a:t>发送</a:t>
            </a:r>
            <a:r>
              <a:rPr lang="zh-CN" altLang="en-US" sz="2400" dirty="0">
                <a:solidFill>
                  <a:srgbClr val="FF0000"/>
                </a:solidFill>
              </a:rPr>
              <a:t>同一个消息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不同的对象</a:t>
            </a:r>
            <a:r>
              <a:rPr lang="zh-CN" altLang="en-US" sz="2400" dirty="0"/>
              <a:t>在接受时会产生</a:t>
            </a:r>
            <a:r>
              <a:rPr lang="zh-CN" altLang="en-US" sz="2400" dirty="0">
                <a:solidFill>
                  <a:srgbClr val="FF0000"/>
                </a:solidFill>
              </a:rPr>
              <a:t>不同的行为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indent="-6350"/>
            <a:endParaRPr lang="en-US" altLang="zh-CN" sz="2400" dirty="0">
              <a:solidFill>
                <a:srgbClr val="FF0000"/>
              </a:solidFill>
            </a:endParaRPr>
          </a:p>
          <a:p>
            <a:pPr indent="-6350"/>
            <a:endParaRPr lang="en-US" altLang="zh-CN" sz="2400" dirty="0">
              <a:solidFill>
                <a:srgbClr val="FF0000"/>
              </a:solidFill>
            </a:endParaRPr>
          </a:p>
          <a:p>
            <a:pPr indent="-6350"/>
            <a:r>
              <a:rPr lang="zh-CN" altLang="en-US" sz="2400" dirty="0"/>
              <a:t>在</a:t>
            </a:r>
            <a:r>
              <a:rPr lang="en-US" altLang="zh-CN" sz="2400" dirty="0"/>
              <a:t>C++</a:t>
            </a:r>
            <a:r>
              <a:rPr lang="zh-CN" altLang="en-US" sz="2400" dirty="0"/>
              <a:t>中，多态性表现形式之一：</a:t>
            </a:r>
            <a:endParaRPr lang="en-US" altLang="zh-CN" sz="2400" dirty="0"/>
          </a:p>
          <a:p>
            <a:pPr indent="-6350"/>
            <a:r>
              <a:rPr lang="zh-CN" altLang="en-US" sz="2400" dirty="0"/>
              <a:t>具有</a:t>
            </a:r>
            <a:r>
              <a:rPr lang="zh-CN" altLang="en-US" sz="2400" dirty="0">
                <a:solidFill>
                  <a:srgbClr val="FF0000"/>
                </a:solidFill>
              </a:rPr>
              <a:t>不同功能的函数</a:t>
            </a:r>
            <a:r>
              <a:rPr lang="zh-CN" altLang="en-US" sz="2400" dirty="0"/>
              <a:t>可以用</a:t>
            </a:r>
            <a:r>
              <a:rPr lang="zh-CN" altLang="en-US" sz="2400" dirty="0">
                <a:solidFill>
                  <a:srgbClr val="FF0000"/>
                </a:solidFill>
              </a:rPr>
              <a:t>同一个函数名</a:t>
            </a:r>
            <a:r>
              <a:rPr lang="zh-CN" altLang="en-US" sz="2400" dirty="0"/>
              <a:t>，这样就可以实现用</a:t>
            </a:r>
            <a:r>
              <a:rPr lang="zh-CN" altLang="en-US" sz="2400" dirty="0">
                <a:solidFill>
                  <a:srgbClr val="FF0000"/>
                </a:solidFill>
              </a:rPr>
              <a:t>一个函数名</a:t>
            </a:r>
            <a:r>
              <a:rPr lang="zh-CN" altLang="en-US" sz="2400" dirty="0"/>
              <a:t>调用</a:t>
            </a:r>
            <a:r>
              <a:rPr lang="zh-CN" altLang="en-US" sz="2400" dirty="0">
                <a:solidFill>
                  <a:srgbClr val="FF0000"/>
                </a:solidFill>
              </a:rPr>
              <a:t>不同内容的函数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indent="-6350"/>
            <a:endParaRPr lang="en-US" altLang="zh-CN" sz="2400" dirty="0">
              <a:solidFill>
                <a:srgbClr val="FF0000"/>
              </a:solidFill>
            </a:endParaRPr>
          </a:p>
          <a:p>
            <a:pPr indent="-6350"/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F2A4E7FD-5091-46D3-B65B-B69EEE2AC5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57400" y="609600"/>
            <a:ext cx="8153400" cy="685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3000" dirty="0"/>
              <a:t>12.1 多态性的概念</a:t>
            </a:r>
          </a:p>
        </p:txBody>
      </p:sp>
    </p:spTree>
    <p:extLst>
      <p:ext uri="{BB962C8B-B14F-4D97-AF65-F5344CB8AC3E}">
        <p14:creationId xmlns:p14="http://schemas.microsoft.com/office/powerpoint/2010/main" val="313107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63593-FA1D-4D3F-ABE1-D8A185CC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000" dirty="0"/>
              <a:t>回顾 运算符重载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B0275-5BBF-4629-A839-67FBC76E3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37252"/>
            <a:ext cx="8915400" cy="437397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</a:rPr>
              <a:t>对</a:t>
            </a:r>
            <a:r>
              <a:rPr lang="zh-CN" altLang="en-US" sz="2400" dirty="0">
                <a:solidFill>
                  <a:srgbClr val="FF0000"/>
                </a:solidFill>
              </a:rPr>
              <a:t>复数类</a:t>
            </a:r>
            <a:r>
              <a:rPr lang="zh-CN" altLang="en-US" sz="2400" dirty="0">
                <a:solidFill>
                  <a:schemeClr val="tx1"/>
                </a:solidFill>
              </a:rPr>
              <a:t>实现</a:t>
            </a:r>
            <a:r>
              <a:rPr lang="zh-CN" altLang="en-US" sz="2400" dirty="0">
                <a:solidFill>
                  <a:srgbClr val="FF0000"/>
                </a:solidFill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/>
              <a:t>加法运算符</a:t>
            </a:r>
            <a:r>
              <a:rPr lang="en-US" altLang="zh-CN" sz="2400" dirty="0"/>
              <a:t> </a:t>
            </a:r>
            <a:r>
              <a:rPr lang="zh-CN" altLang="en-US" sz="2400" dirty="0"/>
              <a:t>重载和</a:t>
            </a:r>
            <a:r>
              <a:rPr lang="en-US" altLang="zh-CN" sz="2400" dirty="0">
                <a:solidFill>
                  <a:srgbClr val="FF0000"/>
                </a:solidFill>
              </a:rPr>
              <a:t>&lt;&lt;</a:t>
            </a:r>
            <a:r>
              <a:rPr lang="en-US" altLang="zh-CN" sz="2400" dirty="0"/>
              <a:t> </a:t>
            </a:r>
            <a:r>
              <a:rPr lang="zh-CN" altLang="en-US" sz="2400" dirty="0"/>
              <a:t>输出运算符重载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成员函数实现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/>
              <a:t>加法运算符</a:t>
            </a:r>
            <a:r>
              <a:rPr lang="en-US" altLang="zh-CN" sz="2400" dirty="0"/>
              <a:t> </a:t>
            </a:r>
            <a:r>
              <a:rPr lang="zh-CN" altLang="en-US" sz="2400" dirty="0"/>
              <a:t>重载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Complex Complex::operator 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en-US" altLang="zh-CN" sz="2400" dirty="0"/>
              <a:t> (Complex &amp;c2)</a:t>
            </a:r>
          </a:p>
          <a:p>
            <a:pPr marL="0" indent="0">
              <a:buNone/>
            </a:pPr>
            <a:r>
              <a:rPr lang="en-US" altLang="zh-CN" sz="2400" dirty="0"/>
              <a:t> {return Complex(real+c2.real,imag+c2.imag);}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/>
              <a:t>友员</a:t>
            </a:r>
            <a:r>
              <a:rPr lang="zh-CN" altLang="en-US" sz="2400" dirty="0"/>
              <a:t>函数实现</a:t>
            </a:r>
            <a:r>
              <a:rPr lang="en-US" altLang="zh-CN" sz="2400" dirty="0">
                <a:solidFill>
                  <a:srgbClr val="FF0000"/>
                </a:solidFill>
              </a:rPr>
              <a:t>&lt;&lt;</a:t>
            </a:r>
            <a:r>
              <a:rPr lang="en-US" altLang="zh-CN" sz="2400" dirty="0"/>
              <a:t> </a:t>
            </a:r>
            <a:r>
              <a:rPr lang="zh-CN" altLang="en-US" sz="2400" dirty="0"/>
              <a:t>输出运算符</a:t>
            </a:r>
            <a:r>
              <a:rPr lang="en-US" altLang="zh-CN" sz="2400" dirty="0"/>
              <a:t> </a:t>
            </a:r>
            <a:r>
              <a:rPr lang="zh-CN" altLang="en-US" sz="2400" dirty="0"/>
              <a:t>重载</a:t>
            </a:r>
            <a:r>
              <a:rPr lang="en-US" altLang="zh-CN" sz="2400" dirty="0"/>
              <a:t>   </a:t>
            </a:r>
          </a:p>
          <a:p>
            <a:pPr marL="0" indent="0">
              <a:buNone/>
            </a:pPr>
            <a:r>
              <a:rPr lang="en-US" altLang="zh-CN" sz="2400" dirty="0"/>
              <a:t>friend </a:t>
            </a:r>
            <a:r>
              <a:rPr lang="en-US" altLang="zh-CN" sz="2400" dirty="0" err="1"/>
              <a:t>ostream</a:t>
            </a:r>
            <a:r>
              <a:rPr lang="en-US" altLang="zh-CN" sz="2400" dirty="0"/>
              <a:t>&amp; operator &lt;&lt; (</a:t>
            </a:r>
            <a:r>
              <a:rPr lang="en-US" altLang="zh-CN" sz="2400" dirty="0" err="1"/>
              <a:t>ostream</a:t>
            </a:r>
            <a:r>
              <a:rPr lang="en-US" altLang="zh-CN" sz="2400" dirty="0"/>
              <a:t>&amp;,Complex&amp;);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7726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0206A3-8C1E-4C6B-9649-FB3452B1A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109561"/>
            <a:ext cx="8911687" cy="128089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A578C-2348-461D-AFF3-A8E2DAA13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581" y="1537252"/>
            <a:ext cx="3692318" cy="2252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运行结果：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(8+14i)</a:t>
            </a:r>
          </a:p>
          <a:p>
            <a:pPr marL="0" indent="0">
              <a:buNone/>
            </a:pPr>
            <a:r>
              <a:rPr lang="en-US" altLang="zh-CN" sz="2800" dirty="0"/>
              <a:t>7</a:t>
            </a:r>
            <a:endParaRPr lang="zh-CN" altLang="en-US" sz="28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7AC655-C613-4300-8E27-1965AC097CC8}"/>
              </a:ext>
            </a:extLst>
          </p:cNvPr>
          <p:cNvSpPr/>
          <p:nvPr/>
        </p:nvSpPr>
        <p:spPr>
          <a:xfrm>
            <a:off x="5859186" y="53141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程序运行结果</a:t>
            </a:r>
            <a:r>
              <a:rPr lang="zh-CN" altLang="en-US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表明</a:t>
            </a:r>
            <a:r>
              <a:rPr lang="zh-CN" altLang="zh-CN" kern="1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：复数相加执行复数的加法运算符功能，整数相加执行整数的加法运算符功能。具体调用哪个加法运算符的，由操作数的类型，也就是加法运算符的参数类型决定。</a:t>
            </a:r>
            <a:endParaRPr lang="zh-CN" altLang="zh-CN" sz="1400" kern="100" dirty="0">
              <a:solidFill>
                <a:srgbClr val="FF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A53D75F-F5F9-4E04-9E42-AD0237EB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48" y="909438"/>
            <a:ext cx="4938268" cy="440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81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BE11A2F6-B33D-4847-AC6E-E00B8F3D381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45636" y="1086678"/>
            <a:ext cx="8382000" cy="2219230"/>
          </a:xfrm>
          <a:noFill/>
          <a:ln/>
        </p:spPr>
        <p:txBody>
          <a:bodyPr>
            <a:normAutofit/>
          </a:bodyPr>
          <a:lstStyle/>
          <a:p>
            <a:pPr indent="-6350"/>
            <a:r>
              <a:rPr lang="zh-CN" altLang="en-US" sz="2400" dirty="0">
                <a:solidFill>
                  <a:srgbClr val="FF0000"/>
                </a:solidFill>
              </a:rPr>
              <a:t>静态多态性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indent="-6350"/>
            <a:r>
              <a:rPr lang="zh-CN" altLang="en-US" sz="2400" dirty="0"/>
              <a:t>在程序</a:t>
            </a:r>
            <a:r>
              <a:rPr lang="zh-CN" altLang="en-US" sz="2400" dirty="0">
                <a:solidFill>
                  <a:srgbClr val="FF0000"/>
                </a:solidFill>
              </a:rPr>
              <a:t>编译时</a:t>
            </a:r>
            <a:r>
              <a:rPr lang="zh-CN" altLang="en-US" sz="2400" dirty="0"/>
              <a:t>系统就能决定调用的是哪个函数，因此静态多态性又称编译时的多态性。</a:t>
            </a:r>
            <a:endParaRPr lang="en-US" altLang="zh-CN" sz="2400" dirty="0"/>
          </a:p>
          <a:p>
            <a:pPr indent="-6350"/>
            <a:r>
              <a:rPr lang="zh-CN" altLang="en-US" sz="2400" dirty="0"/>
              <a:t>函数重载和运算符重载实现的多态性属于静态多态性。</a:t>
            </a:r>
            <a:endParaRPr lang="en-US" altLang="zh-CN" sz="2400" dirty="0"/>
          </a:p>
          <a:p>
            <a:pPr indent="-6350"/>
            <a:endParaRPr lang="en-US" altLang="zh-CN" sz="2400" dirty="0"/>
          </a:p>
          <a:p>
            <a:pPr indent="-6350"/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110F70-6F22-44BF-B1BC-D646955DDEDC}"/>
              </a:ext>
            </a:extLst>
          </p:cNvPr>
          <p:cNvSpPr txBox="1"/>
          <p:nvPr/>
        </p:nvSpPr>
        <p:spPr>
          <a:xfrm>
            <a:off x="2194560" y="4164037"/>
            <a:ext cx="9110186" cy="1733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6350">
              <a:spcBef>
                <a:spcPts val="1000"/>
              </a:spcBef>
              <a:buClr>
                <a:schemeClr val="accent1"/>
              </a:buClr>
            </a:pPr>
            <a:r>
              <a:rPr lang="zh-CN" altLang="en-US" sz="2400" dirty="0">
                <a:solidFill>
                  <a:srgbClr val="FF0000"/>
                </a:solidFill>
              </a:rPr>
              <a:t>动态多态性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indent="-6350">
              <a:spcBef>
                <a:spcPts val="1000"/>
              </a:spcBef>
              <a:buClr>
                <a:schemeClr val="accent1"/>
              </a:buClr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动态多态性是在</a:t>
            </a:r>
            <a:r>
              <a:rPr lang="zh-CN" altLang="en-US" sz="2400" dirty="0">
                <a:solidFill>
                  <a:srgbClr val="FF0000"/>
                </a:solidFill>
              </a:rPr>
              <a:t>程序运行过程中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才动态地确定操作所针对的对象。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-6350">
              <a:spcBef>
                <a:spcPts val="1000"/>
              </a:spcBef>
              <a:buClr>
                <a:schemeClr val="accent1"/>
              </a:buClr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它又称运行时的多态性。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5089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A66473-6ACB-474F-9CD2-C07D6212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324" y="320340"/>
            <a:ext cx="8911687" cy="1280890"/>
          </a:xfrm>
        </p:spPr>
        <p:txBody>
          <a:bodyPr/>
          <a:lstStyle/>
          <a:p>
            <a:r>
              <a:rPr lang="zh-CN" altLang="en-US" dirty="0"/>
              <a:t>继承关系图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20484C-7BDA-4C8F-8A01-22787D62E971}"/>
              </a:ext>
            </a:extLst>
          </p:cNvPr>
          <p:cNvSpPr/>
          <p:nvPr/>
        </p:nvSpPr>
        <p:spPr>
          <a:xfrm>
            <a:off x="5022574" y="2113722"/>
            <a:ext cx="21468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基类</a:t>
            </a:r>
            <a:r>
              <a:rPr lang="en-US" altLang="zh-CN" dirty="0"/>
              <a:t>Member</a:t>
            </a:r>
          </a:p>
          <a:p>
            <a:pPr algn="ctr"/>
            <a:r>
              <a:rPr lang="en-US" altLang="zh-CN" dirty="0"/>
              <a:t>answer</a:t>
            </a:r>
            <a:r>
              <a:rPr lang="zh-CN" altLang="en-US" dirty="0"/>
              <a:t>（）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D52077-742A-441D-BFBF-2E25D1432845}"/>
              </a:ext>
            </a:extLst>
          </p:cNvPr>
          <p:cNvSpPr/>
          <p:nvPr/>
        </p:nvSpPr>
        <p:spPr>
          <a:xfrm>
            <a:off x="7407966" y="4452731"/>
            <a:ext cx="1550504" cy="11529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子类</a:t>
            </a:r>
            <a:endParaRPr lang="en-US" altLang="zh-CN" dirty="0"/>
          </a:p>
          <a:p>
            <a:pPr algn="ctr"/>
            <a:r>
              <a:rPr lang="en-US" altLang="zh-CN" dirty="0"/>
              <a:t>Student</a:t>
            </a:r>
          </a:p>
          <a:p>
            <a:pPr algn="ctr"/>
            <a:r>
              <a:rPr lang="en-US" altLang="zh-CN" dirty="0"/>
              <a:t>answer</a:t>
            </a:r>
            <a:r>
              <a:rPr lang="zh-CN" altLang="en-US" dirty="0"/>
              <a:t>（）</a:t>
            </a:r>
          </a:p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895313E-F2E3-4CB9-8A27-15D594F56CB3}"/>
              </a:ext>
            </a:extLst>
          </p:cNvPr>
          <p:cNvSpPr/>
          <p:nvPr/>
        </p:nvSpPr>
        <p:spPr>
          <a:xfrm>
            <a:off x="3419061" y="4495800"/>
            <a:ext cx="1716157" cy="11098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子类</a:t>
            </a:r>
            <a:endParaRPr lang="en-US" altLang="zh-CN" dirty="0"/>
          </a:p>
          <a:p>
            <a:pPr algn="ctr"/>
            <a:r>
              <a:rPr lang="en-US" altLang="zh-CN" dirty="0"/>
              <a:t>Teacher</a:t>
            </a:r>
          </a:p>
          <a:p>
            <a:pPr algn="ctr"/>
            <a:r>
              <a:rPr lang="en-US" altLang="zh-CN" dirty="0"/>
              <a:t>answer</a:t>
            </a:r>
            <a:r>
              <a:rPr lang="zh-CN" altLang="en-US" dirty="0"/>
              <a:t>（）</a:t>
            </a:r>
          </a:p>
          <a:p>
            <a:pPr algn="ctr"/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2BA23E8-B827-40ED-A7B4-6D46E9E2A5EB}"/>
              </a:ext>
            </a:extLst>
          </p:cNvPr>
          <p:cNvCxnSpPr>
            <a:cxnSpLocks/>
          </p:cNvCxnSpPr>
          <p:nvPr/>
        </p:nvCxnSpPr>
        <p:spPr>
          <a:xfrm flipH="1">
            <a:off x="4225788" y="3028122"/>
            <a:ext cx="1818860" cy="1467678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5BA83ED-4436-4049-8C72-292DDE02C11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096000" y="3028122"/>
            <a:ext cx="2087218" cy="1424609"/>
          </a:xfrm>
          <a:prstGeom prst="straightConnector1">
            <a:avLst/>
          </a:prstGeom>
          <a:ln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34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6BE7F-49EA-4FE2-A3CF-02E877D8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903" y="200040"/>
            <a:ext cx="8911687" cy="648099"/>
          </a:xfrm>
        </p:spPr>
        <p:txBody>
          <a:bodyPr/>
          <a:lstStyle/>
          <a:p>
            <a:r>
              <a:rPr lang="zh-CN" altLang="en-US" dirty="0"/>
              <a:t>动态多态性示例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36B6A-E0E4-4746-8724-3E80B255A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6627" y="926395"/>
            <a:ext cx="5644119" cy="51750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>
                <a:solidFill>
                  <a:srgbClr val="FF0000"/>
                </a:solidFill>
              </a:rPr>
              <a:t>Member</a:t>
            </a:r>
          </a:p>
          <a:p>
            <a:pPr marL="0" indent="0">
              <a:buNone/>
            </a:pPr>
            <a:r>
              <a:rPr lang="en-US" altLang="zh-CN" dirty="0"/>
              <a:t> {…</a:t>
            </a:r>
          </a:p>
          <a:p>
            <a:pPr marL="0" indent="0">
              <a:buNone/>
            </a:pPr>
            <a:r>
              <a:rPr lang="en-US" altLang="zh-CN" dirty="0"/>
              <a:t>   void </a:t>
            </a:r>
            <a:r>
              <a:rPr lang="en-US" altLang="zh-CN" dirty="0">
                <a:solidFill>
                  <a:srgbClr val="FF0000"/>
                </a:solidFill>
              </a:rPr>
              <a:t>answer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r>
              <a:rPr lang="en-US" altLang="zh-CN" dirty="0" err="1"/>
              <a:t>cout</a:t>
            </a:r>
            <a:r>
              <a:rPr lang="en-US" altLang="zh-CN" dirty="0"/>
              <a:t>&lt;&lt;"I am a member. I'm "&lt;&lt;name&lt;&lt;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indent="0">
              <a:buNone/>
            </a:pPr>
            <a:r>
              <a:rPr lang="en-US" altLang="zh-CN" dirty="0"/>
              <a:t>…};</a:t>
            </a:r>
          </a:p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>
                <a:solidFill>
                  <a:srgbClr val="FF0000"/>
                </a:solidFill>
              </a:rPr>
              <a:t>Teacher</a:t>
            </a:r>
            <a:r>
              <a:rPr lang="en-US" altLang="zh-CN" dirty="0"/>
              <a:t>: public Member</a:t>
            </a:r>
          </a:p>
          <a:p>
            <a:pPr marL="0" indent="0">
              <a:buNone/>
            </a:pPr>
            <a:r>
              <a:rPr lang="en-US" altLang="zh-CN" dirty="0"/>
              <a:t> {…</a:t>
            </a:r>
          </a:p>
          <a:p>
            <a:pPr marL="0" indent="0">
              <a:buNone/>
            </a:pPr>
            <a:r>
              <a:rPr lang="en-US" altLang="zh-CN" dirty="0"/>
              <a:t> void </a:t>
            </a:r>
            <a:r>
              <a:rPr lang="en-US" altLang="zh-CN" dirty="0">
                <a:solidFill>
                  <a:srgbClr val="FF0000"/>
                </a:solidFill>
              </a:rPr>
              <a:t>answer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r>
              <a:rPr lang="en-US" altLang="zh-CN" dirty="0" err="1"/>
              <a:t>cout</a:t>
            </a:r>
            <a:r>
              <a:rPr lang="en-US" altLang="zh-CN" dirty="0"/>
              <a:t>&lt;&lt;"I am a teacher. I'm "&lt;&lt;name&lt;&lt;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indent="0">
              <a:buNone/>
            </a:pPr>
            <a:r>
              <a:rPr lang="en-US" altLang="zh-CN" dirty="0"/>
              <a:t>…};</a:t>
            </a:r>
          </a:p>
          <a:p>
            <a:pPr marL="0" indent="0">
              <a:buNone/>
            </a:pPr>
            <a:r>
              <a:rPr lang="en-US" altLang="zh-CN" dirty="0"/>
              <a:t>class </a:t>
            </a:r>
            <a:r>
              <a:rPr lang="en-US" altLang="zh-CN" dirty="0">
                <a:solidFill>
                  <a:srgbClr val="FF0000"/>
                </a:solidFill>
              </a:rPr>
              <a:t>Student</a:t>
            </a:r>
            <a:r>
              <a:rPr lang="en-US" altLang="zh-CN" dirty="0"/>
              <a:t>: public Member</a:t>
            </a:r>
          </a:p>
          <a:p>
            <a:pPr marL="0" indent="0">
              <a:buNone/>
            </a:pPr>
            <a:r>
              <a:rPr lang="en-US" altLang="zh-CN" dirty="0"/>
              <a:t> {…</a:t>
            </a:r>
          </a:p>
          <a:p>
            <a:pPr marL="0" indent="0">
              <a:buNone/>
            </a:pPr>
            <a:r>
              <a:rPr lang="en-US" altLang="zh-CN" dirty="0"/>
              <a:t> void </a:t>
            </a:r>
            <a:r>
              <a:rPr lang="en-US" altLang="zh-CN" dirty="0">
                <a:solidFill>
                  <a:srgbClr val="FF0000"/>
                </a:solidFill>
              </a:rPr>
              <a:t>answer</a:t>
            </a:r>
            <a:r>
              <a:rPr lang="en-US" altLang="zh-CN" dirty="0"/>
              <a:t>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  <a:r>
              <a:rPr lang="en-US" altLang="zh-CN" dirty="0" err="1"/>
              <a:t>cout</a:t>
            </a:r>
            <a:r>
              <a:rPr lang="en-US" altLang="zh-CN" dirty="0"/>
              <a:t>&lt;&lt;"I am a student. I'm "&lt;&lt;name&lt;&lt;</a:t>
            </a:r>
            <a:r>
              <a:rPr lang="en-US" altLang="zh-CN" dirty="0" err="1"/>
              <a:t>endl</a:t>
            </a:r>
            <a:r>
              <a:rPr lang="en-US" altLang="zh-CN" dirty="0"/>
              <a:t>;}</a:t>
            </a:r>
          </a:p>
          <a:p>
            <a:pPr marL="0" indent="0">
              <a:buNone/>
            </a:pPr>
            <a:r>
              <a:rPr lang="en-US" altLang="zh-CN" dirty="0"/>
              <a:t>…};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F033EA-322C-45B9-A5D3-83A6B9A94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5156" y="369837"/>
            <a:ext cx="4003881" cy="5731565"/>
          </a:xfrm>
          <a:noFill/>
          <a:ln>
            <a:solidFill>
              <a:srgbClr val="FF000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int  main()</a:t>
            </a:r>
          </a:p>
          <a:p>
            <a:pPr marL="0" indent="0">
              <a:buNone/>
            </a:pPr>
            <a:r>
              <a:rPr lang="en-US" altLang="zh-CN" dirty="0"/>
              <a:t>{</a:t>
            </a:r>
          </a:p>
          <a:p>
            <a:pPr marL="0" indent="0">
              <a:buNone/>
            </a:pPr>
            <a:r>
              <a:rPr lang="en-US" altLang="zh-CN" dirty="0"/>
              <a:t>	Member m1("</a:t>
            </a:r>
            <a:r>
              <a:rPr lang="zh-CN" altLang="en-US" dirty="0"/>
              <a:t>张三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	Teacher t1("</a:t>
            </a:r>
            <a:r>
              <a:rPr lang="zh-CN" altLang="en-US" dirty="0"/>
              <a:t>老王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	Student s1("</a:t>
            </a:r>
            <a:r>
              <a:rPr lang="zh-CN" altLang="en-US" dirty="0"/>
              <a:t>李四</a:t>
            </a:r>
            <a:r>
              <a:rPr lang="en-US" altLang="zh-CN" dirty="0"/>
              <a:t>");</a:t>
            </a:r>
          </a:p>
          <a:p>
            <a:pPr marL="0" indent="0">
              <a:buNone/>
            </a:pPr>
            <a:r>
              <a:rPr lang="en-US" altLang="zh-CN" dirty="0"/>
              <a:t>       //</a:t>
            </a:r>
            <a:r>
              <a:rPr lang="zh-CN" altLang="en-US" dirty="0"/>
              <a:t>基类指针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Member* who;</a:t>
            </a:r>
          </a:p>
          <a:p>
            <a:pPr marL="0" indent="0">
              <a:buNone/>
            </a:pPr>
            <a:r>
              <a:rPr lang="en-US" altLang="zh-CN" dirty="0"/>
              <a:t>	who = &amp;m1;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who-&gt;answer() ;</a:t>
            </a:r>
          </a:p>
          <a:p>
            <a:pPr marL="0" indent="0">
              <a:buNone/>
            </a:pPr>
            <a:r>
              <a:rPr lang="en-US" altLang="zh-CN" dirty="0"/>
              <a:t>	who = &amp;t1;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who-&gt;answer() ;</a:t>
            </a:r>
          </a:p>
          <a:p>
            <a:pPr marL="0" indent="0">
              <a:buNone/>
            </a:pPr>
            <a:r>
              <a:rPr lang="en-US" altLang="zh-CN" dirty="0"/>
              <a:t>	who = &amp;s1;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who-&gt;answer() ;</a:t>
            </a:r>
          </a:p>
          <a:p>
            <a:pPr marL="0" indent="0">
              <a:buNone/>
            </a:pPr>
            <a:r>
              <a:rPr lang="en-US" altLang="zh-CN" dirty="0"/>
              <a:t> 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235EE1-A629-4993-A2BB-A9D9974FD0CE}"/>
              </a:ext>
            </a:extLst>
          </p:cNvPr>
          <p:cNvSpPr txBox="1"/>
          <p:nvPr/>
        </p:nvSpPr>
        <p:spPr>
          <a:xfrm>
            <a:off x="7979768" y="632070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希望相同的形式产生不同的动作</a:t>
            </a:r>
          </a:p>
        </p:txBody>
      </p:sp>
    </p:spTree>
    <p:extLst>
      <p:ext uri="{BB962C8B-B14F-4D97-AF65-F5344CB8AC3E}">
        <p14:creationId xmlns:p14="http://schemas.microsoft.com/office/powerpoint/2010/main" val="207080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2C4A9-2E39-4791-81A3-134C2DF2C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23366" y="1093303"/>
            <a:ext cx="7765976" cy="2335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人们提出这样的设想，能否用同一个调用形式，既能调用派生类又能调用基类的同名函数。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在程序中不是通过不同的对象名去调用不同派生层次中的同名函数，而是通过指针调用它们。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B1F2FDA-CF79-4ED0-8922-0B3D279C613E}"/>
              </a:ext>
            </a:extLst>
          </p:cNvPr>
          <p:cNvSpPr/>
          <p:nvPr/>
        </p:nvSpPr>
        <p:spPr>
          <a:xfrm>
            <a:off x="5176299" y="3934016"/>
            <a:ext cx="233238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怎么做到的呢？</a:t>
            </a:r>
          </a:p>
        </p:txBody>
      </p:sp>
    </p:spTree>
    <p:extLst>
      <p:ext uri="{BB962C8B-B14F-4D97-AF65-F5344CB8AC3E}">
        <p14:creationId xmlns:p14="http://schemas.microsoft.com/office/powerpoint/2010/main" val="165760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2805</TotalTime>
  <Words>1159</Words>
  <Application>Microsoft Office PowerPoint</Application>
  <PresentationFormat>宽屏</PresentationFormat>
  <Paragraphs>156</Paragraphs>
  <Slides>16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微软雅黑 Light</vt:lpstr>
      <vt:lpstr>Arial</vt:lpstr>
      <vt:lpstr>Century Gothic</vt:lpstr>
      <vt:lpstr>Times New Roman</vt:lpstr>
      <vt:lpstr>Wingdings 3</vt:lpstr>
      <vt:lpstr>丝状</vt:lpstr>
      <vt:lpstr>PowerPoint 演示文稿</vt:lpstr>
      <vt:lpstr>12.1 多态性的概念</vt:lpstr>
      <vt:lpstr>12.1 多态性的概念</vt:lpstr>
      <vt:lpstr>回顾 运算符重载</vt:lpstr>
      <vt:lpstr>PowerPoint 演示文稿</vt:lpstr>
      <vt:lpstr>PowerPoint 演示文稿</vt:lpstr>
      <vt:lpstr>继承关系图</vt:lpstr>
      <vt:lpstr>动态多态性示例</vt:lpstr>
      <vt:lpstr>PowerPoint 演示文稿</vt:lpstr>
      <vt:lpstr>动态多态性示例</vt:lpstr>
      <vt:lpstr>PowerPoint 演示文稿</vt:lpstr>
      <vt:lpstr>动态多态性</vt:lpstr>
      <vt:lpstr>虚函数使用注意事项</vt:lpstr>
      <vt:lpstr>PowerPoint 演示文稿</vt:lpstr>
      <vt:lpstr>虚析构函数</vt:lpstr>
      <vt:lpstr>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第十四章 类和对象的特征 </dc:title>
  <dc:creator>马征</dc:creator>
  <cp:lastModifiedBy>8613786114545</cp:lastModifiedBy>
  <cp:revision>112</cp:revision>
  <dcterms:created xsi:type="dcterms:W3CDTF">2017-09-04T06:27:18Z</dcterms:created>
  <dcterms:modified xsi:type="dcterms:W3CDTF">2024-12-19T01:38:40Z</dcterms:modified>
</cp:coreProperties>
</file>