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369" r:id="rId2"/>
    <p:sldId id="286" r:id="rId3"/>
    <p:sldId id="366" r:id="rId4"/>
    <p:sldId id="367" r:id="rId5"/>
    <p:sldId id="365" r:id="rId6"/>
    <p:sldId id="311" r:id="rId7"/>
    <p:sldId id="370" r:id="rId8"/>
    <p:sldId id="372" r:id="rId9"/>
    <p:sldId id="373" r:id="rId10"/>
    <p:sldId id="374" r:id="rId11"/>
    <p:sldId id="375" r:id="rId12"/>
    <p:sldId id="377" r:id="rId13"/>
    <p:sldId id="376" r:id="rId14"/>
    <p:sldId id="290" r:id="rId15"/>
    <p:sldId id="341" r:id="rId16"/>
    <p:sldId id="344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E28"/>
    <a:srgbClr val="F15B21"/>
    <a:srgbClr val="252434"/>
    <a:srgbClr val="343443"/>
    <a:srgbClr val="404040"/>
    <a:srgbClr val="DC490E"/>
    <a:srgbClr val="D9B193"/>
    <a:srgbClr val="885630"/>
    <a:srgbClr val="232429"/>
    <a:srgbClr val="FFDB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69" autoAdjust="0"/>
  </p:normalViewPr>
  <p:slideViewPr>
    <p:cSldViewPr snapToGrid="0">
      <p:cViewPr varScale="1">
        <p:scale>
          <a:sx n="103" d="100"/>
          <a:sy n="103" d="100"/>
        </p:scale>
        <p:origin x="177" y="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0EB6C-784D-43C2-8D0A-8DEF8AFF8C7A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B14DD-6996-47CA-81B6-26AC50433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81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式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71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835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</p:sldLayoutIdLst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4" indent="-342874" algn="l" defTabSz="91433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 flipV="1">
            <a:off x="3945455" y="1402926"/>
            <a:ext cx="1244600" cy="1244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>
            <a:outerShdw blurRad="177800" dist="127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281755" y="2787072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171E2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方正兰亭细黑_GBK_M" panose="02010600010101010101" pitchFamily="2" charset="2"/>
              </a:rPr>
              <a:t>纯虚函数和抽象类</a:t>
            </a:r>
          </a:p>
        </p:txBody>
      </p:sp>
      <p:sp>
        <p:nvSpPr>
          <p:cNvPr id="4" name="矩形 3"/>
          <p:cNvSpPr/>
          <p:nvPr/>
        </p:nvSpPr>
        <p:spPr>
          <a:xfrm>
            <a:off x="3523165" y="3371847"/>
            <a:ext cx="212625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Freeform 1645"/>
          <p:cNvSpPr>
            <a:spLocks noEditPoints="1"/>
          </p:cNvSpPr>
          <p:nvPr/>
        </p:nvSpPr>
        <p:spPr bwMode="auto">
          <a:xfrm>
            <a:off x="4334484" y="1807395"/>
            <a:ext cx="466547" cy="435673"/>
          </a:xfrm>
          <a:custGeom>
            <a:avLst/>
            <a:gdLst>
              <a:gd name="T0" fmla="*/ 104 w 154"/>
              <a:gd name="T1" fmla="*/ 69 h 144"/>
              <a:gd name="T2" fmla="*/ 115 w 154"/>
              <a:gd name="T3" fmla="*/ 66 h 144"/>
              <a:gd name="T4" fmla="*/ 149 w 154"/>
              <a:gd name="T5" fmla="*/ 6 h 144"/>
              <a:gd name="T6" fmla="*/ 129 w 154"/>
              <a:gd name="T7" fmla="*/ 6 h 144"/>
              <a:gd name="T8" fmla="*/ 119 w 154"/>
              <a:gd name="T9" fmla="*/ 6 h 144"/>
              <a:gd name="T10" fmla="*/ 119 w 154"/>
              <a:gd name="T11" fmla="*/ 0 h 144"/>
              <a:gd name="T12" fmla="*/ 35 w 154"/>
              <a:gd name="T13" fmla="*/ 0 h 144"/>
              <a:gd name="T14" fmla="*/ 35 w 154"/>
              <a:gd name="T15" fmla="*/ 6 h 144"/>
              <a:gd name="T16" fmla="*/ 25 w 154"/>
              <a:gd name="T17" fmla="*/ 6 h 144"/>
              <a:gd name="T18" fmla="*/ 5 w 154"/>
              <a:gd name="T19" fmla="*/ 6 h 144"/>
              <a:gd name="T20" fmla="*/ 39 w 154"/>
              <a:gd name="T21" fmla="*/ 66 h 144"/>
              <a:gd name="T22" fmla="*/ 50 w 154"/>
              <a:gd name="T23" fmla="*/ 69 h 144"/>
              <a:gd name="T24" fmla="*/ 71 w 154"/>
              <a:gd name="T25" fmla="*/ 83 h 144"/>
              <a:gd name="T26" fmla="*/ 71 w 154"/>
              <a:gd name="T27" fmla="*/ 126 h 144"/>
              <a:gd name="T28" fmla="*/ 35 w 154"/>
              <a:gd name="T29" fmla="*/ 144 h 144"/>
              <a:gd name="T30" fmla="*/ 119 w 154"/>
              <a:gd name="T31" fmla="*/ 144 h 144"/>
              <a:gd name="T32" fmla="*/ 83 w 154"/>
              <a:gd name="T33" fmla="*/ 126 h 144"/>
              <a:gd name="T34" fmla="*/ 83 w 154"/>
              <a:gd name="T35" fmla="*/ 83 h 144"/>
              <a:gd name="T36" fmla="*/ 104 w 154"/>
              <a:gd name="T37" fmla="*/ 69 h 144"/>
              <a:gd name="T38" fmla="*/ 119 w 154"/>
              <a:gd name="T39" fmla="*/ 26 h 144"/>
              <a:gd name="T40" fmla="*/ 119 w 154"/>
              <a:gd name="T41" fmla="*/ 12 h 144"/>
              <a:gd name="T42" fmla="*/ 129 w 154"/>
              <a:gd name="T43" fmla="*/ 12 h 144"/>
              <a:gd name="T44" fmla="*/ 143 w 154"/>
              <a:gd name="T45" fmla="*/ 12 h 144"/>
              <a:gd name="T46" fmla="*/ 113 w 154"/>
              <a:gd name="T47" fmla="*/ 60 h 144"/>
              <a:gd name="T48" fmla="*/ 109 w 154"/>
              <a:gd name="T49" fmla="*/ 62 h 144"/>
              <a:gd name="T50" fmla="*/ 119 w 154"/>
              <a:gd name="T51" fmla="*/ 26 h 144"/>
              <a:gd name="T52" fmla="*/ 41 w 154"/>
              <a:gd name="T53" fmla="*/ 60 h 144"/>
              <a:gd name="T54" fmla="*/ 11 w 154"/>
              <a:gd name="T55" fmla="*/ 12 h 144"/>
              <a:gd name="T56" fmla="*/ 25 w 154"/>
              <a:gd name="T57" fmla="*/ 12 h 144"/>
              <a:gd name="T58" fmla="*/ 35 w 154"/>
              <a:gd name="T59" fmla="*/ 12 h 144"/>
              <a:gd name="T60" fmla="*/ 35 w 154"/>
              <a:gd name="T61" fmla="*/ 26 h 144"/>
              <a:gd name="T62" fmla="*/ 45 w 154"/>
              <a:gd name="T63" fmla="*/ 62 h 144"/>
              <a:gd name="T64" fmla="*/ 41 w 154"/>
              <a:gd name="T65" fmla="*/ 60 h 144"/>
              <a:gd name="T66" fmla="*/ 77 w 154"/>
              <a:gd name="T67" fmla="*/ 53 h 144"/>
              <a:gd name="T68" fmla="*/ 58 w 154"/>
              <a:gd name="T69" fmla="*/ 66 h 144"/>
              <a:gd name="T70" fmla="*/ 65 w 154"/>
              <a:gd name="T71" fmla="*/ 44 h 144"/>
              <a:gd name="T72" fmla="*/ 47 w 154"/>
              <a:gd name="T73" fmla="*/ 31 h 144"/>
              <a:gd name="T74" fmla="*/ 70 w 154"/>
              <a:gd name="T75" fmla="*/ 30 h 144"/>
              <a:gd name="T76" fmla="*/ 77 w 154"/>
              <a:gd name="T77" fmla="*/ 9 h 144"/>
              <a:gd name="T78" fmla="*/ 84 w 154"/>
              <a:gd name="T79" fmla="*/ 30 h 144"/>
              <a:gd name="T80" fmla="*/ 107 w 154"/>
              <a:gd name="T81" fmla="*/ 31 h 144"/>
              <a:gd name="T82" fmla="*/ 89 w 154"/>
              <a:gd name="T83" fmla="*/ 44 h 144"/>
              <a:gd name="T84" fmla="*/ 96 w 154"/>
              <a:gd name="T85" fmla="*/ 66 h 144"/>
              <a:gd name="T86" fmla="*/ 77 w 154"/>
              <a:gd name="T87" fmla="*/ 5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4" h="144">
                <a:moveTo>
                  <a:pt x="104" y="69"/>
                </a:moveTo>
                <a:cubicBezTo>
                  <a:pt x="107" y="69"/>
                  <a:pt x="110" y="68"/>
                  <a:pt x="115" y="66"/>
                </a:cubicBezTo>
                <a:cubicBezTo>
                  <a:pt x="154" y="54"/>
                  <a:pt x="149" y="6"/>
                  <a:pt x="149" y="6"/>
                </a:cubicBezTo>
                <a:cubicBezTo>
                  <a:pt x="129" y="6"/>
                  <a:pt x="129" y="6"/>
                  <a:pt x="129" y="6"/>
                </a:cubicBezTo>
                <a:cubicBezTo>
                  <a:pt x="119" y="6"/>
                  <a:pt x="119" y="6"/>
                  <a:pt x="119" y="6"/>
                </a:cubicBezTo>
                <a:cubicBezTo>
                  <a:pt x="119" y="0"/>
                  <a:pt x="119" y="0"/>
                  <a:pt x="119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6"/>
                  <a:pt x="35" y="6"/>
                  <a:pt x="3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0" y="54"/>
                  <a:pt x="39" y="66"/>
                </a:cubicBezTo>
                <a:cubicBezTo>
                  <a:pt x="43" y="67"/>
                  <a:pt x="47" y="69"/>
                  <a:pt x="50" y="69"/>
                </a:cubicBezTo>
                <a:cubicBezTo>
                  <a:pt x="56" y="76"/>
                  <a:pt x="63" y="82"/>
                  <a:pt x="71" y="83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1" y="127"/>
                  <a:pt x="35" y="135"/>
                  <a:pt x="35" y="144"/>
                </a:cubicBezTo>
                <a:cubicBezTo>
                  <a:pt x="119" y="144"/>
                  <a:pt x="119" y="144"/>
                  <a:pt x="119" y="144"/>
                </a:cubicBezTo>
                <a:cubicBezTo>
                  <a:pt x="119" y="135"/>
                  <a:pt x="103" y="127"/>
                  <a:pt x="83" y="126"/>
                </a:cubicBezTo>
                <a:cubicBezTo>
                  <a:pt x="83" y="83"/>
                  <a:pt x="83" y="83"/>
                  <a:pt x="83" y="83"/>
                </a:cubicBezTo>
                <a:cubicBezTo>
                  <a:pt x="91" y="82"/>
                  <a:pt x="98" y="77"/>
                  <a:pt x="104" y="69"/>
                </a:cubicBezTo>
                <a:moveTo>
                  <a:pt x="119" y="26"/>
                </a:moveTo>
                <a:cubicBezTo>
                  <a:pt x="119" y="12"/>
                  <a:pt x="119" y="12"/>
                  <a:pt x="119" y="12"/>
                </a:cubicBezTo>
                <a:cubicBezTo>
                  <a:pt x="129" y="12"/>
                  <a:pt x="129" y="12"/>
                  <a:pt x="129" y="12"/>
                </a:cubicBezTo>
                <a:cubicBezTo>
                  <a:pt x="143" y="12"/>
                  <a:pt x="143" y="12"/>
                  <a:pt x="143" y="12"/>
                </a:cubicBezTo>
                <a:cubicBezTo>
                  <a:pt x="143" y="24"/>
                  <a:pt x="140" y="52"/>
                  <a:pt x="113" y="60"/>
                </a:cubicBezTo>
                <a:cubicBezTo>
                  <a:pt x="112" y="61"/>
                  <a:pt x="111" y="61"/>
                  <a:pt x="109" y="62"/>
                </a:cubicBezTo>
                <a:cubicBezTo>
                  <a:pt x="115" y="51"/>
                  <a:pt x="119" y="38"/>
                  <a:pt x="119" y="26"/>
                </a:cubicBezTo>
                <a:close/>
                <a:moveTo>
                  <a:pt x="41" y="60"/>
                </a:moveTo>
                <a:cubicBezTo>
                  <a:pt x="14" y="52"/>
                  <a:pt x="11" y="24"/>
                  <a:pt x="11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35" y="12"/>
                  <a:pt x="35" y="12"/>
                  <a:pt x="35" y="12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38"/>
                  <a:pt x="39" y="51"/>
                  <a:pt x="45" y="62"/>
                </a:cubicBezTo>
                <a:cubicBezTo>
                  <a:pt x="43" y="61"/>
                  <a:pt x="42" y="61"/>
                  <a:pt x="41" y="60"/>
                </a:cubicBezTo>
                <a:moveTo>
                  <a:pt x="77" y="53"/>
                </a:moveTo>
                <a:cubicBezTo>
                  <a:pt x="58" y="66"/>
                  <a:pt x="58" y="66"/>
                  <a:pt x="58" y="66"/>
                </a:cubicBezTo>
                <a:cubicBezTo>
                  <a:pt x="65" y="44"/>
                  <a:pt x="65" y="44"/>
                  <a:pt x="65" y="44"/>
                </a:cubicBezTo>
                <a:cubicBezTo>
                  <a:pt x="47" y="31"/>
                  <a:pt x="47" y="31"/>
                  <a:pt x="47" y="31"/>
                </a:cubicBezTo>
                <a:cubicBezTo>
                  <a:pt x="70" y="30"/>
                  <a:pt x="70" y="30"/>
                  <a:pt x="70" y="30"/>
                </a:cubicBezTo>
                <a:cubicBezTo>
                  <a:pt x="77" y="9"/>
                  <a:pt x="77" y="9"/>
                  <a:pt x="77" y="9"/>
                </a:cubicBezTo>
                <a:cubicBezTo>
                  <a:pt x="84" y="30"/>
                  <a:pt x="84" y="30"/>
                  <a:pt x="84" y="30"/>
                </a:cubicBezTo>
                <a:cubicBezTo>
                  <a:pt x="107" y="31"/>
                  <a:pt x="107" y="31"/>
                  <a:pt x="107" y="31"/>
                </a:cubicBezTo>
                <a:cubicBezTo>
                  <a:pt x="89" y="44"/>
                  <a:pt x="89" y="44"/>
                  <a:pt x="89" y="44"/>
                </a:cubicBezTo>
                <a:cubicBezTo>
                  <a:pt x="96" y="66"/>
                  <a:pt x="96" y="66"/>
                  <a:pt x="96" y="66"/>
                </a:cubicBezTo>
                <a:lnTo>
                  <a:pt x="77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254000" y="1"/>
            <a:ext cx="685800" cy="850900"/>
          </a:xfrm>
          <a:custGeom>
            <a:avLst/>
            <a:gdLst>
              <a:gd name="connsiteX0" fmla="*/ 0 w 685800"/>
              <a:gd name="connsiteY0" fmla="*/ 0 h 1104900"/>
              <a:gd name="connsiteX1" fmla="*/ 685800 w 685800"/>
              <a:gd name="connsiteY1" fmla="*/ 0 h 1104900"/>
              <a:gd name="connsiteX2" fmla="*/ 685800 w 685800"/>
              <a:gd name="connsiteY2" fmla="*/ 1104900 h 1104900"/>
              <a:gd name="connsiteX3" fmla="*/ 0 w 685800"/>
              <a:gd name="connsiteY3" fmla="*/ 1104900 h 1104900"/>
              <a:gd name="connsiteX4" fmla="*/ 0 w 685800"/>
              <a:gd name="connsiteY4" fmla="*/ 0 h 1104900"/>
              <a:gd name="connsiteX0" fmla="*/ 0 w 685800"/>
              <a:gd name="connsiteY0" fmla="*/ 0 h 1104900"/>
              <a:gd name="connsiteX1" fmla="*/ 685800 w 685800"/>
              <a:gd name="connsiteY1" fmla="*/ 0 h 1104900"/>
              <a:gd name="connsiteX2" fmla="*/ 685800 w 685800"/>
              <a:gd name="connsiteY2" fmla="*/ 1104900 h 1104900"/>
              <a:gd name="connsiteX3" fmla="*/ 342900 w 685800"/>
              <a:gd name="connsiteY3" fmla="*/ 1092200 h 1104900"/>
              <a:gd name="connsiteX4" fmla="*/ 0 w 685800"/>
              <a:gd name="connsiteY4" fmla="*/ 1104900 h 1104900"/>
              <a:gd name="connsiteX5" fmla="*/ 0 w 685800"/>
              <a:gd name="connsiteY5" fmla="*/ 0 h 1104900"/>
              <a:gd name="connsiteX0" fmla="*/ 0 w 685800"/>
              <a:gd name="connsiteY0" fmla="*/ 0 h 1295400"/>
              <a:gd name="connsiteX1" fmla="*/ 685800 w 685800"/>
              <a:gd name="connsiteY1" fmla="*/ 0 h 1295400"/>
              <a:gd name="connsiteX2" fmla="*/ 685800 w 685800"/>
              <a:gd name="connsiteY2" fmla="*/ 1104900 h 1295400"/>
              <a:gd name="connsiteX3" fmla="*/ 342900 w 685800"/>
              <a:gd name="connsiteY3" fmla="*/ 1295400 h 1295400"/>
              <a:gd name="connsiteX4" fmla="*/ 0 w 685800"/>
              <a:gd name="connsiteY4" fmla="*/ 1104900 h 1295400"/>
              <a:gd name="connsiteX5" fmla="*/ 0 w 685800"/>
              <a:gd name="connsiteY5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1295400">
                <a:moveTo>
                  <a:pt x="0" y="0"/>
                </a:moveTo>
                <a:lnTo>
                  <a:pt x="685800" y="0"/>
                </a:lnTo>
                <a:lnTo>
                  <a:pt x="685800" y="1104900"/>
                </a:lnTo>
                <a:lnTo>
                  <a:pt x="342900" y="1295400"/>
                </a:lnTo>
                <a:lnTo>
                  <a:pt x="0" y="1104900"/>
                </a:lnTo>
                <a:lnTo>
                  <a:pt x="0" y="0"/>
                </a:lnTo>
                <a:close/>
              </a:path>
            </a:pathLst>
          </a:custGeom>
          <a:solidFill>
            <a:srgbClr val="171E2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2645" y="33415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抽象类</a:t>
            </a:r>
          </a:p>
        </p:txBody>
      </p:sp>
      <p:sp>
        <p:nvSpPr>
          <p:cNvPr id="19" name="Freeform 691"/>
          <p:cNvSpPr>
            <a:spLocks noEditPoints="1"/>
          </p:cNvSpPr>
          <p:nvPr/>
        </p:nvSpPr>
        <p:spPr bwMode="auto">
          <a:xfrm>
            <a:off x="421161" y="308753"/>
            <a:ext cx="394323" cy="364932"/>
          </a:xfrm>
          <a:custGeom>
            <a:avLst/>
            <a:gdLst>
              <a:gd name="T0" fmla="*/ 9 w 68"/>
              <a:gd name="T1" fmla="*/ 0 h 63"/>
              <a:gd name="T2" fmla="*/ 47 w 68"/>
              <a:gd name="T3" fmla="*/ 0 h 63"/>
              <a:gd name="T4" fmla="*/ 53 w 68"/>
              <a:gd name="T5" fmla="*/ 3 h 63"/>
              <a:gd name="T6" fmla="*/ 55 w 68"/>
              <a:gd name="T7" fmla="*/ 8 h 63"/>
              <a:gd name="T8" fmla="*/ 55 w 68"/>
              <a:gd name="T9" fmla="*/ 32 h 63"/>
              <a:gd name="T10" fmla="*/ 53 w 68"/>
              <a:gd name="T11" fmla="*/ 38 h 63"/>
              <a:gd name="T12" fmla="*/ 47 w 68"/>
              <a:gd name="T13" fmla="*/ 40 h 63"/>
              <a:gd name="T14" fmla="*/ 44 w 68"/>
              <a:gd name="T15" fmla="*/ 40 h 63"/>
              <a:gd name="T16" fmla="*/ 43 w 68"/>
              <a:gd name="T17" fmla="*/ 48 h 63"/>
              <a:gd name="T18" fmla="*/ 43 w 68"/>
              <a:gd name="T19" fmla="*/ 55 h 63"/>
              <a:gd name="T20" fmla="*/ 39 w 68"/>
              <a:gd name="T21" fmla="*/ 50 h 63"/>
              <a:gd name="T22" fmla="*/ 32 w 68"/>
              <a:gd name="T23" fmla="*/ 40 h 63"/>
              <a:gd name="T24" fmla="*/ 9 w 68"/>
              <a:gd name="T25" fmla="*/ 40 h 63"/>
              <a:gd name="T26" fmla="*/ 3 w 68"/>
              <a:gd name="T27" fmla="*/ 38 h 63"/>
              <a:gd name="T28" fmla="*/ 0 w 68"/>
              <a:gd name="T29" fmla="*/ 32 h 63"/>
              <a:gd name="T30" fmla="*/ 0 w 68"/>
              <a:gd name="T31" fmla="*/ 8 h 63"/>
              <a:gd name="T32" fmla="*/ 3 w 68"/>
              <a:gd name="T33" fmla="*/ 3 h 63"/>
              <a:gd name="T34" fmla="*/ 9 w 68"/>
              <a:gd name="T35" fmla="*/ 0 h 63"/>
              <a:gd name="T36" fmla="*/ 60 w 68"/>
              <a:gd name="T37" fmla="*/ 13 h 63"/>
              <a:gd name="T38" fmla="*/ 60 w 68"/>
              <a:gd name="T39" fmla="*/ 32 h 63"/>
              <a:gd name="T40" fmla="*/ 56 w 68"/>
              <a:gd name="T41" fmla="*/ 41 h 63"/>
              <a:gd name="T42" fmla="*/ 49 w 68"/>
              <a:gd name="T43" fmla="*/ 45 h 63"/>
              <a:gd name="T44" fmla="*/ 48 w 68"/>
              <a:gd name="T45" fmla="*/ 52 h 63"/>
              <a:gd name="T46" fmla="*/ 62 w 68"/>
              <a:gd name="T47" fmla="*/ 52 h 63"/>
              <a:gd name="T48" fmla="*/ 68 w 68"/>
              <a:gd name="T49" fmla="*/ 45 h 63"/>
              <a:gd name="T50" fmla="*/ 68 w 68"/>
              <a:gd name="T51" fmla="*/ 19 h 63"/>
              <a:gd name="T52" fmla="*/ 62 w 68"/>
              <a:gd name="T53" fmla="*/ 13 h 63"/>
              <a:gd name="T54" fmla="*/ 60 w 68"/>
              <a:gd name="T55" fmla="*/ 13 h 63"/>
              <a:gd name="T56" fmla="*/ 34 w 68"/>
              <a:gd name="T57" fmla="*/ 52 h 63"/>
              <a:gd name="T58" fmla="*/ 30 w 68"/>
              <a:gd name="T59" fmla="*/ 45 h 63"/>
              <a:gd name="T60" fmla="*/ 13 w 68"/>
              <a:gd name="T61" fmla="*/ 45 h 63"/>
              <a:gd name="T62" fmla="*/ 13 w 68"/>
              <a:gd name="T63" fmla="*/ 45 h 63"/>
              <a:gd name="T64" fmla="*/ 20 w 68"/>
              <a:gd name="T65" fmla="*/ 52 h 63"/>
              <a:gd name="T66" fmla="*/ 21 w 68"/>
              <a:gd name="T67" fmla="*/ 52 h 63"/>
              <a:gd name="T68" fmla="*/ 21 w 68"/>
              <a:gd name="T69" fmla="*/ 63 h 63"/>
              <a:gd name="T70" fmla="*/ 28 w 68"/>
              <a:gd name="T71" fmla="*/ 52 h 63"/>
              <a:gd name="T72" fmla="*/ 34 w 68"/>
              <a:gd name="T73" fmla="*/ 52 h 63"/>
              <a:gd name="T74" fmla="*/ 47 w 68"/>
              <a:gd name="T75" fmla="*/ 5 h 63"/>
              <a:gd name="T76" fmla="*/ 9 w 68"/>
              <a:gd name="T77" fmla="*/ 5 h 63"/>
              <a:gd name="T78" fmla="*/ 6 w 68"/>
              <a:gd name="T79" fmla="*/ 6 h 63"/>
              <a:gd name="T80" fmla="*/ 5 w 68"/>
              <a:gd name="T81" fmla="*/ 8 h 63"/>
              <a:gd name="T82" fmla="*/ 5 w 68"/>
              <a:gd name="T83" fmla="*/ 32 h 63"/>
              <a:gd name="T84" fmla="*/ 6 w 68"/>
              <a:gd name="T85" fmla="*/ 34 h 63"/>
              <a:gd name="T86" fmla="*/ 9 w 68"/>
              <a:gd name="T87" fmla="*/ 35 h 63"/>
              <a:gd name="T88" fmla="*/ 33 w 68"/>
              <a:gd name="T89" fmla="*/ 35 h 63"/>
              <a:gd name="T90" fmla="*/ 34 w 68"/>
              <a:gd name="T91" fmla="*/ 35 h 63"/>
              <a:gd name="T92" fmla="*/ 35 w 68"/>
              <a:gd name="T93" fmla="*/ 36 h 63"/>
              <a:gd name="T94" fmla="*/ 39 w 68"/>
              <a:gd name="T95" fmla="*/ 42 h 63"/>
              <a:gd name="T96" fmla="*/ 40 w 68"/>
              <a:gd name="T97" fmla="*/ 37 h 63"/>
              <a:gd name="T98" fmla="*/ 40 w 68"/>
              <a:gd name="T99" fmla="*/ 35 h 63"/>
              <a:gd name="T100" fmla="*/ 42 w 68"/>
              <a:gd name="T101" fmla="*/ 35 h 63"/>
              <a:gd name="T102" fmla="*/ 47 w 68"/>
              <a:gd name="T103" fmla="*/ 35 h 63"/>
              <a:gd name="T104" fmla="*/ 49 w 68"/>
              <a:gd name="T105" fmla="*/ 34 h 63"/>
              <a:gd name="T106" fmla="*/ 50 w 68"/>
              <a:gd name="T107" fmla="*/ 32 h 63"/>
              <a:gd name="T108" fmla="*/ 50 w 68"/>
              <a:gd name="T109" fmla="*/ 8 h 63"/>
              <a:gd name="T110" fmla="*/ 49 w 68"/>
              <a:gd name="T111" fmla="*/ 6 h 63"/>
              <a:gd name="T112" fmla="*/ 47 w 68"/>
              <a:gd name="T113" fmla="*/ 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8" h="63">
                <a:moveTo>
                  <a:pt x="9" y="0"/>
                </a:move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1"/>
                  <a:pt x="53" y="3"/>
                </a:cubicBezTo>
                <a:cubicBezTo>
                  <a:pt x="54" y="4"/>
                  <a:pt x="55" y="6"/>
                  <a:pt x="55" y="8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34"/>
                  <a:pt x="54" y="36"/>
                  <a:pt x="53" y="38"/>
                </a:cubicBezTo>
                <a:cubicBezTo>
                  <a:pt x="51" y="39"/>
                  <a:pt x="49" y="40"/>
                  <a:pt x="47" y="40"/>
                </a:cubicBezTo>
                <a:cubicBezTo>
                  <a:pt x="44" y="40"/>
                  <a:pt x="44" y="40"/>
                  <a:pt x="44" y="40"/>
                </a:cubicBezTo>
                <a:cubicBezTo>
                  <a:pt x="43" y="48"/>
                  <a:pt x="43" y="48"/>
                  <a:pt x="43" y="48"/>
                </a:cubicBezTo>
                <a:cubicBezTo>
                  <a:pt x="43" y="55"/>
                  <a:pt x="43" y="55"/>
                  <a:pt x="43" y="55"/>
                </a:cubicBezTo>
                <a:cubicBezTo>
                  <a:pt x="39" y="50"/>
                  <a:pt x="39" y="50"/>
                  <a:pt x="39" y="50"/>
                </a:cubicBezTo>
                <a:cubicBezTo>
                  <a:pt x="32" y="40"/>
                  <a:pt x="32" y="40"/>
                  <a:pt x="32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6" y="40"/>
                  <a:pt x="4" y="39"/>
                  <a:pt x="3" y="38"/>
                </a:cubicBezTo>
                <a:cubicBezTo>
                  <a:pt x="1" y="36"/>
                  <a:pt x="0" y="34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6"/>
                  <a:pt x="1" y="4"/>
                  <a:pt x="3" y="3"/>
                </a:cubicBezTo>
                <a:cubicBezTo>
                  <a:pt x="4" y="1"/>
                  <a:pt x="6" y="0"/>
                  <a:pt x="9" y="0"/>
                </a:cubicBezTo>
                <a:close/>
                <a:moveTo>
                  <a:pt x="60" y="13"/>
                </a:moveTo>
                <a:cubicBezTo>
                  <a:pt x="60" y="32"/>
                  <a:pt x="60" y="32"/>
                  <a:pt x="60" y="32"/>
                </a:cubicBezTo>
                <a:cubicBezTo>
                  <a:pt x="60" y="35"/>
                  <a:pt x="59" y="39"/>
                  <a:pt x="56" y="41"/>
                </a:cubicBezTo>
                <a:cubicBezTo>
                  <a:pt x="54" y="43"/>
                  <a:pt x="51" y="44"/>
                  <a:pt x="49" y="45"/>
                </a:cubicBezTo>
                <a:cubicBezTo>
                  <a:pt x="48" y="52"/>
                  <a:pt x="48" y="52"/>
                  <a:pt x="48" y="52"/>
                </a:cubicBezTo>
                <a:cubicBezTo>
                  <a:pt x="62" y="52"/>
                  <a:pt x="62" y="52"/>
                  <a:pt x="62" y="52"/>
                </a:cubicBezTo>
                <a:cubicBezTo>
                  <a:pt x="65" y="52"/>
                  <a:pt x="68" y="49"/>
                  <a:pt x="68" y="45"/>
                </a:cubicBezTo>
                <a:cubicBezTo>
                  <a:pt x="68" y="19"/>
                  <a:pt x="68" y="19"/>
                  <a:pt x="68" y="19"/>
                </a:cubicBezTo>
                <a:cubicBezTo>
                  <a:pt x="68" y="16"/>
                  <a:pt x="65" y="13"/>
                  <a:pt x="62" y="13"/>
                </a:cubicBezTo>
                <a:cubicBezTo>
                  <a:pt x="60" y="13"/>
                  <a:pt x="60" y="13"/>
                  <a:pt x="60" y="13"/>
                </a:cubicBezTo>
                <a:close/>
                <a:moveTo>
                  <a:pt x="34" y="52"/>
                </a:moveTo>
                <a:cubicBezTo>
                  <a:pt x="30" y="45"/>
                  <a:pt x="30" y="45"/>
                  <a:pt x="30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9"/>
                  <a:pt x="16" y="52"/>
                  <a:pt x="20" y="52"/>
                </a:cubicBezTo>
                <a:cubicBezTo>
                  <a:pt x="21" y="52"/>
                  <a:pt x="21" y="52"/>
                  <a:pt x="21" y="52"/>
                </a:cubicBezTo>
                <a:cubicBezTo>
                  <a:pt x="21" y="63"/>
                  <a:pt x="21" y="63"/>
                  <a:pt x="21" y="63"/>
                </a:cubicBezTo>
                <a:cubicBezTo>
                  <a:pt x="28" y="52"/>
                  <a:pt x="28" y="52"/>
                  <a:pt x="28" y="52"/>
                </a:cubicBezTo>
                <a:cubicBezTo>
                  <a:pt x="34" y="52"/>
                  <a:pt x="34" y="52"/>
                  <a:pt x="34" y="52"/>
                </a:cubicBezTo>
                <a:close/>
                <a:moveTo>
                  <a:pt x="47" y="5"/>
                </a:moveTo>
                <a:cubicBezTo>
                  <a:pt x="9" y="5"/>
                  <a:pt x="9" y="5"/>
                  <a:pt x="9" y="5"/>
                </a:cubicBezTo>
                <a:cubicBezTo>
                  <a:pt x="8" y="5"/>
                  <a:pt x="7" y="5"/>
                  <a:pt x="6" y="6"/>
                </a:cubicBezTo>
                <a:cubicBezTo>
                  <a:pt x="6" y="7"/>
                  <a:pt x="5" y="7"/>
                  <a:pt x="5" y="8"/>
                </a:cubicBezTo>
                <a:cubicBezTo>
                  <a:pt x="5" y="32"/>
                  <a:pt x="5" y="32"/>
                  <a:pt x="5" y="32"/>
                </a:cubicBezTo>
                <a:cubicBezTo>
                  <a:pt x="5" y="33"/>
                  <a:pt x="6" y="34"/>
                  <a:pt x="6" y="34"/>
                </a:cubicBezTo>
                <a:cubicBezTo>
                  <a:pt x="7" y="35"/>
                  <a:pt x="8" y="35"/>
                  <a:pt x="9" y="35"/>
                </a:cubicBezTo>
                <a:cubicBezTo>
                  <a:pt x="33" y="35"/>
                  <a:pt x="33" y="35"/>
                  <a:pt x="33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6"/>
                  <a:pt x="35" y="36"/>
                  <a:pt x="35" y="36"/>
                </a:cubicBezTo>
                <a:cubicBezTo>
                  <a:pt x="39" y="42"/>
                  <a:pt x="39" y="42"/>
                  <a:pt x="39" y="42"/>
                </a:cubicBezTo>
                <a:cubicBezTo>
                  <a:pt x="40" y="37"/>
                  <a:pt x="40" y="37"/>
                  <a:pt x="40" y="37"/>
                </a:cubicBezTo>
                <a:cubicBezTo>
                  <a:pt x="40" y="35"/>
                  <a:pt x="40" y="35"/>
                  <a:pt x="40" y="35"/>
                </a:cubicBezTo>
                <a:cubicBezTo>
                  <a:pt x="42" y="35"/>
                  <a:pt x="42" y="35"/>
                  <a:pt x="42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8" y="35"/>
                  <a:pt x="49" y="35"/>
                  <a:pt x="49" y="34"/>
                </a:cubicBezTo>
                <a:cubicBezTo>
                  <a:pt x="50" y="34"/>
                  <a:pt x="50" y="33"/>
                  <a:pt x="50" y="32"/>
                </a:cubicBezTo>
                <a:cubicBezTo>
                  <a:pt x="50" y="8"/>
                  <a:pt x="50" y="8"/>
                  <a:pt x="50" y="8"/>
                </a:cubicBezTo>
                <a:cubicBezTo>
                  <a:pt x="50" y="7"/>
                  <a:pt x="50" y="7"/>
                  <a:pt x="49" y="6"/>
                </a:cubicBezTo>
                <a:cubicBezTo>
                  <a:pt x="49" y="5"/>
                  <a:pt x="48" y="5"/>
                  <a:pt x="47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4E1494-9B9A-4B4A-A647-80FB6F831D94}"/>
              </a:ext>
            </a:extLst>
          </p:cNvPr>
          <p:cNvSpPr/>
          <p:nvPr/>
        </p:nvSpPr>
        <p:spPr>
          <a:xfrm>
            <a:off x="254000" y="982437"/>
            <a:ext cx="8489167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lvl="0" indent="-635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Times New Roman"/>
                <a:ea typeface="宋体"/>
              </a:rPr>
              <a:t>面向对象程序设计中，往往有一些类，它们不用来生成对象</a:t>
            </a:r>
            <a:endParaRPr lang="en-US" altLang="zh-CN" sz="2400" b="1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marL="287338" lvl="0" indent="-6350" fontAlgn="base">
              <a:spcBef>
                <a:spcPct val="20000"/>
              </a:spcBef>
              <a:spcAft>
                <a:spcPct val="0"/>
              </a:spcAft>
            </a:pPr>
            <a:endParaRPr lang="en-US" altLang="zh-CN" sz="2400" b="1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marL="287338" lvl="0" indent="-635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Times New Roman"/>
                <a:ea typeface="宋体"/>
              </a:rPr>
              <a:t>定义这些类的惟一目的是一种基本类型提供给用户，用它作为基类去建立派生类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5A8751F-77A3-4897-8FBF-10B3BEDCE7E8}"/>
              </a:ext>
            </a:extLst>
          </p:cNvPr>
          <p:cNvSpPr/>
          <p:nvPr/>
        </p:nvSpPr>
        <p:spPr>
          <a:xfrm>
            <a:off x="421161" y="2957049"/>
            <a:ext cx="8489166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lvl="0" indent="-635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Times New Roman"/>
                <a:ea typeface="宋体"/>
              </a:rPr>
              <a:t>不用来定义对象而只作为一种基本类型用作继承的类，</a:t>
            </a:r>
            <a:endParaRPr lang="en-US" altLang="zh-CN" sz="2400" b="1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marL="287338" lvl="0" indent="-635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Times New Roman"/>
                <a:ea typeface="宋体"/>
              </a:rPr>
              <a:t>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/>
                <a:ea typeface="宋体"/>
              </a:rPr>
              <a:t>抽象类(</a:t>
            </a:r>
            <a:r>
              <a:rPr lang="en-US" altLang="zh-CN" sz="2400" b="1" dirty="0">
                <a:solidFill>
                  <a:srgbClr val="FF0000"/>
                </a:solidFill>
                <a:latin typeface="Times New Roman"/>
                <a:ea typeface="宋体"/>
              </a:rPr>
              <a:t>abstract class)</a:t>
            </a:r>
            <a:endParaRPr lang="en-US" altLang="zh-CN" sz="2400" b="1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marL="287338" lvl="0" indent="-6350" fontAlgn="base">
              <a:spcBef>
                <a:spcPct val="20000"/>
              </a:spcBef>
              <a:spcAft>
                <a:spcPct val="0"/>
              </a:spcAft>
            </a:pPr>
            <a:endParaRPr lang="en-US" altLang="zh-CN" sz="2400" b="1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marL="287338" lvl="0" indent="-635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Times New Roman"/>
                <a:ea typeface="宋体"/>
              </a:rPr>
              <a:t>由于它常用作基类，通常称为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/>
                <a:ea typeface="宋体"/>
              </a:rPr>
              <a:t>抽象基类(</a:t>
            </a:r>
            <a:r>
              <a:rPr lang="en-US" altLang="zh-CN" sz="2400" b="1" dirty="0">
                <a:solidFill>
                  <a:srgbClr val="FF0000"/>
                </a:solidFill>
                <a:latin typeface="Times New Roman"/>
                <a:ea typeface="宋体"/>
              </a:rPr>
              <a:t>abstract base class)</a:t>
            </a:r>
            <a:endParaRPr lang="zh-CN" altLang="en-US" sz="2400" b="1" dirty="0">
              <a:solidFill>
                <a:srgbClr val="FF0000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26856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254000" y="1"/>
            <a:ext cx="685800" cy="850900"/>
          </a:xfrm>
          <a:custGeom>
            <a:avLst/>
            <a:gdLst>
              <a:gd name="connsiteX0" fmla="*/ 0 w 685800"/>
              <a:gd name="connsiteY0" fmla="*/ 0 h 1104900"/>
              <a:gd name="connsiteX1" fmla="*/ 685800 w 685800"/>
              <a:gd name="connsiteY1" fmla="*/ 0 h 1104900"/>
              <a:gd name="connsiteX2" fmla="*/ 685800 w 685800"/>
              <a:gd name="connsiteY2" fmla="*/ 1104900 h 1104900"/>
              <a:gd name="connsiteX3" fmla="*/ 0 w 685800"/>
              <a:gd name="connsiteY3" fmla="*/ 1104900 h 1104900"/>
              <a:gd name="connsiteX4" fmla="*/ 0 w 685800"/>
              <a:gd name="connsiteY4" fmla="*/ 0 h 1104900"/>
              <a:gd name="connsiteX0" fmla="*/ 0 w 685800"/>
              <a:gd name="connsiteY0" fmla="*/ 0 h 1104900"/>
              <a:gd name="connsiteX1" fmla="*/ 685800 w 685800"/>
              <a:gd name="connsiteY1" fmla="*/ 0 h 1104900"/>
              <a:gd name="connsiteX2" fmla="*/ 685800 w 685800"/>
              <a:gd name="connsiteY2" fmla="*/ 1104900 h 1104900"/>
              <a:gd name="connsiteX3" fmla="*/ 342900 w 685800"/>
              <a:gd name="connsiteY3" fmla="*/ 1092200 h 1104900"/>
              <a:gd name="connsiteX4" fmla="*/ 0 w 685800"/>
              <a:gd name="connsiteY4" fmla="*/ 1104900 h 1104900"/>
              <a:gd name="connsiteX5" fmla="*/ 0 w 685800"/>
              <a:gd name="connsiteY5" fmla="*/ 0 h 1104900"/>
              <a:gd name="connsiteX0" fmla="*/ 0 w 685800"/>
              <a:gd name="connsiteY0" fmla="*/ 0 h 1295400"/>
              <a:gd name="connsiteX1" fmla="*/ 685800 w 685800"/>
              <a:gd name="connsiteY1" fmla="*/ 0 h 1295400"/>
              <a:gd name="connsiteX2" fmla="*/ 685800 w 685800"/>
              <a:gd name="connsiteY2" fmla="*/ 1104900 h 1295400"/>
              <a:gd name="connsiteX3" fmla="*/ 342900 w 685800"/>
              <a:gd name="connsiteY3" fmla="*/ 1295400 h 1295400"/>
              <a:gd name="connsiteX4" fmla="*/ 0 w 685800"/>
              <a:gd name="connsiteY4" fmla="*/ 1104900 h 1295400"/>
              <a:gd name="connsiteX5" fmla="*/ 0 w 685800"/>
              <a:gd name="connsiteY5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1295400">
                <a:moveTo>
                  <a:pt x="0" y="0"/>
                </a:moveTo>
                <a:lnTo>
                  <a:pt x="685800" y="0"/>
                </a:lnTo>
                <a:lnTo>
                  <a:pt x="685800" y="1104900"/>
                </a:lnTo>
                <a:lnTo>
                  <a:pt x="342900" y="1295400"/>
                </a:lnTo>
                <a:lnTo>
                  <a:pt x="0" y="1104900"/>
                </a:lnTo>
                <a:lnTo>
                  <a:pt x="0" y="0"/>
                </a:lnTo>
                <a:close/>
              </a:path>
            </a:pathLst>
          </a:custGeom>
          <a:solidFill>
            <a:srgbClr val="171E2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2645" y="33415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抽象类</a:t>
            </a:r>
          </a:p>
        </p:txBody>
      </p:sp>
      <p:sp>
        <p:nvSpPr>
          <p:cNvPr id="19" name="Freeform 691"/>
          <p:cNvSpPr>
            <a:spLocks noEditPoints="1"/>
          </p:cNvSpPr>
          <p:nvPr/>
        </p:nvSpPr>
        <p:spPr bwMode="auto">
          <a:xfrm>
            <a:off x="421161" y="308753"/>
            <a:ext cx="394323" cy="364932"/>
          </a:xfrm>
          <a:custGeom>
            <a:avLst/>
            <a:gdLst>
              <a:gd name="T0" fmla="*/ 9 w 68"/>
              <a:gd name="T1" fmla="*/ 0 h 63"/>
              <a:gd name="T2" fmla="*/ 47 w 68"/>
              <a:gd name="T3" fmla="*/ 0 h 63"/>
              <a:gd name="T4" fmla="*/ 53 w 68"/>
              <a:gd name="T5" fmla="*/ 3 h 63"/>
              <a:gd name="T6" fmla="*/ 55 w 68"/>
              <a:gd name="T7" fmla="*/ 8 h 63"/>
              <a:gd name="T8" fmla="*/ 55 w 68"/>
              <a:gd name="T9" fmla="*/ 32 h 63"/>
              <a:gd name="T10" fmla="*/ 53 w 68"/>
              <a:gd name="T11" fmla="*/ 38 h 63"/>
              <a:gd name="T12" fmla="*/ 47 w 68"/>
              <a:gd name="T13" fmla="*/ 40 h 63"/>
              <a:gd name="T14" fmla="*/ 44 w 68"/>
              <a:gd name="T15" fmla="*/ 40 h 63"/>
              <a:gd name="T16" fmla="*/ 43 w 68"/>
              <a:gd name="T17" fmla="*/ 48 h 63"/>
              <a:gd name="T18" fmla="*/ 43 w 68"/>
              <a:gd name="T19" fmla="*/ 55 h 63"/>
              <a:gd name="T20" fmla="*/ 39 w 68"/>
              <a:gd name="T21" fmla="*/ 50 h 63"/>
              <a:gd name="T22" fmla="*/ 32 w 68"/>
              <a:gd name="T23" fmla="*/ 40 h 63"/>
              <a:gd name="T24" fmla="*/ 9 w 68"/>
              <a:gd name="T25" fmla="*/ 40 h 63"/>
              <a:gd name="T26" fmla="*/ 3 w 68"/>
              <a:gd name="T27" fmla="*/ 38 h 63"/>
              <a:gd name="T28" fmla="*/ 0 w 68"/>
              <a:gd name="T29" fmla="*/ 32 h 63"/>
              <a:gd name="T30" fmla="*/ 0 w 68"/>
              <a:gd name="T31" fmla="*/ 8 h 63"/>
              <a:gd name="T32" fmla="*/ 3 w 68"/>
              <a:gd name="T33" fmla="*/ 3 h 63"/>
              <a:gd name="T34" fmla="*/ 9 w 68"/>
              <a:gd name="T35" fmla="*/ 0 h 63"/>
              <a:gd name="T36" fmla="*/ 60 w 68"/>
              <a:gd name="T37" fmla="*/ 13 h 63"/>
              <a:gd name="T38" fmla="*/ 60 w 68"/>
              <a:gd name="T39" fmla="*/ 32 h 63"/>
              <a:gd name="T40" fmla="*/ 56 w 68"/>
              <a:gd name="T41" fmla="*/ 41 h 63"/>
              <a:gd name="T42" fmla="*/ 49 w 68"/>
              <a:gd name="T43" fmla="*/ 45 h 63"/>
              <a:gd name="T44" fmla="*/ 48 w 68"/>
              <a:gd name="T45" fmla="*/ 52 h 63"/>
              <a:gd name="T46" fmla="*/ 62 w 68"/>
              <a:gd name="T47" fmla="*/ 52 h 63"/>
              <a:gd name="T48" fmla="*/ 68 w 68"/>
              <a:gd name="T49" fmla="*/ 45 h 63"/>
              <a:gd name="T50" fmla="*/ 68 w 68"/>
              <a:gd name="T51" fmla="*/ 19 h 63"/>
              <a:gd name="T52" fmla="*/ 62 w 68"/>
              <a:gd name="T53" fmla="*/ 13 h 63"/>
              <a:gd name="T54" fmla="*/ 60 w 68"/>
              <a:gd name="T55" fmla="*/ 13 h 63"/>
              <a:gd name="T56" fmla="*/ 34 w 68"/>
              <a:gd name="T57" fmla="*/ 52 h 63"/>
              <a:gd name="T58" fmla="*/ 30 w 68"/>
              <a:gd name="T59" fmla="*/ 45 h 63"/>
              <a:gd name="T60" fmla="*/ 13 w 68"/>
              <a:gd name="T61" fmla="*/ 45 h 63"/>
              <a:gd name="T62" fmla="*/ 13 w 68"/>
              <a:gd name="T63" fmla="*/ 45 h 63"/>
              <a:gd name="T64" fmla="*/ 20 w 68"/>
              <a:gd name="T65" fmla="*/ 52 h 63"/>
              <a:gd name="T66" fmla="*/ 21 w 68"/>
              <a:gd name="T67" fmla="*/ 52 h 63"/>
              <a:gd name="T68" fmla="*/ 21 w 68"/>
              <a:gd name="T69" fmla="*/ 63 h 63"/>
              <a:gd name="T70" fmla="*/ 28 w 68"/>
              <a:gd name="T71" fmla="*/ 52 h 63"/>
              <a:gd name="T72" fmla="*/ 34 w 68"/>
              <a:gd name="T73" fmla="*/ 52 h 63"/>
              <a:gd name="T74" fmla="*/ 47 w 68"/>
              <a:gd name="T75" fmla="*/ 5 h 63"/>
              <a:gd name="T76" fmla="*/ 9 w 68"/>
              <a:gd name="T77" fmla="*/ 5 h 63"/>
              <a:gd name="T78" fmla="*/ 6 w 68"/>
              <a:gd name="T79" fmla="*/ 6 h 63"/>
              <a:gd name="T80" fmla="*/ 5 w 68"/>
              <a:gd name="T81" fmla="*/ 8 h 63"/>
              <a:gd name="T82" fmla="*/ 5 w 68"/>
              <a:gd name="T83" fmla="*/ 32 h 63"/>
              <a:gd name="T84" fmla="*/ 6 w 68"/>
              <a:gd name="T85" fmla="*/ 34 h 63"/>
              <a:gd name="T86" fmla="*/ 9 w 68"/>
              <a:gd name="T87" fmla="*/ 35 h 63"/>
              <a:gd name="T88" fmla="*/ 33 w 68"/>
              <a:gd name="T89" fmla="*/ 35 h 63"/>
              <a:gd name="T90" fmla="*/ 34 w 68"/>
              <a:gd name="T91" fmla="*/ 35 h 63"/>
              <a:gd name="T92" fmla="*/ 35 w 68"/>
              <a:gd name="T93" fmla="*/ 36 h 63"/>
              <a:gd name="T94" fmla="*/ 39 w 68"/>
              <a:gd name="T95" fmla="*/ 42 h 63"/>
              <a:gd name="T96" fmla="*/ 40 w 68"/>
              <a:gd name="T97" fmla="*/ 37 h 63"/>
              <a:gd name="T98" fmla="*/ 40 w 68"/>
              <a:gd name="T99" fmla="*/ 35 h 63"/>
              <a:gd name="T100" fmla="*/ 42 w 68"/>
              <a:gd name="T101" fmla="*/ 35 h 63"/>
              <a:gd name="T102" fmla="*/ 47 w 68"/>
              <a:gd name="T103" fmla="*/ 35 h 63"/>
              <a:gd name="T104" fmla="*/ 49 w 68"/>
              <a:gd name="T105" fmla="*/ 34 h 63"/>
              <a:gd name="T106" fmla="*/ 50 w 68"/>
              <a:gd name="T107" fmla="*/ 32 h 63"/>
              <a:gd name="T108" fmla="*/ 50 w 68"/>
              <a:gd name="T109" fmla="*/ 8 h 63"/>
              <a:gd name="T110" fmla="*/ 49 w 68"/>
              <a:gd name="T111" fmla="*/ 6 h 63"/>
              <a:gd name="T112" fmla="*/ 47 w 68"/>
              <a:gd name="T113" fmla="*/ 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8" h="63">
                <a:moveTo>
                  <a:pt x="9" y="0"/>
                </a:move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1"/>
                  <a:pt x="53" y="3"/>
                </a:cubicBezTo>
                <a:cubicBezTo>
                  <a:pt x="54" y="4"/>
                  <a:pt x="55" y="6"/>
                  <a:pt x="55" y="8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34"/>
                  <a:pt x="54" y="36"/>
                  <a:pt x="53" y="38"/>
                </a:cubicBezTo>
                <a:cubicBezTo>
                  <a:pt x="51" y="39"/>
                  <a:pt x="49" y="40"/>
                  <a:pt x="47" y="40"/>
                </a:cubicBezTo>
                <a:cubicBezTo>
                  <a:pt x="44" y="40"/>
                  <a:pt x="44" y="40"/>
                  <a:pt x="44" y="40"/>
                </a:cubicBezTo>
                <a:cubicBezTo>
                  <a:pt x="43" y="48"/>
                  <a:pt x="43" y="48"/>
                  <a:pt x="43" y="48"/>
                </a:cubicBezTo>
                <a:cubicBezTo>
                  <a:pt x="43" y="55"/>
                  <a:pt x="43" y="55"/>
                  <a:pt x="43" y="55"/>
                </a:cubicBezTo>
                <a:cubicBezTo>
                  <a:pt x="39" y="50"/>
                  <a:pt x="39" y="50"/>
                  <a:pt x="39" y="50"/>
                </a:cubicBezTo>
                <a:cubicBezTo>
                  <a:pt x="32" y="40"/>
                  <a:pt x="32" y="40"/>
                  <a:pt x="32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6" y="40"/>
                  <a:pt x="4" y="39"/>
                  <a:pt x="3" y="38"/>
                </a:cubicBezTo>
                <a:cubicBezTo>
                  <a:pt x="1" y="36"/>
                  <a:pt x="0" y="34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6"/>
                  <a:pt x="1" y="4"/>
                  <a:pt x="3" y="3"/>
                </a:cubicBezTo>
                <a:cubicBezTo>
                  <a:pt x="4" y="1"/>
                  <a:pt x="6" y="0"/>
                  <a:pt x="9" y="0"/>
                </a:cubicBezTo>
                <a:close/>
                <a:moveTo>
                  <a:pt x="60" y="13"/>
                </a:moveTo>
                <a:cubicBezTo>
                  <a:pt x="60" y="32"/>
                  <a:pt x="60" y="32"/>
                  <a:pt x="60" y="32"/>
                </a:cubicBezTo>
                <a:cubicBezTo>
                  <a:pt x="60" y="35"/>
                  <a:pt x="59" y="39"/>
                  <a:pt x="56" y="41"/>
                </a:cubicBezTo>
                <a:cubicBezTo>
                  <a:pt x="54" y="43"/>
                  <a:pt x="51" y="44"/>
                  <a:pt x="49" y="45"/>
                </a:cubicBezTo>
                <a:cubicBezTo>
                  <a:pt x="48" y="52"/>
                  <a:pt x="48" y="52"/>
                  <a:pt x="48" y="52"/>
                </a:cubicBezTo>
                <a:cubicBezTo>
                  <a:pt x="62" y="52"/>
                  <a:pt x="62" y="52"/>
                  <a:pt x="62" y="52"/>
                </a:cubicBezTo>
                <a:cubicBezTo>
                  <a:pt x="65" y="52"/>
                  <a:pt x="68" y="49"/>
                  <a:pt x="68" y="45"/>
                </a:cubicBezTo>
                <a:cubicBezTo>
                  <a:pt x="68" y="19"/>
                  <a:pt x="68" y="19"/>
                  <a:pt x="68" y="19"/>
                </a:cubicBezTo>
                <a:cubicBezTo>
                  <a:pt x="68" y="16"/>
                  <a:pt x="65" y="13"/>
                  <a:pt x="62" y="13"/>
                </a:cubicBezTo>
                <a:cubicBezTo>
                  <a:pt x="60" y="13"/>
                  <a:pt x="60" y="13"/>
                  <a:pt x="60" y="13"/>
                </a:cubicBezTo>
                <a:close/>
                <a:moveTo>
                  <a:pt x="34" y="52"/>
                </a:moveTo>
                <a:cubicBezTo>
                  <a:pt x="30" y="45"/>
                  <a:pt x="30" y="45"/>
                  <a:pt x="30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9"/>
                  <a:pt x="16" y="52"/>
                  <a:pt x="20" y="52"/>
                </a:cubicBezTo>
                <a:cubicBezTo>
                  <a:pt x="21" y="52"/>
                  <a:pt x="21" y="52"/>
                  <a:pt x="21" y="52"/>
                </a:cubicBezTo>
                <a:cubicBezTo>
                  <a:pt x="21" y="63"/>
                  <a:pt x="21" y="63"/>
                  <a:pt x="21" y="63"/>
                </a:cubicBezTo>
                <a:cubicBezTo>
                  <a:pt x="28" y="52"/>
                  <a:pt x="28" y="52"/>
                  <a:pt x="28" y="52"/>
                </a:cubicBezTo>
                <a:cubicBezTo>
                  <a:pt x="34" y="52"/>
                  <a:pt x="34" y="52"/>
                  <a:pt x="34" y="52"/>
                </a:cubicBezTo>
                <a:close/>
                <a:moveTo>
                  <a:pt x="47" y="5"/>
                </a:moveTo>
                <a:cubicBezTo>
                  <a:pt x="9" y="5"/>
                  <a:pt x="9" y="5"/>
                  <a:pt x="9" y="5"/>
                </a:cubicBezTo>
                <a:cubicBezTo>
                  <a:pt x="8" y="5"/>
                  <a:pt x="7" y="5"/>
                  <a:pt x="6" y="6"/>
                </a:cubicBezTo>
                <a:cubicBezTo>
                  <a:pt x="6" y="7"/>
                  <a:pt x="5" y="7"/>
                  <a:pt x="5" y="8"/>
                </a:cubicBezTo>
                <a:cubicBezTo>
                  <a:pt x="5" y="32"/>
                  <a:pt x="5" y="32"/>
                  <a:pt x="5" y="32"/>
                </a:cubicBezTo>
                <a:cubicBezTo>
                  <a:pt x="5" y="33"/>
                  <a:pt x="6" y="34"/>
                  <a:pt x="6" y="34"/>
                </a:cubicBezTo>
                <a:cubicBezTo>
                  <a:pt x="7" y="35"/>
                  <a:pt x="8" y="35"/>
                  <a:pt x="9" y="35"/>
                </a:cubicBezTo>
                <a:cubicBezTo>
                  <a:pt x="33" y="35"/>
                  <a:pt x="33" y="35"/>
                  <a:pt x="33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6"/>
                  <a:pt x="35" y="36"/>
                  <a:pt x="35" y="36"/>
                </a:cubicBezTo>
                <a:cubicBezTo>
                  <a:pt x="39" y="42"/>
                  <a:pt x="39" y="42"/>
                  <a:pt x="39" y="42"/>
                </a:cubicBezTo>
                <a:cubicBezTo>
                  <a:pt x="40" y="37"/>
                  <a:pt x="40" y="37"/>
                  <a:pt x="40" y="37"/>
                </a:cubicBezTo>
                <a:cubicBezTo>
                  <a:pt x="40" y="35"/>
                  <a:pt x="40" y="35"/>
                  <a:pt x="40" y="35"/>
                </a:cubicBezTo>
                <a:cubicBezTo>
                  <a:pt x="42" y="35"/>
                  <a:pt x="42" y="35"/>
                  <a:pt x="42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8" y="35"/>
                  <a:pt x="49" y="35"/>
                  <a:pt x="49" y="34"/>
                </a:cubicBezTo>
                <a:cubicBezTo>
                  <a:pt x="50" y="34"/>
                  <a:pt x="50" y="33"/>
                  <a:pt x="50" y="32"/>
                </a:cubicBezTo>
                <a:cubicBezTo>
                  <a:pt x="50" y="8"/>
                  <a:pt x="50" y="8"/>
                  <a:pt x="50" y="8"/>
                </a:cubicBezTo>
                <a:cubicBezTo>
                  <a:pt x="50" y="7"/>
                  <a:pt x="50" y="7"/>
                  <a:pt x="49" y="6"/>
                </a:cubicBezTo>
                <a:cubicBezTo>
                  <a:pt x="49" y="5"/>
                  <a:pt x="48" y="5"/>
                  <a:pt x="47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4E1494-9B9A-4B4A-A647-80FB6F831D94}"/>
              </a:ext>
            </a:extLst>
          </p:cNvPr>
          <p:cNvSpPr/>
          <p:nvPr/>
        </p:nvSpPr>
        <p:spPr>
          <a:xfrm>
            <a:off x="421161" y="1420848"/>
            <a:ext cx="8489167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lvl="0" indent="-635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b="1" dirty="0"/>
              <a:t>凡是包含纯虚函数的类都是抽象类</a:t>
            </a:r>
            <a:endParaRPr lang="en-US" altLang="zh-CN" sz="2400" b="1" dirty="0"/>
          </a:p>
          <a:p>
            <a:pPr marL="287338" lvl="0" indent="-6350" fontAlgn="base">
              <a:spcBef>
                <a:spcPct val="20000"/>
              </a:spcBef>
              <a:spcAft>
                <a:spcPct val="0"/>
              </a:spcAft>
            </a:pPr>
            <a:endParaRPr lang="en-US" altLang="zh-CN" sz="2400" b="1" dirty="0"/>
          </a:p>
          <a:p>
            <a:pPr marL="287338" lvl="0" indent="-635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b="1" dirty="0"/>
              <a:t>因为纯虚函数是不能被调用的，包含纯虚函数的类是无法建立对象的</a:t>
            </a:r>
            <a:endParaRPr lang="en-US" altLang="zh-CN" sz="2400" b="1" dirty="0"/>
          </a:p>
          <a:p>
            <a:pPr marL="287338" lvl="0" indent="-6350" fontAlgn="base">
              <a:spcBef>
                <a:spcPct val="20000"/>
              </a:spcBef>
              <a:spcAft>
                <a:spcPct val="0"/>
              </a:spcAft>
            </a:pPr>
            <a:endParaRPr lang="en-US" altLang="zh-CN" sz="2400" b="1" dirty="0"/>
          </a:p>
          <a:p>
            <a:pPr marL="287338" lvl="0" indent="-635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b="1" dirty="0"/>
              <a:t>抽象类的作用是作为一个类族的共同基类，或者说，为一个类族提供一个公共接口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363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254000" y="1"/>
            <a:ext cx="685800" cy="850900"/>
          </a:xfrm>
          <a:custGeom>
            <a:avLst/>
            <a:gdLst>
              <a:gd name="connsiteX0" fmla="*/ 0 w 685800"/>
              <a:gd name="connsiteY0" fmla="*/ 0 h 1104900"/>
              <a:gd name="connsiteX1" fmla="*/ 685800 w 685800"/>
              <a:gd name="connsiteY1" fmla="*/ 0 h 1104900"/>
              <a:gd name="connsiteX2" fmla="*/ 685800 w 685800"/>
              <a:gd name="connsiteY2" fmla="*/ 1104900 h 1104900"/>
              <a:gd name="connsiteX3" fmla="*/ 0 w 685800"/>
              <a:gd name="connsiteY3" fmla="*/ 1104900 h 1104900"/>
              <a:gd name="connsiteX4" fmla="*/ 0 w 685800"/>
              <a:gd name="connsiteY4" fmla="*/ 0 h 1104900"/>
              <a:gd name="connsiteX0" fmla="*/ 0 w 685800"/>
              <a:gd name="connsiteY0" fmla="*/ 0 h 1104900"/>
              <a:gd name="connsiteX1" fmla="*/ 685800 w 685800"/>
              <a:gd name="connsiteY1" fmla="*/ 0 h 1104900"/>
              <a:gd name="connsiteX2" fmla="*/ 685800 w 685800"/>
              <a:gd name="connsiteY2" fmla="*/ 1104900 h 1104900"/>
              <a:gd name="connsiteX3" fmla="*/ 342900 w 685800"/>
              <a:gd name="connsiteY3" fmla="*/ 1092200 h 1104900"/>
              <a:gd name="connsiteX4" fmla="*/ 0 w 685800"/>
              <a:gd name="connsiteY4" fmla="*/ 1104900 h 1104900"/>
              <a:gd name="connsiteX5" fmla="*/ 0 w 685800"/>
              <a:gd name="connsiteY5" fmla="*/ 0 h 1104900"/>
              <a:gd name="connsiteX0" fmla="*/ 0 w 685800"/>
              <a:gd name="connsiteY0" fmla="*/ 0 h 1295400"/>
              <a:gd name="connsiteX1" fmla="*/ 685800 w 685800"/>
              <a:gd name="connsiteY1" fmla="*/ 0 h 1295400"/>
              <a:gd name="connsiteX2" fmla="*/ 685800 w 685800"/>
              <a:gd name="connsiteY2" fmla="*/ 1104900 h 1295400"/>
              <a:gd name="connsiteX3" fmla="*/ 342900 w 685800"/>
              <a:gd name="connsiteY3" fmla="*/ 1295400 h 1295400"/>
              <a:gd name="connsiteX4" fmla="*/ 0 w 685800"/>
              <a:gd name="connsiteY4" fmla="*/ 1104900 h 1295400"/>
              <a:gd name="connsiteX5" fmla="*/ 0 w 685800"/>
              <a:gd name="connsiteY5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1295400">
                <a:moveTo>
                  <a:pt x="0" y="0"/>
                </a:moveTo>
                <a:lnTo>
                  <a:pt x="685800" y="0"/>
                </a:lnTo>
                <a:lnTo>
                  <a:pt x="685800" y="1104900"/>
                </a:lnTo>
                <a:lnTo>
                  <a:pt x="342900" y="1295400"/>
                </a:lnTo>
                <a:lnTo>
                  <a:pt x="0" y="1104900"/>
                </a:lnTo>
                <a:lnTo>
                  <a:pt x="0" y="0"/>
                </a:lnTo>
                <a:close/>
              </a:path>
            </a:pathLst>
          </a:custGeom>
          <a:solidFill>
            <a:srgbClr val="171E2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2645" y="33415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抽象类</a:t>
            </a:r>
          </a:p>
        </p:txBody>
      </p:sp>
      <p:sp>
        <p:nvSpPr>
          <p:cNvPr id="19" name="Freeform 691"/>
          <p:cNvSpPr>
            <a:spLocks noEditPoints="1"/>
          </p:cNvSpPr>
          <p:nvPr/>
        </p:nvSpPr>
        <p:spPr bwMode="auto">
          <a:xfrm>
            <a:off x="421161" y="308753"/>
            <a:ext cx="394323" cy="364932"/>
          </a:xfrm>
          <a:custGeom>
            <a:avLst/>
            <a:gdLst>
              <a:gd name="T0" fmla="*/ 9 w 68"/>
              <a:gd name="T1" fmla="*/ 0 h 63"/>
              <a:gd name="T2" fmla="*/ 47 w 68"/>
              <a:gd name="T3" fmla="*/ 0 h 63"/>
              <a:gd name="T4" fmla="*/ 53 w 68"/>
              <a:gd name="T5" fmla="*/ 3 h 63"/>
              <a:gd name="T6" fmla="*/ 55 w 68"/>
              <a:gd name="T7" fmla="*/ 8 h 63"/>
              <a:gd name="T8" fmla="*/ 55 w 68"/>
              <a:gd name="T9" fmla="*/ 32 h 63"/>
              <a:gd name="T10" fmla="*/ 53 w 68"/>
              <a:gd name="T11" fmla="*/ 38 h 63"/>
              <a:gd name="T12" fmla="*/ 47 w 68"/>
              <a:gd name="T13" fmla="*/ 40 h 63"/>
              <a:gd name="T14" fmla="*/ 44 w 68"/>
              <a:gd name="T15" fmla="*/ 40 h 63"/>
              <a:gd name="T16" fmla="*/ 43 w 68"/>
              <a:gd name="T17" fmla="*/ 48 h 63"/>
              <a:gd name="T18" fmla="*/ 43 w 68"/>
              <a:gd name="T19" fmla="*/ 55 h 63"/>
              <a:gd name="T20" fmla="*/ 39 w 68"/>
              <a:gd name="T21" fmla="*/ 50 h 63"/>
              <a:gd name="T22" fmla="*/ 32 w 68"/>
              <a:gd name="T23" fmla="*/ 40 h 63"/>
              <a:gd name="T24" fmla="*/ 9 w 68"/>
              <a:gd name="T25" fmla="*/ 40 h 63"/>
              <a:gd name="T26" fmla="*/ 3 w 68"/>
              <a:gd name="T27" fmla="*/ 38 h 63"/>
              <a:gd name="T28" fmla="*/ 0 w 68"/>
              <a:gd name="T29" fmla="*/ 32 h 63"/>
              <a:gd name="T30" fmla="*/ 0 w 68"/>
              <a:gd name="T31" fmla="*/ 8 h 63"/>
              <a:gd name="T32" fmla="*/ 3 w 68"/>
              <a:gd name="T33" fmla="*/ 3 h 63"/>
              <a:gd name="T34" fmla="*/ 9 w 68"/>
              <a:gd name="T35" fmla="*/ 0 h 63"/>
              <a:gd name="T36" fmla="*/ 60 w 68"/>
              <a:gd name="T37" fmla="*/ 13 h 63"/>
              <a:gd name="T38" fmla="*/ 60 w 68"/>
              <a:gd name="T39" fmla="*/ 32 h 63"/>
              <a:gd name="T40" fmla="*/ 56 w 68"/>
              <a:gd name="T41" fmla="*/ 41 h 63"/>
              <a:gd name="T42" fmla="*/ 49 w 68"/>
              <a:gd name="T43" fmla="*/ 45 h 63"/>
              <a:gd name="T44" fmla="*/ 48 w 68"/>
              <a:gd name="T45" fmla="*/ 52 h 63"/>
              <a:gd name="T46" fmla="*/ 62 w 68"/>
              <a:gd name="T47" fmla="*/ 52 h 63"/>
              <a:gd name="T48" fmla="*/ 68 w 68"/>
              <a:gd name="T49" fmla="*/ 45 h 63"/>
              <a:gd name="T50" fmla="*/ 68 w 68"/>
              <a:gd name="T51" fmla="*/ 19 h 63"/>
              <a:gd name="T52" fmla="*/ 62 w 68"/>
              <a:gd name="T53" fmla="*/ 13 h 63"/>
              <a:gd name="T54" fmla="*/ 60 w 68"/>
              <a:gd name="T55" fmla="*/ 13 h 63"/>
              <a:gd name="T56" fmla="*/ 34 w 68"/>
              <a:gd name="T57" fmla="*/ 52 h 63"/>
              <a:gd name="T58" fmla="*/ 30 w 68"/>
              <a:gd name="T59" fmla="*/ 45 h 63"/>
              <a:gd name="T60" fmla="*/ 13 w 68"/>
              <a:gd name="T61" fmla="*/ 45 h 63"/>
              <a:gd name="T62" fmla="*/ 13 w 68"/>
              <a:gd name="T63" fmla="*/ 45 h 63"/>
              <a:gd name="T64" fmla="*/ 20 w 68"/>
              <a:gd name="T65" fmla="*/ 52 h 63"/>
              <a:gd name="T66" fmla="*/ 21 w 68"/>
              <a:gd name="T67" fmla="*/ 52 h 63"/>
              <a:gd name="T68" fmla="*/ 21 w 68"/>
              <a:gd name="T69" fmla="*/ 63 h 63"/>
              <a:gd name="T70" fmla="*/ 28 w 68"/>
              <a:gd name="T71" fmla="*/ 52 h 63"/>
              <a:gd name="T72" fmla="*/ 34 w 68"/>
              <a:gd name="T73" fmla="*/ 52 h 63"/>
              <a:gd name="T74" fmla="*/ 47 w 68"/>
              <a:gd name="T75" fmla="*/ 5 h 63"/>
              <a:gd name="T76" fmla="*/ 9 w 68"/>
              <a:gd name="T77" fmla="*/ 5 h 63"/>
              <a:gd name="T78" fmla="*/ 6 w 68"/>
              <a:gd name="T79" fmla="*/ 6 h 63"/>
              <a:gd name="T80" fmla="*/ 5 w 68"/>
              <a:gd name="T81" fmla="*/ 8 h 63"/>
              <a:gd name="T82" fmla="*/ 5 w 68"/>
              <a:gd name="T83" fmla="*/ 32 h 63"/>
              <a:gd name="T84" fmla="*/ 6 w 68"/>
              <a:gd name="T85" fmla="*/ 34 h 63"/>
              <a:gd name="T86" fmla="*/ 9 w 68"/>
              <a:gd name="T87" fmla="*/ 35 h 63"/>
              <a:gd name="T88" fmla="*/ 33 w 68"/>
              <a:gd name="T89" fmla="*/ 35 h 63"/>
              <a:gd name="T90" fmla="*/ 34 w 68"/>
              <a:gd name="T91" fmla="*/ 35 h 63"/>
              <a:gd name="T92" fmla="*/ 35 w 68"/>
              <a:gd name="T93" fmla="*/ 36 h 63"/>
              <a:gd name="T94" fmla="*/ 39 w 68"/>
              <a:gd name="T95" fmla="*/ 42 h 63"/>
              <a:gd name="T96" fmla="*/ 40 w 68"/>
              <a:gd name="T97" fmla="*/ 37 h 63"/>
              <a:gd name="T98" fmla="*/ 40 w 68"/>
              <a:gd name="T99" fmla="*/ 35 h 63"/>
              <a:gd name="T100" fmla="*/ 42 w 68"/>
              <a:gd name="T101" fmla="*/ 35 h 63"/>
              <a:gd name="T102" fmla="*/ 47 w 68"/>
              <a:gd name="T103" fmla="*/ 35 h 63"/>
              <a:gd name="T104" fmla="*/ 49 w 68"/>
              <a:gd name="T105" fmla="*/ 34 h 63"/>
              <a:gd name="T106" fmla="*/ 50 w 68"/>
              <a:gd name="T107" fmla="*/ 32 h 63"/>
              <a:gd name="T108" fmla="*/ 50 w 68"/>
              <a:gd name="T109" fmla="*/ 8 h 63"/>
              <a:gd name="T110" fmla="*/ 49 w 68"/>
              <a:gd name="T111" fmla="*/ 6 h 63"/>
              <a:gd name="T112" fmla="*/ 47 w 68"/>
              <a:gd name="T113" fmla="*/ 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8" h="63">
                <a:moveTo>
                  <a:pt x="9" y="0"/>
                </a:move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1"/>
                  <a:pt x="53" y="3"/>
                </a:cubicBezTo>
                <a:cubicBezTo>
                  <a:pt x="54" y="4"/>
                  <a:pt x="55" y="6"/>
                  <a:pt x="55" y="8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34"/>
                  <a:pt x="54" y="36"/>
                  <a:pt x="53" y="38"/>
                </a:cubicBezTo>
                <a:cubicBezTo>
                  <a:pt x="51" y="39"/>
                  <a:pt x="49" y="40"/>
                  <a:pt x="47" y="40"/>
                </a:cubicBezTo>
                <a:cubicBezTo>
                  <a:pt x="44" y="40"/>
                  <a:pt x="44" y="40"/>
                  <a:pt x="44" y="40"/>
                </a:cubicBezTo>
                <a:cubicBezTo>
                  <a:pt x="43" y="48"/>
                  <a:pt x="43" y="48"/>
                  <a:pt x="43" y="48"/>
                </a:cubicBezTo>
                <a:cubicBezTo>
                  <a:pt x="43" y="55"/>
                  <a:pt x="43" y="55"/>
                  <a:pt x="43" y="55"/>
                </a:cubicBezTo>
                <a:cubicBezTo>
                  <a:pt x="39" y="50"/>
                  <a:pt x="39" y="50"/>
                  <a:pt x="39" y="50"/>
                </a:cubicBezTo>
                <a:cubicBezTo>
                  <a:pt x="32" y="40"/>
                  <a:pt x="32" y="40"/>
                  <a:pt x="32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6" y="40"/>
                  <a:pt x="4" y="39"/>
                  <a:pt x="3" y="38"/>
                </a:cubicBezTo>
                <a:cubicBezTo>
                  <a:pt x="1" y="36"/>
                  <a:pt x="0" y="34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6"/>
                  <a:pt x="1" y="4"/>
                  <a:pt x="3" y="3"/>
                </a:cubicBezTo>
                <a:cubicBezTo>
                  <a:pt x="4" y="1"/>
                  <a:pt x="6" y="0"/>
                  <a:pt x="9" y="0"/>
                </a:cubicBezTo>
                <a:close/>
                <a:moveTo>
                  <a:pt x="60" y="13"/>
                </a:moveTo>
                <a:cubicBezTo>
                  <a:pt x="60" y="32"/>
                  <a:pt x="60" y="32"/>
                  <a:pt x="60" y="32"/>
                </a:cubicBezTo>
                <a:cubicBezTo>
                  <a:pt x="60" y="35"/>
                  <a:pt x="59" y="39"/>
                  <a:pt x="56" y="41"/>
                </a:cubicBezTo>
                <a:cubicBezTo>
                  <a:pt x="54" y="43"/>
                  <a:pt x="51" y="44"/>
                  <a:pt x="49" y="45"/>
                </a:cubicBezTo>
                <a:cubicBezTo>
                  <a:pt x="48" y="52"/>
                  <a:pt x="48" y="52"/>
                  <a:pt x="48" y="52"/>
                </a:cubicBezTo>
                <a:cubicBezTo>
                  <a:pt x="62" y="52"/>
                  <a:pt x="62" y="52"/>
                  <a:pt x="62" y="52"/>
                </a:cubicBezTo>
                <a:cubicBezTo>
                  <a:pt x="65" y="52"/>
                  <a:pt x="68" y="49"/>
                  <a:pt x="68" y="45"/>
                </a:cubicBezTo>
                <a:cubicBezTo>
                  <a:pt x="68" y="19"/>
                  <a:pt x="68" y="19"/>
                  <a:pt x="68" y="19"/>
                </a:cubicBezTo>
                <a:cubicBezTo>
                  <a:pt x="68" y="16"/>
                  <a:pt x="65" y="13"/>
                  <a:pt x="62" y="13"/>
                </a:cubicBezTo>
                <a:cubicBezTo>
                  <a:pt x="60" y="13"/>
                  <a:pt x="60" y="13"/>
                  <a:pt x="60" y="13"/>
                </a:cubicBezTo>
                <a:close/>
                <a:moveTo>
                  <a:pt x="34" y="52"/>
                </a:moveTo>
                <a:cubicBezTo>
                  <a:pt x="30" y="45"/>
                  <a:pt x="30" y="45"/>
                  <a:pt x="30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9"/>
                  <a:pt x="16" y="52"/>
                  <a:pt x="20" y="52"/>
                </a:cubicBezTo>
                <a:cubicBezTo>
                  <a:pt x="21" y="52"/>
                  <a:pt x="21" y="52"/>
                  <a:pt x="21" y="52"/>
                </a:cubicBezTo>
                <a:cubicBezTo>
                  <a:pt x="21" y="63"/>
                  <a:pt x="21" y="63"/>
                  <a:pt x="21" y="63"/>
                </a:cubicBezTo>
                <a:cubicBezTo>
                  <a:pt x="28" y="52"/>
                  <a:pt x="28" y="52"/>
                  <a:pt x="28" y="52"/>
                </a:cubicBezTo>
                <a:cubicBezTo>
                  <a:pt x="34" y="52"/>
                  <a:pt x="34" y="52"/>
                  <a:pt x="34" y="52"/>
                </a:cubicBezTo>
                <a:close/>
                <a:moveTo>
                  <a:pt x="47" y="5"/>
                </a:moveTo>
                <a:cubicBezTo>
                  <a:pt x="9" y="5"/>
                  <a:pt x="9" y="5"/>
                  <a:pt x="9" y="5"/>
                </a:cubicBezTo>
                <a:cubicBezTo>
                  <a:pt x="8" y="5"/>
                  <a:pt x="7" y="5"/>
                  <a:pt x="6" y="6"/>
                </a:cubicBezTo>
                <a:cubicBezTo>
                  <a:pt x="6" y="7"/>
                  <a:pt x="5" y="7"/>
                  <a:pt x="5" y="8"/>
                </a:cubicBezTo>
                <a:cubicBezTo>
                  <a:pt x="5" y="32"/>
                  <a:pt x="5" y="32"/>
                  <a:pt x="5" y="32"/>
                </a:cubicBezTo>
                <a:cubicBezTo>
                  <a:pt x="5" y="33"/>
                  <a:pt x="6" y="34"/>
                  <a:pt x="6" y="34"/>
                </a:cubicBezTo>
                <a:cubicBezTo>
                  <a:pt x="7" y="35"/>
                  <a:pt x="8" y="35"/>
                  <a:pt x="9" y="35"/>
                </a:cubicBezTo>
                <a:cubicBezTo>
                  <a:pt x="33" y="35"/>
                  <a:pt x="33" y="35"/>
                  <a:pt x="33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6"/>
                  <a:pt x="35" y="36"/>
                  <a:pt x="35" y="36"/>
                </a:cubicBezTo>
                <a:cubicBezTo>
                  <a:pt x="39" y="42"/>
                  <a:pt x="39" y="42"/>
                  <a:pt x="39" y="42"/>
                </a:cubicBezTo>
                <a:cubicBezTo>
                  <a:pt x="40" y="37"/>
                  <a:pt x="40" y="37"/>
                  <a:pt x="40" y="37"/>
                </a:cubicBezTo>
                <a:cubicBezTo>
                  <a:pt x="40" y="35"/>
                  <a:pt x="40" y="35"/>
                  <a:pt x="40" y="35"/>
                </a:cubicBezTo>
                <a:cubicBezTo>
                  <a:pt x="42" y="35"/>
                  <a:pt x="42" y="35"/>
                  <a:pt x="42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8" y="35"/>
                  <a:pt x="49" y="35"/>
                  <a:pt x="49" y="34"/>
                </a:cubicBezTo>
                <a:cubicBezTo>
                  <a:pt x="50" y="34"/>
                  <a:pt x="50" y="33"/>
                  <a:pt x="50" y="32"/>
                </a:cubicBezTo>
                <a:cubicBezTo>
                  <a:pt x="50" y="8"/>
                  <a:pt x="50" y="8"/>
                  <a:pt x="50" y="8"/>
                </a:cubicBezTo>
                <a:cubicBezTo>
                  <a:pt x="50" y="7"/>
                  <a:pt x="50" y="7"/>
                  <a:pt x="49" y="6"/>
                </a:cubicBezTo>
                <a:cubicBezTo>
                  <a:pt x="49" y="5"/>
                  <a:pt x="48" y="5"/>
                  <a:pt x="47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FCFFBB-00DB-426D-9A43-26368DA57C2C}"/>
              </a:ext>
            </a:extLst>
          </p:cNvPr>
          <p:cNvSpPr/>
          <p:nvPr/>
        </p:nvSpPr>
        <p:spPr>
          <a:xfrm>
            <a:off x="2673861" y="3314607"/>
            <a:ext cx="1554145" cy="496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圆</a:t>
            </a:r>
            <a:r>
              <a:rPr lang="en-US" altLang="zh-CN" b="1" dirty="0"/>
              <a:t>Circle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AFE667-371F-48CF-906D-4F77489F0B0A}"/>
              </a:ext>
            </a:extLst>
          </p:cNvPr>
          <p:cNvSpPr/>
          <p:nvPr/>
        </p:nvSpPr>
        <p:spPr>
          <a:xfrm>
            <a:off x="2673861" y="2276374"/>
            <a:ext cx="1554145" cy="496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点</a:t>
            </a:r>
            <a:r>
              <a:rPr lang="en-US" altLang="zh-CN" b="1" dirty="0"/>
              <a:t>Point</a:t>
            </a:r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E1696B-0E87-493D-A982-09A110AE6812}"/>
              </a:ext>
            </a:extLst>
          </p:cNvPr>
          <p:cNvSpPr/>
          <p:nvPr/>
        </p:nvSpPr>
        <p:spPr>
          <a:xfrm>
            <a:off x="2522344" y="4312491"/>
            <a:ext cx="1857180" cy="496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圆柱体</a:t>
            </a:r>
            <a:r>
              <a:rPr lang="en-US" altLang="zh-CN" b="1" dirty="0"/>
              <a:t>Cylinder</a:t>
            </a:r>
            <a:endParaRPr lang="zh-CN" altLang="en-US" b="1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EB6C9C1-06BB-4339-8A1D-9774ACEC0236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3450934" y="2773229"/>
            <a:ext cx="0" cy="541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5C3CD16-0586-4552-969B-869DAAFDC2E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450934" y="3811462"/>
            <a:ext cx="0" cy="50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9BBF534D-D85B-4609-AF51-D02C4DF24107}"/>
              </a:ext>
            </a:extLst>
          </p:cNvPr>
          <p:cNvSpPr/>
          <p:nvPr/>
        </p:nvSpPr>
        <p:spPr>
          <a:xfrm>
            <a:off x="2673860" y="1307844"/>
            <a:ext cx="1554145" cy="496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抽象类</a:t>
            </a:r>
            <a:r>
              <a:rPr lang="en-US" altLang="zh-CN" b="1" dirty="0"/>
              <a:t>Shape</a:t>
            </a:r>
            <a:endParaRPr lang="zh-CN" altLang="en-US" b="1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7B3D3EF-A494-47B5-8750-5DEC767D6607}"/>
              </a:ext>
            </a:extLst>
          </p:cNvPr>
          <p:cNvCxnSpPr/>
          <p:nvPr/>
        </p:nvCxnSpPr>
        <p:spPr>
          <a:xfrm>
            <a:off x="3427969" y="1804699"/>
            <a:ext cx="0" cy="541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2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254000" y="1"/>
            <a:ext cx="685800" cy="850900"/>
          </a:xfrm>
          <a:custGeom>
            <a:avLst/>
            <a:gdLst>
              <a:gd name="connsiteX0" fmla="*/ 0 w 685800"/>
              <a:gd name="connsiteY0" fmla="*/ 0 h 1104900"/>
              <a:gd name="connsiteX1" fmla="*/ 685800 w 685800"/>
              <a:gd name="connsiteY1" fmla="*/ 0 h 1104900"/>
              <a:gd name="connsiteX2" fmla="*/ 685800 w 685800"/>
              <a:gd name="connsiteY2" fmla="*/ 1104900 h 1104900"/>
              <a:gd name="connsiteX3" fmla="*/ 0 w 685800"/>
              <a:gd name="connsiteY3" fmla="*/ 1104900 h 1104900"/>
              <a:gd name="connsiteX4" fmla="*/ 0 w 685800"/>
              <a:gd name="connsiteY4" fmla="*/ 0 h 1104900"/>
              <a:gd name="connsiteX0" fmla="*/ 0 w 685800"/>
              <a:gd name="connsiteY0" fmla="*/ 0 h 1104900"/>
              <a:gd name="connsiteX1" fmla="*/ 685800 w 685800"/>
              <a:gd name="connsiteY1" fmla="*/ 0 h 1104900"/>
              <a:gd name="connsiteX2" fmla="*/ 685800 w 685800"/>
              <a:gd name="connsiteY2" fmla="*/ 1104900 h 1104900"/>
              <a:gd name="connsiteX3" fmla="*/ 342900 w 685800"/>
              <a:gd name="connsiteY3" fmla="*/ 1092200 h 1104900"/>
              <a:gd name="connsiteX4" fmla="*/ 0 w 685800"/>
              <a:gd name="connsiteY4" fmla="*/ 1104900 h 1104900"/>
              <a:gd name="connsiteX5" fmla="*/ 0 w 685800"/>
              <a:gd name="connsiteY5" fmla="*/ 0 h 1104900"/>
              <a:gd name="connsiteX0" fmla="*/ 0 w 685800"/>
              <a:gd name="connsiteY0" fmla="*/ 0 h 1295400"/>
              <a:gd name="connsiteX1" fmla="*/ 685800 w 685800"/>
              <a:gd name="connsiteY1" fmla="*/ 0 h 1295400"/>
              <a:gd name="connsiteX2" fmla="*/ 685800 w 685800"/>
              <a:gd name="connsiteY2" fmla="*/ 1104900 h 1295400"/>
              <a:gd name="connsiteX3" fmla="*/ 342900 w 685800"/>
              <a:gd name="connsiteY3" fmla="*/ 1295400 h 1295400"/>
              <a:gd name="connsiteX4" fmla="*/ 0 w 685800"/>
              <a:gd name="connsiteY4" fmla="*/ 1104900 h 1295400"/>
              <a:gd name="connsiteX5" fmla="*/ 0 w 685800"/>
              <a:gd name="connsiteY5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1295400">
                <a:moveTo>
                  <a:pt x="0" y="0"/>
                </a:moveTo>
                <a:lnTo>
                  <a:pt x="685800" y="0"/>
                </a:lnTo>
                <a:lnTo>
                  <a:pt x="685800" y="1104900"/>
                </a:lnTo>
                <a:lnTo>
                  <a:pt x="342900" y="1295400"/>
                </a:lnTo>
                <a:lnTo>
                  <a:pt x="0" y="1104900"/>
                </a:lnTo>
                <a:lnTo>
                  <a:pt x="0" y="0"/>
                </a:lnTo>
                <a:close/>
              </a:path>
            </a:pathLst>
          </a:custGeom>
          <a:solidFill>
            <a:srgbClr val="171E2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2645" y="3341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应用举例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9" name="Freeform 691"/>
          <p:cNvSpPr>
            <a:spLocks noEditPoints="1"/>
          </p:cNvSpPr>
          <p:nvPr/>
        </p:nvSpPr>
        <p:spPr bwMode="auto">
          <a:xfrm>
            <a:off x="421161" y="308753"/>
            <a:ext cx="394323" cy="364932"/>
          </a:xfrm>
          <a:custGeom>
            <a:avLst/>
            <a:gdLst>
              <a:gd name="T0" fmla="*/ 9 w 68"/>
              <a:gd name="T1" fmla="*/ 0 h 63"/>
              <a:gd name="T2" fmla="*/ 47 w 68"/>
              <a:gd name="T3" fmla="*/ 0 h 63"/>
              <a:gd name="T4" fmla="*/ 53 w 68"/>
              <a:gd name="T5" fmla="*/ 3 h 63"/>
              <a:gd name="T6" fmla="*/ 55 w 68"/>
              <a:gd name="T7" fmla="*/ 8 h 63"/>
              <a:gd name="T8" fmla="*/ 55 w 68"/>
              <a:gd name="T9" fmla="*/ 32 h 63"/>
              <a:gd name="T10" fmla="*/ 53 w 68"/>
              <a:gd name="T11" fmla="*/ 38 h 63"/>
              <a:gd name="T12" fmla="*/ 47 w 68"/>
              <a:gd name="T13" fmla="*/ 40 h 63"/>
              <a:gd name="T14" fmla="*/ 44 w 68"/>
              <a:gd name="T15" fmla="*/ 40 h 63"/>
              <a:gd name="T16" fmla="*/ 43 w 68"/>
              <a:gd name="T17" fmla="*/ 48 h 63"/>
              <a:gd name="T18" fmla="*/ 43 w 68"/>
              <a:gd name="T19" fmla="*/ 55 h 63"/>
              <a:gd name="T20" fmla="*/ 39 w 68"/>
              <a:gd name="T21" fmla="*/ 50 h 63"/>
              <a:gd name="T22" fmla="*/ 32 w 68"/>
              <a:gd name="T23" fmla="*/ 40 h 63"/>
              <a:gd name="T24" fmla="*/ 9 w 68"/>
              <a:gd name="T25" fmla="*/ 40 h 63"/>
              <a:gd name="T26" fmla="*/ 3 w 68"/>
              <a:gd name="T27" fmla="*/ 38 h 63"/>
              <a:gd name="T28" fmla="*/ 0 w 68"/>
              <a:gd name="T29" fmla="*/ 32 h 63"/>
              <a:gd name="T30" fmla="*/ 0 w 68"/>
              <a:gd name="T31" fmla="*/ 8 h 63"/>
              <a:gd name="T32" fmla="*/ 3 w 68"/>
              <a:gd name="T33" fmla="*/ 3 h 63"/>
              <a:gd name="T34" fmla="*/ 9 w 68"/>
              <a:gd name="T35" fmla="*/ 0 h 63"/>
              <a:gd name="T36" fmla="*/ 60 w 68"/>
              <a:gd name="T37" fmla="*/ 13 h 63"/>
              <a:gd name="T38" fmla="*/ 60 w 68"/>
              <a:gd name="T39" fmla="*/ 32 h 63"/>
              <a:gd name="T40" fmla="*/ 56 w 68"/>
              <a:gd name="T41" fmla="*/ 41 h 63"/>
              <a:gd name="T42" fmla="*/ 49 w 68"/>
              <a:gd name="T43" fmla="*/ 45 h 63"/>
              <a:gd name="T44" fmla="*/ 48 w 68"/>
              <a:gd name="T45" fmla="*/ 52 h 63"/>
              <a:gd name="T46" fmla="*/ 62 w 68"/>
              <a:gd name="T47" fmla="*/ 52 h 63"/>
              <a:gd name="T48" fmla="*/ 68 w 68"/>
              <a:gd name="T49" fmla="*/ 45 h 63"/>
              <a:gd name="T50" fmla="*/ 68 w 68"/>
              <a:gd name="T51" fmla="*/ 19 h 63"/>
              <a:gd name="T52" fmla="*/ 62 w 68"/>
              <a:gd name="T53" fmla="*/ 13 h 63"/>
              <a:gd name="T54" fmla="*/ 60 w 68"/>
              <a:gd name="T55" fmla="*/ 13 h 63"/>
              <a:gd name="T56" fmla="*/ 34 w 68"/>
              <a:gd name="T57" fmla="*/ 52 h 63"/>
              <a:gd name="T58" fmla="*/ 30 w 68"/>
              <a:gd name="T59" fmla="*/ 45 h 63"/>
              <a:gd name="T60" fmla="*/ 13 w 68"/>
              <a:gd name="T61" fmla="*/ 45 h 63"/>
              <a:gd name="T62" fmla="*/ 13 w 68"/>
              <a:gd name="T63" fmla="*/ 45 h 63"/>
              <a:gd name="T64" fmla="*/ 20 w 68"/>
              <a:gd name="T65" fmla="*/ 52 h 63"/>
              <a:gd name="T66" fmla="*/ 21 w 68"/>
              <a:gd name="T67" fmla="*/ 52 h 63"/>
              <a:gd name="T68" fmla="*/ 21 w 68"/>
              <a:gd name="T69" fmla="*/ 63 h 63"/>
              <a:gd name="T70" fmla="*/ 28 w 68"/>
              <a:gd name="T71" fmla="*/ 52 h 63"/>
              <a:gd name="T72" fmla="*/ 34 w 68"/>
              <a:gd name="T73" fmla="*/ 52 h 63"/>
              <a:gd name="T74" fmla="*/ 47 w 68"/>
              <a:gd name="T75" fmla="*/ 5 h 63"/>
              <a:gd name="T76" fmla="*/ 9 w 68"/>
              <a:gd name="T77" fmla="*/ 5 h 63"/>
              <a:gd name="T78" fmla="*/ 6 w 68"/>
              <a:gd name="T79" fmla="*/ 6 h 63"/>
              <a:gd name="T80" fmla="*/ 5 w 68"/>
              <a:gd name="T81" fmla="*/ 8 h 63"/>
              <a:gd name="T82" fmla="*/ 5 w 68"/>
              <a:gd name="T83" fmla="*/ 32 h 63"/>
              <a:gd name="T84" fmla="*/ 6 w 68"/>
              <a:gd name="T85" fmla="*/ 34 h 63"/>
              <a:gd name="T86" fmla="*/ 9 w 68"/>
              <a:gd name="T87" fmla="*/ 35 h 63"/>
              <a:gd name="T88" fmla="*/ 33 w 68"/>
              <a:gd name="T89" fmla="*/ 35 h 63"/>
              <a:gd name="T90" fmla="*/ 34 w 68"/>
              <a:gd name="T91" fmla="*/ 35 h 63"/>
              <a:gd name="T92" fmla="*/ 35 w 68"/>
              <a:gd name="T93" fmla="*/ 36 h 63"/>
              <a:gd name="T94" fmla="*/ 39 w 68"/>
              <a:gd name="T95" fmla="*/ 42 h 63"/>
              <a:gd name="T96" fmla="*/ 40 w 68"/>
              <a:gd name="T97" fmla="*/ 37 h 63"/>
              <a:gd name="T98" fmla="*/ 40 w 68"/>
              <a:gd name="T99" fmla="*/ 35 h 63"/>
              <a:gd name="T100" fmla="*/ 42 w 68"/>
              <a:gd name="T101" fmla="*/ 35 h 63"/>
              <a:gd name="T102" fmla="*/ 47 w 68"/>
              <a:gd name="T103" fmla="*/ 35 h 63"/>
              <a:gd name="T104" fmla="*/ 49 w 68"/>
              <a:gd name="T105" fmla="*/ 34 h 63"/>
              <a:gd name="T106" fmla="*/ 50 w 68"/>
              <a:gd name="T107" fmla="*/ 32 h 63"/>
              <a:gd name="T108" fmla="*/ 50 w 68"/>
              <a:gd name="T109" fmla="*/ 8 h 63"/>
              <a:gd name="T110" fmla="*/ 49 w 68"/>
              <a:gd name="T111" fmla="*/ 6 h 63"/>
              <a:gd name="T112" fmla="*/ 47 w 68"/>
              <a:gd name="T113" fmla="*/ 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8" h="63">
                <a:moveTo>
                  <a:pt x="9" y="0"/>
                </a:move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1"/>
                  <a:pt x="53" y="3"/>
                </a:cubicBezTo>
                <a:cubicBezTo>
                  <a:pt x="54" y="4"/>
                  <a:pt x="55" y="6"/>
                  <a:pt x="55" y="8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34"/>
                  <a:pt x="54" y="36"/>
                  <a:pt x="53" y="38"/>
                </a:cubicBezTo>
                <a:cubicBezTo>
                  <a:pt x="51" y="39"/>
                  <a:pt x="49" y="40"/>
                  <a:pt x="47" y="40"/>
                </a:cubicBezTo>
                <a:cubicBezTo>
                  <a:pt x="44" y="40"/>
                  <a:pt x="44" y="40"/>
                  <a:pt x="44" y="40"/>
                </a:cubicBezTo>
                <a:cubicBezTo>
                  <a:pt x="43" y="48"/>
                  <a:pt x="43" y="48"/>
                  <a:pt x="43" y="48"/>
                </a:cubicBezTo>
                <a:cubicBezTo>
                  <a:pt x="43" y="55"/>
                  <a:pt x="43" y="55"/>
                  <a:pt x="43" y="55"/>
                </a:cubicBezTo>
                <a:cubicBezTo>
                  <a:pt x="39" y="50"/>
                  <a:pt x="39" y="50"/>
                  <a:pt x="39" y="50"/>
                </a:cubicBezTo>
                <a:cubicBezTo>
                  <a:pt x="32" y="40"/>
                  <a:pt x="32" y="40"/>
                  <a:pt x="32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6" y="40"/>
                  <a:pt x="4" y="39"/>
                  <a:pt x="3" y="38"/>
                </a:cubicBezTo>
                <a:cubicBezTo>
                  <a:pt x="1" y="36"/>
                  <a:pt x="0" y="34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6"/>
                  <a:pt x="1" y="4"/>
                  <a:pt x="3" y="3"/>
                </a:cubicBezTo>
                <a:cubicBezTo>
                  <a:pt x="4" y="1"/>
                  <a:pt x="6" y="0"/>
                  <a:pt x="9" y="0"/>
                </a:cubicBezTo>
                <a:close/>
                <a:moveTo>
                  <a:pt x="60" y="13"/>
                </a:moveTo>
                <a:cubicBezTo>
                  <a:pt x="60" y="32"/>
                  <a:pt x="60" y="32"/>
                  <a:pt x="60" y="32"/>
                </a:cubicBezTo>
                <a:cubicBezTo>
                  <a:pt x="60" y="35"/>
                  <a:pt x="59" y="39"/>
                  <a:pt x="56" y="41"/>
                </a:cubicBezTo>
                <a:cubicBezTo>
                  <a:pt x="54" y="43"/>
                  <a:pt x="51" y="44"/>
                  <a:pt x="49" y="45"/>
                </a:cubicBezTo>
                <a:cubicBezTo>
                  <a:pt x="48" y="52"/>
                  <a:pt x="48" y="52"/>
                  <a:pt x="48" y="52"/>
                </a:cubicBezTo>
                <a:cubicBezTo>
                  <a:pt x="62" y="52"/>
                  <a:pt x="62" y="52"/>
                  <a:pt x="62" y="52"/>
                </a:cubicBezTo>
                <a:cubicBezTo>
                  <a:pt x="65" y="52"/>
                  <a:pt x="68" y="49"/>
                  <a:pt x="68" y="45"/>
                </a:cubicBezTo>
                <a:cubicBezTo>
                  <a:pt x="68" y="19"/>
                  <a:pt x="68" y="19"/>
                  <a:pt x="68" y="19"/>
                </a:cubicBezTo>
                <a:cubicBezTo>
                  <a:pt x="68" y="16"/>
                  <a:pt x="65" y="13"/>
                  <a:pt x="62" y="13"/>
                </a:cubicBezTo>
                <a:cubicBezTo>
                  <a:pt x="60" y="13"/>
                  <a:pt x="60" y="13"/>
                  <a:pt x="60" y="13"/>
                </a:cubicBezTo>
                <a:close/>
                <a:moveTo>
                  <a:pt x="34" y="52"/>
                </a:moveTo>
                <a:cubicBezTo>
                  <a:pt x="30" y="45"/>
                  <a:pt x="30" y="45"/>
                  <a:pt x="30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9"/>
                  <a:pt x="16" y="52"/>
                  <a:pt x="20" y="52"/>
                </a:cubicBezTo>
                <a:cubicBezTo>
                  <a:pt x="21" y="52"/>
                  <a:pt x="21" y="52"/>
                  <a:pt x="21" y="52"/>
                </a:cubicBezTo>
                <a:cubicBezTo>
                  <a:pt x="21" y="63"/>
                  <a:pt x="21" y="63"/>
                  <a:pt x="21" y="63"/>
                </a:cubicBezTo>
                <a:cubicBezTo>
                  <a:pt x="28" y="52"/>
                  <a:pt x="28" y="52"/>
                  <a:pt x="28" y="52"/>
                </a:cubicBezTo>
                <a:cubicBezTo>
                  <a:pt x="34" y="52"/>
                  <a:pt x="34" y="52"/>
                  <a:pt x="34" y="52"/>
                </a:cubicBezTo>
                <a:close/>
                <a:moveTo>
                  <a:pt x="47" y="5"/>
                </a:moveTo>
                <a:cubicBezTo>
                  <a:pt x="9" y="5"/>
                  <a:pt x="9" y="5"/>
                  <a:pt x="9" y="5"/>
                </a:cubicBezTo>
                <a:cubicBezTo>
                  <a:pt x="8" y="5"/>
                  <a:pt x="7" y="5"/>
                  <a:pt x="6" y="6"/>
                </a:cubicBezTo>
                <a:cubicBezTo>
                  <a:pt x="6" y="7"/>
                  <a:pt x="5" y="7"/>
                  <a:pt x="5" y="8"/>
                </a:cubicBezTo>
                <a:cubicBezTo>
                  <a:pt x="5" y="32"/>
                  <a:pt x="5" y="32"/>
                  <a:pt x="5" y="32"/>
                </a:cubicBezTo>
                <a:cubicBezTo>
                  <a:pt x="5" y="33"/>
                  <a:pt x="6" y="34"/>
                  <a:pt x="6" y="34"/>
                </a:cubicBezTo>
                <a:cubicBezTo>
                  <a:pt x="7" y="35"/>
                  <a:pt x="8" y="35"/>
                  <a:pt x="9" y="35"/>
                </a:cubicBezTo>
                <a:cubicBezTo>
                  <a:pt x="33" y="35"/>
                  <a:pt x="33" y="35"/>
                  <a:pt x="33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6"/>
                  <a:pt x="35" y="36"/>
                  <a:pt x="35" y="36"/>
                </a:cubicBezTo>
                <a:cubicBezTo>
                  <a:pt x="39" y="42"/>
                  <a:pt x="39" y="42"/>
                  <a:pt x="39" y="42"/>
                </a:cubicBezTo>
                <a:cubicBezTo>
                  <a:pt x="40" y="37"/>
                  <a:pt x="40" y="37"/>
                  <a:pt x="40" y="37"/>
                </a:cubicBezTo>
                <a:cubicBezTo>
                  <a:pt x="40" y="35"/>
                  <a:pt x="40" y="35"/>
                  <a:pt x="40" y="35"/>
                </a:cubicBezTo>
                <a:cubicBezTo>
                  <a:pt x="42" y="35"/>
                  <a:pt x="42" y="35"/>
                  <a:pt x="42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8" y="35"/>
                  <a:pt x="49" y="35"/>
                  <a:pt x="49" y="34"/>
                </a:cubicBezTo>
                <a:cubicBezTo>
                  <a:pt x="50" y="34"/>
                  <a:pt x="50" y="33"/>
                  <a:pt x="50" y="32"/>
                </a:cubicBezTo>
                <a:cubicBezTo>
                  <a:pt x="50" y="8"/>
                  <a:pt x="50" y="8"/>
                  <a:pt x="50" y="8"/>
                </a:cubicBezTo>
                <a:cubicBezTo>
                  <a:pt x="50" y="7"/>
                  <a:pt x="50" y="7"/>
                  <a:pt x="49" y="6"/>
                </a:cubicBezTo>
                <a:cubicBezTo>
                  <a:pt x="49" y="5"/>
                  <a:pt x="48" y="5"/>
                  <a:pt x="47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21C6066-4359-4BE2-8CB6-1CBEED76301D}"/>
              </a:ext>
            </a:extLst>
          </p:cNvPr>
          <p:cNvSpPr/>
          <p:nvPr/>
        </p:nvSpPr>
        <p:spPr>
          <a:xfrm>
            <a:off x="421161" y="1159653"/>
            <a:ext cx="7927683" cy="276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lvl="0" indent="-635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宋体"/>
              </a:rPr>
              <a:t>以</a:t>
            </a:r>
            <a:r>
              <a:rPr lang="en-US" altLang="zh-CN" sz="2800" b="1" dirty="0">
                <a:solidFill>
                  <a:srgbClr val="000000"/>
                </a:solidFill>
                <a:latin typeface="Times New Roman"/>
                <a:ea typeface="宋体"/>
              </a:rPr>
              <a:t>Point</a:t>
            </a: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宋体"/>
              </a:rPr>
              <a:t>为基类的点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宋体"/>
              </a:rPr>
              <a:t>—</a:t>
            </a: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宋体"/>
              </a:rPr>
              <a:t>圆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宋体"/>
              </a:rPr>
              <a:t>—</a:t>
            </a: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宋体"/>
              </a:rPr>
              <a:t>圆柱体类的层次结构，现在要对它进行改写，在程序中使用虚函数和抽象基类。</a:t>
            </a:r>
            <a:endParaRPr lang="en-US" altLang="zh-CN" sz="2800" b="1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marL="287338" lvl="0" indent="-635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宋体"/>
              </a:rPr>
              <a:t>类的层次结构的顶层是抽象基类</a:t>
            </a:r>
            <a:r>
              <a:rPr lang="en-US" altLang="zh-CN" sz="2800" b="1" dirty="0">
                <a:solidFill>
                  <a:srgbClr val="000000"/>
                </a:solidFill>
                <a:latin typeface="Times New Roman"/>
                <a:ea typeface="宋体"/>
              </a:rPr>
              <a:t>Shape(</a:t>
            </a: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宋体"/>
              </a:rPr>
              <a:t>形状)，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/>
                <a:ea typeface="宋体"/>
              </a:rPr>
              <a:t>Point(</a:t>
            </a: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宋体"/>
              </a:rPr>
              <a:t>点), </a:t>
            </a:r>
            <a:r>
              <a:rPr lang="en-US" altLang="zh-CN" sz="2800" b="1" dirty="0">
                <a:solidFill>
                  <a:srgbClr val="000000"/>
                </a:solidFill>
                <a:latin typeface="Times New Roman"/>
                <a:ea typeface="宋体"/>
              </a:rPr>
              <a:t>Circle(</a:t>
            </a: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宋体"/>
              </a:rPr>
              <a:t>圆), </a:t>
            </a:r>
            <a:r>
              <a:rPr lang="en-US" altLang="zh-CN" sz="2800" b="1" dirty="0">
                <a:solidFill>
                  <a:srgbClr val="000000"/>
                </a:solidFill>
                <a:latin typeface="Times New Roman"/>
                <a:ea typeface="宋体"/>
              </a:rPr>
              <a:t>Cylinder(</a:t>
            </a: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宋体"/>
              </a:rPr>
              <a:t>圆柱体)都是</a:t>
            </a:r>
            <a:r>
              <a:rPr lang="en-US" altLang="zh-CN" sz="2800" b="1" dirty="0">
                <a:solidFill>
                  <a:srgbClr val="000000"/>
                </a:solidFill>
                <a:latin typeface="Times New Roman"/>
                <a:ea typeface="宋体"/>
              </a:rPr>
              <a:t>Shape</a:t>
            </a: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宋体"/>
              </a:rPr>
              <a:t>类的直接派生类和间接派生类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57FFB9-0DED-4864-8AFF-B75454C258B0}"/>
              </a:ext>
            </a:extLst>
          </p:cNvPr>
          <p:cNvSpPr txBox="1"/>
          <p:nvPr/>
        </p:nvSpPr>
        <p:spPr>
          <a:xfrm>
            <a:off x="1149178" y="4232239"/>
            <a:ext cx="71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增加</a:t>
            </a:r>
            <a:r>
              <a:rPr lang="zh-CN" altLang="en-US" sz="2800">
                <a:solidFill>
                  <a:srgbClr val="FF0000"/>
                </a:solidFill>
              </a:rPr>
              <a:t>一个直接继承</a:t>
            </a:r>
            <a:r>
              <a:rPr lang="en-US" altLang="zh-CN" sz="2800" dirty="0">
                <a:solidFill>
                  <a:srgbClr val="FF0000"/>
                </a:solidFill>
              </a:rPr>
              <a:t>Circle</a:t>
            </a:r>
            <a:r>
              <a:rPr lang="zh-CN" altLang="en-US" sz="2800" dirty="0">
                <a:solidFill>
                  <a:srgbClr val="FF0000"/>
                </a:solidFill>
              </a:rPr>
              <a:t>的派生类球（</a:t>
            </a:r>
            <a:r>
              <a:rPr lang="en-US" altLang="zh-CN" sz="2800" dirty="0">
                <a:solidFill>
                  <a:srgbClr val="FF0000"/>
                </a:solidFill>
              </a:rPr>
              <a:t>Ball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929688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8DE0E755-7432-45B0-BEFC-F392D95CB21F}"/>
              </a:ext>
            </a:extLst>
          </p:cNvPr>
          <p:cNvSpPr/>
          <p:nvPr/>
        </p:nvSpPr>
        <p:spPr>
          <a:xfrm>
            <a:off x="412377" y="1639191"/>
            <a:ext cx="2005146" cy="1080000"/>
          </a:xfrm>
          <a:custGeom>
            <a:avLst/>
            <a:gdLst>
              <a:gd name="connsiteX0" fmla="*/ 0 w 1838086"/>
              <a:gd name="connsiteY0" fmla="*/ 108000 h 1080000"/>
              <a:gd name="connsiteX1" fmla="*/ 108000 w 1838086"/>
              <a:gd name="connsiteY1" fmla="*/ 0 h 1080000"/>
              <a:gd name="connsiteX2" fmla="*/ 1730086 w 1838086"/>
              <a:gd name="connsiteY2" fmla="*/ 0 h 1080000"/>
              <a:gd name="connsiteX3" fmla="*/ 1838086 w 1838086"/>
              <a:gd name="connsiteY3" fmla="*/ 108000 h 1080000"/>
              <a:gd name="connsiteX4" fmla="*/ 1838086 w 1838086"/>
              <a:gd name="connsiteY4" fmla="*/ 972000 h 1080000"/>
              <a:gd name="connsiteX5" fmla="*/ 1730086 w 1838086"/>
              <a:gd name="connsiteY5" fmla="*/ 1080000 h 1080000"/>
              <a:gd name="connsiteX6" fmla="*/ 108000 w 1838086"/>
              <a:gd name="connsiteY6" fmla="*/ 1080000 h 1080000"/>
              <a:gd name="connsiteX7" fmla="*/ 0 w 1838086"/>
              <a:gd name="connsiteY7" fmla="*/ 972000 h 1080000"/>
              <a:gd name="connsiteX8" fmla="*/ 0 w 1838086"/>
              <a:gd name="connsiteY8" fmla="*/ 108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8086" h="1080000">
                <a:moveTo>
                  <a:pt x="0" y="108000"/>
                </a:moveTo>
                <a:cubicBezTo>
                  <a:pt x="0" y="48353"/>
                  <a:pt x="48353" y="0"/>
                  <a:pt x="108000" y="0"/>
                </a:cubicBezTo>
                <a:lnTo>
                  <a:pt x="1730086" y="0"/>
                </a:lnTo>
                <a:cubicBezTo>
                  <a:pt x="1789733" y="0"/>
                  <a:pt x="1838086" y="48353"/>
                  <a:pt x="1838086" y="108000"/>
                </a:cubicBezTo>
                <a:lnTo>
                  <a:pt x="1838086" y="972000"/>
                </a:lnTo>
                <a:cubicBezTo>
                  <a:pt x="1838086" y="1031647"/>
                  <a:pt x="1789733" y="1080000"/>
                  <a:pt x="1730086" y="1080000"/>
                </a:cubicBezTo>
                <a:lnTo>
                  <a:pt x="108000" y="1080000"/>
                </a:lnTo>
                <a:cubicBezTo>
                  <a:pt x="48353" y="1080000"/>
                  <a:pt x="0" y="1031647"/>
                  <a:pt x="0" y="972000"/>
                </a:cubicBezTo>
                <a:lnTo>
                  <a:pt x="0" y="108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464" tIns="156464" rIns="156464" bIns="443820" numCol="1" spcCol="1270" anchor="t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200" dirty="0"/>
              <a:t>纯虚函数</a:t>
            </a:r>
            <a:endParaRPr lang="zh-CN" altLang="en-US" sz="2200" kern="1200" dirty="0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6E02B68-CF3C-4558-9A30-22522998CEB7}"/>
              </a:ext>
            </a:extLst>
          </p:cNvPr>
          <p:cNvSpPr/>
          <p:nvPr/>
        </p:nvSpPr>
        <p:spPr>
          <a:xfrm rot="33189">
            <a:off x="2529098" y="1784790"/>
            <a:ext cx="590759" cy="457630"/>
          </a:xfrm>
          <a:custGeom>
            <a:avLst/>
            <a:gdLst>
              <a:gd name="connsiteX0" fmla="*/ 0 w 590759"/>
              <a:gd name="connsiteY0" fmla="*/ 91526 h 457630"/>
              <a:gd name="connsiteX1" fmla="*/ 361944 w 590759"/>
              <a:gd name="connsiteY1" fmla="*/ 91526 h 457630"/>
              <a:gd name="connsiteX2" fmla="*/ 361944 w 590759"/>
              <a:gd name="connsiteY2" fmla="*/ 0 h 457630"/>
              <a:gd name="connsiteX3" fmla="*/ 590759 w 590759"/>
              <a:gd name="connsiteY3" fmla="*/ 228815 h 457630"/>
              <a:gd name="connsiteX4" fmla="*/ 361944 w 590759"/>
              <a:gd name="connsiteY4" fmla="*/ 457630 h 457630"/>
              <a:gd name="connsiteX5" fmla="*/ 361944 w 590759"/>
              <a:gd name="connsiteY5" fmla="*/ 366104 h 457630"/>
              <a:gd name="connsiteX6" fmla="*/ 0 w 590759"/>
              <a:gd name="connsiteY6" fmla="*/ 366104 h 457630"/>
              <a:gd name="connsiteX7" fmla="*/ 0 w 590759"/>
              <a:gd name="connsiteY7" fmla="*/ 91526 h 45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759" h="457630">
                <a:moveTo>
                  <a:pt x="0" y="91526"/>
                </a:moveTo>
                <a:lnTo>
                  <a:pt x="361944" y="91526"/>
                </a:lnTo>
                <a:lnTo>
                  <a:pt x="361944" y="0"/>
                </a:lnTo>
                <a:lnTo>
                  <a:pt x="590759" y="228815"/>
                </a:lnTo>
                <a:lnTo>
                  <a:pt x="361944" y="457630"/>
                </a:lnTo>
                <a:lnTo>
                  <a:pt x="361944" y="366104"/>
                </a:lnTo>
                <a:lnTo>
                  <a:pt x="0" y="366104"/>
                </a:lnTo>
                <a:lnTo>
                  <a:pt x="0" y="9152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525" rIns="137289" bIns="9152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1800" kern="1200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27E22D1A-853E-449F-8732-9802CE1EF846}"/>
              </a:ext>
            </a:extLst>
          </p:cNvPr>
          <p:cNvSpPr/>
          <p:nvPr/>
        </p:nvSpPr>
        <p:spPr>
          <a:xfrm>
            <a:off x="3365052" y="1639191"/>
            <a:ext cx="2005145" cy="1080000"/>
          </a:xfrm>
          <a:custGeom>
            <a:avLst/>
            <a:gdLst>
              <a:gd name="connsiteX0" fmla="*/ 0 w 1838086"/>
              <a:gd name="connsiteY0" fmla="*/ 96597 h 965973"/>
              <a:gd name="connsiteX1" fmla="*/ 96597 w 1838086"/>
              <a:gd name="connsiteY1" fmla="*/ 0 h 965973"/>
              <a:gd name="connsiteX2" fmla="*/ 1741489 w 1838086"/>
              <a:gd name="connsiteY2" fmla="*/ 0 h 965973"/>
              <a:gd name="connsiteX3" fmla="*/ 1838086 w 1838086"/>
              <a:gd name="connsiteY3" fmla="*/ 96597 h 965973"/>
              <a:gd name="connsiteX4" fmla="*/ 1838086 w 1838086"/>
              <a:gd name="connsiteY4" fmla="*/ 869376 h 965973"/>
              <a:gd name="connsiteX5" fmla="*/ 1741489 w 1838086"/>
              <a:gd name="connsiteY5" fmla="*/ 965973 h 965973"/>
              <a:gd name="connsiteX6" fmla="*/ 96597 w 1838086"/>
              <a:gd name="connsiteY6" fmla="*/ 965973 h 965973"/>
              <a:gd name="connsiteX7" fmla="*/ 0 w 1838086"/>
              <a:gd name="connsiteY7" fmla="*/ 869376 h 965973"/>
              <a:gd name="connsiteX8" fmla="*/ 0 w 1838086"/>
              <a:gd name="connsiteY8" fmla="*/ 96597 h 96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8086" h="965973">
                <a:moveTo>
                  <a:pt x="0" y="96597"/>
                </a:moveTo>
                <a:cubicBezTo>
                  <a:pt x="0" y="43248"/>
                  <a:pt x="43248" y="0"/>
                  <a:pt x="96597" y="0"/>
                </a:cubicBezTo>
                <a:lnTo>
                  <a:pt x="1741489" y="0"/>
                </a:lnTo>
                <a:cubicBezTo>
                  <a:pt x="1794838" y="0"/>
                  <a:pt x="1838086" y="43248"/>
                  <a:pt x="1838086" y="96597"/>
                </a:cubicBezTo>
                <a:lnTo>
                  <a:pt x="1838086" y="869376"/>
                </a:lnTo>
                <a:cubicBezTo>
                  <a:pt x="1838086" y="922725"/>
                  <a:pt x="1794838" y="965973"/>
                  <a:pt x="1741489" y="965973"/>
                </a:cubicBezTo>
                <a:lnTo>
                  <a:pt x="96597" y="965973"/>
                </a:lnTo>
                <a:cubicBezTo>
                  <a:pt x="43248" y="965973"/>
                  <a:pt x="0" y="922725"/>
                  <a:pt x="0" y="869376"/>
                </a:cubicBezTo>
                <a:lnTo>
                  <a:pt x="0" y="9659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464" tIns="156464" rIns="156464" bIns="461615" numCol="1" spcCol="1270" anchor="t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200" dirty="0"/>
              <a:t>抽象类</a:t>
            </a:r>
            <a:endParaRPr lang="zh-CN" altLang="en-US" sz="2200" kern="1200" dirty="0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8AE04397-C58A-4D16-BD7F-923DCEFF9A96}"/>
              </a:ext>
            </a:extLst>
          </p:cNvPr>
          <p:cNvSpPr/>
          <p:nvPr/>
        </p:nvSpPr>
        <p:spPr>
          <a:xfrm rot="21566811">
            <a:off x="5481774" y="1784468"/>
            <a:ext cx="590759" cy="457630"/>
          </a:xfrm>
          <a:custGeom>
            <a:avLst/>
            <a:gdLst>
              <a:gd name="connsiteX0" fmla="*/ 0 w 590759"/>
              <a:gd name="connsiteY0" fmla="*/ 91526 h 457630"/>
              <a:gd name="connsiteX1" fmla="*/ 361944 w 590759"/>
              <a:gd name="connsiteY1" fmla="*/ 91526 h 457630"/>
              <a:gd name="connsiteX2" fmla="*/ 361944 w 590759"/>
              <a:gd name="connsiteY2" fmla="*/ 0 h 457630"/>
              <a:gd name="connsiteX3" fmla="*/ 590759 w 590759"/>
              <a:gd name="connsiteY3" fmla="*/ 228815 h 457630"/>
              <a:gd name="connsiteX4" fmla="*/ 361944 w 590759"/>
              <a:gd name="connsiteY4" fmla="*/ 457630 h 457630"/>
              <a:gd name="connsiteX5" fmla="*/ 361944 w 590759"/>
              <a:gd name="connsiteY5" fmla="*/ 366104 h 457630"/>
              <a:gd name="connsiteX6" fmla="*/ 0 w 590759"/>
              <a:gd name="connsiteY6" fmla="*/ 366104 h 457630"/>
              <a:gd name="connsiteX7" fmla="*/ 0 w 590759"/>
              <a:gd name="connsiteY7" fmla="*/ 91526 h 45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759" h="457630">
                <a:moveTo>
                  <a:pt x="0" y="91526"/>
                </a:moveTo>
                <a:lnTo>
                  <a:pt x="361944" y="91526"/>
                </a:lnTo>
                <a:lnTo>
                  <a:pt x="361944" y="0"/>
                </a:lnTo>
                <a:lnTo>
                  <a:pt x="590759" y="228815"/>
                </a:lnTo>
                <a:lnTo>
                  <a:pt x="361944" y="457630"/>
                </a:lnTo>
                <a:lnTo>
                  <a:pt x="361944" y="366104"/>
                </a:lnTo>
                <a:lnTo>
                  <a:pt x="0" y="366104"/>
                </a:lnTo>
                <a:lnTo>
                  <a:pt x="0" y="9152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526" rIns="137289" bIns="91525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1800" kern="1200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5F0CA029-316E-462D-A9D4-E473AB4DBA79}"/>
              </a:ext>
            </a:extLst>
          </p:cNvPr>
          <p:cNvSpPr/>
          <p:nvPr/>
        </p:nvSpPr>
        <p:spPr>
          <a:xfrm>
            <a:off x="6317729" y="1612420"/>
            <a:ext cx="2005144" cy="1080000"/>
          </a:xfrm>
          <a:custGeom>
            <a:avLst/>
            <a:gdLst>
              <a:gd name="connsiteX0" fmla="*/ 0 w 1838086"/>
              <a:gd name="connsiteY0" fmla="*/ 108000 h 1080000"/>
              <a:gd name="connsiteX1" fmla="*/ 108000 w 1838086"/>
              <a:gd name="connsiteY1" fmla="*/ 0 h 1080000"/>
              <a:gd name="connsiteX2" fmla="*/ 1730086 w 1838086"/>
              <a:gd name="connsiteY2" fmla="*/ 0 h 1080000"/>
              <a:gd name="connsiteX3" fmla="*/ 1838086 w 1838086"/>
              <a:gd name="connsiteY3" fmla="*/ 108000 h 1080000"/>
              <a:gd name="connsiteX4" fmla="*/ 1838086 w 1838086"/>
              <a:gd name="connsiteY4" fmla="*/ 972000 h 1080000"/>
              <a:gd name="connsiteX5" fmla="*/ 1730086 w 1838086"/>
              <a:gd name="connsiteY5" fmla="*/ 1080000 h 1080000"/>
              <a:gd name="connsiteX6" fmla="*/ 108000 w 1838086"/>
              <a:gd name="connsiteY6" fmla="*/ 1080000 h 1080000"/>
              <a:gd name="connsiteX7" fmla="*/ 0 w 1838086"/>
              <a:gd name="connsiteY7" fmla="*/ 972000 h 1080000"/>
              <a:gd name="connsiteX8" fmla="*/ 0 w 1838086"/>
              <a:gd name="connsiteY8" fmla="*/ 108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8086" h="1080000">
                <a:moveTo>
                  <a:pt x="0" y="108000"/>
                </a:moveTo>
                <a:cubicBezTo>
                  <a:pt x="0" y="48353"/>
                  <a:pt x="48353" y="0"/>
                  <a:pt x="108000" y="0"/>
                </a:cubicBezTo>
                <a:lnTo>
                  <a:pt x="1730086" y="0"/>
                </a:lnTo>
                <a:cubicBezTo>
                  <a:pt x="1789733" y="0"/>
                  <a:pt x="1838086" y="48353"/>
                  <a:pt x="1838086" y="108000"/>
                </a:cubicBezTo>
                <a:lnTo>
                  <a:pt x="1838086" y="972000"/>
                </a:lnTo>
                <a:cubicBezTo>
                  <a:pt x="1838086" y="1031647"/>
                  <a:pt x="1789733" y="1080000"/>
                  <a:pt x="1730086" y="1080000"/>
                </a:cubicBezTo>
                <a:lnTo>
                  <a:pt x="108000" y="1080000"/>
                </a:lnTo>
                <a:cubicBezTo>
                  <a:pt x="48353" y="1080000"/>
                  <a:pt x="0" y="1031647"/>
                  <a:pt x="0" y="972000"/>
                </a:cubicBezTo>
                <a:lnTo>
                  <a:pt x="0" y="1080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464" tIns="156464" rIns="156464" bIns="443820" numCol="1" spcCol="1270" anchor="t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200" kern="1200" dirty="0"/>
              <a:t>应用举例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A8687F-9072-46A9-92AA-32D8152DDDE5}"/>
              </a:ext>
            </a:extLst>
          </p:cNvPr>
          <p:cNvSpPr txBox="1"/>
          <p:nvPr/>
        </p:nvSpPr>
        <p:spPr>
          <a:xfrm>
            <a:off x="292124" y="32835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小结</a:t>
            </a:r>
            <a:endParaRPr lang="en-US" altLang="zh-CN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255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1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2" grpId="0" animBg="1"/>
      <p:bldP spid="23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45713" y="3065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课堂作业</a:t>
            </a:r>
            <a:endParaRPr lang="en-US" altLang="zh-CN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4B54F24-63EC-482A-8965-F486D96C6E1D}"/>
              </a:ext>
            </a:extLst>
          </p:cNvPr>
          <p:cNvSpPr/>
          <p:nvPr/>
        </p:nvSpPr>
        <p:spPr>
          <a:xfrm>
            <a:off x="237995" y="1232922"/>
            <a:ext cx="82546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编写一个程序，定义抽象基类</a:t>
            </a:r>
            <a:r>
              <a:rPr lang="en-US" altLang="zh-CN" sz="2400" b="1" dirty="0"/>
              <a:t>Shape</a:t>
            </a:r>
            <a:r>
              <a:rPr lang="zh-CN" altLang="zh-CN" sz="2400" b="1" dirty="0"/>
              <a:t>，由它派生出</a:t>
            </a:r>
            <a:r>
              <a:rPr lang="en-US" altLang="zh-CN" sz="2400" b="1" dirty="0"/>
              <a:t>4</a:t>
            </a:r>
            <a:r>
              <a:rPr lang="zh-CN" altLang="zh-CN" sz="2400" b="1" dirty="0"/>
              <a:t>个派生类：</a:t>
            </a:r>
            <a:r>
              <a:rPr lang="en-US" altLang="zh-CN" sz="2400" b="1" dirty="0"/>
              <a:t>Circle</a:t>
            </a:r>
            <a:r>
              <a:rPr lang="zh-CN" altLang="zh-CN" sz="2400" b="1" dirty="0"/>
              <a:t>（圆形），</a:t>
            </a:r>
            <a:r>
              <a:rPr lang="en-US" altLang="zh-CN" sz="2400" b="1" dirty="0"/>
              <a:t>Square</a:t>
            </a:r>
            <a:r>
              <a:rPr lang="zh-CN" altLang="zh-CN" sz="2400" b="1" dirty="0"/>
              <a:t>（正方形），</a:t>
            </a:r>
            <a:r>
              <a:rPr lang="en-US" altLang="zh-CN" sz="2400" b="1" dirty="0"/>
              <a:t>Rectangle</a:t>
            </a:r>
            <a:r>
              <a:rPr lang="zh-CN" altLang="zh-CN" sz="2400" b="1" dirty="0"/>
              <a:t>（矩形），</a:t>
            </a:r>
            <a:r>
              <a:rPr lang="en-US" altLang="zh-CN" sz="2400" b="1" dirty="0"/>
              <a:t>Trapezoid</a:t>
            </a:r>
            <a:r>
              <a:rPr lang="zh-CN" altLang="zh-CN" sz="2400" b="1" dirty="0"/>
              <a:t>（</a:t>
            </a:r>
            <a:r>
              <a:rPr lang="zh-CN" altLang="en-US" sz="2400" b="1" dirty="0"/>
              <a:t>等腰</a:t>
            </a:r>
            <a:r>
              <a:rPr lang="zh-CN" altLang="zh-CN" sz="2400" b="1" dirty="0"/>
              <a:t>梯形）。</a:t>
            </a:r>
            <a:r>
              <a:rPr lang="en-US" altLang="zh-CN" sz="2400" b="1" dirty="0"/>
              <a:t>Shape</a:t>
            </a:r>
            <a:r>
              <a:rPr lang="zh-CN" altLang="en-US" sz="2400" b="1" dirty="0"/>
              <a:t>提供对外的接口是周长和</a:t>
            </a:r>
            <a:r>
              <a:rPr lang="zh-CN" altLang="zh-CN" sz="2400" b="1" dirty="0"/>
              <a:t>面积</a:t>
            </a:r>
            <a:r>
              <a:rPr lang="zh-CN" altLang="en-US" sz="2400" b="1" dirty="0"/>
              <a:t>。请设计并编码实现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5438839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106060" y="1110865"/>
            <a:ext cx="2960915" cy="2960915"/>
            <a:chOff x="3106056" y="885627"/>
            <a:chExt cx="2960915" cy="2960915"/>
          </a:xfrm>
        </p:grpSpPr>
        <p:sp>
          <p:nvSpPr>
            <p:cNvPr id="2" name="椭圆 1"/>
            <p:cNvSpPr/>
            <p:nvPr/>
          </p:nvSpPr>
          <p:spPr>
            <a:xfrm>
              <a:off x="3106056" y="885627"/>
              <a:ext cx="2960915" cy="2960915"/>
            </a:xfrm>
            <a:prstGeom prst="ellipse">
              <a:avLst/>
            </a:prstGeom>
            <a:ln>
              <a:noFill/>
            </a:ln>
            <a:effectLst>
              <a:outerShdw blurRad="63500" dist="38100" dir="2700000" algn="tl" rotWithShape="0">
                <a:prstClr val="black">
                  <a:alpha val="5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878634" y="2200831"/>
              <a:ext cx="1415772" cy="583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谢谢大家</a:t>
              </a:r>
            </a:p>
          </p:txBody>
        </p:sp>
      </p:grpSp>
      <p:sp>
        <p:nvSpPr>
          <p:cNvPr id="5" name="Freeform 785"/>
          <p:cNvSpPr>
            <a:spLocks noEditPoints="1"/>
          </p:cNvSpPr>
          <p:nvPr/>
        </p:nvSpPr>
        <p:spPr bwMode="auto">
          <a:xfrm>
            <a:off x="4275569" y="1658265"/>
            <a:ext cx="621897" cy="877968"/>
          </a:xfrm>
          <a:custGeom>
            <a:avLst/>
            <a:gdLst>
              <a:gd name="T0" fmla="*/ 36 w 50"/>
              <a:gd name="T1" fmla="*/ 49 h 71"/>
              <a:gd name="T2" fmla="*/ 38 w 50"/>
              <a:gd name="T3" fmla="*/ 52 h 71"/>
              <a:gd name="T4" fmla="*/ 14 w 50"/>
              <a:gd name="T5" fmla="*/ 55 h 71"/>
              <a:gd name="T6" fmla="*/ 11 w 50"/>
              <a:gd name="T7" fmla="*/ 52 h 71"/>
              <a:gd name="T8" fmla="*/ 14 w 50"/>
              <a:gd name="T9" fmla="*/ 47 h 71"/>
              <a:gd name="T10" fmla="*/ 4 w 50"/>
              <a:gd name="T11" fmla="*/ 39 h 71"/>
              <a:gd name="T12" fmla="*/ 7 w 50"/>
              <a:gd name="T13" fmla="*/ 7 h 71"/>
              <a:gd name="T14" fmla="*/ 43 w 50"/>
              <a:gd name="T15" fmla="*/ 7 h 71"/>
              <a:gd name="T16" fmla="*/ 46 w 50"/>
              <a:gd name="T17" fmla="*/ 39 h 71"/>
              <a:gd name="T18" fmla="*/ 36 w 50"/>
              <a:gd name="T19" fmla="*/ 47 h 71"/>
              <a:gd name="T20" fmla="*/ 25 w 50"/>
              <a:gd name="T21" fmla="*/ 71 h 71"/>
              <a:gd name="T22" fmla="*/ 14 w 50"/>
              <a:gd name="T23" fmla="*/ 67 h 71"/>
              <a:gd name="T24" fmla="*/ 11 w 50"/>
              <a:gd name="T25" fmla="*/ 64 h 71"/>
              <a:gd name="T26" fmla="*/ 36 w 50"/>
              <a:gd name="T27" fmla="*/ 62 h 71"/>
              <a:gd name="T28" fmla="*/ 38 w 50"/>
              <a:gd name="T29" fmla="*/ 64 h 71"/>
              <a:gd name="T30" fmla="*/ 30 w 50"/>
              <a:gd name="T31" fmla="*/ 67 h 71"/>
              <a:gd name="T32" fmla="*/ 16 w 50"/>
              <a:gd name="T33" fmla="*/ 27 h 71"/>
              <a:gd name="T34" fmla="*/ 23 w 50"/>
              <a:gd name="T35" fmla="*/ 40 h 71"/>
              <a:gd name="T36" fmla="*/ 27 w 50"/>
              <a:gd name="T37" fmla="*/ 23 h 71"/>
              <a:gd name="T38" fmla="*/ 20 w 50"/>
              <a:gd name="T39" fmla="*/ 10 h 71"/>
              <a:gd name="T40" fmla="*/ 36 w 50"/>
              <a:gd name="T41" fmla="*/ 55 h 71"/>
              <a:gd name="T42" fmla="*/ 38 w 50"/>
              <a:gd name="T43" fmla="*/ 58 h 71"/>
              <a:gd name="T44" fmla="*/ 14 w 50"/>
              <a:gd name="T45" fmla="*/ 61 h 71"/>
              <a:gd name="T46" fmla="*/ 11 w 50"/>
              <a:gd name="T47" fmla="*/ 58 h 71"/>
              <a:gd name="T48" fmla="*/ 31 w 50"/>
              <a:gd name="T49" fmla="*/ 49 h 71"/>
              <a:gd name="T50" fmla="*/ 31 w 50"/>
              <a:gd name="T51" fmla="*/ 44 h 71"/>
              <a:gd name="T52" fmla="*/ 42 w 50"/>
              <a:gd name="T53" fmla="*/ 36 h 71"/>
              <a:gd name="T54" fmla="*/ 45 w 50"/>
              <a:gd name="T55" fmla="*/ 25 h 71"/>
              <a:gd name="T56" fmla="*/ 25 w 50"/>
              <a:gd name="T57" fmla="*/ 5 h 71"/>
              <a:gd name="T58" fmla="*/ 5 w 50"/>
              <a:gd name="T59" fmla="*/ 25 h 71"/>
              <a:gd name="T60" fmla="*/ 8 w 50"/>
              <a:gd name="T61" fmla="*/ 36 h 71"/>
              <a:gd name="T62" fmla="*/ 19 w 50"/>
              <a:gd name="T63" fmla="*/ 44 h 71"/>
              <a:gd name="T64" fmla="*/ 19 w 50"/>
              <a:gd name="T65" fmla="*/ 4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0" h="71">
                <a:moveTo>
                  <a:pt x="36" y="47"/>
                </a:moveTo>
                <a:cubicBezTo>
                  <a:pt x="36" y="49"/>
                  <a:pt x="36" y="49"/>
                  <a:pt x="36" y="49"/>
                </a:cubicBezTo>
                <a:cubicBezTo>
                  <a:pt x="37" y="50"/>
                  <a:pt x="38" y="51"/>
                  <a:pt x="38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53"/>
                  <a:pt x="37" y="55"/>
                  <a:pt x="36" y="55"/>
                </a:cubicBezTo>
                <a:cubicBezTo>
                  <a:pt x="14" y="55"/>
                  <a:pt x="14" y="55"/>
                  <a:pt x="14" y="55"/>
                </a:cubicBezTo>
                <a:cubicBezTo>
                  <a:pt x="13" y="55"/>
                  <a:pt x="11" y="53"/>
                  <a:pt x="11" y="52"/>
                </a:cubicBezTo>
                <a:cubicBezTo>
                  <a:pt x="11" y="52"/>
                  <a:pt x="11" y="52"/>
                  <a:pt x="11" y="52"/>
                </a:cubicBezTo>
                <a:cubicBezTo>
                  <a:pt x="11" y="51"/>
                  <a:pt x="12" y="50"/>
                  <a:pt x="14" y="49"/>
                </a:cubicBezTo>
                <a:cubicBezTo>
                  <a:pt x="14" y="47"/>
                  <a:pt x="14" y="47"/>
                  <a:pt x="14" y="47"/>
                </a:cubicBezTo>
                <a:cubicBezTo>
                  <a:pt x="10" y="45"/>
                  <a:pt x="6" y="43"/>
                  <a:pt x="4" y="39"/>
                </a:cubicBezTo>
                <a:cubicBezTo>
                  <a:pt x="4" y="39"/>
                  <a:pt x="4" y="39"/>
                  <a:pt x="4" y="39"/>
                </a:cubicBezTo>
                <a:cubicBezTo>
                  <a:pt x="1" y="35"/>
                  <a:pt x="0" y="30"/>
                  <a:pt x="0" y="25"/>
                </a:cubicBezTo>
                <a:cubicBezTo>
                  <a:pt x="0" y="18"/>
                  <a:pt x="3" y="12"/>
                  <a:pt x="7" y="7"/>
                </a:cubicBezTo>
                <a:cubicBezTo>
                  <a:pt x="12" y="3"/>
                  <a:pt x="18" y="0"/>
                  <a:pt x="25" y="0"/>
                </a:cubicBezTo>
                <a:cubicBezTo>
                  <a:pt x="32" y="0"/>
                  <a:pt x="38" y="3"/>
                  <a:pt x="43" y="7"/>
                </a:cubicBezTo>
                <a:cubicBezTo>
                  <a:pt x="47" y="12"/>
                  <a:pt x="50" y="18"/>
                  <a:pt x="50" y="25"/>
                </a:cubicBezTo>
                <a:cubicBezTo>
                  <a:pt x="50" y="30"/>
                  <a:pt x="48" y="35"/>
                  <a:pt x="46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3" y="43"/>
                  <a:pt x="40" y="45"/>
                  <a:pt x="36" y="47"/>
                </a:cubicBezTo>
                <a:close/>
                <a:moveTo>
                  <a:pt x="30" y="67"/>
                </a:moveTo>
                <a:cubicBezTo>
                  <a:pt x="30" y="69"/>
                  <a:pt x="28" y="71"/>
                  <a:pt x="25" y="71"/>
                </a:cubicBezTo>
                <a:cubicBezTo>
                  <a:pt x="22" y="71"/>
                  <a:pt x="20" y="69"/>
                  <a:pt x="19" y="67"/>
                </a:cubicBezTo>
                <a:cubicBezTo>
                  <a:pt x="14" y="67"/>
                  <a:pt x="14" y="67"/>
                  <a:pt x="14" y="67"/>
                </a:cubicBezTo>
                <a:cubicBezTo>
                  <a:pt x="13" y="67"/>
                  <a:pt x="11" y="66"/>
                  <a:pt x="11" y="64"/>
                </a:cubicBezTo>
                <a:cubicBezTo>
                  <a:pt x="11" y="64"/>
                  <a:pt x="11" y="64"/>
                  <a:pt x="11" y="64"/>
                </a:cubicBezTo>
                <a:cubicBezTo>
                  <a:pt x="11" y="63"/>
                  <a:pt x="13" y="62"/>
                  <a:pt x="14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37" y="62"/>
                  <a:pt x="38" y="63"/>
                  <a:pt x="38" y="64"/>
                </a:cubicBezTo>
                <a:cubicBezTo>
                  <a:pt x="38" y="64"/>
                  <a:pt x="38" y="64"/>
                  <a:pt x="38" y="64"/>
                </a:cubicBezTo>
                <a:cubicBezTo>
                  <a:pt x="38" y="66"/>
                  <a:pt x="37" y="67"/>
                  <a:pt x="36" y="67"/>
                </a:cubicBezTo>
                <a:cubicBezTo>
                  <a:pt x="30" y="67"/>
                  <a:pt x="30" y="67"/>
                  <a:pt x="30" y="67"/>
                </a:cubicBezTo>
                <a:close/>
                <a:moveTo>
                  <a:pt x="20" y="10"/>
                </a:moveTo>
                <a:cubicBezTo>
                  <a:pt x="16" y="27"/>
                  <a:pt x="16" y="27"/>
                  <a:pt x="16" y="27"/>
                </a:cubicBezTo>
                <a:cubicBezTo>
                  <a:pt x="28" y="28"/>
                  <a:pt x="28" y="28"/>
                  <a:pt x="28" y="28"/>
                </a:cubicBezTo>
                <a:cubicBezTo>
                  <a:pt x="23" y="40"/>
                  <a:pt x="23" y="40"/>
                  <a:pt x="23" y="40"/>
                </a:cubicBezTo>
                <a:cubicBezTo>
                  <a:pt x="36" y="26"/>
                  <a:pt x="36" y="26"/>
                  <a:pt x="36" y="26"/>
                </a:cubicBezTo>
                <a:cubicBezTo>
                  <a:pt x="27" y="23"/>
                  <a:pt x="27" y="23"/>
                  <a:pt x="27" y="23"/>
                </a:cubicBezTo>
                <a:cubicBezTo>
                  <a:pt x="32" y="14"/>
                  <a:pt x="32" y="14"/>
                  <a:pt x="32" y="14"/>
                </a:cubicBezTo>
                <a:cubicBezTo>
                  <a:pt x="20" y="10"/>
                  <a:pt x="20" y="10"/>
                  <a:pt x="20" y="10"/>
                </a:cubicBezTo>
                <a:close/>
                <a:moveTo>
                  <a:pt x="14" y="55"/>
                </a:moveTo>
                <a:cubicBezTo>
                  <a:pt x="36" y="55"/>
                  <a:pt x="36" y="55"/>
                  <a:pt x="36" y="55"/>
                </a:cubicBezTo>
                <a:cubicBezTo>
                  <a:pt x="37" y="55"/>
                  <a:pt x="38" y="57"/>
                  <a:pt x="38" y="58"/>
                </a:cubicBezTo>
                <a:cubicBezTo>
                  <a:pt x="38" y="58"/>
                  <a:pt x="38" y="58"/>
                  <a:pt x="38" y="58"/>
                </a:cubicBezTo>
                <a:cubicBezTo>
                  <a:pt x="38" y="60"/>
                  <a:pt x="37" y="61"/>
                  <a:pt x="36" y="61"/>
                </a:cubicBezTo>
                <a:cubicBezTo>
                  <a:pt x="14" y="61"/>
                  <a:pt x="14" y="61"/>
                  <a:pt x="14" y="61"/>
                </a:cubicBezTo>
                <a:cubicBezTo>
                  <a:pt x="13" y="61"/>
                  <a:pt x="11" y="60"/>
                  <a:pt x="11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11" y="57"/>
                  <a:pt x="13" y="55"/>
                  <a:pt x="14" y="55"/>
                </a:cubicBezTo>
                <a:close/>
                <a:moveTo>
                  <a:pt x="31" y="49"/>
                </a:moveTo>
                <a:cubicBezTo>
                  <a:pt x="31" y="46"/>
                  <a:pt x="31" y="46"/>
                  <a:pt x="31" y="46"/>
                </a:cubicBezTo>
                <a:cubicBezTo>
                  <a:pt x="31" y="44"/>
                  <a:pt x="31" y="44"/>
                  <a:pt x="31" y="44"/>
                </a:cubicBezTo>
                <a:cubicBezTo>
                  <a:pt x="33" y="43"/>
                  <a:pt x="33" y="43"/>
                  <a:pt x="33" y="43"/>
                </a:cubicBezTo>
                <a:cubicBezTo>
                  <a:pt x="36" y="42"/>
                  <a:pt x="39" y="39"/>
                  <a:pt x="42" y="36"/>
                </a:cubicBezTo>
                <a:cubicBezTo>
                  <a:pt x="42" y="36"/>
                  <a:pt x="42" y="36"/>
                  <a:pt x="42" y="36"/>
                </a:cubicBezTo>
                <a:cubicBezTo>
                  <a:pt x="44" y="33"/>
                  <a:pt x="45" y="29"/>
                  <a:pt x="45" y="25"/>
                </a:cubicBezTo>
                <a:cubicBezTo>
                  <a:pt x="45" y="19"/>
                  <a:pt x="43" y="14"/>
                  <a:pt x="39" y="11"/>
                </a:cubicBezTo>
                <a:cubicBezTo>
                  <a:pt x="35" y="7"/>
                  <a:pt x="30" y="5"/>
                  <a:pt x="25" y="5"/>
                </a:cubicBezTo>
                <a:cubicBezTo>
                  <a:pt x="19" y="5"/>
                  <a:pt x="14" y="7"/>
                  <a:pt x="11" y="11"/>
                </a:cubicBezTo>
                <a:cubicBezTo>
                  <a:pt x="7" y="14"/>
                  <a:pt x="5" y="19"/>
                  <a:pt x="5" y="25"/>
                </a:cubicBezTo>
                <a:cubicBezTo>
                  <a:pt x="5" y="29"/>
                  <a:pt x="6" y="33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10" y="39"/>
                  <a:pt x="14" y="42"/>
                  <a:pt x="17" y="43"/>
                </a:cubicBezTo>
                <a:cubicBezTo>
                  <a:pt x="19" y="44"/>
                  <a:pt x="19" y="44"/>
                  <a:pt x="19" y="44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9"/>
                  <a:pt x="19" y="49"/>
                  <a:pt x="19" y="49"/>
                </a:cubicBezTo>
                <a:lnTo>
                  <a:pt x="31" y="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/>
          </a:p>
        </p:txBody>
      </p:sp>
    </p:spTree>
    <p:extLst>
      <p:ext uri="{BB962C8B-B14F-4D97-AF65-F5344CB8AC3E}">
        <p14:creationId xmlns:p14="http://schemas.microsoft.com/office/powerpoint/2010/main" val="2009604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7D8B2DC-DCB2-4B6F-BF86-C193BBFA7CD7}"/>
              </a:ext>
            </a:extLst>
          </p:cNvPr>
          <p:cNvSpPr/>
          <p:nvPr/>
        </p:nvSpPr>
        <p:spPr>
          <a:xfrm>
            <a:off x="1042650" y="4544043"/>
            <a:ext cx="2403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cs typeface="Times New Roman" panose="02020603050405020304" pitchFamily="18" charset="0"/>
              </a:rPr>
              <a:t>“点</a:t>
            </a:r>
            <a:r>
              <a:rPr lang="en-US" altLang="zh-CN" dirty="0">
                <a:cs typeface="Times New Roman" panose="02020603050405020304" pitchFamily="18" charset="0"/>
              </a:rPr>
              <a:t>-</a:t>
            </a:r>
            <a:r>
              <a:rPr lang="zh-CN" altLang="zh-CN" dirty="0">
                <a:cs typeface="Times New Roman" panose="02020603050405020304" pitchFamily="18" charset="0"/>
              </a:rPr>
              <a:t>圆</a:t>
            </a:r>
            <a:r>
              <a:rPr lang="en-US" altLang="zh-CN" dirty="0">
                <a:cs typeface="Times New Roman" panose="02020603050405020304" pitchFamily="18" charset="0"/>
              </a:rPr>
              <a:t>-</a:t>
            </a:r>
            <a:r>
              <a:rPr lang="zh-CN" altLang="zh-CN" dirty="0">
                <a:cs typeface="Times New Roman" panose="02020603050405020304" pitchFamily="18" charset="0"/>
              </a:rPr>
              <a:t>圆柱体”结构</a:t>
            </a:r>
            <a:endParaRPr lang="en-US" altLang="zh-CN" dirty="0"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CB6A7E-B311-445D-B60D-E254BE73C289}"/>
              </a:ext>
            </a:extLst>
          </p:cNvPr>
          <p:cNvSpPr/>
          <p:nvPr/>
        </p:nvSpPr>
        <p:spPr>
          <a:xfrm>
            <a:off x="1365280" y="2273521"/>
            <a:ext cx="1554145" cy="54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圆</a:t>
            </a:r>
            <a:r>
              <a:rPr lang="en-US" altLang="zh-CN" b="1" dirty="0"/>
              <a:t>Circle</a:t>
            </a:r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BFA956-A261-498E-A42B-8DC082D94394}"/>
              </a:ext>
            </a:extLst>
          </p:cNvPr>
          <p:cNvSpPr/>
          <p:nvPr/>
        </p:nvSpPr>
        <p:spPr>
          <a:xfrm>
            <a:off x="1365280" y="901092"/>
            <a:ext cx="1554145" cy="54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点</a:t>
            </a:r>
            <a:r>
              <a:rPr lang="en-US" altLang="zh-CN" b="1" dirty="0"/>
              <a:t>Point</a:t>
            </a:r>
            <a:endParaRPr lang="zh-CN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BA5EDB-416F-40D8-828C-AEEE8F5B41DC}"/>
              </a:ext>
            </a:extLst>
          </p:cNvPr>
          <p:cNvSpPr/>
          <p:nvPr/>
        </p:nvSpPr>
        <p:spPr>
          <a:xfrm>
            <a:off x="1213762" y="3817945"/>
            <a:ext cx="1857180" cy="54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圆柱体</a:t>
            </a:r>
            <a:r>
              <a:rPr lang="en-US" altLang="zh-CN" b="1" dirty="0"/>
              <a:t>Cylinder</a:t>
            </a:r>
            <a:endParaRPr lang="zh-CN" altLang="en-US" b="1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75213CC-5F78-4008-AA10-9D66E18C51BB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2142353" y="1447632"/>
            <a:ext cx="0" cy="825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F4925AE-9B13-42BF-86D7-0631CD296856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2142352" y="2820061"/>
            <a:ext cx="1" cy="997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C4B2EC0D-6701-4333-8F3C-53548FDD8355}"/>
              </a:ext>
            </a:extLst>
          </p:cNvPr>
          <p:cNvSpPr/>
          <p:nvPr/>
        </p:nvSpPr>
        <p:spPr>
          <a:xfrm>
            <a:off x="3999532" y="665635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基类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Point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中没有求面积的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area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函数，因为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</a:rPr>
              <a:t>“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点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</a:rPr>
              <a:t>”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是没有面积的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2D704B-3D8C-4123-98AD-060DFDC4E86D}"/>
              </a:ext>
            </a:extLst>
          </p:cNvPr>
          <p:cNvSpPr/>
          <p:nvPr/>
        </p:nvSpPr>
        <p:spPr>
          <a:xfrm>
            <a:off x="3999532" y="2425181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直接派生类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Circle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和间接派生类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Cylinder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中都需要有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area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函数，而且这两个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area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函数的功能不同，一个是求圆面积，一个是求圆柱体表面积。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070850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106062" y="1088830"/>
            <a:ext cx="2960915" cy="2960915"/>
            <a:chOff x="3106056" y="885627"/>
            <a:chExt cx="2960915" cy="2960915"/>
          </a:xfrm>
        </p:grpSpPr>
        <p:sp>
          <p:nvSpPr>
            <p:cNvPr id="2" name="椭圆 1"/>
            <p:cNvSpPr/>
            <p:nvPr/>
          </p:nvSpPr>
          <p:spPr>
            <a:xfrm>
              <a:off x="3106056" y="885627"/>
              <a:ext cx="2960915" cy="2960915"/>
            </a:xfrm>
            <a:prstGeom prst="ellipse">
              <a:avLst/>
            </a:prstGeom>
            <a:ln>
              <a:noFill/>
            </a:ln>
            <a:effectLst>
              <a:outerShdw blurRad="63500" dist="38100" dir="2700000" algn="tl" rotWithShape="0">
                <a:prstClr val="black">
                  <a:alpha val="5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552757" y="1640660"/>
              <a:ext cx="2339102" cy="1137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能否同一族类</a:t>
              </a:r>
              <a:endPara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有统一的接口？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2120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6FD90AB-DFD2-411F-A1F7-562DD528A4FA}"/>
              </a:ext>
            </a:extLst>
          </p:cNvPr>
          <p:cNvSpPr/>
          <p:nvPr/>
        </p:nvSpPr>
        <p:spPr>
          <a:xfrm>
            <a:off x="1108554" y="1053258"/>
            <a:ext cx="65573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lvl="0" indent="-635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宋体"/>
              </a:rPr>
              <a:t>在这种情况下应当将</a:t>
            </a:r>
            <a:r>
              <a:rPr lang="en-US" altLang="zh-CN" sz="2800" b="1" dirty="0">
                <a:solidFill>
                  <a:srgbClr val="000000"/>
                </a:solidFill>
                <a:latin typeface="Times New Roman"/>
                <a:ea typeface="宋体"/>
              </a:rPr>
              <a:t>area</a:t>
            </a: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宋体"/>
              </a:rPr>
              <a:t>声明为虚函数。可以在基类</a:t>
            </a:r>
            <a:r>
              <a:rPr lang="en-US" altLang="zh-CN" sz="2800" b="1" dirty="0">
                <a:solidFill>
                  <a:srgbClr val="000000"/>
                </a:solidFill>
                <a:latin typeface="Times New Roman"/>
                <a:ea typeface="宋体"/>
              </a:rPr>
              <a:t>Point</a:t>
            </a: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宋体"/>
              </a:rPr>
              <a:t>中加一个</a:t>
            </a:r>
            <a:r>
              <a:rPr lang="en-US" altLang="zh-CN" sz="2800" b="1" dirty="0">
                <a:solidFill>
                  <a:srgbClr val="000000"/>
                </a:solidFill>
                <a:latin typeface="Times New Roman"/>
                <a:ea typeface="宋体"/>
              </a:rPr>
              <a:t>area</a:t>
            </a: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宋体"/>
              </a:rPr>
              <a:t>函数，并声明为虚函数: </a:t>
            </a:r>
          </a:p>
          <a:p>
            <a:pPr marL="287338" lvl="0" indent="-635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Times New Roman"/>
                <a:ea typeface="宋体"/>
              </a:rPr>
              <a:t>virtual float area( ) const {return 0;}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6105A1A-3B26-42BC-9812-7D86205B14C6}"/>
              </a:ext>
            </a:extLst>
          </p:cNvPr>
          <p:cNvSpPr/>
          <p:nvPr/>
        </p:nvSpPr>
        <p:spPr>
          <a:xfrm>
            <a:off x="1396652" y="3397744"/>
            <a:ext cx="67828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其实，在基类中并不使用这个函数，其返回值也是没有意义的。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064693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6FD90AB-DFD2-411F-A1F7-562DD528A4FA}"/>
              </a:ext>
            </a:extLst>
          </p:cNvPr>
          <p:cNvSpPr/>
          <p:nvPr/>
        </p:nvSpPr>
        <p:spPr>
          <a:xfrm>
            <a:off x="1108554" y="1053258"/>
            <a:ext cx="70584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lvl="0" indent="-635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宋体"/>
              </a:rPr>
              <a:t>可以不写出这种无意义的函数体，只给出函数的原型，并在后面加上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宋体"/>
              </a:rPr>
              <a:t>“</a:t>
            </a: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宋体"/>
              </a:rPr>
              <a:t>=0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宋体"/>
              </a:rPr>
              <a:t>”</a:t>
            </a: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宋体"/>
              </a:rPr>
              <a:t>，如</a:t>
            </a:r>
          </a:p>
          <a:p>
            <a:pPr marL="287338" lvl="0" indent="-635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Times New Roman"/>
                <a:ea typeface="宋体"/>
              </a:rPr>
              <a:t>virtual float area( ) const =0;</a:t>
            </a:r>
            <a:r>
              <a:rPr lang="en-US" altLang="zh-CN" sz="2000" b="1" dirty="0">
                <a:solidFill>
                  <a:srgbClr val="000000"/>
                </a:solidFill>
                <a:latin typeface="Times New Roman"/>
                <a:ea typeface="宋体"/>
              </a:rPr>
              <a:t>//</a:t>
            </a:r>
            <a:r>
              <a:rPr lang="zh-CN" altLang="en-US" sz="2000" b="1" dirty="0">
                <a:solidFill>
                  <a:srgbClr val="000000"/>
                </a:solidFill>
                <a:latin typeface="Times New Roman"/>
                <a:ea typeface="宋体"/>
              </a:rPr>
              <a:t>纯虚函数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FF3363E-3B9A-4D02-8462-61C6D51C90DA}"/>
              </a:ext>
            </a:extLst>
          </p:cNvPr>
          <p:cNvSpPr/>
          <p:nvPr/>
        </p:nvSpPr>
        <p:spPr>
          <a:xfrm>
            <a:off x="18790" y="3136135"/>
            <a:ext cx="91252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lvl="0" indent="-635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宋体"/>
              </a:rPr>
              <a:t>这就将</a:t>
            </a:r>
            <a:r>
              <a:rPr lang="en-US" altLang="zh-CN" sz="2800" b="1" dirty="0">
                <a:solidFill>
                  <a:srgbClr val="000000"/>
                </a:solidFill>
                <a:latin typeface="Times New Roman"/>
                <a:ea typeface="宋体"/>
              </a:rPr>
              <a:t>area</a:t>
            </a: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宋体"/>
              </a:rPr>
              <a:t>声明为一个</a:t>
            </a:r>
            <a:r>
              <a:rPr lang="zh-CN" altLang="en-US" sz="2800" b="1" dirty="0">
                <a:solidFill>
                  <a:srgbClr val="FF0000"/>
                </a:solidFill>
                <a:latin typeface="Times New Roman"/>
                <a:ea typeface="宋体"/>
              </a:rPr>
              <a:t>纯虚函数(</a:t>
            </a:r>
            <a:r>
              <a:rPr lang="en-US" altLang="zh-CN" sz="2800" b="1" dirty="0">
                <a:solidFill>
                  <a:srgbClr val="FF0000"/>
                </a:solidFill>
                <a:latin typeface="Times New Roman"/>
                <a:ea typeface="宋体"/>
              </a:rPr>
              <a:t>pure virtual function)</a:t>
            </a:r>
            <a:endParaRPr lang="en-US" altLang="zh-CN" sz="2000" b="1" dirty="0">
              <a:solidFill>
                <a:srgbClr val="FF0000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58756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254000" y="1"/>
            <a:ext cx="685800" cy="850900"/>
          </a:xfrm>
          <a:custGeom>
            <a:avLst/>
            <a:gdLst>
              <a:gd name="connsiteX0" fmla="*/ 0 w 685800"/>
              <a:gd name="connsiteY0" fmla="*/ 0 h 1104900"/>
              <a:gd name="connsiteX1" fmla="*/ 685800 w 685800"/>
              <a:gd name="connsiteY1" fmla="*/ 0 h 1104900"/>
              <a:gd name="connsiteX2" fmla="*/ 685800 w 685800"/>
              <a:gd name="connsiteY2" fmla="*/ 1104900 h 1104900"/>
              <a:gd name="connsiteX3" fmla="*/ 0 w 685800"/>
              <a:gd name="connsiteY3" fmla="*/ 1104900 h 1104900"/>
              <a:gd name="connsiteX4" fmla="*/ 0 w 685800"/>
              <a:gd name="connsiteY4" fmla="*/ 0 h 1104900"/>
              <a:gd name="connsiteX0" fmla="*/ 0 w 685800"/>
              <a:gd name="connsiteY0" fmla="*/ 0 h 1104900"/>
              <a:gd name="connsiteX1" fmla="*/ 685800 w 685800"/>
              <a:gd name="connsiteY1" fmla="*/ 0 h 1104900"/>
              <a:gd name="connsiteX2" fmla="*/ 685800 w 685800"/>
              <a:gd name="connsiteY2" fmla="*/ 1104900 h 1104900"/>
              <a:gd name="connsiteX3" fmla="*/ 342900 w 685800"/>
              <a:gd name="connsiteY3" fmla="*/ 1092200 h 1104900"/>
              <a:gd name="connsiteX4" fmla="*/ 0 w 685800"/>
              <a:gd name="connsiteY4" fmla="*/ 1104900 h 1104900"/>
              <a:gd name="connsiteX5" fmla="*/ 0 w 685800"/>
              <a:gd name="connsiteY5" fmla="*/ 0 h 1104900"/>
              <a:gd name="connsiteX0" fmla="*/ 0 w 685800"/>
              <a:gd name="connsiteY0" fmla="*/ 0 h 1295400"/>
              <a:gd name="connsiteX1" fmla="*/ 685800 w 685800"/>
              <a:gd name="connsiteY1" fmla="*/ 0 h 1295400"/>
              <a:gd name="connsiteX2" fmla="*/ 685800 w 685800"/>
              <a:gd name="connsiteY2" fmla="*/ 1104900 h 1295400"/>
              <a:gd name="connsiteX3" fmla="*/ 342900 w 685800"/>
              <a:gd name="connsiteY3" fmla="*/ 1295400 h 1295400"/>
              <a:gd name="connsiteX4" fmla="*/ 0 w 685800"/>
              <a:gd name="connsiteY4" fmla="*/ 1104900 h 1295400"/>
              <a:gd name="connsiteX5" fmla="*/ 0 w 685800"/>
              <a:gd name="connsiteY5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1295400">
                <a:moveTo>
                  <a:pt x="0" y="0"/>
                </a:moveTo>
                <a:lnTo>
                  <a:pt x="685800" y="0"/>
                </a:lnTo>
                <a:lnTo>
                  <a:pt x="685800" y="1104900"/>
                </a:lnTo>
                <a:lnTo>
                  <a:pt x="342900" y="1295400"/>
                </a:lnTo>
                <a:lnTo>
                  <a:pt x="0" y="1104900"/>
                </a:lnTo>
                <a:lnTo>
                  <a:pt x="0" y="0"/>
                </a:lnTo>
                <a:close/>
              </a:path>
            </a:pathLst>
          </a:custGeom>
          <a:solidFill>
            <a:srgbClr val="171E2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2645" y="3341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纯虚函数</a:t>
            </a:r>
          </a:p>
        </p:txBody>
      </p:sp>
      <p:sp>
        <p:nvSpPr>
          <p:cNvPr id="19" name="Freeform 691"/>
          <p:cNvSpPr>
            <a:spLocks noEditPoints="1"/>
          </p:cNvSpPr>
          <p:nvPr/>
        </p:nvSpPr>
        <p:spPr bwMode="auto">
          <a:xfrm>
            <a:off x="421161" y="308753"/>
            <a:ext cx="394323" cy="364932"/>
          </a:xfrm>
          <a:custGeom>
            <a:avLst/>
            <a:gdLst>
              <a:gd name="T0" fmla="*/ 9 w 68"/>
              <a:gd name="T1" fmla="*/ 0 h 63"/>
              <a:gd name="T2" fmla="*/ 47 w 68"/>
              <a:gd name="T3" fmla="*/ 0 h 63"/>
              <a:gd name="T4" fmla="*/ 53 w 68"/>
              <a:gd name="T5" fmla="*/ 3 h 63"/>
              <a:gd name="T6" fmla="*/ 55 w 68"/>
              <a:gd name="T7" fmla="*/ 8 h 63"/>
              <a:gd name="T8" fmla="*/ 55 w 68"/>
              <a:gd name="T9" fmla="*/ 32 h 63"/>
              <a:gd name="T10" fmla="*/ 53 w 68"/>
              <a:gd name="T11" fmla="*/ 38 h 63"/>
              <a:gd name="T12" fmla="*/ 47 w 68"/>
              <a:gd name="T13" fmla="*/ 40 h 63"/>
              <a:gd name="T14" fmla="*/ 44 w 68"/>
              <a:gd name="T15" fmla="*/ 40 h 63"/>
              <a:gd name="T16" fmla="*/ 43 w 68"/>
              <a:gd name="T17" fmla="*/ 48 h 63"/>
              <a:gd name="T18" fmla="*/ 43 w 68"/>
              <a:gd name="T19" fmla="*/ 55 h 63"/>
              <a:gd name="T20" fmla="*/ 39 w 68"/>
              <a:gd name="T21" fmla="*/ 50 h 63"/>
              <a:gd name="T22" fmla="*/ 32 w 68"/>
              <a:gd name="T23" fmla="*/ 40 h 63"/>
              <a:gd name="T24" fmla="*/ 9 w 68"/>
              <a:gd name="T25" fmla="*/ 40 h 63"/>
              <a:gd name="T26" fmla="*/ 3 w 68"/>
              <a:gd name="T27" fmla="*/ 38 h 63"/>
              <a:gd name="T28" fmla="*/ 0 w 68"/>
              <a:gd name="T29" fmla="*/ 32 h 63"/>
              <a:gd name="T30" fmla="*/ 0 w 68"/>
              <a:gd name="T31" fmla="*/ 8 h 63"/>
              <a:gd name="T32" fmla="*/ 3 w 68"/>
              <a:gd name="T33" fmla="*/ 3 h 63"/>
              <a:gd name="T34" fmla="*/ 9 w 68"/>
              <a:gd name="T35" fmla="*/ 0 h 63"/>
              <a:gd name="T36" fmla="*/ 60 w 68"/>
              <a:gd name="T37" fmla="*/ 13 h 63"/>
              <a:gd name="T38" fmla="*/ 60 w 68"/>
              <a:gd name="T39" fmla="*/ 32 h 63"/>
              <a:gd name="T40" fmla="*/ 56 w 68"/>
              <a:gd name="T41" fmla="*/ 41 h 63"/>
              <a:gd name="T42" fmla="*/ 49 w 68"/>
              <a:gd name="T43" fmla="*/ 45 h 63"/>
              <a:gd name="T44" fmla="*/ 48 w 68"/>
              <a:gd name="T45" fmla="*/ 52 h 63"/>
              <a:gd name="T46" fmla="*/ 62 w 68"/>
              <a:gd name="T47" fmla="*/ 52 h 63"/>
              <a:gd name="T48" fmla="*/ 68 w 68"/>
              <a:gd name="T49" fmla="*/ 45 h 63"/>
              <a:gd name="T50" fmla="*/ 68 w 68"/>
              <a:gd name="T51" fmla="*/ 19 h 63"/>
              <a:gd name="T52" fmla="*/ 62 w 68"/>
              <a:gd name="T53" fmla="*/ 13 h 63"/>
              <a:gd name="T54" fmla="*/ 60 w 68"/>
              <a:gd name="T55" fmla="*/ 13 h 63"/>
              <a:gd name="T56" fmla="*/ 34 w 68"/>
              <a:gd name="T57" fmla="*/ 52 h 63"/>
              <a:gd name="T58" fmla="*/ 30 w 68"/>
              <a:gd name="T59" fmla="*/ 45 h 63"/>
              <a:gd name="T60" fmla="*/ 13 w 68"/>
              <a:gd name="T61" fmla="*/ 45 h 63"/>
              <a:gd name="T62" fmla="*/ 13 w 68"/>
              <a:gd name="T63" fmla="*/ 45 h 63"/>
              <a:gd name="T64" fmla="*/ 20 w 68"/>
              <a:gd name="T65" fmla="*/ 52 h 63"/>
              <a:gd name="T66" fmla="*/ 21 w 68"/>
              <a:gd name="T67" fmla="*/ 52 h 63"/>
              <a:gd name="T68" fmla="*/ 21 w 68"/>
              <a:gd name="T69" fmla="*/ 63 h 63"/>
              <a:gd name="T70" fmla="*/ 28 w 68"/>
              <a:gd name="T71" fmla="*/ 52 h 63"/>
              <a:gd name="T72" fmla="*/ 34 w 68"/>
              <a:gd name="T73" fmla="*/ 52 h 63"/>
              <a:gd name="T74" fmla="*/ 47 w 68"/>
              <a:gd name="T75" fmla="*/ 5 h 63"/>
              <a:gd name="T76" fmla="*/ 9 w 68"/>
              <a:gd name="T77" fmla="*/ 5 h 63"/>
              <a:gd name="T78" fmla="*/ 6 w 68"/>
              <a:gd name="T79" fmla="*/ 6 h 63"/>
              <a:gd name="T80" fmla="*/ 5 w 68"/>
              <a:gd name="T81" fmla="*/ 8 h 63"/>
              <a:gd name="T82" fmla="*/ 5 w 68"/>
              <a:gd name="T83" fmla="*/ 32 h 63"/>
              <a:gd name="T84" fmla="*/ 6 w 68"/>
              <a:gd name="T85" fmla="*/ 34 h 63"/>
              <a:gd name="T86" fmla="*/ 9 w 68"/>
              <a:gd name="T87" fmla="*/ 35 h 63"/>
              <a:gd name="T88" fmla="*/ 33 w 68"/>
              <a:gd name="T89" fmla="*/ 35 h 63"/>
              <a:gd name="T90" fmla="*/ 34 w 68"/>
              <a:gd name="T91" fmla="*/ 35 h 63"/>
              <a:gd name="T92" fmla="*/ 35 w 68"/>
              <a:gd name="T93" fmla="*/ 36 h 63"/>
              <a:gd name="T94" fmla="*/ 39 w 68"/>
              <a:gd name="T95" fmla="*/ 42 h 63"/>
              <a:gd name="T96" fmla="*/ 40 w 68"/>
              <a:gd name="T97" fmla="*/ 37 h 63"/>
              <a:gd name="T98" fmla="*/ 40 w 68"/>
              <a:gd name="T99" fmla="*/ 35 h 63"/>
              <a:gd name="T100" fmla="*/ 42 w 68"/>
              <a:gd name="T101" fmla="*/ 35 h 63"/>
              <a:gd name="T102" fmla="*/ 47 w 68"/>
              <a:gd name="T103" fmla="*/ 35 h 63"/>
              <a:gd name="T104" fmla="*/ 49 w 68"/>
              <a:gd name="T105" fmla="*/ 34 h 63"/>
              <a:gd name="T106" fmla="*/ 50 w 68"/>
              <a:gd name="T107" fmla="*/ 32 h 63"/>
              <a:gd name="T108" fmla="*/ 50 w 68"/>
              <a:gd name="T109" fmla="*/ 8 h 63"/>
              <a:gd name="T110" fmla="*/ 49 w 68"/>
              <a:gd name="T111" fmla="*/ 6 h 63"/>
              <a:gd name="T112" fmla="*/ 47 w 68"/>
              <a:gd name="T113" fmla="*/ 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8" h="63">
                <a:moveTo>
                  <a:pt x="9" y="0"/>
                </a:move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1"/>
                  <a:pt x="53" y="3"/>
                </a:cubicBezTo>
                <a:cubicBezTo>
                  <a:pt x="54" y="4"/>
                  <a:pt x="55" y="6"/>
                  <a:pt x="55" y="8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34"/>
                  <a:pt x="54" y="36"/>
                  <a:pt x="53" y="38"/>
                </a:cubicBezTo>
                <a:cubicBezTo>
                  <a:pt x="51" y="39"/>
                  <a:pt x="49" y="40"/>
                  <a:pt x="47" y="40"/>
                </a:cubicBezTo>
                <a:cubicBezTo>
                  <a:pt x="44" y="40"/>
                  <a:pt x="44" y="40"/>
                  <a:pt x="44" y="40"/>
                </a:cubicBezTo>
                <a:cubicBezTo>
                  <a:pt x="43" y="48"/>
                  <a:pt x="43" y="48"/>
                  <a:pt x="43" y="48"/>
                </a:cubicBezTo>
                <a:cubicBezTo>
                  <a:pt x="43" y="55"/>
                  <a:pt x="43" y="55"/>
                  <a:pt x="43" y="55"/>
                </a:cubicBezTo>
                <a:cubicBezTo>
                  <a:pt x="39" y="50"/>
                  <a:pt x="39" y="50"/>
                  <a:pt x="39" y="50"/>
                </a:cubicBezTo>
                <a:cubicBezTo>
                  <a:pt x="32" y="40"/>
                  <a:pt x="32" y="40"/>
                  <a:pt x="32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6" y="40"/>
                  <a:pt x="4" y="39"/>
                  <a:pt x="3" y="38"/>
                </a:cubicBezTo>
                <a:cubicBezTo>
                  <a:pt x="1" y="36"/>
                  <a:pt x="0" y="34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6"/>
                  <a:pt x="1" y="4"/>
                  <a:pt x="3" y="3"/>
                </a:cubicBezTo>
                <a:cubicBezTo>
                  <a:pt x="4" y="1"/>
                  <a:pt x="6" y="0"/>
                  <a:pt x="9" y="0"/>
                </a:cubicBezTo>
                <a:close/>
                <a:moveTo>
                  <a:pt x="60" y="13"/>
                </a:moveTo>
                <a:cubicBezTo>
                  <a:pt x="60" y="32"/>
                  <a:pt x="60" y="32"/>
                  <a:pt x="60" y="32"/>
                </a:cubicBezTo>
                <a:cubicBezTo>
                  <a:pt x="60" y="35"/>
                  <a:pt x="59" y="39"/>
                  <a:pt x="56" y="41"/>
                </a:cubicBezTo>
                <a:cubicBezTo>
                  <a:pt x="54" y="43"/>
                  <a:pt x="51" y="44"/>
                  <a:pt x="49" y="45"/>
                </a:cubicBezTo>
                <a:cubicBezTo>
                  <a:pt x="48" y="52"/>
                  <a:pt x="48" y="52"/>
                  <a:pt x="48" y="52"/>
                </a:cubicBezTo>
                <a:cubicBezTo>
                  <a:pt x="62" y="52"/>
                  <a:pt x="62" y="52"/>
                  <a:pt x="62" y="52"/>
                </a:cubicBezTo>
                <a:cubicBezTo>
                  <a:pt x="65" y="52"/>
                  <a:pt x="68" y="49"/>
                  <a:pt x="68" y="45"/>
                </a:cubicBezTo>
                <a:cubicBezTo>
                  <a:pt x="68" y="19"/>
                  <a:pt x="68" y="19"/>
                  <a:pt x="68" y="19"/>
                </a:cubicBezTo>
                <a:cubicBezTo>
                  <a:pt x="68" y="16"/>
                  <a:pt x="65" y="13"/>
                  <a:pt x="62" y="13"/>
                </a:cubicBezTo>
                <a:cubicBezTo>
                  <a:pt x="60" y="13"/>
                  <a:pt x="60" y="13"/>
                  <a:pt x="60" y="13"/>
                </a:cubicBezTo>
                <a:close/>
                <a:moveTo>
                  <a:pt x="34" y="52"/>
                </a:moveTo>
                <a:cubicBezTo>
                  <a:pt x="30" y="45"/>
                  <a:pt x="30" y="45"/>
                  <a:pt x="30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9"/>
                  <a:pt x="16" y="52"/>
                  <a:pt x="20" y="52"/>
                </a:cubicBezTo>
                <a:cubicBezTo>
                  <a:pt x="21" y="52"/>
                  <a:pt x="21" y="52"/>
                  <a:pt x="21" y="52"/>
                </a:cubicBezTo>
                <a:cubicBezTo>
                  <a:pt x="21" y="63"/>
                  <a:pt x="21" y="63"/>
                  <a:pt x="21" y="63"/>
                </a:cubicBezTo>
                <a:cubicBezTo>
                  <a:pt x="28" y="52"/>
                  <a:pt x="28" y="52"/>
                  <a:pt x="28" y="52"/>
                </a:cubicBezTo>
                <a:cubicBezTo>
                  <a:pt x="34" y="52"/>
                  <a:pt x="34" y="52"/>
                  <a:pt x="34" y="52"/>
                </a:cubicBezTo>
                <a:close/>
                <a:moveTo>
                  <a:pt x="47" y="5"/>
                </a:moveTo>
                <a:cubicBezTo>
                  <a:pt x="9" y="5"/>
                  <a:pt x="9" y="5"/>
                  <a:pt x="9" y="5"/>
                </a:cubicBezTo>
                <a:cubicBezTo>
                  <a:pt x="8" y="5"/>
                  <a:pt x="7" y="5"/>
                  <a:pt x="6" y="6"/>
                </a:cubicBezTo>
                <a:cubicBezTo>
                  <a:pt x="6" y="7"/>
                  <a:pt x="5" y="7"/>
                  <a:pt x="5" y="8"/>
                </a:cubicBezTo>
                <a:cubicBezTo>
                  <a:pt x="5" y="32"/>
                  <a:pt x="5" y="32"/>
                  <a:pt x="5" y="32"/>
                </a:cubicBezTo>
                <a:cubicBezTo>
                  <a:pt x="5" y="33"/>
                  <a:pt x="6" y="34"/>
                  <a:pt x="6" y="34"/>
                </a:cubicBezTo>
                <a:cubicBezTo>
                  <a:pt x="7" y="35"/>
                  <a:pt x="8" y="35"/>
                  <a:pt x="9" y="35"/>
                </a:cubicBezTo>
                <a:cubicBezTo>
                  <a:pt x="33" y="35"/>
                  <a:pt x="33" y="35"/>
                  <a:pt x="33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6"/>
                  <a:pt x="35" y="36"/>
                  <a:pt x="35" y="36"/>
                </a:cubicBezTo>
                <a:cubicBezTo>
                  <a:pt x="39" y="42"/>
                  <a:pt x="39" y="42"/>
                  <a:pt x="39" y="42"/>
                </a:cubicBezTo>
                <a:cubicBezTo>
                  <a:pt x="40" y="37"/>
                  <a:pt x="40" y="37"/>
                  <a:pt x="40" y="37"/>
                </a:cubicBezTo>
                <a:cubicBezTo>
                  <a:pt x="40" y="35"/>
                  <a:pt x="40" y="35"/>
                  <a:pt x="40" y="35"/>
                </a:cubicBezTo>
                <a:cubicBezTo>
                  <a:pt x="42" y="35"/>
                  <a:pt x="42" y="35"/>
                  <a:pt x="42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8" y="35"/>
                  <a:pt x="49" y="35"/>
                  <a:pt x="49" y="34"/>
                </a:cubicBezTo>
                <a:cubicBezTo>
                  <a:pt x="50" y="34"/>
                  <a:pt x="50" y="33"/>
                  <a:pt x="50" y="32"/>
                </a:cubicBezTo>
                <a:cubicBezTo>
                  <a:pt x="50" y="8"/>
                  <a:pt x="50" y="8"/>
                  <a:pt x="50" y="8"/>
                </a:cubicBezTo>
                <a:cubicBezTo>
                  <a:pt x="50" y="7"/>
                  <a:pt x="50" y="7"/>
                  <a:pt x="49" y="6"/>
                </a:cubicBezTo>
                <a:cubicBezTo>
                  <a:pt x="49" y="5"/>
                  <a:pt x="48" y="5"/>
                  <a:pt x="47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50599C6-B8AA-4B8E-A8A9-738680D62F30}"/>
              </a:ext>
            </a:extLst>
          </p:cNvPr>
          <p:cNvSpPr/>
          <p:nvPr/>
        </p:nvSpPr>
        <p:spPr>
          <a:xfrm>
            <a:off x="206679" y="1218704"/>
            <a:ext cx="87306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lvl="0" indent="-635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宋体"/>
              </a:rPr>
              <a:t>纯虚函数是在声明虚函数时被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宋体"/>
              </a:rPr>
              <a:t>“</a:t>
            </a: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宋体"/>
              </a:rPr>
              <a:t>初始化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宋体"/>
              </a:rPr>
              <a:t>”</a:t>
            </a: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宋体"/>
              </a:rPr>
              <a:t>为0的函数</a:t>
            </a:r>
            <a:endParaRPr lang="zh-CN" altLang="en-US" sz="2000" b="1" dirty="0">
              <a:solidFill>
                <a:srgbClr val="000000"/>
              </a:solidFill>
              <a:latin typeface="Times New Roman"/>
              <a:ea typeface="宋体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7CF4FC-AE5C-486B-A9E1-069255B06247}"/>
              </a:ext>
            </a:extLst>
          </p:cNvPr>
          <p:cNvSpPr/>
          <p:nvPr/>
        </p:nvSpPr>
        <p:spPr>
          <a:xfrm>
            <a:off x="1572017" y="2515179"/>
            <a:ext cx="5467610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lvl="0" indent="-635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宋体"/>
              </a:rPr>
              <a:t>声明纯虚函数的一般形式是</a:t>
            </a:r>
            <a:endParaRPr lang="en-US" altLang="zh-CN" sz="2800" b="1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marL="287338" lvl="0" indent="-6350" fontAlgn="base">
              <a:spcBef>
                <a:spcPct val="20000"/>
              </a:spcBef>
              <a:spcAft>
                <a:spcPct val="0"/>
              </a:spcAft>
            </a:pPr>
            <a:endParaRPr lang="zh-CN" altLang="en-US" sz="2800" b="1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marL="287338" lvl="0" indent="-635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Times New Roman"/>
                <a:ea typeface="宋体"/>
              </a:rPr>
              <a:t>virtual </a:t>
            </a:r>
            <a:r>
              <a:rPr lang="zh-CN" altLang="en-US" sz="2000" b="1" dirty="0">
                <a:solidFill>
                  <a:srgbClr val="FF0000"/>
                </a:solidFill>
                <a:latin typeface="Times New Roman"/>
                <a:ea typeface="宋体"/>
              </a:rPr>
              <a:t>函数类型 函数名 (参数表列) =0;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861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254000" y="1"/>
            <a:ext cx="685800" cy="850900"/>
          </a:xfrm>
          <a:custGeom>
            <a:avLst/>
            <a:gdLst>
              <a:gd name="connsiteX0" fmla="*/ 0 w 685800"/>
              <a:gd name="connsiteY0" fmla="*/ 0 h 1104900"/>
              <a:gd name="connsiteX1" fmla="*/ 685800 w 685800"/>
              <a:gd name="connsiteY1" fmla="*/ 0 h 1104900"/>
              <a:gd name="connsiteX2" fmla="*/ 685800 w 685800"/>
              <a:gd name="connsiteY2" fmla="*/ 1104900 h 1104900"/>
              <a:gd name="connsiteX3" fmla="*/ 0 w 685800"/>
              <a:gd name="connsiteY3" fmla="*/ 1104900 h 1104900"/>
              <a:gd name="connsiteX4" fmla="*/ 0 w 685800"/>
              <a:gd name="connsiteY4" fmla="*/ 0 h 1104900"/>
              <a:gd name="connsiteX0" fmla="*/ 0 w 685800"/>
              <a:gd name="connsiteY0" fmla="*/ 0 h 1104900"/>
              <a:gd name="connsiteX1" fmla="*/ 685800 w 685800"/>
              <a:gd name="connsiteY1" fmla="*/ 0 h 1104900"/>
              <a:gd name="connsiteX2" fmla="*/ 685800 w 685800"/>
              <a:gd name="connsiteY2" fmla="*/ 1104900 h 1104900"/>
              <a:gd name="connsiteX3" fmla="*/ 342900 w 685800"/>
              <a:gd name="connsiteY3" fmla="*/ 1092200 h 1104900"/>
              <a:gd name="connsiteX4" fmla="*/ 0 w 685800"/>
              <a:gd name="connsiteY4" fmla="*/ 1104900 h 1104900"/>
              <a:gd name="connsiteX5" fmla="*/ 0 w 685800"/>
              <a:gd name="connsiteY5" fmla="*/ 0 h 1104900"/>
              <a:gd name="connsiteX0" fmla="*/ 0 w 685800"/>
              <a:gd name="connsiteY0" fmla="*/ 0 h 1295400"/>
              <a:gd name="connsiteX1" fmla="*/ 685800 w 685800"/>
              <a:gd name="connsiteY1" fmla="*/ 0 h 1295400"/>
              <a:gd name="connsiteX2" fmla="*/ 685800 w 685800"/>
              <a:gd name="connsiteY2" fmla="*/ 1104900 h 1295400"/>
              <a:gd name="connsiteX3" fmla="*/ 342900 w 685800"/>
              <a:gd name="connsiteY3" fmla="*/ 1295400 h 1295400"/>
              <a:gd name="connsiteX4" fmla="*/ 0 w 685800"/>
              <a:gd name="connsiteY4" fmla="*/ 1104900 h 1295400"/>
              <a:gd name="connsiteX5" fmla="*/ 0 w 685800"/>
              <a:gd name="connsiteY5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1295400">
                <a:moveTo>
                  <a:pt x="0" y="0"/>
                </a:moveTo>
                <a:lnTo>
                  <a:pt x="685800" y="0"/>
                </a:lnTo>
                <a:lnTo>
                  <a:pt x="685800" y="1104900"/>
                </a:lnTo>
                <a:lnTo>
                  <a:pt x="342900" y="1295400"/>
                </a:lnTo>
                <a:lnTo>
                  <a:pt x="0" y="1104900"/>
                </a:lnTo>
                <a:lnTo>
                  <a:pt x="0" y="0"/>
                </a:lnTo>
                <a:close/>
              </a:path>
            </a:pathLst>
          </a:custGeom>
          <a:solidFill>
            <a:srgbClr val="171E2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2645" y="3341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纯虚函数</a:t>
            </a:r>
          </a:p>
        </p:txBody>
      </p:sp>
      <p:sp>
        <p:nvSpPr>
          <p:cNvPr id="19" name="Freeform 691"/>
          <p:cNvSpPr>
            <a:spLocks noEditPoints="1"/>
          </p:cNvSpPr>
          <p:nvPr/>
        </p:nvSpPr>
        <p:spPr bwMode="auto">
          <a:xfrm>
            <a:off x="421161" y="308753"/>
            <a:ext cx="394323" cy="364932"/>
          </a:xfrm>
          <a:custGeom>
            <a:avLst/>
            <a:gdLst>
              <a:gd name="T0" fmla="*/ 9 w 68"/>
              <a:gd name="T1" fmla="*/ 0 h 63"/>
              <a:gd name="T2" fmla="*/ 47 w 68"/>
              <a:gd name="T3" fmla="*/ 0 h 63"/>
              <a:gd name="T4" fmla="*/ 53 w 68"/>
              <a:gd name="T5" fmla="*/ 3 h 63"/>
              <a:gd name="T6" fmla="*/ 55 w 68"/>
              <a:gd name="T7" fmla="*/ 8 h 63"/>
              <a:gd name="T8" fmla="*/ 55 w 68"/>
              <a:gd name="T9" fmla="*/ 32 h 63"/>
              <a:gd name="T10" fmla="*/ 53 w 68"/>
              <a:gd name="T11" fmla="*/ 38 h 63"/>
              <a:gd name="T12" fmla="*/ 47 w 68"/>
              <a:gd name="T13" fmla="*/ 40 h 63"/>
              <a:gd name="T14" fmla="*/ 44 w 68"/>
              <a:gd name="T15" fmla="*/ 40 h 63"/>
              <a:gd name="T16" fmla="*/ 43 w 68"/>
              <a:gd name="T17" fmla="*/ 48 h 63"/>
              <a:gd name="T18" fmla="*/ 43 w 68"/>
              <a:gd name="T19" fmla="*/ 55 h 63"/>
              <a:gd name="T20" fmla="*/ 39 w 68"/>
              <a:gd name="T21" fmla="*/ 50 h 63"/>
              <a:gd name="T22" fmla="*/ 32 w 68"/>
              <a:gd name="T23" fmla="*/ 40 h 63"/>
              <a:gd name="T24" fmla="*/ 9 w 68"/>
              <a:gd name="T25" fmla="*/ 40 h 63"/>
              <a:gd name="T26" fmla="*/ 3 w 68"/>
              <a:gd name="T27" fmla="*/ 38 h 63"/>
              <a:gd name="T28" fmla="*/ 0 w 68"/>
              <a:gd name="T29" fmla="*/ 32 h 63"/>
              <a:gd name="T30" fmla="*/ 0 w 68"/>
              <a:gd name="T31" fmla="*/ 8 h 63"/>
              <a:gd name="T32" fmla="*/ 3 w 68"/>
              <a:gd name="T33" fmla="*/ 3 h 63"/>
              <a:gd name="T34" fmla="*/ 9 w 68"/>
              <a:gd name="T35" fmla="*/ 0 h 63"/>
              <a:gd name="T36" fmla="*/ 60 w 68"/>
              <a:gd name="T37" fmla="*/ 13 h 63"/>
              <a:gd name="T38" fmla="*/ 60 w 68"/>
              <a:gd name="T39" fmla="*/ 32 h 63"/>
              <a:gd name="T40" fmla="*/ 56 w 68"/>
              <a:gd name="T41" fmla="*/ 41 h 63"/>
              <a:gd name="T42" fmla="*/ 49 w 68"/>
              <a:gd name="T43" fmla="*/ 45 h 63"/>
              <a:gd name="T44" fmla="*/ 48 w 68"/>
              <a:gd name="T45" fmla="*/ 52 h 63"/>
              <a:gd name="T46" fmla="*/ 62 w 68"/>
              <a:gd name="T47" fmla="*/ 52 h 63"/>
              <a:gd name="T48" fmla="*/ 68 w 68"/>
              <a:gd name="T49" fmla="*/ 45 h 63"/>
              <a:gd name="T50" fmla="*/ 68 w 68"/>
              <a:gd name="T51" fmla="*/ 19 h 63"/>
              <a:gd name="T52" fmla="*/ 62 w 68"/>
              <a:gd name="T53" fmla="*/ 13 h 63"/>
              <a:gd name="T54" fmla="*/ 60 w 68"/>
              <a:gd name="T55" fmla="*/ 13 h 63"/>
              <a:gd name="T56" fmla="*/ 34 w 68"/>
              <a:gd name="T57" fmla="*/ 52 h 63"/>
              <a:gd name="T58" fmla="*/ 30 w 68"/>
              <a:gd name="T59" fmla="*/ 45 h 63"/>
              <a:gd name="T60" fmla="*/ 13 w 68"/>
              <a:gd name="T61" fmla="*/ 45 h 63"/>
              <a:gd name="T62" fmla="*/ 13 w 68"/>
              <a:gd name="T63" fmla="*/ 45 h 63"/>
              <a:gd name="T64" fmla="*/ 20 w 68"/>
              <a:gd name="T65" fmla="*/ 52 h 63"/>
              <a:gd name="T66" fmla="*/ 21 w 68"/>
              <a:gd name="T67" fmla="*/ 52 h 63"/>
              <a:gd name="T68" fmla="*/ 21 w 68"/>
              <a:gd name="T69" fmla="*/ 63 h 63"/>
              <a:gd name="T70" fmla="*/ 28 w 68"/>
              <a:gd name="T71" fmla="*/ 52 h 63"/>
              <a:gd name="T72" fmla="*/ 34 w 68"/>
              <a:gd name="T73" fmla="*/ 52 h 63"/>
              <a:gd name="T74" fmla="*/ 47 w 68"/>
              <a:gd name="T75" fmla="*/ 5 h 63"/>
              <a:gd name="T76" fmla="*/ 9 w 68"/>
              <a:gd name="T77" fmla="*/ 5 h 63"/>
              <a:gd name="T78" fmla="*/ 6 w 68"/>
              <a:gd name="T79" fmla="*/ 6 h 63"/>
              <a:gd name="T80" fmla="*/ 5 w 68"/>
              <a:gd name="T81" fmla="*/ 8 h 63"/>
              <a:gd name="T82" fmla="*/ 5 w 68"/>
              <a:gd name="T83" fmla="*/ 32 h 63"/>
              <a:gd name="T84" fmla="*/ 6 w 68"/>
              <a:gd name="T85" fmla="*/ 34 h 63"/>
              <a:gd name="T86" fmla="*/ 9 w 68"/>
              <a:gd name="T87" fmla="*/ 35 h 63"/>
              <a:gd name="T88" fmla="*/ 33 w 68"/>
              <a:gd name="T89" fmla="*/ 35 h 63"/>
              <a:gd name="T90" fmla="*/ 34 w 68"/>
              <a:gd name="T91" fmla="*/ 35 h 63"/>
              <a:gd name="T92" fmla="*/ 35 w 68"/>
              <a:gd name="T93" fmla="*/ 36 h 63"/>
              <a:gd name="T94" fmla="*/ 39 w 68"/>
              <a:gd name="T95" fmla="*/ 42 h 63"/>
              <a:gd name="T96" fmla="*/ 40 w 68"/>
              <a:gd name="T97" fmla="*/ 37 h 63"/>
              <a:gd name="T98" fmla="*/ 40 w 68"/>
              <a:gd name="T99" fmla="*/ 35 h 63"/>
              <a:gd name="T100" fmla="*/ 42 w 68"/>
              <a:gd name="T101" fmla="*/ 35 h 63"/>
              <a:gd name="T102" fmla="*/ 47 w 68"/>
              <a:gd name="T103" fmla="*/ 35 h 63"/>
              <a:gd name="T104" fmla="*/ 49 w 68"/>
              <a:gd name="T105" fmla="*/ 34 h 63"/>
              <a:gd name="T106" fmla="*/ 50 w 68"/>
              <a:gd name="T107" fmla="*/ 32 h 63"/>
              <a:gd name="T108" fmla="*/ 50 w 68"/>
              <a:gd name="T109" fmla="*/ 8 h 63"/>
              <a:gd name="T110" fmla="*/ 49 w 68"/>
              <a:gd name="T111" fmla="*/ 6 h 63"/>
              <a:gd name="T112" fmla="*/ 47 w 68"/>
              <a:gd name="T113" fmla="*/ 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8" h="63">
                <a:moveTo>
                  <a:pt x="9" y="0"/>
                </a:move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1"/>
                  <a:pt x="53" y="3"/>
                </a:cubicBezTo>
                <a:cubicBezTo>
                  <a:pt x="54" y="4"/>
                  <a:pt x="55" y="6"/>
                  <a:pt x="55" y="8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34"/>
                  <a:pt x="54" y="36"/>
                  <a:pt x="53" y="38"/>
                </a:cubicBezTo>
                <a:cubicBezTo>
                  <a:pt x="51" y="39"/>
                  <a:pt x="49" y="40"/>
                  <a:pt x="47" y="40"/>
                </a:cubicBezTo>
                <a:cubicBezTo>
                  <a:pt x="44" y="40"/>
                  <a:pt x="44" y="40"/>
                  <a:pt x="44" y="40"/>
                </a:cubicBezTo>
                <a:cubicBezTo>
                  <a:pt x="43" y="48"/>
                  <a:pt x="43" y="48"/>
                  <a:pt x="43" y="48"/>
                </a:cubicBezTo>
                <a:cubicBezTo>
                  <a:pt x="43" y="55"/>
                  <a:pt x="43" y="55"/>
                  <a:pt x="43" y="55"/>
                </a:cubicBezTo>
                <a:cubicBezTo>
                  <a:pt x="39" y="50"/>
                  <a:pt x="39" y="50"/>
                  <a:pt x="39" y="50"/>
                </a:cubicBezTo>
                <a:cubicBezTo>
                  <a:pt x="32" y="40"/>
                  <a:pt x="32" y="40"/>
                  <a:pt x="32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6" y="40"/>
                  <a:pt x="4" y="39"/>
                  <a:pt x="3" y="38"/>
                </a:cubicBezTo>
                <a:cubicBezTo>
                  <a:pt x="1" y="36"/>
                  <a:pt x="0" y="34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6"/>
                  <a:pt x="1" y="4"/>
                  <a:pt x="3" y="3"/>
                </a:cubicBezTo>
                <a:cubicBezTo>
                  <a:pt x="4" y="1"/>
                  <a:pt x="6" y="0"/>
                  <a:pt x="9" y="0"/>
                </a:cubicBezTo>
                <a:close/>
                <a:moveTo>
                  <a:pt x="60" y="13"/>
                </a:moveTo>
                <a:cubicBezTo>
                  <a:pt x="60" y="32"/>
                  <a:pt x="60" y="32"/>
                  <a:pt x="60" y="32"/>
                </a:cubicBezTo>
                <a:cubicBezTo>
                  <a:pt x="60" y="35"/>
                  <a:pt x="59" y="39"/>
                  <a:pt x="56" y="41"/>
                </a:cubicBezTo>
                <a:cubicBezTo>
                  <a:pt x="54" y="43"/>
                  <a:pt x="51" y="44"/>
                  <a:pt x="49" y="45"/>
                </a:cubicBezTo>
                <a:cubicBezTo>
                  <a:pt x="48" y="52"/>
                  <a:pt x="48" y="52"/>
                  <a:pt x="48" y="52"/>
                </a:cubicBezTo>
                <a:cubicBezTo>
                  <a:pt x="62" y="52"/>
                  <a:pt x="62" y="52"/>
                  <a:pt x="62" y="52"/>
                </a:cubicBezTo>
                <a:cubicBezTo>
                  <a:pt x="65" y="52"/>
                  <a:pt x="68" y="49"/>
                  <a:pt x="68" y="45"/>
                </a:cubicBezTo>
                <a:cubicBezTo>
                  <a:pt x="68" y="19"/>
                  <a:pt x="68" y="19"/>
                  <a:pt x="68" y="19"/>
                </a:cubicBezTo>
                <a:cubicBezTo>
                  <a:pt x="68" y="16"/>
                  <a:pt x="65" y="13"/>
                  <a:pt x="62" y="13"/>
                </a:cubicBezTo>
                <a:cubicBezTo>
                  <a:pt x="60" y="13"/>
                  <a:pt x="60" y="13"/>
                  <a:pt x="60" y="13"/>
                </a:cubicBezTo>
                <a:close/>
                <a:moveTo>
                  <a:pt x="34" y="52"/>
                </a:moveTo>
                <a:cubicBezTo>
                  <a:pt x="30" y="45"/>
                  <a:pt x="30" y="45"/>
                  <a:pt x="30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9"/>
                  <a:pt x="16" y="52"/>
                  <a:pt x="20" y="52"/>
                </a:cubicBezTo>
                <a:cubicBezTo>
                  <a:pt x="21" y="52"/>
                  <a:pt x="21" y="52"/>
                  <a:pt x="21" y="52"/>
                </a:cubicBezTo>
                <a:cubicBezTo>
                  <a:pt x="21" y="63"/>
                  <a:pt x="21" y="63"/>
                  <a:pt x="21" y="63"/>
                </a:cubicBezTo>
                <a:cubicBezTo>
                  <a:pt x="28" y="52"/>
                  <a:pt x="28" y="52"/>
                  <a:pt x="28" y="52"/>
                </a:cubicBezTo>
                <a:cubicBezTo>
                  <a:pt x="34" y="52"/>
                  <a:pt x="34" y="52"/>
                  <a:pt x="34" y="52"/>
                </a:cubicBezTo>
                <a:close/>
                <a:moveTo>
                  <a:pt x="47" y="5"/>
                </a:moveTo>
                <a:cubicBezTo>
                  <a:pt x="9" y="5"/>
                  <a:pt x="9" y="5"/>
                  <a:pt x="9" y="5"/>
                </a:cubicBezTo>
                <a:cubicBezTo>
                  <a:pt x="8" y="5"/>
                  <a:pt x="7" y="5"/>
                  <a:pt x="6" y="6"/>
                </a:cubicBezTo>
                <a:cubicBezTo>
                  <a:pt x="6" y="7"/>
                  <a:pt x="5" y="7"/>
                  <a:pt x="5" y="8"/>
                </a:cubicBezTo>
                <a:cubicBezTo>
                  <a:pt x="5" y="32"/>
                  <a:pt x="5" y="32"/>
                  <a:pt x="5" y="32"/>
                </a:cubicBezTo>
                <a:cubicBezTo>
                  <a:pt x="5" y="33"/>
                  <a:pt x="6" y="34"/>
                  <a:pt x="6" y="34"/>
                </a:cubicBezTo>
                <a:cubicBezTo>
                  <a:pt x="7" y="35"/>
                  <a:pt x="8" y="35"/>
                  <a:pt x="9" y="35"/>
                </a:cubicBezTo>
                <a:cubicBezTo>
                  <a:pt x="33" y="35"/>
                  <a:pt x="33" y="35"/>
                  <a:pt x="33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6"/>
                  <a:pt x="35" y="36"/>
                  <a:pt x="35" y="36"/>
                </a:cubicBezTo>
                <a:cubicBezTo>
                  <a:pt x="39" y="42"/>
                  <a:pt x="39" y="42"/>
                  <a:pt x="39" y="42"/>
                </a:cubicBezTo>
                <a:cubicBezTo>
                  <a:pt x="40" y="37"/>
                  <a:pt x="40" y="37"/>
                  <a:pt x="40" y="37"/>
                </a:cubicBezTo>
                <a:cubicBezTo>
                  <a:pt x="40" y="35"/>
                  <a:pt x="40" y="35"/>
                  <a:pt x="40" y="35"/>
                </a:cubicBezTo>
                <a:cubicBezTo>
                  <a:pt x="42" y="35"/>
                  <a:pt x="42" y="35"/>
                  <a:pt x="42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8" y="35"/>
                  <a:pt x="49" y="35"/>
                  <a:pt x="49" y="34"/>
                </a:cubicBezTo>
                <a:cubicBezTo>
                  <a:pt x="50" y="34"/>
                  <a:pt x="50" y="33"/>
                  <a:pt x="50" y="32"/>
                </a:cubicBezTo>
                <a:cubicBezTo>
                  <a:pt x="50" y="8"/>
                  <a:pt x="50" y="8"/>
                  <a:pt x="50" y="8"/>
                </a:cubicBezTo>
                <a:cubicBezTo>
                  <a:pt x="50" y="7"/>
                  <a:pt x="50" y="7"/>
                  <a:pt x="49" y="6"/>
                </a:cubicBezTo>
                <a:cubicBezTo>
                  <a:pt x="49" y="5"/>
                  <a:pt x="48" y="5"/>
                  <a:pt x="47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EA62A8-043D-4508-875D-4779570BE01C}"/>
              </a:ext>
            </a:extLst>
          </p:cNvPr>
          <p:cNvSpPr/>
          <p:nvPr/>
        </p:nvSpPr>
        <p:spPr>
          <a:xfrm>
            <a:off x="1496393" y="113053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7338" lvl="0" indent="-635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Times New Roman"/>
                <a:ea typeface="宋体"/>
              </a:rPr>
              <a:t>纯虚函数没有函数体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3DB9E1-C9E1-4ACC-9249-9EA0249FBA00}"/>
              </a:ext>
            </a:extLst>
          </p:cNvPr>
          <p:cNvSpPr/>
          <p:nvPr/>
        </p:nvSpPr>
        <p:spPr>
          <a:xfrm>
            <a:off x="1750531" y="1978199"/>
            <a:ext cx="66920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/>
                <a:ea typeface="宋体"/>
              </a:rPr>
              <a:t>最后面的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/>
              </a:rPr>
              <a:t>“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  <a:ea typeface="宋体"/>
              </a:rPr>
              <a:t>=0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宋体"/>
              </a:rPr>
              <a:t>”</a:t>
            </a:r>
            <a:r>
              <a:rPr lang="zh-CN" altLang="en-US" sz="2400" b="1" dirty="0">
                <a:solidFill>
                  <a:srgbClr val="000000"/>
                </a:solidFill>
                <a:latin typeface="Times New Roman"/>
                <a:ea typeface="宋体"/>
              </a:rPr>
              <a:t>并不表示函数返回值为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  <a:ea typeface="宋体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latin typeface="Times New Roman"/>
                <a:ea typeface="宋体"/>
              </a:rPr>
              <a:t>，</a:t>
            </a:r>
            <a:endParaRPr lang="en-US" altLang="zh-CN" sz="2400" b="1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r>
              <a:rPr lang="zh-CN" altLang="en-US" sz="2400" b="1" dirty="0">
                <a:solidFill>
                  <a:srgbClr val="000000"/>
                </a:solidFill>
                <a:latin typeface="Times New Roman"/>
                <a:ea typeface="宋体"/>
              </a:rPr>
              <a:t>它只告诉编译系统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/>
              </a:rPr>
              <a:t>“</a:t>
            </a:r>
            <a:r>
              <a:rPr lang="zh-CN" altLang="en-US" sz="2400" b="1" dirty="0">
                <a:solidFill>
                  <a:srgbClr val="000000"/>
                </a:solidFill>
                <a:latin typeface="Times New Roman"/>
                <a:ea typeface="宋体"/>
              </a:rPr>
              <a:t>这是是纯虚函数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/>
              </a:rPr>
              <a:t>”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C018AF-6DAE-4C59-B93A-17C425842CD8}"/>
              </a:ext>
            </a:extLst>
          </p:cNvPr>
          <p:cNvSpPr/>
          <p:nvPr/>
        </p:nvSpPr>
        <p:spPr>
          <a:xfrm>
            <a:off x="1838214" y="3383777"/>
            <a:ext cx="4825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/>
                <a:ea typeface="宋体"/>
              </a:rPr>
              <a:t>这是一个声明语句，最后应有分号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70872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254000" y="1"/>
            <a:ext cx="685800" cy="850900"/>
          </a:xfrm>
          <a:custGeom>
            <a:avLst/>
            <a:gdLst>
              <a:gd name="connsiteX0" fmla="*/ 0 w 685800"/>
              <a:gd name="connsiteY0" fmla="*/ 0 h 1104900"/>
              <a:gd name="connsiteX1" fmla="*/ 685800 w 685800"/>
              <a:gd name="connsiteY1" fmla="*/ 0 h 1104900"/>
              <a:gd name="connsiteX2" fmla="*/ 685800 w 685800"/>
              <a:gd name="connsiteY2" fmla="*/ 1104900 h 1104900"/>
              <a:gd name="connsiteX3" fmla="*/ 0 w 685800"/>
              <a:gd name="connsiteY3" fmla="*/ 1104900 h 1104900"/>
              <a:gd name="connsiteX4" fmla="*/ 0 w 685800"/>
              <a:gd name="connsiteY4" fmla="*/ 0 h 1104900"/>
              <a:gd name="connsiteX0" fmla="*/ 0 w 685800"/>
              <a:gd name="connsiteY0" fmla="*/ 0 h 1104900"/>
              <a:gd name="connsiteX1" fmla="*/ 685800 w 685800"/>
              <a:gd name="connsiteY1" fmla="*/ 0 h 1104900"/>
              <a:gd name="connsiteX2" fmla="*/ 685800 w 685800"/>
              <a:gd name="connsiteY2" fmla="*/ 1104900 h 1104900"/>
              <a:gd name="connsiteX3" fmla="*/ 342900 w 685800"/>
              <a:gd name="connsiteY3" fmla="*/ 1092200 h 1104900"/>
              <a:gd name="connsiteX4" fmla="*/ 0 w 685800"/>
              <a:gd name="connsiteY4" fmla="*/ 1104900 h 1104900"/>
              <a:gd name="connsiteX5" fmla="*/ 0 w 685800"/>
              <a:gd name="connsiteY5" fmla="*/ 0 h 1104900"/>
              <a:gd name="connsiteX0" fmla="*/ 0 w 685800"/>
              <a:gd name="connsiteY0" fmla="*/ 0 h 1295400"/>
              <a:gd name="connsiteX1" fmla="*/ 685800 w 685800"/>
              <a:gd name="connsiteY1" fmla="*/ 0 h 1295400"/>
              <a:gd name="connsiteX2" fmla="*/ 685800 w 685800"/>
              <a:gd name="connsiteY2" fmla="*/ 1104900 h 1295400"/>
              <a:gd name="connsiteX3" fmla="*/ 342900 w 685800"/>
              <a:gd name="connsiteY3" fmla="*/ 1295400 h 1295400"/>
              <a:gd name="connsiteX4" fmla="*/ 0 w 685800"/>
              <a:gd name="connsiteY4" fmla="*/ 1104900 h 1295400"/>
              <a:gd name="connsiteX5" fmla="*/ 0 w 685800"/>
              <a:gd name="connsiteY5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1295400">
                <a:moveTo>
                  <a:pt x="0" y="0"/>
                </a:moveTo>
                <a:lnTo>
                  <a:pt x="685800" y="0"/>
                </a:lnTo>
                <a:lnTo>
                  <a:pt x="685800" y="1104900"/>
                </a:lnTo>
                <a:lnTo>
                  <a:pt x="342900" y="1295400"/>
                </a:lnTo>
                <a:lnTo>
                  <a:pt x="0" y="1104900"/>
                </a:lnTo>
                <a:lnTo>
                  <a:pt x="0" y="0"/>
                </a:lnTo>
                <a:close/>
              </a:path>
            </a:pathLst>
          </a:custGeom>
          <a:solidFill>
            <a:srgbClr val="171E2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2645" y="3341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纯虚函数</a:t>
            </a:r>
          </a:p>
        </p:txBody>
      </p:sp>
      <p:sp>
        <p:nvSpPr>
          <p:cNvPr id="19" name="Freeform 691"/>
          <p:cNvSpPr>
            <a:spLocks noEditPoints="1"/>
          </p:cNvSpPr>
          <p:nvPr/>
        </p:nvSpPr>
        <p:spPr bwMode="auto">
          <a:xfrm>
            <a:off x="421161" y="308753"/>
            <a:ext cx="394323" cy="364932"/>
          </a:xfrm>
          <a:custGeom>
            <a:avLst/>
            <a:gdLst>
              <a:gd name="T0" fmla="*/ 9 w 68"/>
              <a:gd name="T1" fmla="*/ 0 h 63"/>
              <a:gd name="T2" fmla="*/ 47 w 68"/>
              <a:gd name="T3" fmla="*/ 0 h 63"/>
              <a:gd name="T4" fmla="*/ 53 w 68"/>
              <a:gd name="T5" fmla="*/ 3 h 63"/>
              <a:gd name="T6" fmla="*/ 55 w 68"/>
              <a:gd name="T7" fmla="*/ 8 h 63"/>
              <a:gd name="T8" fmla="*/ 55 w 68"/>
              <a:gd name="T9" fmla="*/ 32 h 63"/>
              <a:gd name="T10" fmla="*/ 53 w 68"/>
              <a:gd name="T11" fmla="*/ 38 h 63"/>
              <a:gd name="T12" fmla="*/ 47 w 68"/>
              <a:gd name="T13" fmla="*/ 40 h 63"/>
              <a:gd name="T14" fmla="*/ 44 w 68"/>
              <a:gd name="T15" fmla="*/ 40 h 63"/>
              <a:gd name="T16" fmla="*/ 43 w 68"/>
              <a:gd name="T17" fmla="*/ 48 h 63"/>
              <a:gd name="T18" fmla="*/ 43 w 68"/>
              <a:gd name="T19" fmla="*/ 55 h 63"/>
              <a:gd name="T20" fmla="*/ 39 w 68"/>
              <a:gd name="T21" fmla="*/ 50 h 63"/>
              <a:gd name="T22" fmla="*/ 32 w 68"/>
              <a:gd name="T23" fmla="*/ 40 h 63"/>
              <a:gd name="T24" fmla="*/ 9 w 68"/>
              <a:gd name="T25" fmla="*/ 40 h 63"/>
              <a:gd name="T26" fmla="*/ 3 w 68"/>
              <a:gd name="T27" fmla="*/ 38 h 63"/>
              <a:gd name="T28" fmla="*/ 0 w 68"/>
              <a:gd name="T29" fmla="*/ 32 h 63"/>
              <a:gd name="T30" fmla="*/ 0 w 68"/>
              <a:gd name="T31" fmla="*/ 8 h 63"/>
              <a:gd name="T32" fmla="*/ 3 w 68"/>
              <a:gd name="T33" fmla="*/ 3 h 63"/>
              <a:gd name="T34" fmla="*/ 9 w 68"/>
              <a:gd name="T35" fmla="*/ 0 h 63"/>
              <a:gd name="T36" fmla="*/ 60 w 68"/>
              <a:gd name="T37" fmla="*/ 13 h 63"/>
              <a:gd name="T38" fmla="*/ 60 w 68"/>
              <a:gd name="T39" fmla="*/ 32 h 63"/>
              <a:gd name="T40" fmla="*/ 56 w 68"/>
              <a:gd name="T41" fmla="*/ 41 h 63"/>
              <a:gd name="T42" fmla="*/ 49 w 68"/>
              <a:gd name="T43" fmla="*/ 45 h 63"/>
              <a:gd name="T44" fmla="*/ 48 w 68"/>
              <a:gd name="T45" fmla="*/ 52 h 63"/>
              <a:gd name="T46" fmla="*/ 62 w 68"/>
              <a:gd name="T47" fmla="*/ 52 h 63"/>
              <a:gd name="T48" fmla="*/ 68 w 68"/>
              <a:gd name="T49" fmla="*/ 45 h 63"/>
              <a:gd name="T50" fmla="*/ 68 w 68"/>
              <a:gd name="T51" fmla="*/ 19 h 63"/>
              <a:gd name="T52" fmla="*/ 62 w 68"/>
              <a:gd name="T53" fmla="*/ 13 h 63"/>
              <a:gd name="T54" fmla="*/ 60 w 68"/>
              <a:gd name="T55" fmla="*/ 13 h 63"/>
              <a:gd name="T56" fmla="*/ 34 w 68"/>
              <a:gd name="T57" fmla="*/ 52 h 63"/>
              <a:gd name="T58" fmla="*/ 30 w 68"/>
              <a:gd name="T59" fmla="*/ 45 h 63"/>
              <a:gd name="T60" fmla="*/ 13 w 68"/>
              <a:gd name="T61" fmla="*/ 45 h 63"/>
              <a:gd name="T62" fmla="*/ 13 w 68"/>
              <a:gd name="T63" fmla="*/ 45 h 63"/>
              <a:gd name="T64" fmla="*/ 20 w 68"/>
              <a:gd name="T65" fmla="*/ 52 h 63"/>
              <a:gd name="T66" fmla="*/ 21 w 68"/>
              <a:gd name="T67" fmla="*/ 52 h 63"/>
              <a:gd name="T68" fmla="*/ 21 w 68"/>
              <a:gd name="T69" fmla="*/ 63 h 63"/>
              <a:gd name="T70" fmla="*/ 28 w 68"/>
              <a:gd name="T71" fmla="*/ 52 h 63"/>
              <a:gd name="T72" fmla="*/ 34 w 68"/>
              <a:gd name="T73" fmla="*/ 52 h 63"/>
              <a:gd name="T74" fmla="*/ 47 w 68"/>
              <a:gd name="T75" fmla="*/ 5 h 63"/>
              <a:gd name="T76" fmla="*/ 9 w 68"/>
              <a:gd name="T77" fmla="*/ 5 h 63"/>
              <a:gd name="T78" fmla="*/ 6 w 68"/>
              <a:gd name="T79" fmla="*/ 6 h 63"/>
              <a:gd name="T80" fmla="*/ 5 w 68"/>
              <a:gd name="T81" fmla="*/ 8 h 63"/>
              <a:gd name="T82" fmla="*/ 5 w 68"/>
              <a:gd name="T83" fmla="*/ 32 h 63"/>
              <a:gd name="T84" fmla="*/ 6 w 68"/>
              <a:gd name="T85" fmla="*/ 34 h 63"/>
              <a:gd name="T86" fmla="*/ 9 w 68"/>
              <a:gd name="T87" fmla="*/ 35 h 63"/>
              <a:gd name="T88" fmla="*/ 33 w 68"/>
              <a:gd name="T89" fmla="*/ 35 h 63"/>
              <a:gd name="T90" fmla="*/ 34 w 68"/>
              <a:gd name="T91" fmla="*/ 35 h 63"/>
              <a:gd name="T92" fmla="*/ 35 w 68"/>
              <a:gd name="T93" fmla="*/ 36 h 63"/>
              <a:gd name="T94" fmla="*/ 39 w 68"/>
              <a:gd name="T95" fmla="*/ 42 h 63"/>
              <a:gd name="T96" fmla="*/ 40 w 68"/>
              <a:gd name="T97" fmla="*/ 37 h 63"/>
              <a:gd name="T98" fmla="*/ 40 w 68"/>
              <a:gd name="T99" fmla="*/ 35 h 63"/>
              <a:gd name="T100" fmla="*/ 42 w 68"/>
              <a:gd name="T101" fmla="*/ 35 h 63"/>
              <a:gd name="T102" fmla="*/ 47 w 68"/>
              <a:gd name="T103" fmla="*/ 35 h 63"/>
              <a:gd name="T104" fmla="*/ 49 w 68"/>
              <a:gd name="T105" fmla="*/ 34 h 63"/>
              <a:gd name="T106" fmla="*/ 50 w 68"/>
              <a:gd name="T107" fmla="*/ 32 h 63"/>
              <a:gd name="T108" fmla="*/ 50 w 68"/>
              <a:gd name="T109" fmla="*/ 8 h 63"/>
              <a:gd name="T110" fmla="*/ 49 w 68"/>
              <a:gd name="T111" fmla="*/ 6 h 63"/>
              <a:gd name="T112" fmla="*/ 47 w 68"/>
              <a:gd name="T113" fmla="*/ 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8" h="63">
                <a:moveTo>
                  <a:pt x="9" y="0"/>
                </a:move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1"/>
                  <a:pt x="53" y="3"/>
                </a:cubicBezTo>
                <a:cubicBezTo>
                  <a:pt x="54" y="4"/>
                  <a:pt x="55" y="6"/>
                  <a:pt x="55" y="8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34"/>
                  <a:pt x="54" y="36"/>
                  <a:pt x="53" y="38"/>
                </a:cubicBezTo>
                <a:cubicBezTo>
                  <a:pt x="51" y="39"/>
                  <a:pt x="49" y="40"/>
                  <a:pt x="47" y="40"/>
                </a:cubicBezTo>
                <a:cubicBezTo>
                  <a:pt x="44" y="40"/>
                  <a:pt x="44" y="40"/>
                  <a:pt x="44" y="40"/>
                </a:cubicBezTo>
                <a:cubicBezTo>
                  <a:pt x="43" y="48"/>
                  <a:pt x="43" y="48"/>
                  <a:pt x="43" y="48"/>
                </a:cubicBezTo>
                <a:cubicBezTo>
                  <a:pt x="43" y="55"/>
                  <a:pt x="43" y="55"/>
                  <a:pt x="43" y="55"/>
                </a:cubicBezTo>
                <a:cubicBezTo>
                  <a:pt x="39" y="50"/>
                  <a:pt x="39" y="50"/>
                  <a:pt x="39" y="50"/>
                </a:cubicBezTo>
                <a:cubicBezTo>
                  <a:pt x="32" y="40"/>
                  <a:pt x="32" y="40"/>
                  <a:pt x="32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6" y="40"/>
                  <a:pt x="4" y="39"/>
                  <a:pt x="3" y="38"/>
                </a:cubicBezTo>
                <a:cubicBezTo>
                  <a:pt x="1" y="36"/>
                  <a:pt x="0" y="34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6"/>
                  <a:pt x="1" y="4"/>
                  <a:pt x="3" y="3"/>
                </a:cubicBezTo>
                <a:cubicBezTo>
                  <a:pt x="4" y="1"/>
                  <a:pt x="6" y="0"/>
                  <a:pt x="9" y="0"/>
                </a:cubicBezTo>
                <a:close/>
                <a:moveTo>
                  <a:pt x="60" y="13"/>
                </a:moveTo>
                <a:cubicBezTo>
                  <a:pt x="60" y="32"/>
                  <a:pt x="60" y="32"/>
                  <a:pt x="60" y="32"/>
                </a:cubicBezTo>
                <a:cubicBezTo>
                  <a:pt x="60" y="35"/>
                  <a:pt x="59" y="39"/>
                  <a:pt x="56" y="41"/>
                </a:cubicBezTo>
                <a:cubicBezTo>
                  <a:pt x="54" y="43"/>
                  <a:pt x="51" y="44"/>
                  <a:pt x="49" y="45"/>
                </a:cubicBezTo>
                <a:cubicBezTo>
                  <a:pt x="48" y="52"/>
                  <a:pt x="48" y="52"/>
                  <a:pt x="48" y="52"/>
                </a:cubicBezTo>
                <a:cubicBezTo>
                  <a:pt x="62" y="52"/>
                  <a:pt x="62" y="52"/>
                  <a:pt x="62" y="52"/>
                </a:cubicBezTo>
                <a:cubicBezTo>
                  <a:pt x="65" y="52"/>
                  <a:pt x="68" y="49"/>
                  <a:pt x="68" y="45"/>
                </a:cubicBezTo>
                <a:cubicBezTo>
                  <a:pt x="68" y="19"/>
                  <a:pt x="68" y="19"/>
                  <a:pt x="68" y="19"/>
                </a:cubicBezTo>
                <a:cubicBezTo>
                  <a:pt x="68" y="16"/>
                  <a:pt x="65" y="13"/>
                  <a:pt x="62" y="13"/>
                </a:cubicBezTo>
                <a:cubicBezTo>
                  <a:pt x="60" y="13"/>
                  <a:pt x="60" y="13"/>
                  <a:pt x="60" y="13"/>
                </a:cubicBezTo>
                <a:close/>
                <a:moveTo>
                  <a:pt x="34" y="52"/>
                </a:moveTo>
                <a:cubicBezTo>
                  <a:pt x="30" y="45"/>
                  <a:pt x="30" y="45"/>
                  <a:pt x="30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9"/>
                  <a:pt x="16" y="52"/>
                  <a:pt x="20" y="52"/>
                </a:cubicBezTo>
                <a:cubicBezTo>
                  <a:pt x="21" y="52"/>
                  <a:pt x="21" y="52"/>
                  <a:pt x="21" y="52"/>
                </a:cubicBezTo>
                <a:cubicBezTo>
                  <a:pt x="21" y="63"/>
                  <a:pt x="21" y="63"/>
                  <a:pt x="21" y="63"/>
                </a:cubicBezTo>
                <a:cubicBezTo>
                  <a:pt x="28" y="52"/>
                  <a:pt x="28" y="52"/>
                  <a:pt x="28" y="52"/>
                </a:cubicBezTo>
                <a:cubicBezTo>
                  <a:pt x="34" y="52"/>
                  <a:pt x="34" y="52"/>
                  <a:pt x="34" y="52"/>
                </a:cubicBezTo>
                <a:close/>
                <a:moveTo>
                  <a:pt x="47" y="5"/>
                </a:moveTo>
                <a:cubicBezTo>
                  <a:pt x="9" y="5"/>
                  <a:pt x="9" y="5"/>
                  <a:pt x="9" y="5"/>
                </a:cubicBezTo>
                <a:cubicBezTo>
                  <a:pt x="8" y="5"/>
                  <a:pt x="7" y="5"/>
                  <a:pt x="6" y="6"/>
                </a:cubicBezTo>
                <a:cubicBezTo>
                  <a:pt x="6" y="7"/>
                  <a:pt x="5" y="7"/>
                  <a:pt x="5" y="8"/>
                </a:cubicBezTo>
                <a:cubicBezTo>
                  <a:pt x="5" y="32"/>
                  <a:pt x="5" y="32"/>
                  <a:pt x="5" y="32"/>
                </a:cubicBezTo>
                <a:cubicBezTo>
                  <a:pt x="5" y="33"/>
                  <a:pt x="6" y="34"/>
                  <a:pt x="6" y="34"/>
                </a:cubicBezTo>
                <a:cubicBezTo>
                  <a:pt x="7" y="35"/>
                  <a:pt x="8" y="35"/>
                  <a:pt x="9" y="35"/>
                </a:cubicBezTo>
                <a:cubicBezTo>
                  <a:pt x="33" y="35"/>
                  <a:pt x="33" y="35"/>
                  <a:pt x="33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6"/>
                  <a:pt x="35" y="36"/>
                  <a:pt x="35" y="36"/>
                </a:cubicBezTo>
                <a:cubicBezTo>
                  <a:pt x="39" y="42"/>
                  <a:pt x="39" y="42"/>
                  <a:pt x="39" y="42"/>
                </a:cubicBezTo>
                <a:cubicBezTo>
                  <a:pt x="40" y="37"/>
                  <a:pt x="40" y="37"/>
                  <a:pt x="40" y="37"/>
                </a:cubicBezTo>
                <a:cubicBezTo>
                  <a:pt x="40" y="35"/>
                  <a:pt x="40" y="35"/>
                  <a:pt x="40" y="35"/>
                </a:cubicBezTo>
                <a:cubicBezTo>
                  <a:pt x="42" y="35"/>
                  <a:pt x="42" y="35"/>
                  <a:pt x="42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8" y="35"/>
                  <a:pt x="49" y="35"/>
                  <a:pt x="49" y="34"/>
                </a:cubicBezTo>
                <a:cubicBezTo>
                  <a:pt x="50" y="34"/>
                  <a:pt x="50" y="33"/>
                  <a:pt x="50" y="32"/>
                </a:cubicBezTo>
                <a:cubicBezTo>
                  <a:pt x="50" y="8"/>
                  <a:pt x="50" y="8"/>
                  <a:pt x="50" y="8"/>
                </a:cubicBezTo>
                <a:cubicBezTo>
                  <a:pt x="50" y="7"/>
                  <a:pt x="50" y="7"/>
                  <a:pt x="49" y="6"/>
                </a:cubicBezTo>
                <a:cubicBezTo>
                  <a:pt x="49" y="5"/>
                  <a:pt x="48" y="5"/>
                  <a:pt x="47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0DB1124-8464-45FA-92B4-49D8410E0B28}"/>
              </a:ext>
            </a:extLst>
          </p:cNvPr>
          <p:cNvSpPr/>
          <p:nvPr/>
        </p:nvSpPr>
        <p:spPr>
          <a:xfrm>
            <a:off x="253999" y="982437"/>
            <a:ext cx="8677059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lvl="0" indent="-635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Times New Roman"/>
                <a:ea typeface="宋体"/>
              </a:rPr>
              <a:t>纯虚函数只有函数的名字而不具备函数的功能，不能被调用</a:t>
            </a:r>
            <a:endParaRPr lang="en-US" altLang="zh-CN" sz="2400" b="1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marL="287338" lvl="0" indent="-6350" fontAlgn="base">
              <a:spcBef>
                <a:spcPct val="20000"/>
              </a:spcBef>
              <a:spcAft>
                <a:spcPct val="0"/>
              </a:spcAft>
            </a:pPr>
            <a:endParaRPr lang="en-US" altLang="zh-CN" sz="2400" b="1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marL="287338" lvl="0" indent="-635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Times New Roman"/>
                <a:ea typeface="宋体"/>
              </a:rPr>
              <a:t>在派生类中对此函数提供定义后，它才能被调用</a:t>
            </a:r>
            <a:endParaRPr lang="en-US" altLang="zh-CN" sz="2400" b="1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marL="287338" lvl="0" indent="-6350" fontAlgn="base">
              <a:spcBef>
                <a:spcPct val="2000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marL="287338" lvl="0" indent="-635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Times New Roman"/>
                <a:ea typeface="宋体"/>
              </a:rPr>
              <a:t>纯虚函数的作用是在基类中为其派生类保留一个函数的名字，以便派生类根据需要对它进行定义，实现多态性</a:t>
            </a:r>
            <a:endParaRPr lang="en-US" altLang="zh-CN" sz="2400" b="1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marL="287338" lvl="0" indent="-6350" fontAlgn="base">
              <a:spcBef>
                <a:spcPct val="2000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marL="287338" lvl="0" indent="-635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Times New Roman"/>
                <a:ea typeface="宋体"/>
              </a:rPr>
              <a:t>如果在一个类中声明了纯虚函数，而在其派生类中没有对该函数定义，则该虚函数在派生类中仍然为纯虚函数</a:t>
            </a:r>
          </a:p>
        </p:txBody>
      </p:sp>
    </p:spTree>
    <p:extLst>
      <p:ext uri="{BB962C8B-B14F-4D97-AF65-F5344CB8AC3E}">
        <p14:creationId xmlns:p14="http://schemas.microsoft.com/office/powerpoint/2010/main" val="3195068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106062" y="1088830"/>
            <a:ext cx="2960915" cy="2960915"/>
            <a:chOff x="3106056" y="885627"/>
            <a:chExt cx="2960915" cy="2960915"/>
          </a:xfrm>
        </p:grpSpPr>
        <p:sp>
          <p:nvSpPr>
            <p:cNvPr id="2" name="椭圆 1"/>
            <p:cNvSpPr/>
            <p:nvPr/>
          </p:nvSpPr>
          <p:spPr>
            <a:xfrm>
              <a:off x="3106056" y="885627"/>
              <a:ext cx="2960915" cy="2960915"/>
            </a:xfrm>
            <a:prstGeom prst="ellipse">
              <a:avLst/>
            </a:prstGeom>
            <a:ln>
              <a:noFill/>
            </a:ln>
            <a:effectLst>
              <a:outerShdw blurRad="63500" dist="38100" dir="2700000" algn="tl" rotWithShape="0">
                <a:prstClr val="black">
                  <a:alpha val="5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556336" y="1703290"/>
              <a:ext cx="2031325" cy="1137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抽象类</a:t>
              </a:r>
              <a:endPara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提供统一接口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4786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F15B21">
              <a:alpha val="40000"/>
            </a:srgb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</Words>
  <Application>Microsoft Office PowerPoint</Application>
  <PresentationFormat>全屏显示(16:9)</PresentationFormat>
  <Paragraphs>65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微软雅黑 Light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2024-12-25T03:10:04Z</dcterms:modified>
</cp:coreProperties>
</file>