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6" r:id="rId2"/>
    <p:sldMasterId id="2147483732" r:id="rId3"/>
  </p:sldMasterIdLst>
  <p:notesMasterIdLst>
    <p:notesMasterId r:id="rId35"/>
  </p:notesMasterIdLst>
  <p:sldIdLst>
    <p:sldId id="257" r:id="rId4"/>
    <p:sldId id="263" r:id="rId5"/>
    <p:sldId id="259" r:id="rId6"/>
    <p:sldId id="266" r:id="rId7"/>
    <p:sldId id="267" r:id="rId8"/>
    <p:sldId id="269" r:id="rId9"/>
    <p:sldId id="270" r:id="rId10"/>
    <p:sldId id="292" r:id="rId11"/>
    <p:sldId id="271" r:id="rId12"/>
    <p:sldId id="275" r:id="rId13"/>
    <p:sldId id="293" r:id="rId14"/>
    <p:sldId id="276" r:id="rId15"/>
    <p:sldId id="274" r:id="rId16"/>
    <p:sldId id="272" r:id="rId17"/>
    <p:sldId id="277" r:id="rId18"/>
    <p:sldId id="278" r:id="rId19"/>
    <p:sldId id="273" r:id="rId20"/>
    <p:sldId id="268" r:id="rId21"/>
    <p:sldId id="279" r:id="rId22"/>
    <p:sldId id="281" r:id="rId23"/>
    <p:sldId id="280" r:id="rId24"/>
    <p:sldId id="282" r:id="rId25"/>
    <p:sldId id="283" r:id="rId26"/>
    <p:sldId id="284" r:id="rId27"/>
    <p:sldId id="285" r:id="rId28"/>
    <p:sldId id="286" r:id="rId29"/>
    <p:sldId id="288" r:id="rId30"/>
    <p:sldId id="289" r:id="rId31"/>
    <p:sldId id="287" r:id="rId32"/>
    <p:sldId id="290" r:id="rId33"/>
    <p:sldId id="291" r:id="rId3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75547" autoAdjust="0"/>
  </p:normalViewPr>
  <p:slideViewPr>
    <p:cSldViewPr>
      <p:cViewPr varScale="1">
        <p:scale>
          <a:sx n="72" d="100"/>
          <a:sy n="72" d="100"/>
        </p:scale>
        <p:origin x="1086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tableStyles" Target="tableStyles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8D6421-001A-4D29-B779-36A667ACA53C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17E50D-3B44-4676-9900-7FCF76D301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0791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7E50D-3B44-4676-9900-7FCF76D301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62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7E50D-3B44-4676-9900-7FCF76D301D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6628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主动终止循环。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7E50D-3B44-4676-9900-7FCF76D301D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6628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continue</a:t>
            </a:r>
            <a:r>
              <a:rPr lang="zh-CN" altLang="en-US" dirty="0"/>
              <a:t>主动终止本次循环。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7E50D-3B44-4676-9900-7FCF76D301D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662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Break</a:t>
            </a:r>
            <a:r>
              <a:rPr lang="zh-CN" altLang="en-US" dirty="0"/>
              <a:t>主动终止循环。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7E50D-3B44-4676-9900-7FCF76D301D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6628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7E50D-3B44-4676-9900-7FCF76D301D0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6628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  <a:r>
              <a:rPr lang="en-US" altLang="zh-CN" dirty="0"/>
              <a:t>for</a:t>
            </a:r>
            <a:r>
              <a:rPr lang="zh-CN" altLang="en-US" dirty="0"/>
              <a:t>，圆括号内包含三个表达式，用分号分隔，重复执行的循环体被包含在一对花括号中。</a:t>
            </a:r>
            <a:endParaRPr lang="en-US" altLang="zh-CN" dirty="0"/>
          </a:p>
          <a:p>
            <a:r>
              <a:rPr lang="zh-CN" altLang="en-US" dirty="0"/>
              <a:t>执行顺序如流程图所示。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7E50D-3B44-4676-9900-7FCF76D301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6628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7E50D-3B44-4676-9900-7FCF76D301D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2010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7E50D-3B44-4676-9900-7FCF76D301D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6628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7E50D-3B44-4676-9900-7FCF76D301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3616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  <a:r>
              <a:rPr lang="en-US" altLang="zh-CN" dirty="0"/>
              <a:t>while</a:t>
            </a:r>
            <a:r>
              <a:rPr lang="zh-CN" altLang="en-US" dirty="0"/>
              <a:t>，圆括号内包含条件表达式，重复执行的循环体和迭代表达式都被包含在一对花括号中。</a:t>
            </a:r>
            <a:endParaRPr lang="en-US" altLang="zh-CN" dirty="0"/>
          </a:p>
          <a:p>
            <a:r>
              <a:rPr lang="zh-CN" altLang="en-US" dirty="0"/>
              <a:t>执行顺序如流程图所示。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7E50D-3B44-4676-9900-7FCF76D301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6628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17E50D-3B44-4676-9900-7FCF76D301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8735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7E50D-3B44-4676-9900-7FCF76D301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662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关键字</a:t>
            </a:r>
            <a:r>
              <a:rPr lang="en-US" altLang="zh-CN" dirty="0"/>
              <a:t>do</a:t>
            </a:r>
            <a:r>
              <a:rPr lang="zh-CN" altLang="en-US" dirty="0"/>
              <a:t>在前，循环体在中间，</a:t>
            </a:r>
            <a:r>
              <a:rPr lang="en-US" altLang="zh-CN" dirty="0"/>
              <a:t>while</a:t>
            </a:r>
            <a:r>
              <a:rPr lang="zh-CN" altLang="en-US" dirty="0"/>
              <a:t>在后，圆括号内包含条件表达式，分号作为语句结束。</a:t>
            </a:r>
            <a:endParaRPr lang="en-US" altLang="zh-CN" dirty="0"/>
          </a:p>
          <a:p>
            <a:r>
              <a:rPr lang="zh-CN" altLang="en-US" dirty="0"/>
              <a:t>执行顺序如流程图所示。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17E50D-3B44-4676-9900-7FCF76D301D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466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1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对角圆角矩形 5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4174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对角圆角矩形 5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对角圆角矩形 5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58949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94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94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6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2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空白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7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7" y="4589530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94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94" y="2665379"/>
            <a:ext cx="3655181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  <a:lvl6pPr marL="2286000" indent="0">
              <a:buNone/>
              <a:defRPr sz="1800"/>
            </a:lvl6pPr>
            <a:lvl7pPr marL="2743200" indent="0">
              <a:buNone/>
              <a:defRPr sz="1800"/>
            </a:lvl7pPr>
            <a:lvl8pPr marL="3200400" indent="0">
              <a:buNone/>
              <a:defRPr sz="1800"/>
            </a:lvl8pPr>
            <a:lvl9pPr marL="3657600" indent="0">
              <a:buNone/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0" Type="http://schemas.openxmlformats.org/officeDocument/2006/relationships/slideLayout" Target="../slideLayouts/slideLayout11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42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423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42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1476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4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417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41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  <p:sldLayoutId id="214748368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BA3443-E751-4486-9410-B5E176ACCAA3}" type="datetimeFigureOut">
              <a:rPr lang="zh-CN" altLang="en-US" smtClean="0"/>
              <a:t>2024/9/24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8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8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E66DD-AA9C-4421-87F4-DEA0AA55042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gif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gi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圆角矩形 10"/>
          <p:cNvSpPr/>
          <p:nvPr/>
        </p:nvSpPr>
        <p:spPr>
          <a:xfrm>
            <a:off x="2288380" y="2603500"/>
            <a:ext cx="4299843" cy="1320800"/>
          </a:xfrm>
          <a:prstGeom prst="roundRect">
            <a:avLst>
              <a:gd name="adj" fmla="val 18269"/>
            </a:avLst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 descr="A000220150319H47P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340995" y="3429004"/>
            <a:ext cx="1947386" cy="2995295"/>
          </a:xfrm>
          <a:prstGeom prst="rect">
            <a:avLst/>
          </a:prstGeom>
        </p:spPr>
      </p:pic>
      <p:cxnSp>
        <p:nvCxnSpPr>
          <p:cNvPr id="8" name="直接连接符 7"/>
          <p:cNvCxnSpPr>
            <a:cxnSpLocks/>
          </p:cNvCxnSpPr>
          <p:nvPr/>
        </p:nvCxnSpPr>
        <p:spPr>
          <a:xfrm>
            <a:off x="4220654" y="4164023"/>
            <a:ext cx="435293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grpSp>
        <p:nvGrpSpPr>
          <p:cNvPr id="12" name="组合 11"/>
          <p:cNvGrpSpPr/>
          <p:nvPr/>
        </p:nvGrpSpPr>
        <p:grpSpPr>
          <a:xfrm>
            <a:off x="2107411" y="2707005"/>
            <a:ext cx="4768846" cy="1299845"/>
            <a:chOff x="5325" y="4274"/>
            <a:chExt cx="13069" cy="2047"/>
          </a:xfrm>
        </p:grpSpPr>
        <p:sp>
          <p:nvSpPr>
            <p:cNvPr id="7" name="文本框 6"/>
            <p:cNvSpPr txBox="1"/>
            <p:nvPr/>
          </p:nvSpPr>
          <p:spPr>
            <a:xfrm>
              <a:off x="5325" y="4274"/>
              <a:ext cx="13069" cy="121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4400" b="1" dirty="0">
                  <a:solidFill>
                    <a:schemeClr val="accent6"/>
                  </a:solidFill>
                </a:rPr>
                <a:t>循 环 控 制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5325" y="5400"/>
              <a:ext cx="13069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b="1" dirty="0">
                  <a:solidFill>
                    <a:schemeClr val="accent6"/>
                  </a:solidFill>
                </a:rPr>
                <a:t>LOOP</a:t>
              </a:r>
              <a:endParaRPr sz="3200" b="1" dirty="0">
                <a:solidFill>
                  <a:schemeClr val="accent6"/>
                </a:solidFill>
              </a:endParaRPr>
            </a:p>
          </p:txBody>
        </p:sp>
      </p:grpSp>
      <p:pic>
        <p:nvPicPr>
          <p:cNvPr id="2" name="图片 1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/>
              </a:clrFrom>
              <a:clrTo>
                <a:srgbClr val="F5F5F5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270" y="476672"/>
            <a:ext cx="3721914" cy="2101787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370" y="4509120"/>
            <a:ext cx="2176928" cy="16326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833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9217" name="Picture 1" descr="C:\Users\yangliu\AppData\Roaming\Tencent\Users\7593973\QQ\WinTemp\RichOle\D2IK976OBIWQ$_TS8EX75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244" y="490364"/>
            <a:ext cx="8029670" cy="5877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7003711" y="2996952"/>
            <a:ext cx="1944216" cy="864096"/>
          </a:xfrm>
          <a:prstGeom prst="cloudCallout">
            <a:avLst>
              <a:gd name="adj1" fmla="val -116713"/>
              <a:gd name="adj2" fmla="val 317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循环条件</a:t>
            </a:r>
          </a:p>
        </p:txBody>
      </p:sp>
      <p:sp>
        <p:nvSpPr>
          <p:cNvPr id="8" name="云形标注 7"/>
          <p:cNvSpPr/>
          <p:nvPr/>
        </p:nvSpPr>
        <p:spPr>
          <a:xfrm>
            <a:off x="5685386" y="2344019"/>
            <a:ext cx="1784449" cy="864096"/>
          </a:xfrm>
          <a:prstGeom prst="cloudCallout">
            <a:avLst>
              <a:gd name="adj1" fmla="val -153364"/>
              <a:gd name="adj2" fmla="val 35846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循环变量初始化</a:t>
            </a:r>
          </a:p>
        </p:txBody>
      </p:sp>
      <p:sp>
        <p:nvSpPr>
          <p:cNvPr id="12" name="云形标注 11"/>
          <p:cNvSpPr/>
          <p:nvPr/>
        </p:nvSpPr>
        <p:spPr>
          <a:xfrm>
            <a:off x="539552" y="3951058"/>
            <a:ext cx="775372" cy="1188132"/>
          </a:xfrm>
          <a:prstGeom prst="cloudCallout">
            <a:avLst>
              <a:gd name="adj1" fmla="val 97937"/>
              <a:gd name="adj2" fmla="val -1438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循环体</a:t>
            </a:r>
          </a:p>
        </p:txBody>
      </p:sp>
      <p:sp>
        <p:nvSpPr>
          <p:cNvPr id="11" name="云形标注 10"/>
          <p:cNvSpPr/>
          <p:nvPr/>
        </p:nvSpPr>
        <p:spPr>
          <a:xfrm>
            <a:off x="5148064" y="3897052"/>
            <a:ext cx="3016273" cy="648072"/>
          </a:xfrm>
          <a:prstGeom prst="cloudCallout">
            <a:avLst>
              <a:gd name="adj1" fmla="val -93328"/>
              <a:gd name="adj2" fmla="val -295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循环变量迭代</a:t>
            </a:r>
          </a:p>
        </p:txBody>
      </p:sp>
    </p:spTree>
    <p:extLst>
      <p:ext uri="{BB962C8B-B14F-4D97-AF65-F5344CB8AC3E}">
        <p14:creationId xmlns:p14="http://schemas.microsoft.com/office/powerpoint/2010/main" val="226167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8" grpId="0" animBg="1"/>
      <p:bldP spid="12" grpId="0" animBg="1"/>
      <p:bldP spid="1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-2457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130" y="470539"/>
            <a:ext cx="817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6"/>
                </a:solidFill>
              </a:rPr>
              <a:t>练</a:t>
            </a:r>
            <a:r>
              <a:rPr lang="en-US" altLang="zh-CN" sz="2800" b="1" dirty="0">
                <a:solidFill>
                  <a:schemeClr val="accent6"/>
                </a:solidFill>
              </a:rPr>
              <a:t>2</a:t>
            </a:r>
            <a:r>
              <a:rPr lang="zh-CN" altLang="en-US" sz="2800" b="1" dirty="0">
                <a:solidFill>
                  <a:schemeClr val="accent6"/>
                </a:solidFill>
              </a:rPr>
              <a:t>：个位数不为</a:t>
            </a:r>
            <a:r>
              <a:rPr lang="en-US" altLang="zh-CN" sz="2800" b="1" dirty="0">
                <a:solidFill>
                  <a:schemeClr val="accent6"/>
                </a:solidFill>
              </a:rPr>
              <a:t>0</a:t>
            </a:r>
            <a:r>
              <a:rPr lang="zh-CN" altLang="en-US" sz="2800" b="1">
                <a:solidFill>
                  <a:schemeClr val="accent6"/>
                </a:solidFill>
              </a:rPr>
              <a:t>的十进制</a:t>
            </a:r>
            <a:r>
              <a:rPr lang="zh-CN" altLang="en-US" sz="2800" b="1" dirty="0">
                <a:solidFill>
                  <a:schemeClr val="accent6"/>
                </a:solidFill>
              </a:rPr>
              <a:t>正整数逆序输出</a:t>
            </a: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6F919C10-55BD-423F-BEB9-15263DE75922}"/>
              </a:ext>
            </a:extLst>
          </p:cNvPr>
          <p:cNvSpPr txBox="1"/>
          <p:nvPr/>
        </p:nvSpPr>
        <p:spPr>
          <a:xfrm>
            <a:off x="971600" y="1772816"/>
            <a:ext cx="6288309" cy="1830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输入一个十进制数，例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12345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输出对应的逆序数值，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54321</a:t>
            </a:r>
          </a:p>
          <a:p>
            <a:pPr>
              <a:lnSpc>
                <a:spcPct val="150000"/>
              </a:lnSpc>
            </a:pP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6923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289" name="Picture 1" descr="C:\Users\yangliu\AppData\Roaming\Tencent\Users\7593973\QQ\WinTemp\RichOle\WB}{CZ3M[@P][8)7HLPLU}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330200"/>
            <a:ext cx="6742193" cy="6123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云形标注 10"/>
          <p:cNvSpPr/>
          <p:nvPr/>
        </p:nvSpPr>
        <p:spPr>
          <a:xfrm>
            <a:off x="7003710" y="4856888"/>
            <a:ext cx="1945027" cy="876367"/>
          </a:xfrm>
          <a:prstGeom prst="cloudCallout">
            <a:avLst>
              <a:gd name="adj1" fmla="val -113768"/>
              <a:gd name="adj2" fmla="val -1202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每次去掉末尾数字</a:t>
            </a:r>
          </a:p>
        </p:txBody>
      </p:sp>
      <p:sp>
        <p:nvSpPr>
          <p:cNvPr id="8" name="云形标注 7"/>
          <p:cNvSpPr/>
          <p:nvPr/>
        </p:nvSpPr>
        <p:spPr>
          <a:xfrm>
            <a:off x="5180724" y="2122119"/>
            <a:ext cx="1784449" cy="864096"/>
          </a:xfrm>
          <a:prstGeom prst="cloudCallout">
            <a:avLst>
              <a:gd name="adj1" fmla="val -89868"/>
              <a:gd name="adj2" fmla="val 12556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只要该数不为</a:t>
            </a:r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10" name="云形标注 9"/>
          <p:cNvSpPr/>
          <p:nvPr/>
        </p:nvSpPr>
        <p:spPr>
          <a:xfrm>
            <a:off x="6971258" y="3068960"/>
            <a:ext cx="1944216" cy="1186977"/>
          </a:xfrm>
          <a:prstGeom prst="cloudCallout">
            <a:avLst>
              <a:gd name="adj1" fmla="val -107511"/>
              <a:gd name="adj2" fmla="val 7221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输出此时最末尾的数字</a:t>
            </a:r>
          </a:p>
        </p:txBody>
      </p:sp>
    </p:spTree>
    <p:extLst>
      <p:ext uri="{BB962C8B-B14F-4D97-AF65-F5344CB8AC3E}">
        <p14:creationId xmlns:p14="http://schemas.microsoft.com/office/powerpoint/2010/main" val="2957207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  <p:bldP spid="1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A000220150318F63P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90" y="1594173"/>
            <a:ext cx="1412558" cy="2548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91653" y="621849"/>
            <a:ext cx="61848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Axure Handwriting" pitchFamily="34" charset="0"/>
                <a:cs typeface="Arial" pitchFamily="34" charset="0"/>
              </a:rPr>
              <a:t>while</a:t>
            </a:r>
            <a:r>
              <a:rPr lang="en-US" altLang="zh-CN" sz="2800" b="1" i="1" dirty="0">
                <a:solidFill>
                  <a:srgbClr val="7030A0"/>
                </a:solidFill>
                <a:latin typeface="Axure Handwriting" pitchFamily="34" charset="0"/>
                <a:cs typeface="Arial" pitchFamily="34" charset="0"/>
              </a:rPr>
              <a:t>(</a:t>
            </a:r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condition</a:t>
            </a:r>
            <a:r>
              <a:rPr lang="en-US" altLang="zh-CN" sz="2800" b="1" i="1" dirty="0">
                <a:solidFill>
                  <a:srgbClr val="7030A0"/>
                </a:solidFill>
                <a:latin typeface="Axure Handwriting" pitchFamily="34" charset="0"/>
                <a:cs typeface="Arial" pitchFamily="34" charset="0"/>
              </a:rPr>
              <a:t>)</a:t>
            </a:r>
          </a:p>
          <a:p>
            <a:pPr algn="l"/>
            <a:r>
              <a:rPr lang="en-US" altLang="zh-CN" sz="2800" b="1" i="1" dirty="0">
                <a:solidFill>
                  <a:srgbClr val="7030A0"/>
                </a:solidFill>
                <a:latin typeface="Axure Handwriting" pitchFamily="34" charset="0"/>
                <a:cs typeface="Arial" pitchFamily="34" charset="0"/>
              </a:rPr>
              <a:t>{</a:t>
            </a:r>
          </a:p>
          <a:p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      </a:t>
            </a:r>
            <a:r>
              <a:rPr lang="en-US" altLang="zh-CN" sz="2800" b="1" i="1" dirty="0">
                <a:solidFill>
                  <a:srgbClr val="002060"/>
                </a:solidFill>
                <a:latin typeface="Axure Handwriting" pitchFamily="34" charset="0"/>
                <a:cs typeface="Arial" pitchFamily="34" charset="0"/>
              </a:rPr>
              <a:t>statements</a:t>
            </a:r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;</a:t>
            </a:r>
          </a:p>
          <a:p>
            <a:r>
              <a:rPr lang="en-US" altLang="zh-CN" sz="2800" b="1" i="1" dirty="0">
                <a:solidFill>
                  <a:srgbClr val="7030A0"/>
                </a:solidFill>
                <a:latin typeface="Axure Handwriting" pitchFamily="34" charset="0"/>
                <a:cs typeface="Arial" pitchFamily="34" charset="0"/>
              </a:rPr>
              <a:t>}</a:t>
            </a:r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 </a:t>
            </a:r>
            <a:endParaRPr lang="zh-CN" altLang="en-US" sz="2800" b="1" i="1" dirty="0">
              <a:solidFill>
                <a:srgbClr val="7030A0"/>
              </a:solidFill>
              <a:latin typeface="Axure Handwriting" pitchFamily="34" charset="0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4430" y="5445224"/>
            <a:ext cx="933754" cy="431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E4A12C06-22B1-4C7E-861F-70BBBF430395}"/>
              </a:ext>
            </a:extLst>
          </p:cNvPr>
          <p:cNvSpPr txBox="1"/>
          <p:nvPr/>
        </p:nvSpPr>
        <p:spPr>
          <a:xfrm>
            <a:off x="2390377" y="2962173"/>
            <a:ext cx="628830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先条件测试，再执行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事件驱动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63491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A000220150318F63P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662687"/>
            <a:ext cx="1412558" cy="2548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544" y="779887"/>
            <a:ext cx="388843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rgbClr val="002060"/>
                </a:solidFill>
                <a:latin typeface="Axure Handwriting" pitchFamily="34" charset="0"/>
                <a:cs typeface="Arial" pitchFamily="34" charset="0"/>
              </a:rPr>
              <a:t>初始化表达式 </a:t>
            </a:r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; </a:t>
            </a:r>
          </a:p>
          <a:p>
            <a:r>
              <a:rPr lang="en-US" altLang="zh-CN" sz="2800" b="1" i="1" dirty="0">
                <a:solidFill>
                  <a:srgbClr val="FF0000"/>
                </a:solidFill>
                <a:latin typeface="Axure Handwriting" pitchFamily="34" charset="0"/>
                <a:cs typeface="Arial" pitchFamily="34" charset="0"/>
              </a:rPr>
              <a:t>do </a:t>
            </a:r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{</a:t>
            </a:r>
          </a:p>
          <a:p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      </a:t>
            </a:r>
            <a:r>
              <a:rPr lang="zh-CN" altLang="en-US" sz="2800" b="1" i="1" dirty="0">
                <a:solidFill>
                  <a:srgbClr val="002060"/>
                </a:solidFill>
                <a:latin typeface="Axure Handwriting" pitchFamily="34" charset="0"/>
                <a:cs typeface="Arial" pitchFamily="34" charset="0"/>
              </a:rPr>
              <a:t>循环体</a:t>
            </a:r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; </a:t>
            </a:r>
          </a:p>
          <a:p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     </a:t>
            </a:r>
            <a:r>
              <a:rPr lang="zh-CN" altLang="en-US" sz="2800" b="1" i="1" dirty="0">
                <a:solidFill>
                  <a:srgbClr val="002060"/>
                </a:solidFill>
                <a:latin typeface="Axure Handwriting" pitchFamily="34" charset="0"/>
                <a:cs typeface="Arial" pitchFamily="34" charset="0"/>
              </a:rPr>
              <a:t>迭代表达式 </a:t>
            </a:r>
            <a:r>
              <a:rPr lang="en-US" altLang="zh-CN" sz="2800" b="1" i="1" dirty="0">
                <a:solidFill>
                  <a:srgbClr val="002060"/>
                </a:solidFill>
                <a:latin typeface="Axure Handwriting" pitchFamily="34" charset="0"/>
                <a:cs typeface="Arial" pitchFamily="34" charset="0"/>
              </a:rPr>
              <a:t>;</a:t>
            </a:r>
            <a:endParaRPr lang="en-US" altLang="zh-CN" sz="2800" b="1" i="1" dirty="0">
              <a:solidFill>
                <a:schemeClr val="accent6"/>
              </a:solidFill>
              <a:latin typeface="Axure Handwriting" pitchFamily="34" charset="0"/>
              <a:cs typeface="Arial" pitchFamily="34" charset="0"/>
            </a:endParaRPr>
          </a:p>
          <a:p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}</a:t>
            </a:r>
            <a:r>
              <a:rPr lang="en-US" altLang="zh-CN" sz="2800" b="1" i="1" dirty="0">
                <a:solidFill>
                  <a:srgbClr val="FF0000"/>
                </a:solidFill>
                <a:latin typeface="Axure Handwriting" pitchFamily="34" charset="0"/>
                <a:cs typeface="Arial" pitchFamily="34" charset="0"/>
              </a:rPr>
              <a:t> while</a:t>
            </a:r>
            <a:r>
              <a:rPr lang="en-US" altLang="zh-CN" sz="2800" b="1" i="1" dirty="0">
                <a:solidFill>
                  <a:srgbClr val="0070C0"/>
                </a:solidFill>
                <a:latin typeface="Axure Handwriting" pitchFamily="34" charset="0"/>
                <a:cs typeface="Arial" pitchFamily="34" charset="0"/>
              </a:rPr>
              <a:t>( </a:t>
            </a:r>
            <a:r>
              <a:rPr lang="zh-CN" altLang="en-US" sz="2800" b="1" i="1" dirty="0">
                <a:solidFill>
                  <a:srgbClr val="002060"/>
                </a:solidFill>
                <a:latin typeface="Axure Handwriting" pitchFamily="34" charset="0"/>
                <a:cs typeface="Arial" pitchFamily="34" charset="0"/>
              </a:rPr>
              <a:t>条件表达式 </a:t>
            </a:r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)</a:t>
            </a:r>
            <a:r>
              <a:rPr lang="zh-CN" altLang="en-US" sz="2800" b="1" i="1" dirty="0">
                <a:solidFill>
                  <a:srgbClr val="FF0000"/>
                </a:solidFill>
                <a:latin typeface="Axure Handwriting" pitchFamily="34" charset="0"/>
                <a:cs typeface="Arial" pitchFamily="34" charset="0"/>
              </a:rPr>
              <a:t>；</a:t>
            </a:r>
            <a:endParaRPr lang="en-US" altLang="zh-CN" sz="2800" b="1" i="1" dirty="0">
              <a:solidFill>
                <a:srgbClr val="FF0000"/>
              </a:solidFill>
              <a:latin typeface="Axure Handwriting" pitchFamily="34" charset="0"/>
              <a:cs typeface="Arial" pitchFamily="34" charset="0"/>
            </a:endParaRPr>
          </a:p>
          <a:p>
            <a:endParaRPr lang="zh-CN" altLang="en-US" sz="2800" b="1" i="1" dirty="0">
              <a:solidFill>
                <a:schemeClr val="accent6"/>
              </a:solidFill>
              <a:latin typeface="Axure Handwriting" pitchFamily="34" charset="0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4430" y="5445224"/>
            <a:ext cx="933754" cy="431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194" name="Picture 2" descr="https://ss2.bdstatic.com/70cFvnSh_Q1YnxGkpoWK1HF6hhy/it/u=4103954799,2504399493&amp;fm=27&amp;gp=0.jp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520"/>
          <a:stretch/>
        </p:blipFill>
        <p:spPr bwMode="auto">
          <a:xfrm>
            <a:off x="5294430" y="401640"/>
            <a:ext cx="2634781" cy="6141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2027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3313" name="Picture 1" descr="C:\Users\yangliu\AppData\Roaming\Tencent\Users\7593973\QQ\WinTemp\RichOle\ODRC%)XPT9`0}9B]7M$2M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63" y="423391"/>
            <a:ext cx="6575948" cy="5917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云形标注 7"/>
          <p:cNvSpPr/>
          <p:nvPr/>
        </p:nvSpPr>
        <p:spPr>
          <a:xfrm>
            <a:off x="6490104" y="1872640"/>
            <a:ext cx="1784449" cy="864096"/>
          </a:xfrm>
          <a:prstGeom prst="cloudCallout">
            <a:avLst>
              <a:gd name="adj1" fmla="val -118831"/>
              <a:gd name="adj2" fmla="val 10716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循环变量初始化</a:t>
            </a:r>
          </a:p>
        </p:txBody>
      </p:sp>
      <p:sp>
        <p:nvSpPr>
          <p:cNvPr id="12" name="云形标注 11"/>
          <p:cNvSpPr/>
          <p:nvPr/>
        </p:nvSpPr>
        <p:spPr>
          <a:xfrm>
            <a:off x="644014" y="3804912"/>
            <a:ext cx="1047666" cy="1188132"/>
          </a:xfrm>
          <a:prstGeom prst="cloudCallout">
            <a:avLst>
              <a:gd name="adj1" fmla="val 99488"/>
              <a:gd name="adj2" fmla="val -769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循环体</a:t>
            </a:r>
          </a:p>
        </p:txBody>
      </p:sp>
      <p:sp>
        <p:nvSpPr>
          <p:cNvPr id="11" name="云形标注 10"/>
          <p:cNvSpPr/>
          <p:nvPr/>
        </p:nvSpPr>
        <p:spPr>
          <a:xfrm>
            <a:off x="7382329" y="3415004"/>
            <a:ext cx="1508136" cy="884228"/>
          </a:xfrm>
          <a:prstGeom prst="cloudCallout">
            <a:avLst>
              <a:gd name="adj1" fmla="val -142096"/>
              <a:gd name="adj2" fmla="val 9371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循环变量迭代</a:t>
            </a:r>
          </a:p>
        </p:txBody>
      </p:sp>
      <p:sp>
        <p:nvSpPr>
          <p:cNvPr id="10" name="云形标注 9"/>
          <p:cNvSpPr/>
          <p:nvPr/>
        </p:nvSpPr>
        <p:spPr>
          <a:xfrm>
            <a:off x="6192181" y="5476450"/>
            <a:ext cx="1944216" cy="864096"/>
          </a:xfrm>
          <a:prstGeom prst="cloudCallout">
            <a:avLst>
              <a:gd name="adj1" fmla="val -116713"/>
              <a:gd name="adj2" fmla="val -68135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循环条件</a:t>
            </a:r>
          </a:p>
        </p:txBody>
      </p:sp>
    </p:spTree>
    <p:extLst>
      <p:ext uri="{BB962C8B-B14F-4D97-AF65-F5344CB8AC3E}">
        <p14:creationId xmlns:p14="http://schemas.microsoft.com/office/powerpoint/2010/main" val="3360422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2" grpId="0" animBg="1"/>
      <p:bldP spid="11" grpId="0" animBg="1"/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337" name="Picture 1" descr="C:\Users\yangliu\AppData\Roaming\Tencent\Users\7593973\QQ\WinTemp\RichOle\C9E5V]JNUCZFG7NQA7ICRA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336" y="587759"/>
            <a:ext cx="8545327" cy="5682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58705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A000220150318F63P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90" y="1594173"/>
            <a:ext cx="1412558" cy="2548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91653" y="1052736"/>
            <a:ext cx="61848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i="1" dirty="0">
                <a:solidFill>
                  <a:srgbClr val="FF0000"/>
                </a:solidFill>
                <a:latin typeface="Axure Handwriting" pitchFamily="34" charset="0"/>
                <a:cs typeface="Arial" pitchFamily="34" charset="0"/>
              </a:rPr>
              <a:t>do </a:t>
            </a:r>
          </a:p>
          <a:p>
            <a:pPr algn="l"/>
            <a:r>
              <a:rPr lang="en-US" altLang="zh-CN" sz="2800" b="1" i="1" dirty="0">
                <a:solidFill>
                  <a:srgbClr val="7030A0"/>
                </a:solidFill>
                <a:latin typeface="Axure Handwriting" pitchFamily="34" charset="0"/>
                <a:cs typeface="Arial" pitchFamily="34" charset="0"/>
              </a:rPr>
              <a:t>{</a:t>
            </a:r>
          </a:p>
          <a:p>
            <a:pPr algn="l"/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      </a:t>
            </a:r>
            <a:r>
              <a:rPr lang="en-US" altLang="zh-CN" sz="2800" b="1" i="1" dirty="0">
                <a:solidFill>
                  <a:srgbClr val="002060"/>
                </a:solidFill>
                <a:latin typeface="Axure Handwriting" pitchFamily="34" charset="0"/>
                <a:cs typeface="Arial" pitchFamily="34" charset="0"/>
              </a:rPr>
              <a:t>statements</a:t>
            </a:r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;</a:t>
            </a:r>
          </a:p>
          <a:p>
            <a:r>
              <a:rPr lang="en-US" altLang="zh-CN" sz="2800" b="1" i="1" dirty="0">
                <a:solidFill>
                  <a:srgbClr val="7030A0"/>
                </a:solidFill>
                <a:latin typeface="Axure Handwriting" pitchFamily="34" charset="0"/>
                <a:cs typeface="Arial" pitchFamily="34" charset="0"/>
              </a:rPr>
              <a:t>}</a:t>
            </a:r>
            <a:r>
              <a:rPr lang="en-US" altLang="zh-CN" sz="2800" b="1" i="1" dirty="0">
                <a:solidFill>
                  <a:srgbClr val="FF0000"/>
                </a:solidFill>
                <a:latin typeface="Axure Handwriting" pitchFamily="34" charset="0"/>
                <a:cs typeface="Arial" pitchFamily="34" charset="0"/>
              </a:rPr>
              <a:t> while</a:t>
            </a:r>
            <a:r>
              <a:rPr lang="en-US" altLang="zh-CN" sz="2800" b="1" i="1" dirty="0">
                <a:solidFill>
                  <a:srgbClr val="7030A0"/>
                </a:solidFill>
                <a:latin typeface="Axure Handwriting" pitchFamily="34" charset="0"/>
                <a:cs typeface="Arial" pitchFamily="34" charset="0"/>
              </a:rPr>
              <a:t>(</a:t>
            </a:r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condition</a:t>
            </a:r>
            <a:r>
              <a:rPr lang="en-US" altLang="zh-CN" sz="2800" b="1" i="1" dirty="0">
                <a:solidFill>
                  <a:srgbClr val="7030A0"/>
                </a:solidFill>
                <a:latin typeface="Axure Handwriting" pitchFamily="34" charset="0"/>
                <a:cs typeface="Arial" pitchFamily="34" charset="0"/>
              </a:rPr>
              <a:t>);</a:t>
            </a:r>
            <a:endParaRPr lang="zh-CN" altLang="en-US" sz="2800" b="1" i="1" dirty="0">
              <a:solidFill>
                <a:srgbClr val="7030A0"/>
              </a:solidFill>
              <a:latin typeface="Axure Handwriting" pitchFamily="34" charset="0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4430" y="5445224"/>
            <a:ext cx="933754" cy="431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E4A12C06-22B1-4C7E-861F-70BBBF430395}"/>
              </a:ext>
            </a:extLst>
          </p:cNvPr>
          <p:cNvSpPr txBox="1"/>
          <p:nvPr/>
        </p:nvSpPr>
        <p:spPr>
          <a:xfrm>
            <a:off x="2390377" y="2962173"/>
            <a:ext cx="628830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先执行，再条件测试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事件驱动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循环体至少执行一次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注意：分号作为结束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674449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130" y="470539"/>
            <a:ext cx="817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6"/>
                </a:solidFill>
              </a:rPr>
              <a:t>三种循环语句小结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A12C06-22B1-4C7E-861F-70BBBF430395}"/>
              </a:ext>
            </a:extLst>
          </p:cNvPr>
          <p:cNvSpPr txBox="1"/>
          <p:nvPr/>
        </p:nvSpPr>
        <p:spPr>
          <a:xfrm>
            <a:off x="288130" y="1196752"/>
            <a:ext cx="866060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循环</a:t>
            </a:r>
            <a:r>
              <a:rPr lang="zh-CN" altLang="en-US" sz="2600" dirty="0">
                <a:solidFill>
                  <a:srgbClr val="FF0000"/>
                </a:solidFill>
                <a:latin typeface="Axure Handwriting" pitchFamily="34" charset="0"/>
                <a:sym typeface="+mn-ea"/>
              </a:rPr>
              <a:t>四要素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：初始条件、终止条件、循环体、迭代变化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三种语句是</a:t>
            </a:r>
            <a:r>
              <a:rPr lang="zh-CN" altLang="en-US" sz="2600" dirty="0">
                <a:solidFill>
                  <a:srgbClr val="FF0000"/>
                </a:solidFill>
                <a:latin typeface="Axure Handwriting" pitchFamily="34" charset="0"/>
                <a:sym typeface="+mn-ea"/>
              </a:rPr>
              <a:t>共通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的，都可以完成循环控制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600" dirty="0">
                <a:solidFill>
                  <a:srgbClr val="FF0000"/>
                </a:solidFill>
                <a:latin typeface="Axure Handwriting" pitchFamily="34" charset="0"/>
                <a:sym typeface="+mn-ea"/>
              </a:rPr>
              <a:t>for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语句适用于循环</a:t>
            </a:r>
            <a:r>
              <a:rPr lang="zh-CN" altLang="en-US" sz="2600" dirty="0">
                <a:solidFill>
                  <a:srgbClr val="FF0000"/>
                </a:solidFill>
                <a:latin typeface="Axure Handwriting" pitchFamily="34" charset="0"/>
                <a:sym typeface="+mn-ea"/>
              </a:rPr>
              <a:t>次数已知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的情况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600" dirty="0">
                <a:solidFill>
                  <a:srgbClr val="FF0000"/>
                </a:solidFill>
                <a:latin typeface="Axure Handwriting" pitchFamily="34" charset="0"/>
                <a:sym typeface="+mn-ea"/>
              </a:rPr>
              <a:t>while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和</a:t>
            </a:r>
            <a:r>
              <a:rPr lang="en-US" altLang="zh-CN" sz="2600" dirty="0">
                <a:solidFill>
                  <a:srgbClr val="FF0000"/>
                </a:solidFill>
                <a:latin typeface="Axure Handwriting" pitchFamily="34" charset="0"/>
                <a:sym typeface="+mn-ea"/>
              </a:rPr>
              <a:t>do-while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语句适用于循环</a:t>
            </a:r>
            <a:r>
              <a:rPr lang="zh-CN" altLang="en-US" sz="2600" dirty="0">
                <a:solidFill>
                  <a:srgbClr val="FF0000"/>
                </a:solidFill>
                <a:latin typeface="Axure Handwriting" pitchFamily="34" charset="0"/>
                <a:sym typeface="+mn-ea"/>
              </a:rPr>
              <a:t>条件已知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，但</a:t>
            </a:r>
            <a:r>
              <a:rPr lang="zh-CN" altLang="en-US" sz="2600" dirty="0">
                <a:solidFill>
                  <a:srgbClr val="FF0000"/>
                </a:solidFill>
                <a:latin typeface="Axure Handwriting" pitchFamily="34" charset="0"/>
                <a:sym typeface="+mn-ea"/>
              </a:rPr>
              <a:t>次数未知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的情况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Do-while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语句通常用于输入判断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600" i="1" dirty="0">
                <a:solidFill>
                  <a:schemeClr val="accent2">
                    <a:lumMod val="50000"/>
                  </a:schemeClr>
                </a:solidFill>
                <a:latin typeface="Axure Handwriting" pitchFamily="34" charset="0"/>
                <a:sym typeface="+mn-ea"/>
              </a:rPr>
              <a:t>三种语句各有特点，在程序设计的过程中，要从实际问题出发，选择合适的语句，从而提高循环的效率</a:t>
            </a:r>
            <a:endParaRPr lang="en-US" altLang="zh-CN" sz="2600" i="1" dirty="0">
              <a:solidFill>
                <a:schemeClr val="accent2">
                  <a:lumMod val="50000"/>
                </a:schemeClr>
              </a:solidFill>
              <a:latin typeface="Axure Handwriting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288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7544" y="779887"/>
            <a:ext cx="3888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Axure Handwriting" pitchFamily="34" charset="0"/>
                <a:cs typeface="Arial" pitchFamily="34" charset="0"/>
              </a:rPr>
              <a:t>break</a:t>
            </a:r>
            <a:r>
              <a:rPr lang="zh-CN" altLang="en-US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语句</a:t>
            </a:r>
            <a:endParaRPr lang="en-US" altLang="zh-CN" sz="2800" b="1" i="1" dirty="0">
              <a:solidFill>
                <a:schemeClr val="accent6"/>
              </a:solidFill>
              <a:latin typeface="Axure Handwriting" pitchFamily="34" charset="0"/>
              <a:cs typeface="Arial" pitchFamily="34" charset="0"/>
            </a:endParaRPr>
          </a:p>
          <a:p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5294430" y="5445224"/>
            <a:ext cx="933754" cy="431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69"/>
          <a:stretch/>
        </p:blipFill>
        <p:spPr bwMode="auto">
          <a:xfrm>
            <a:off x="4860032" y="779887"/>
            <a:ext cx="4088707" cy="488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474357" y="1433554"/>
            <a:ext cx="727280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Axure Handwriting" pitchFamily="34" charset="0"/>
              </a:rPr>
              <a:t>功能：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xure Handwriting" pitchFamily="34" charset="0"/>
              </a:rPr>
              <a:t>1.  </a:t>
            </a:r>
            <a:r>
              <a:rPr lang="zh-CN" altLang="en-US" sz="2400" dirty="0">
                <a:latin typeface="Axure Handwriting" pitchFamily="34" charset="0"/>
              </a:rPr>
              <a:t>用来跳出</a:t>
            </a:r>
            <a:r>
              <a:rPr lang="en-US" altLang="zh-CN" sz="2400" dirty="0">
                <a:latin typeface="Axure Handwriting" pitchFamily="34" charset="0"/>
              </a:rPr>
              <a:t>switch </a:t>
            </a:r>
            <a:r>
              <a:rPr lang="zh-CN" altLang="en-US" sz="2400" dirty="0">
                <a:latin typeface="Axure Handwriting" pitchFamily="34" charset="0"/>
              </a:rPr>
              <a:t>结构；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zh-CN" altLang="en-US" sz="2400" dirty="0">
                <a:latin typeface="Axure Handwriting" pitchFamily="34" charset="0"/>
              </a:rPr>
              <a:t>用来从循环体内跳出循环体，</a:t>
            </a:r>
            <a:endParaRPr lang="en-US" altLang="zh-CN" sz="2400" dirty="0">
              <a:latin typeface="Axure Handwriting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xure Handwriting" pitchFamily="34" charset="0"/>
              </a:rPr>
              <a:t>即提前结束循环，</a:t>
            </a:r>
            <a:endParaRPr lang="en-US" altLang="zh-CN" sz="2400" dirty="0">
              <a:latin typeface="Axure Handwriting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xure Handwriting" pitchFamily="34" charset="0"/>
              </a:rPr>
              <a:t>接着执行循环体外的语句。</a:t>
            </a:r>
            <a:endParaRPr lang="en-US" altLang="zh-CN" sz="2400" dirty="0">
              <a:latin typeface="Axure Handwriting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Axure Handwriting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xure Handwriting" pitchFamily="34" charset="0"/>
              </a:rPr>
              <a:t>形式：</a:t>
            </a:r>
            <a:endParaRPr lang="en-US" altLang="zh-CN" sz="2400" dirty="0">
              <a:latin typeface="Axure Handwriting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xure Handwriting" pitchFamily="34" charset="0"/>
              </a:rPr>
              <a:t>break;</a:t>
            </a:r>
            <a:endParaRPr lang="zh-CN" altLang="en-US" sz="2400" dirty="0">
              <a:latin typeface="Axure Handwritin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0596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130" y="470539"/>
            <a:ext cx="817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6"/>
                </a:solidFill>
              </a:rPr>
              <a:t>例 </a:t>
            </a:r>
            <a:r>
              <a:rPr lang="en-US" altLang="zh-CN" sz="2800" b="1" dirty="0">
                <a:solidFill>
                  <a:schemeClr val="accent6"/>
                </a:solidFill>
              </a:rPr>
              <a:t>1</a:t>
            </a:r>
            <a:r>
              <a:rPr lang="zh-CN" altLang="en-US" sz="2800" b="1" dirty="0">
                <a:solidFill>
                  <a:schemeClr val="accent6"/>
                </a:solidFill>
              </a:rPr>
              <a:t>：计算</a:t>
            </a:r>
            <a:r>
              <a:rPr lang="en-US" altLang="zh-CN" sz="2800" b="1" dirty="0">
                <a:solidFill>
                  <a:schemeClr val="accent6"/>
                </a:solidFill>
              </a:rPr>
              <a:t>1+2+3+…+100</a:t>
            </a:r>
            <a:r>
              <a:rPr lang="zh-CN" altLang="en-US" sz="2800" b="1" dirty="0">
                <a:solidFill>
                  <a:schemeClr val="accent6"/>
                </a:solidFill>
              </a:rPr>
              <a:t>并输出结果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A12C06-22B1-4C7E-861F-70BBBF430395}"/>
              </a:ext>
            </a:extLst>
          </p:cNvPr>
          <p:cNvSpPr txBox="1"/>
          <p:nvPr/>
        </p:nvSpPr>
        <p:spPr>
          <a:xfrm>
            <a:off x="539552" y="1518455"/>
            <a:ext cx="4445902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基本思路：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[1,100]</a:t>
            </a:r>
            <a:endParaRPr lang="zh-CN" altLang="en-US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100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次求和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用一个变量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sum 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来保存总和，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sum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初始值是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0</a:t>
            </a:r>
            <a:endParaRPr lang="zh-CN" altLang="en-US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对于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1 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、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2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、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3 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、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… 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、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100  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中的每一个整数 </a:t>
            </a:r>
            <a:r>
              <a:rPr lang="en-US" altLang="zh-CN" sz="2600" dirty="0" err="1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i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 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，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依次把它加入到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sum 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当中，即 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sum = sum + i </a:t>
            </a:r>
            <a:endParaRPr lang="zh-CN" altLang="en-US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</p:txBody>
      </p:sp>
      <p:pic>
        <p:nvPicPr>
          <p:cNvPr id="1025" name="Picture 1" descr="C:\Users\yangliu\AppData\Roaming\Tencent\Users\7593973\QQ\WinTemp\RichOle\3@SR5HEO486T4[%GO{SM8N8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159267"/>
            <a:ext cx="3293099" cy="481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组合 2">
            <a:extLst>
              <a:ext uri="{FF2B5EF4-FFF2-40B4-BE49-F238E27FC236}">
                <a16:creationId xmlns:a16="http://schemas.microsoft.com/office/drawing/2014/main" id="{EF5E7A3B-5CA7-4445-B548-88FAA360AE74}"/>
              </a:ext>
            </a:extLst>
          </p:cNvPr>
          <p:cNvGrpSpPr/>
          <p:nvPr/>
        </p:nvGrpSpPr>
        <p:grpSpPr>
          <a:xfrm>
            <a:off x="6290308" y="1988840"/>
            <a:ext cx="1008609" cy="2808312"/>
            <a:chOff x="6290308" y="1988840"/>
            <a:chExt cx="1008609" cy="2808312"/>
          </a:xfrm>
        </p:grpSpPr>
        <p:sp>
          <p:nvSpPr>
            <p:cNvPr id="2" name="文本框 1">
              <a:extLst>
                <a:ext uri="{FF2B5EF4-FFF2-40B4-BE49-F238E27FC236}">
                  <a16:creationId xmlns:a16="http://schemas.microsoft.com/office/drawing/2014/main" id="{247EB810-E0AA-467F-805D-1F0D77AD8E07}"/>
                </a:ext>
              </a:extLst>
            </p:cNvPr>
            <p:cNvSpPr txBox="1"/>
            <p:nvPr/>
          </p:nvSpPr>
          <p:spPr>
            <a:xfrm>
              <a:off x="6290308" y="1988840"/>
              <a:ext cx="100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/>
                <a:t>sum+i</a:t>
              </a:r>
              <a:endParaRPr lang="zh-CN" altLang="en-US" b="1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188B4975-7F6A-48E3-BD53-A0B54A292722}"/>
                </a:ext>
              </a:extLst>
            </p:cNvPr>
            <p:cNvSpPr txBox="1"/>
            <p:nvPr/>
          </p:nvSpPr>
          <p:spPr>
            <a:xfrm>
              <a:off x="6290308" y="3003079"/>
              <a:ext cx="100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/>
                <a:t>sum+i</a:t>
              </a:r>
              <a:endParaRPr lang="zh-CN" altLang="en-US" b="1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E543CCF-A4B4-4E9C-B83F-B55202E6C40D}"/>
                </a:ext>
              </a:extLst>
            </p:cNvPr>
            <p:cNvSpPr txBox="1"/>
            <p:nvPr/>
          </p:nvSpPr>
          <p:spPr>
            <a:xfrm>
              <a:off x="6290308" y="4427820"/>
              <a:ext cx="10086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 err="1"/>
                <a:t>sum+i</a:t>
              </a:r>
              <a:endParaRPr lang="zh-CN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239111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0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130" y="470539"/>
            <a:ext cx="8172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6"/>
                </a:solidFill>
              </a:rPr>
              <a:t>例 </a:t>
            </a:r>
            <a:r>
              <a:rPr lang="en-US" altLang="zh-CN" sz="2800" b="1" dirty="0">
                <a:solidFill>
                  <a:schemeClr val="accent6"/>
                </a:solidFill>
              </a:rPr>
              <a:t>5</a:t>
            </a:r>
            <a:r>
              <a:rPr lang="zh-CN" altLang="en-US" sz="2800" b="1" dirty="0">
                <a:solidFill>
                  <a:schemeClr val="accent6"/>
                </a:solidFill>
              </a:rPr>
              <a:t>：输入若干个整数，直到</a:t>
            </a:r>
            <a:r>
              <a:rPr lang="en-US" altLang="zh-CN" sz="2800" b="1" dirty="0">
                <a:solidFill>
                  <a:schemeClr val="accent6"/>
                </a:solidFill>
              </a:rPr>
              <a:t>0</a:t>
            </a:r>
            <a:r>
              <a:rPr lang="zh-CN" altLang="en-US" sz="2800" b="1" dirty="0">
                <a:solidFill>
                  <a:schemeClr val="accent6"/>
                </a:solidFill>
              </a:rPr>
              <a:t>结束，统计正负数的个数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A12C06-22B1-4C7E-861F-70BBBF430395}"/>
              </a:ext>
            </a:extLst>
          </p:cNvPr>
          <p:cNvSpPr txBox="1"/>
          <p:nvPr/>
        </p:nvSpPr>
        <p:spPr>
          <a:xfrm>
            <a:off x="539552" y="1518455"/>
            <a:ext cx="7632848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基本思路：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循环条件已知，次数未知，选择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while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语句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514350" indent="-514350">
              <a:buAutoNum type="arabicPeriod"/>
            </a:pP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514350" indent="-514350">
              <a:buAutoNum type="arabicPeriod"/>
            </a:pP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“ 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输入一组整数，直到输入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0” 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，可用</a:t>
            </a:r>
            <a:r>
              <a:rPr lang="zh-CN" altLang="en-US" sz="2600" dirty="0">
                <a:solidFill>
                  <a:srgbClr val="FF0000"/>
                </a:solidFill>
                <a:latin typeface="Axure Handwriting" pitchFamily="34" charset="0"/>
                <a:sym typeface="+mn-ea"/>
              </a:rPr>
              <a:t>循环条件为永真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的编程模式 ；</a:t>
            </a:r>
            <a:r>
              <a:rPr lang="zh-CN" altLang="en-US" sz="2600" i="1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适合不断地处理一组数据，直到满足某个退出条件的问题。</a:t>
            </a:r>
            <a:endParaRPr lang="en-US" altLang="zh-CN" sz="2600" i="1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endParaRPr lang="en-US" altLang="zh-CN" sz="2600" i="1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514350" indent="-514350">
              <a:buFont typeface="+mj-lt"/>
              <a:buAutoNum type="arabicPeriod" startAt="3"/>
            </a:pP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 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正数、负数和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0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分情况判断，如果为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0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则使用</a:t>
            </a:r>
            <a:r>
              <a:rPr lang="en-US" altLang="zh-CN" sz="2600" dirty="0">
                <a:solidFill>
                  <a:srgbClr val="FF0000"/>
                </a:solidFill>
                <a:latin typeface="Axure Handwriting" pitchFamily="34" charset="0"/>
                <a:sym typeface="+mn-ea"/>
              </a:rPr>
              <a:t>break</a:t>
            </a:r>
            <a:r>
              <a:rPr lang="zh-CN" altLang="en-US" sz="2600" dirty="0">
                <a:solidFill>
                  <a:srgbClr val="FF0000"/>
                </a:solidFill>
                <a:latin typeface="Axure Handwriting" pitchFamily="34" charset="0"/>
                <a:sym typeface="+mn-ea"/>
              </a:rPr>
              <a:t>语句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跳出循环。</a:t>
            </a:r>
          </a:p>
        </p:txBody>
      </p:sp>
    </p:spTree>
    <p:extLst>
      <p:ext uri="{BB962C8B-B14F-4D97-AF65-F5344CB8AC3E}">
        <p14:creationId xmlns:p14="http://schemas.microsoft.com/office/powerpoint/2010/main" val="4157102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410" name="Picture 2" descr="C:\Users\yangliu\AppData\Roaming\Tencent\Users\7593973\QQ\WinTemp\RichOle\{VM9LIQGEG$)_V3%X2CAKG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161" y="330200"/>
            <a:ext cx="8484303" cy="4826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409" name="Picture 1" descr="C:\Users\yangliu\AppData\Roaming\Tencent\Users\7593973\QQ\WinTemp\RichOle\X)PQTTOJ}]3APTN~GNU)H`C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8250" y="5157192"/>
            <a:ext cx="5295900" cy="1390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898479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7544" y="779887"/>
            <a:ext cx="388843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Axure Handwriting" pitchFamily="34" charset="0"/>
                <a:cs typeface="Arial" pitchFamily="34" charset="0"/>
              </a:rPr>
              <a:t>continue</a:t>
            </a:r>
            <a:r>
              <a:rPr lang="zh-CN" altLang="en-US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语句</a:t>
            </a:r>
            <a:endParaRPr lang="en-US" altLang="zh-CN" sz="2800" b="1" i="1" dirty="0">
              <a:solidFill>
                <a:schemeClr val="accent6"/>
              </a:solidFill>
              <a:latin typeface="Axure Handwriting" pitchFamily="34" charset="0"/>
              <a:cs typeface="Arial" pitchFamily="34" charset="0"/>
            </a:endParaRPr>
          </a:p>
          <a:p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5294430" y="5445224"/>
            <a:ext cx="933754" cy="431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4674" y="796520"/>
            <a:ext cx="4974531" cy="54038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474357" y="1433554"/>
            <a:ext cx="727280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Axure Handwriting" pitchFamily="34" charset="0"/>
              </a:rPr>
              <a:t>功能：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xure Handwriting" pitchFamily="34" charset="0"/>
              </a:rPr>
              <a:t>结束本次循环，</a:t>
            </a:r>
            <a:endParaRPr lang="en-US" altLang="zh-CN" sz="2400" dirty="0">
              <a:latin typeface="Axure Handwriting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xure Handwriting" pitchFamily="34" charset="0"/>
              </a:rPr>
              <a:t>即跳过循环体中尚未执行的语句，</a:t>
            </a:r>
            <a:endParaRPr lang="en-US" altLang="zh-CN" sz="2400" dirty="0">
              <a:latin typeface="Axure Handwriting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xure Handwriting" pitchFamily="34" charset="0"/>
              </a:rPr>
              <a:t>直接回到循环条件的判别。</a:t>
            </a:r>
            <a:endParaRPr lang="en-US" altLang="zh-CN" sz="2400" dirty="0">
              <a:latin typeface="Axure Handwriting" pitchFamily="34" charset="0"/>
            </a:endParaRPr>
          </a:p>
          <a:p>
            <a:pPr>
              <a:lnSpc>
                <a:spcPct val="150000"/>
              </a:lnSpc>
            </a:pPr>
            <a:endParaRPr lang="zh-CN" altLang="en-US" sz="2400" dirty="0">
              <a:latin typeface="Axure Handwriting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latin typeface="Axure Handwriting" pitchFamily="34" charset="0"/>
              </a:rPr>
              <a:t>形式：</a:t>
            </a:r>
            <a:endParaRPr lang="en-US" altLang="zh-CN" sz="2400" dirty="0">
              <a:latin typeface="Axure Handwriting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xure Handwriting" pitchFamily="34" charset="0"/>
              </a:rPr>
              <a:t>continue;</a:t>
            </a:r>
            <a:endParaRPr lang="zh-CN" altLang="en-US" sz="2400" dirty="0">
              <a:latin typeface="Axure Handwritin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78789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130" y="470539"/>
            <a:ext cx="817230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6"/>
                </a:solidFill>
              </a:rPr>
              <a:t>栗 </a:t>
            </a:r>
            <a:r>
              <a:rPr lang="en-US" altLang="zh-CN" sz="2800" b="1" dirty="0">
                <a:solidFill>
                  <a:schemeClr val="accent6"/>
                </a:solidFill>
              </a:rPr>
              <a:t>6</a:t>
            </a:r>
            <a:r>
              <a:rPr lang="zh-CN" altLang="en-US" sz="2800" b="1" dirty="0">
                <a:solidFill>
                  <a:schemeClr val="accent6"/>
                </a:solidFill>
              </a:rPr>
              <a:t>：输出</a:t>
            </a:r>
            <a:r>
              <a:rPr lang="en-US" altLang="zh-CN" sz="2800" b="1" dirty="0">
                <a:solidFill>
                  <a:schemeClr val="accent6"/>
                </a:solidFill>
              </a:rPr>
              <a:t>1-1000</a:t>
            </a:r>
            <a:r>
              <a:rPr lang="zh-CN" altLang="en-US" sz="2800" b="1" dirty="0">
                <a:solidFill>
                  <a:schemeClr val="accent6"/>
                </a:solidFill>
              </a:rPr>
              <a:t>范围以内的能被</a:t>
            </a:r>
            <a:r>
              <a:rPr lang="en-US" altLang="zh-CN" sz="2800" b="1" dirty="0">
                <a:solidFill>
                  <a:schemeClr val="accent6"/>
                </a:solidFill>
              </a:rPr>
              <a:t>11</a:t>
            </a:r>
            <a:r>
              <a:rPr lang="zh-CN" altLang="en-US" sz="2800" b="1" dirty="0">
                <a:solidFill>
                  <a:schemeClr val="accent6"/>
                </a:solidFill>
              </a:rPr>
              <a:t>整除的数，每</a:t>
            </a:r>
            <a:r>
              <a:rPr lang="en-US" altLang="zh-CN" sz="2800" b="1" dirty="0">
                <a:solidFill>
                  <a:schemeClr val="accent6"/>
                </a:solidFill>
              </a:rPr>
              <a:t>5</a:t>
            </a:r>
            <a:r>
              <a:rPr lang="zh-CN" altLang="en-US" sz="2800" b="1" dirty="0">
                <a:solidFill>
                  <a:schemeClr val="accent6"/>
                </a:solidFill>
              </a:rPr>
              <a:t>个为一行，表格化输出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A12C06-22B1-4C7E-861F-70BBBF430395}"/>
              </a:ext>
            </a:extLst>
          </p:cNvPr>
          <p:cNvSpPr txBox="1"/>
          <p:nvPr/>
        </p:nvSpPr>
        <p:spPr>
          <a:xfrm>
            <a:off x="539552" y="1518455"/>
            <a:ext cx="763284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基本思路：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循环次数已知，选择 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for 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语句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514350" indent="-514350">
              <a:buAutoNum type="arabicPeriod"/>
            </a:pP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碰到不能被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11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整除的数，则使用</a:t>
            </a:r>
            <a:r>
              <a:rPr lang="en-US" altLang="zh-CN" sz="2600" dirty="0">
                <a:solidFill>
                  <a:srgbClr val="FF0000"/>
                </a:solidFill>
                <a:latin typeface="Axure Handwriting" pitchFamily="34" charset="0"/>
                <a:sym typeface="+mn-ea"/>
              </a:rPr>
              <a:t>continue</a:t>
            </a:r>
            <a:r>
              <a:rPr lang="zh-CN" altLang="en-US" sz="2600" dirty="0">
                <a:solidFill>
                  <a:srgbClr val="FF0000"/>
                </a:solidFill>
                <a:latin typeface="Axure Handwriting" pitchFamily="34" charset="0"/>
                <a:sym typeface="+mn-ea"/>
              </a:rPr>
              <a:t>语句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跳过输出语句，结束本次循环，继续判断下一个数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 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。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514350" indent="-514350">
              <a:buAutoNum type="arabicPeriod"/>
            </a:pP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表格化输出使用转义字符</a:t>
            </a:r>
            <a:r>
              <a:rPr lang="en-US" altLang="zh-CN" sz="2600" dirty="0">
                <a:solidFill>
                  <a:srgbClr val="FF0000"/>
                </a:solidFill>
                <a:latin typeface="Axure Handwriting" pitchFamily="34" charset="0"/>
                <a:sym typeface="+mn-ea"/>
              </a:rPr>
              <a:t>’\t’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。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514350" indent="-514350">
              <a:buAutoNum type="arabicPeriod"/>
            </a:pP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每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5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个为一行，则使用</a:t>
            </a:r>
            <a:r>
              <a:rPr lang="zh-CN" altLang="en-US" sz="2600" dirty="0">
                <a:solidFill>
                  <a:srgbClr val="FF0000"/>
                </a:solidFill>
                <a:latin typeface="Axure Handwriting" pitchFamily="34" charset="0"/>
                <a:sym typeface="+mn-ea"/>
              </a:rPr>
              <a:t>计数器变量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，当计数值为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5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时，输出回车。</a:t>
            </a:r>
          </a:p>
        </p:txBody>
      </p:sp>
    </p:spTree>
    <p:extLst>
      <p:ext uri="{BB962C8B-B14F-4D97-AF65-F5344CB8AC3E}">
        <p14:creationId xmlns:p14="http://schemas.microsoft.com/office/powerpoint/2010/main" val="2540872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9457" name="Picture 1" descr="C:\Users\yangliu\AppData\Roaming\Tencent\Users\7593973\QQ\WinTemp\RichOle\LK$I}%JPQW6LTK6A))6I@8I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71" y="475862"/>
            <a:ext cx="8421072" cy="5617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58" name="Picture 2" descr="C:\Users\yangliu\AppData\Roaming\Tencent\Users\7593973\QQ\WinTemp\RichOle\S7M}L@1B5SOE6TZXPI`[%S9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8223" y="3980356"/>
            <a:ext cx="2139719" cy="2548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2543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467544" y="779887"/>
            <a:ext cx="38884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  <a:latin typeface="Axure Handwriting" pitchFamily="34" charset="0"/>
                <a:cs typeface="Arial" pitchFamily="34" charset="0"/>
              </a:rPr>
              <a:t>break </a:t>
            </a:r>
            <a:r>
              <a:rPr lang="en-US" altLang="zh-CN" sz="2800" b="1" i="1" dirty="0" err="1">
                <a:solidFill>
                  <a:srgbClr val="002060"/>
                </a:solidFill>
                <a:latin typeface="Axure Handwriting" pitchFamily="34" charset="0"/>
                <a:cs typeface="Arial" pitchFamily="34" charset="0"/>
              </a:rPr>
              <a:t>vs</a:t>
            </a:r>
            <a:r>
              <a:rPr lang="en-US" altLang="zh-CN" sz="2800" b="1" i="1" dirty="0">
                <a:solidFill>
                  <a:srgbClr val="FF0000"/>
                </a:solidFill>
                <a:latin typeface="Axure Handwriting" pitchFamily="34" charset="0"/>
                <a:cs typeface="Arial" pitchFamily="34" charset="0"/>
              </a:rPr>
              <a:t> continue</a:t>
            </a:r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 </a:t>
            </a:r>
          </a:p>
        </p:txBody>
      </p:sp>
      <p:sp>
        <p:nvSpPr>
          <p:cNvPr id="7" name="矩形 6"/>
          <p:cNvSpPr/>
          <p:nvPr/>
        </p:nvSpPr>
        <p:spPr>
          <a:xfrm>
            <a:off x="5294430" y="5445224"/>
            <a:ext cx="933754" cy="431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6269"/>
          <a:stretch/>
        </p:blipFill>
        <p:spPr bwMode="auto">
          <a:xfrm>
            <a:off x="4860032" y="779887"/>
            <a:ext cx="4088707" cy="4880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625" y="774816"/>
            <a:ext cx="4355975" cy="47319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474357" y="4773474"/>
            <a:ext cx="72728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>
                <a:latin typeface="Axure Handwriting" pitchFamily="34" charset="0"/>
              </a:rPr>
              <a:t>功能：</a:t>
            </a:r>
          </a:p>
          <a:p>
            <a:pPr>
              <a:lnSpc>
                <a:spcPct val="150000"/>
              </a:lnSpc>
            </a:pPr>
            <a:r>
              <a:rPr lang="en-US" altLang="zh-CN" sz="2400" dirty="0">
                <a:latin typeface="Axure Handwriting" pitchFamily="34" charset="0"/>
              </a:rPr>
              <a:t>1.  break</a:t>
            </a:r>
            <a:r>
              <a:rPr lang="zh-CN" altLang="en-US" sz="2400" dirty="0">
                <a:latin typeface="Axure Handwriting" pitchFamily="34" charset="0"/>
              </a:rPr>
              <a:t>跳出整个循环（右图）</a:t>
            </a:r>
          </a:p>
          <a:p>
            <a:pPr marL="457200" indent="-457200">
              <a:lnSpc>
                <a:spcPct val="150000"/>
              </a:lnSpc>
              <a:buAutoNum type="arabicPeriod" startAt="2"/>
            </a:pPr>
            <a:r>
              <a:rPr lang="en-US" altLang="zh-CN" sz="2400" dirty="0">
                <a:latin typeface="Axure Handwriting" pitchFamily="34" charset="0"/>
              </a:rPr>
              <a:t>Continue</a:t>
            </a:r>
            <a:r>
              <a:rPr lang="zh-CN" altLang="en-US" sz="2400" dirty="0">
                <a:latin typeface="Axure Handwriting" pitchFamily="34" charset="0"/>
              </a:rPr>
              <a:t>跳出本次循环，回到条件判断（左图）</a:t>
            </a:r>
            <a:endParaRPr lang="en-US" altLang="zh-CN" sz="2400" dirty="0">
              <a:latin typeface="Axure Handwriting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675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130" y="470539"/>
            <a:ext cx="817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6"/>
                </a:solidFill>
              </a:rPr>
              <a:t>栗 </a:t>
            </a:r>
            <a:r>
              <a:rPr lang="en-US" altLang="zh-CN" sz="2800" b="1" dirty="0">
                <a:solidFill>
                  <a:schemeClr val="accent6"/>
                </a:solidFill>
              </a:rPr>
              <a:t>7</a:t>
            </a:r>
            <a:r>
              <a:rPr lang="zh-CN" altLang="en-US" sz="2800" b="1" dirty="0">
                <a:solidFill>
                  <a:schemeClr val="accent6"/>
                </a:solidFill>
              </a:rPr>
              <a:t>：输出五五乘法表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A12C06-22B1-4C7E-861F-70BBBF430395}"/>
              </a:ext>
            </a:extLst>
          </p:cNvPr>
          <p:cNvSpPr txBox="1"/>
          <p:nvPr/>
        </p:nvSpPr>
        <p:spPr>
          <a:xfrm>
            <a:off x="539552" y="1518455"/>
            <a:ext cx="7632848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渐进练习：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输出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1-5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。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514350" indent="-514350">
              <a:buAutoNum type="arabicPeriod"/>
            </a:pP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输出第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3</a:t>
            </a:r>
            <a:r>
              <a:rPr lang="zh-CN" altLang="en-US" sz="260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行的所有算式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。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514350" indent="-514350">
              <a:buAutoNum type="arabicPeriod"/>
            </a:pP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514350" indent="-514350">
              <a:buAutoNum type="arabicPeriod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输出乘法表，使用</a:t>
            </a:r>
            <a:r>
              <a:rPr lang="zh-CN" altLang="en-US" sz="2600" dirty="0">
                <a:solidFill>
                  <a:srgbClr val="FF0000"/>
                </a:solidFill>
                <a:latin typeface="Axure Handwriting" pitchFamily="34" charset="0"/>
                <a:sym typeface="+mn-ea"/>
              </a:rPr>
              <a:t>双重循环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，每行的算式都不同。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873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130" y="470539"/>
            <a:ext cx="817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6"/>
                </a:solidFill>
              </a:rPr>
              <a:t>栗 </a:t>
            </a:r>
            <a:r>
              <a:rPr lang="en-US" altLang="zh-CN" sz="2800" b="1" dirty="0">
                <a:solidFill>
                  <a:schemeClr val="accent6"/>
                </a:solidFill>
              </a:rPr>
              <a:t>7</a:t>
            </a:r>
            <a:r>
              <a:rPr lang="zh-CN" altLang="en-US" sz="2800" b="1" dirty="0">
                <a:solidFill>
                  <a:schemeClr val="accent6"/>
                </a:solidFill>
              </a:rPr>
              <a:t>：输出五五乘法表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A12C06-22B1-4C7E-861F-70BBBF430395}"/>
              </a:ext>
            </a:extLst>
          </p:cNvPr>
          <p:cNvSpPr txBox="1"/>
          <p:nvPr/>
        </p:nvSpPr>
        <p:spPr>
          <a:xfrm>
            <a:off x="539552" y="1518455"/>
            <a:ext cx="763284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>
                <a:latin typeface="Arial Narrow" pitchFamily="34" charset="0"/>
                <a:ea typeface="黑体" pitchFamily="49" charset="-122"/>
              </a:rPr>
              <a:t>1、输出</a:t>
            </a:r>
            <a:r>
              <a:rPr lang="zh-CN" altLang="en-US" sz="2400" dirty="0">
                <a:latin typeface="Arial Narrow" pitchFamily="34" charset="0"/>
                <a:ea typeface="黑体" pitchFamily="49" charset="-122"/>
                <a:sym typeface="Arial" pitchFamily="34" charset="0"/>
              </a:rPr>
              <a:t>数字：</a:t>
            </a:r>
            <a:r>
              <a:rPr lang="zh-CN" altLang="en-US" sz="2400" dirty="0">
                <a:latin typeface="Arial Narrow" pitchFamily="34" charset="0"/>
                <a:ea typeface="黑体" pitchFamily="49" charset="-122"/>
              </a:rPr>
              <a:t>1~5</a:t>
            </a:r>
            <a:endParaRPr lang="zh-CN" altLang="en-US" sz="2400" dirty="0">
              <a:latin typeface="Times New Roman" pitchFamily="18" charset="0"/>
              <a:ea typeface="黑体" pitchFamily="49" charset="-122"/>
            </a:endParaRPr>
          </a:p>
          <a:p>
            <a:pPr lvl="1"/>
            <a:endParaRPr lang="zh-CN" altLang="en-US" sz="2400" dirty="0">
              <a:latin typeface="Times New Roman" pitchFamily="18" charset="0"/>
              <a:ea typeface="黑体" pitchFamily="49" charset="-122"/>
            </a:endParaRPr>
          </a:p>
          <a:p>
            <a:pPr lvl="1"/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 //提示：设置计数器，控制循环次数和输出值</a:t>
            </a:r>
          </a:p>
          <a:p>
            <a:pPr lvl="1"/>
            <a:endParaRPr lang="zh-CN" altLang="en-US" sz="2400" dirty="0">
              <a:latin typeface="Times New Roman" pitchFamily="18" charset="0"/>
              <a:ea typeface="黑体" pitchFamily="49" charset="-122"/>
            </a:endParaRPr>
          </a:p>
          <a:p>
            <a:pPr lvl="1"/>
            <a:endParaRPr lang="zh-CN" altLang="en-US" sz="2400" dirty="0">
              <a:latin typeface="Times New Roman" pitchFamily="18" charset="0"/>
              <a:ea typeface="黑体" pitchFamily="49" charset="-122"/>
            </a:endParaRPr>
          </a:p>
          <a:p>
            <a:pPr lvl="1"/>
            <a:r>
              <a:rPr lang="zh-CN" altLang="en-US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for(int 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row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 = 1;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row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&lt;=5;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row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++)</a:t>
            </a:r>
          </a:p>
          <a:p>
            <a:pPr lvl="1"/>
            <a:r>
              <a:rPr lang="zh-CN" altLang="en-US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{</a:t>
            </a:r>
          </a:p>
          <a:p>
            <a:pPr lvl="1"/>
            <a:r>
              <a:rPr lang="zh-CN" altLang="en-US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	</a:t>
            </a:r>
            <a:r>
              <a:rPr lang="en-US" altLang="zh-CN" sz="2400" dirty="0" err="1">
                <a:latin typeface="Times New Roman" pitchFamily="18" charset="0"/>
                <a:ea typeface="黑体" pitchFamily="49" charset="-122"/>
                <a:sym typeface="Arial" pitchFamily="34" charset="0"/>
              </a:rPr>
              <a:t>cout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 &lt;&lt; row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 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&lt;&lt; </a:t>
            </a:r>
            <a:r>
              <a:rPr lang="en-US" altLang="zh-CN" sz="2400" dirty="0" err="1">
                <a:latin typeface="Times New Roman" pitchFamily="18" charset="0"/>
                <a:ea typeface="黑体" pitchFamily="49" charset="-122"/>
                <a:sym typeface="Arial" pitchFamily="34" charset="0"/>
              </a:rPr>
              <a:t>endl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;</a:t>
            </a:r>
          </a:p>
          <a:p>
            <a:pPr lvl="1"/>
            <a:r>
              <a:rPr lang="zh-CN" altLang="en-US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}</a:t>
            </a:r>
          </a:p>
        </p:txBody>
      </p:sp>
      <p:sp>
        <p:nvSpPr>
          <p:cNvPr id="6" name="圆角矩形标注 5"/>
          <p:cNvSpPr/>
          <p:nvPr/>
        </p:nvSpPr>
        <p:spPr bwMode="auto">
          <a:xfrm>
            <a:off x="6876256" y="3645024"/>
            <a:ext cx="1944216" cy="1736646"/>
          </a:xfrm>
          <a:prstGeom prst="wedgeRoundRectCallout">
            <a:avLst>
              <a:gd name="adj1" fmla="val -117963"/>
              <a:gd name="adj2" fmla="val -36725"/>
              <a:gd name="adj3" fmla="val 16667"/>
            </a:avLst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chemeClr val="bg1"/>
                </a:solidFill>
                <a:latin typeface="Arial" charset="0"/>
              </a:rPr>
              <a:t>循环的次数也可以看作是每次输出的数值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805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130" y="470539"/>
            <a:ext cx="817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6"/>
                </a:solidFill>
              </a:rPr>
              <a:t>栗 </a:t>
            </a:r>
            <a:r>
              <a:rPr lang="en-US" altLang="zh-CN" sz="2800" b="1" dirty="0">
                <a:solidFill>
                  <a:schemeClr val="accent6"/>
                </a:solidFill>
              </a:rPr>
              <a:t>7</a:t>
            </a:r>
            <a:r>
              <a:rPr lang="zh-CN" altLang="en-US" sz="2800" b="1" dirty="0">
                <a:solidFill>
                  <a:schemeClr val="accent6"/>
                </a:solidFill>
              </a:rPr>
              <a:t>：输出五五乘法表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A12C06-22B1-4C7E-861F-70BBBF430395}"/>
              </a:ext>
            </a:extLst>
          </p:cNvPr>
          <p:cNvSpPr txBox="1"/>
          <p:nvPr/>
        </p:nvSpPr>
        <p:spPr>
          <a:xfrm>
            <a:off x="539552" y="1518455"/>
            <a:ext cx="7632848" cy="3736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Narrow" pitchFamily="34" charset="0"/>
                <a:ea typeface="黑体" pitchFamily="49" charset="-122"/>
              </a:rPr>
              <a:t>2</a:t>
            </a:r>
            <a:r>
              <a:rPr lang="zh-CN" altLang="en-US" sz="2400" dirty="0">
                <a:latin typeface="Arial Narrow" pitchFamily="34" charset="0"/>
                <a:ea typeface="黑体" pitchFamily="49" charset="-122"/>
              </a:rPr>
              <a:t>、输出第三行乘以3的算式，如</a:t>
            </a:r>
          </a:p>
          <a:p>
            <a:pPr lvl="2"/>
            <a:r>
              <a:rPr lang="en-US" altLang="zh-CN" sz="2400" dirty="0">
                <a:latin typeface="Arial Narrow" pitchFamily="34" charset="0"/>
                <a:ea typeface="黑体" pitchFamily="49" charset="-122"/>
              </a:rPr>
              <a:t>3</a:t>
            </a:r>
            <a:r>
              <a:rPr lang="zh-CN" altLang="en-US" sz="2400" dirty="0">
                <a:latin typeface="Arial Narrow" pitchFamily="34" charset="0"/>
                <a:ea typeface="黑体" pitchFamily="49" charset="-122"/>
              </a:rPr>
              <a:t> * </a:t>
            </a:r>
            <a:r>
              <a:rPr lang="en-US" altLang="zh-CN" sz="2400" dirty="0">
                <a:latin typeface="Arial Narrow" pitchFamily="34" charset="0"/>
                <a:ea typeface="黑体" pitchFamily="49" charset="-122"/>
              </a:rPr>
              <a:t>1</a:t>
            </a:r>
            <a:r>
              <a:rPr lang="zh-CN" altLang="en-US" sz="2400" dirty="0">
                <a:latin typeface="Arial Narrow" pitchFamily="34" charset="0"/>
                <a:ea typeface="黑体" pitchFamily="49" charset="-122"/>
              </a:rPr>
              <a:t> = 3        </a:t>
            </a:r>
            <a:r>
              <a:rPr lang="en-US" altLang="zh-CN" sz="2400" dirty="0">
                <a:latin typeface="Arial Narrow" pitchFamily="34" charset="0"/>
                <a:ea typeface="黑体" pitchFamily="49" charset="-122"/>
              </a:rPr>
              <a:t>3</a:t>
            </a:r>
            <a:r>
              <a:rPr lang="zh-CN" altLang="en-US" sz="2400" dirty="0">
                <a:latin typeface="Arial Narrow" pitchFamily="34" charset="0"/>
                <a:ea typeface="黑体" pitchFamily="49" charset="-122"/>
              </a:rPr>
              <a:t> * </a:t>
            </a:r>
            <a:r>
              <a:rPr lang="en-US" altLang="zh-CN" sz="2400" dirty="0">
                <a:latin typeface="Arial Narrow" pitchFamily="34" charset="0"/>
                <a:ea typeface="黑体" pitchFamily="49" charset="-122"/>
              </a:rPr>
              <a:t>2</a:t>
            </a:r>
            <a:r>
              <a:rPr lang="zh-CN" altLang="en-US" sz="2400" dirty="0">
                <a:latin typeface="Arial Narrow" pitchFamily="34" charset="0"/>
                <a:ea typeface="黑体" pitchFamily="49" charset="-122"/>
              </a:rPr>
              <a:t> = </a:t>
            </a:r>
            <a:r>
              <a:rPr lang="en-US" altLang="zh-CN" sz="2400" dirty="0">
                <a:latin typeface="Arial Narrow" pitchFamily="34" charset="0"/>
                <a:ea typeface="黑体" pitchFamily="49" charset="-122"/>
              </a:rPr>
              <a:t>6      3 </a:t>
            </a:r>
            <a:r>
              <a:rPr lang="zh-CN" altLang="en-US" sz="2400" dirty="0">
                <a:latin typeface="Arial Narrow" pitchFamily="34" charset="0"/>
                <a:ea typeface="黑体" pitchFamily="49" charset="-122"/>
              </a:rPr>
              <a:t>* 3 = </a:t>
            </a:r>
            <a:r>
              <a:rPr lang="en-US" altLang="zh-CN" sz="2400" dirty="0">
                <a:latin typeface="Arial Narrow" pitchFamily="34" charset="0"/>
                <a:ea typeface="黑体" pitchFamily="49" charset="-122"/>
              </a:rPr>
              <a:t>9</a:t>
            </a:r>
            <a:endParaRPr lang="zh-CN" altLang="en-US" sz="2400" dirty="0">
              <a:latin typeface="Times New Roman" pitchFamily="18" charset="0"/>
              <a:ea typeface="黑体" pitchFamily="49" charset="-122"/>
            </a:endParaRPr>
          </a:p>
          <a:p>
            <a:pPr lvl="1"/>
            <a:endParaRPr lang="zh-CN" altLang="en-US" sz="2400" dirty="0">
              <a:latin typeface="Times New Roman" pitchFamily="18" charset="0"/>
              <a:ea typeface="黑体" pitchFamily="49" charset="-122"/>
            </a:endParaRPr>
          </a:p>
          <a:p>
            <a:pPr lvl="1"/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 //改变输出的字符和变量</a:t>
            </a:r>
          </a:p>
          <a:p>
            <a:pPr lvl="1"/>
            <a:endParaRPr lang="zh-CN" altLang="en-US" sz="2400" dirty="0">
              <a:latin typeface="Times New Roman" pitchFamily="18" charset="0"/>
              <a:ea typeface="黑体" pitchFamily="49" charset="-122"/>
            </a:endParaRPr>
          </a:p>
          <a:p>
            <a:pPr lvl="1"/>
            <a:r>
              <a:rPr lang="zh-CN" altLang="en-US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for(int 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col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 = 1;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col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&lt;=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3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;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col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++)</a:t>
            </a:r>
          </a:p>
          <a:p>
            <a:pPr lvl="1"/>
            <a:r>
              <a:rPr lang="zh-CN" altLang="en-US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{</a:t>
            </a:r>
          </a:p>
          <a:p>
            <a:pPr lvl="1"/>
            <a:r>
              <a:rPr lang="zh-CN" altLang="en-US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	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 </a:t>
            </a:r>
            <a:r>
              <a:rPr lang="en-US" altLang="zh-CN" sz="2400" dirty="0" err="1">
                <a:latin typeface="Times New Roman" pitchFamily="18" charset="0"/>
                <a:ea typeface="黑体" pitchFamily="49" charset="-122"/>
                <a:sym typeface="Arial" pitchFamily="34" charset="0"/>
              </a:rPr>
              <a:t>cout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 &lt;&lt; “3 * “ &lt;&lt;col&lt;&lt; “= “ &lt;&lt; 3</a:t>
            </a:r>
            <a:r>
              <a:rPr lang="en-US" altLang="zh-CN" sz="2400">
                <a:latin typeface="Times New Roman" pitchFamily="18" charset="0"/>
                <a:ea typeface="黑体" pitchFamily="49" charset="-122"/>
                <a:sym typeface="Arial" pitchFamily="34" charset="0"/>
              </a:rPr>
              <a:t>*col&lt;&lt;“ ”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; </a:t>
            </a:r>
            <a:endParaRPr lang="en-US" altLang="zh-CN" sz="2400" dirty="0">
              <a:latin typeface="Times New Roman" pitchFamily="18" charset="0"/>
              <a:ea typeface="黑体" pitchFamily="49" charset="-122"/>
              <a:sym typeface="Arial" pitchFamily="34" charset="0"/>
            </a:endParaRPr>
          </a:p>
          <a:p>
            <a:pPr lvl="1"/>
            <a:r>
              <a:rPr lang="zh-CN" altLang="en-US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}</a:t>
            </a:r>
          </a:p>
          <a:p>
            <a:pPr>
              <a:lnSpc>
                <a:spcPts val="2500"/>
              </a:lnSpc>
            </a:pP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6268753" y="4941168"/>
            <a:ext cx="1944216" cy="1328023"/>
          </a:xfrm>
          <a:prstGeom prst="wedgeRoundRectCallout">
            <a:avLst>
              <a:gd name="adj1" fmla="val -111147"/>
              <a:gd name="adj2" fmla="val -83626"/>
              <a:gd name="adj3" fmla="val 16667"/>
            </a:avLst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将每次输出的内容修改即可</a:t>
            </a:r>
          </a:p>
        </p:txBody>
      </p:sp>
    </p:spTree>
    <p:extLst>
      <p:ext uri="{BB962C8B-B14F-4D97-AF65-F5344CB8AC3E}">
        <p14:creationId xmlns:p14="http://schemas.microsoft.com/office/powerpoint/2010/main" val="1404818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130" y="470539"/>
            <a:ext cx="817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6"/>
                </a:solidFill>
              </a:rPr>
              <a:t>栗 </a:t>
            </a:r>
            <a:r>
              <a:rPr lang="en-US" altLang="zh-CN" sz="2800" b="1" dirty="0">
                <a:solidFill>
                  <a:schemeClr val="accent6"/>
                </a:solidFill>
              </a:rPr>
              <a:t>7</a:t>
            </a:r>
            <a:r>
              <a:rPr lang="zh-CN" altLang="en-US" sz="2800" b="1" dirty="0">
                <a:solidFill>
                  <a:schemeClr val="accent6"/>
                </a:solidFill>
              </a:rPr>
              <a:t>：输出五五乘法表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A12C06-22B1-4C7E-861F-70BBBF430395}"/>
              </a:ext>
            </a:extLst>
          </p:cNvPr>
          <p:cNvSpPr txBox="1"/>
          <p:nvPr/>
        </p:nvSpPr>
        <p:spPr>
          <a:xfrm>
            <a:off x="539552" y="1268760"/>
            <a:ext cx="8208912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latin typeface="Arial Narrow" pitchFamily="34" charset="0"/>
                <a:ea typeface="黑体" pitchFamily="49" charset="-122"/>
              </a:rPr>
              <a:t>3</a:t>
            </a:r>
            <a:r>
              <a:rPr lang="zh-CN" altLang="en-US" sz="2400" dirty="0">
                <a:latin typeface="Arial Narrow" pitchFamily="34" charset="0"/>
                <a:ea typeface="黑体" pitchFamily="49" charset="-122"/>
              </a:rPr>
              <a:t>、输出五五乘法表，如</a:t>
            </a:r>
          </a:p>
          <a:p>
            <a:pPr lvl="3"/>
            <a:r>
              <a:rPr lang="zh-CN" altLang="en-US" sz="2400" dirty="0">
                <a:latin typeface="Arial Narrow" pitchFamily="34" charset="0"/>
                <a:ea typeface="黑体" pitchFamily="49" charset="-122"/>
              </a:rPr>
              <a:t>1 * 1 =  1</a:t>
            </a:r>
          </a:p>
          <a:p>
            <a:pPr lvl="3"/>
            <a:r>
              <a:rPr lang="zh-CN" altLang="en-US" sz="2400" dirty="0">
                <a:latin typeface="Arial Narrow" pitchFamily="34" charset="0"/>
                <a:ea typeface="黑体" pitchFamily="49" charset="-122"/>
                <a:sym typeface="Arial" pitchFamily="34" charset="0"/>
              </a:rPr>
              <a:t>2 *  1 = 1   2 * 2 = 4</a:t>
            </a:r>
          </a:p>
          <a:p>
            <a:pPr lvl="1"/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 //提示：双重循环，外层循环影响内层循环</a:t>
            </a:r>
            <a:endParaRPr lang="en-US" altLang="zh-CN" sz="2400" dirty="0">
              <a:latin typeface="Times New Roman" pitchFamily="18" charset="0"/>
              <a:ea typeface="黑体" pitchFamily="49" charset="-122"/>
            </a:endParaRPr>
          </a:p>
          <a:p>
            <a:pPr lvl="1"/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//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外重循环控制输出行数，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row: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从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到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5</a:t>
            </a:r>
          </a:p>
          <a:p>
            <a:pPr lvl="1"/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//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内重循环输出每行的多个算式</a:t>
            </a:r>
            <a:endParaRPr lang="en-US" altLang="zh-CN" sz="2400" dirty="0">
              <a:latin typeface="Times New Roman" pitchFamily="18" charset="0"/>
              <a:ea typeface="黑体" pitchFamily="49" charset="-122"/>
            </a:endParaRPr>
          </a:p>
          <a:p>
            <a:pPr lvl="1"/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//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其中每个算式的表达为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row*col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，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  col: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从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1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到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row</a:t>
            </a:r>
            <a:endParaRPr lang="zh-CN" altLang="en-US" sz="2400" dirty="0">
              <a:latin typeface="Times New Roman" pitchFamily="18" charset="0"/>
              <a:ea typeface="黑体" pitchFamily="49" charset="-122"/>
            </a:endParaRPr>
          </a:p>
          <a:p>
            <a:pPr lvl="1"/>
            <a:r>
              <a:rPr lang="zh-CN" altLang="en-US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for(int row = 1;row&lt;=5;row++)</a:t>
            </a:r>
          </a:p>
          <a:p>
            <a:pPr lvl="1"/>
            <a:r>
              <a:rPr lang="zh-CN" altLang="en-US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{</a:t>
            </a:r>
          </a:p>
          <a:p>
            <a:pPr lvl="1"/>
            <a:r>
              <a:rPr lang="zh-CN" altLang="en-US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	for(int col =1 ;col&lt;=row ;col ++)</a:t>
            </a:r>
          </a:p>
          <a:p>
            <a:pPr lvl="1"/>
            <a:r>
              <a:rPr lang="zh-CN" altLang="en-US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	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	</a:t>
            </a:r>
            <a:r>
              <a:rPr lang="en-US" altLang="zh-CN" sz="2400" dirty="0" err="1">
                <a:latin typeface="Times New Roman" pitchFamily="18" charset="0"/>
                <a:ea typeface="黑体" pitchFamily="49" charset="-122"/>
                <a:sym typeface="Arial" pitchFamily="34" charset="0"/>
              </a:rPr>
              <a:t>cout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 &lt;&lt; row &lt;&lt; “*” &lt;&lt; col &lt;&lt; “=“ &lt;&lt;  row*col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;     </a:t>
            </a:r>
          </a:p>
          <a:p>
            <a:pPr lvl="1"/>
            <a:r>
              <a:rPr lang="zh-CN" altLang="en-US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     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 </a:t>
            </a:r>
            <a:r>
              <a:rPr lang="en-US" altLang="zh-CN" sz="2400" dirty="0" err="1">
                <a:latin typeface="Times New Roman" pitchFamily="18" charset="0"/>
                <a:ea typeface="黑体" pitchFamily="49" charset="-122"/>
                <a:sym typeface="Arial" pitchFamily="34" charset="0"/>
              </a:rPr>
              <a:t>cout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 &lt;&lt; </a:t>
            </a:r>
            <a:r>
              <a:rPr lang="en-US" altLang="zh-CN" sz="2400" dirty="0" err="1">
                <a:latin typeface="Times New Roman" pitchFamily="18" charset="0"/>
                <a:ea typeface="黑体" pitchFamily="49" charset="-122"/>
                <a:sym typeface="Arial" pitchFamily="34" charset="0"/>
              </a:rPr>
              <a:t>endl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;</a:t>
            </a:r>
          </a:p>
          <a:p>
            <a:pPr lvl="1"/>
            <a:r>
              <a:rPr lang="zh-CN" altLang="en-US" sz="2400" dirty="0">
                <a:latin typeface="Times New Roman" pitchFamily="18" charset="0"/>
                <a:ea typeface="黑体" pitchFamily="49" charset="-122"/>
                <a:sym typeface="Arial" pitchFamily="34" charset="0"/>
              </a:rPr>
              <a:t>}</a:t>
            </a:r>
            <a:endParaRPr kumimoji="1" lang="en-US" altLang="zh-CN" sz="2400" b="1" dirty="0">
              <a:latin typeface="Times New Roman" pitchFamily="18" charset="0"/>
            </a:endParaRPr>
          </a:p>
        </p:txBody>
      </p:sp>
      <p:sp>
        <p:nvSpPr>
          <p:cNvPr id="6" name="圆角矩形标注 5"/>
          <p:cNvSpPr/>
          <p:nvPr/>
        </p:nvSpPr>
        <p:spPr bwMode="auto">
          <a:xfrm>
            <a:off x="7054467" y="5373216"/>
            <a:ext cx="1405965" cy="919401"/>
          </a:xfrm>
          <a:prstGeom prst="wedgeRoundRectCallout">
            <a:avLst>
              <a:gd name="adj1" fmla="val -111829"/>
              <a:gd name="adj2" fmla="val -55685"/>
              <a:gd name="adj3" fmla="val 16667"/>
            </a:avLst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zh-CN" altLang="en-US" sz="2400" dirty="0">
                <a:solidFill>
                  <a:schemeClr val="bg1"/>
                </a:solidFill>
                <a:latin typeface="Arial" charset="0"/>
              </a:rPr>
              <a:t>内循环控制列</a:t>
            </a:r>
            <a:endParaRPr kumimoji="0" lang="zh-CN" alt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</a:endParaRPr>
          </a:p>
        </p:txBody>
      </p:sp>
      <p:sp>
        <p:nvSpPr>
          <p:cNvPr id="7" name="圆角矩形标注 6"/>
          <p:cNvSpPr/>
          <p:nvPr/>
        </p:nvSpPr>
        <p:spPr bwMode="auto">
          <a:xfrm>
            <a:off x="6660232" y="4149080"/>
            <a:ext cx="2088232" cy="510778"/>
          </a:xfrm>
          <a:prstGeom prst="wedgeRoundRectCallout">
            <a:avLst>
              <a:gd name="adj1" fmla="val -111829"/>
              <a:gd name="adj2" fmla="val -55685"/>
              <a:gd name="adj3" fmla="val 16667"/>
            </a:avLst>
          </a:prstGeom>
          <a:solidFill>
            <a:srgbClr val="7030A0"/>
          </a:solidFill>
          <a:ln w="9525" cap="flat" cmpd="sng" algn="ctr">
            <a:solidFill>
              <a:srgbClr val="7030A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24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charset="0"/>
              </a:rPr>
              <a:t>外循环控制行</a:t>
            </a:r>
          </a:p>
        </p:txBody>
      </p:sp>
    </p:spTree>
    <p:extLst>
      <p:ext uri="{BB962C8B-B14F-4D97-AF65-F5344CB8AC3E}">
        <p14:creationId xmlns:p14="http://schemas.microsoft.com/office/powerpoint/2010/main" val="354987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A000220150318F63P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064" y="3328253"/>
            <a:ext cx="1412558" cy="2548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15616" y="698329"/>
            <a:ext cx="75608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i="1" dirty="0">
                <a:solidFill>
                  <a:srgbClr val="FF0000"/>
                </a:solidFill>
                <a:latin typeface="Axure Handwriting" pitchFamily="34" charset="0"/>
                <a:cs typeface="Arial" pitchFamily="34" charset="0"/>
              </a:rPr>
              <a:t>for</a:t>
            </a:r>
            <a:r>
              <a:rPr lang="en-US" altLang="zh-CN" sz="2800" b="1" i="1" dirty="0">
                <a:solidFill>
                  <a:srgbClr val="0070C0"/>
                </a:solidFill>
                <a:latin typeface="Axure Handwriting" pitchFamily="34" charset="0"/>
                <a:cs typeface="Arial" pitchFamily="34" charset="0"/>
              </a:rPr>
              <a:t>( </a:t>
            </a:r>
            <a:r>
              <a:rPr lang="zh-CN" altLang="en-US" sz="2800" b="1" i="1" dirty="0">
                <a:solidFill>
                  <a:srgbClr val="002060"/>
                </a:solidFill>
                <a:latin typeface="Axure Handwriting" pitchFamily="34" charset="0"/>
                <a:cs typeface="Arial" pitchFamily="34" charset="0"/>
              </a:rPr>
              <a:t>初始化表达式 </a:t>
            </a:r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; </a:t>
            </a:r>
            <a:r>
              <a:rPr lang="zh-CN" altLang="en-US" sz="2800" b="1" i="1" dirty="0">
                <a:solidFill>
                  <a:srgbClr val="002060"/>
                </a:solidFill>
                <a:latin typeface="Axure Handwriting" pitchFamily="34" charset="0"/>
                <a:cs typeface="Arial" pitchFamily="34" charset="0"/>
              </a:rPr>
              <a:t>条件表达式 </a:t>
            </a:r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; </a:t>
            </a:r>
            <a:r>
              <a:rPr lang="zh-CN" altLang="en-US" sz="2800" b="1" i="1" dirty="0">
                <a:solidFill>
                  <a:srgbClr val="002060"/>
                </a:solidFill>
                <a:latin typeface="Axure Handwriting" pitchFamily="34" charset="0"/>
                <a:cs typeface="Arial" pitchFamily="34" charset="0"/>
              </a:rPr>
              <a:t>迭代表达式 </a:t>
            </a:r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)</a:t>
            </a:r>
          </a:p>
          <a:p>
            <a:pPr algn="l"/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{</a:t>
            </a:r>
          </a:p>
          <a:p>
            <a:pPr algn="l"/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      </a:t>
            </a:r>
            <a:r>
              <a:rPr lang="zh-CN" altLang="en-US" sz="2800" b="1" i="1" dirty="0">
                <a:solidFill>
                  <a:srgbClr val="002060"/>
                </a:solidFill>
                <a:latin typeface="Axure Handwriting" pitchFamily="34" charset="0"/>
                <a:cs typeface="Arial" pitchFamily="34" charset="0"/>
              </a:rPr>
              <a:t>循环体</a:t>
            </a:r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;</a:t>
            </a:r>
          </a:p>
          <a:p>
            <a:pPr algn="l"/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}</a:t>
            </a:r>
            <a:endParaRPr lang="zh-CN" altLang="en-US" sz="2800" b="1" i="1" dirty="0">
              <a:solidFill>
                <a:schemeClr val="accent6"/>
              </a:solidFill>
              <a:latin typeface="Axure Handwriting" pitchFamily="34" charset="0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4430" y="5445224"/>
            <a:ext cx="933754" cy="431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5463" y="1844824"/>
            <a:ext cx="5701844" cy="4536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499604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130" y="470539"/>
            <a:ext cx="817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6"/>
                </a:solidFill>
              </a:rPr>
              <a:t>栗 </a:t>
            </a:r>
            <a:r>
              <a:rPr lang="en-US" altLang="zh-CN" sz="2800" b="1" dirty="0">
                <a:solidFill>
                  <a:schemeClr val="accent6"/>
                </a:solidFill>
              </a:rPr>
              <a:t>7 </a:t>
            </a:r>
            <a:r>
              <a:rPr lang="zh-CN" altLang="en-US" sz="2800" b="1" dirty="0">
                <a:solidFill>
                  <a:schemeClr val="accent6"/>
                </a:solidFill>
              </a:rPr>
              <a:t>扩展：根据输入规模来输出相应的乘法表</a:t>
            </a:r>
          </a:p>
        </p:txBody>
      </p:sp>
      <p:pic>
        <p:nvPicPr>
          <p:cNvPr id="21505" name="Picture 1" descr="C:\Users\yangliu\AppData\Roaming\Tencent\Users\7593973\QQ\WinTemp\RichOle\KK4V0$J~2C]PLLIVV5VIN4V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30" y="1196752"/>
            <a:ext cx="8437481" cy="4945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29480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A000220150318F63P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90" y="1594173"/>
            <a:ext cx="1412558" cy="2548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91653" y="1052736"/>
            <a:ext cx="61848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i="1" dirty="0">
                <a:solidFill>
                  <a:srgbClr val="FF0000"/>
                </a:solidFill>
                <a:latin typeface="Axure Handwriting" pitchFamily="34" charset="0"/>
                <a:cs typeface="Arial" pitchFamily="34" charset="0"/>
              </a:rPr>
              <a:t>循环嵌套</a:t>
            </a:r>
            <a:endParaRPr lang="en-US" altLang="zh-CN" sz="2800" b="1" i="1" dirty="0">
              <a:solidFill>
                <a:srgbClr val="FF0000"/>
              </a:solidFill>
              <a:latin typeface="Axure Handwriting" pitchFamily="34" charset="0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4430" y="5445224"/>
            <a:ext cx="933754" cy="431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E4A12C06-22B1-4C7E-861F-70BBBF430395}"/>
              </a:ext>
            </a:extLst>
          </p:cNvPr>
          <p:cNvSpPr txBox="1"/>
          <p:nvPr/>
        </p:nvSpPr>
        <p:spPr>
          <a:xfrm>
            <a:off x="2617153" y="2060848"/>
            <a:ext cx="5555248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一个循环中包含另外的循环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三种语句可以互相嵌套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600" dirty="0">
                <a:solidFill>
                  <a:srgbClr val="FF0000"/>
                </a:solidFill>
                <a:latin typeface="Axure Handwriting" pitchFamily="34" charset="0"/>
                <a:sym typeface="+mn-ea"/>
              </a:rPr>
              <a:t>由内而外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被执行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600" dirty="0">
                <a:solidFill>
                  <a:srgbClr val="FF0000"/>
                </a:solidFill>
                <a:latin typeface="Axure Handwriting" pitchFamily="34" charset="0"/>
                <a:sym typeface="+mn-ea"/>
              </a:rPr>
              <a:t>调试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，制作变量表！！！！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良好的缩进风格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不超过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15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层嵌套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8147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049" name="Picture 1" descr="C:\Users\yangliu\AppData\Roaming\Tencent\Users\7593973\QQ\WinTemp\RichOle\CHB0{RV7`XT~4%]0P2W}RGP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117" y="620688"/>
            <a:ext cx="8237340" cy="5405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云形标注 1"/>
          <p:cNvSpPr/>
          <p:nvPr/>
        </p:nvSpPr>
        <p:spPr>
          <a:xfrm>
            <a:off x="2519772" y="2143608"/>
            <a:ext cx="2340260" cy="864096"/>
          </a:xfrm>
          <a:prstGeom prst="cloudCallout">
            <a:avLst>
              <a:gd name="adj1" fmla="val -32895"/>
              <a:gd name="adj2" fmla="val 7219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变量声明及初始化</a:t>
            </a:r>
          </a:p>
        </p:txBody>
      </p:sp>
      <p:sp>
        <p:nvSpPr>
          <p:cNvPr id="8" name="云形标注 7"/>
          <p:cNvSpPr/>
          <p:nvPr/>
        </p:nvSpPr>
        <p:spPr>
          <a:xfrm>
            <a:off x="195263" y="4293096"/>
            <a:ext cx="1784449" cy="864096"/>
          </a:xfrm>
          <a:prstGeom prst="cloudCallout">
            <a:avLst>
              <a:gd name="adj1" fmla="val 62746"/>
              <a:gd name="adj2" fmla="val -104483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循环变量初始化</a:t>
            </a:r>
          </a:p>
        </p:txBody>
      </p:sp>
      <p:sp>
        <p:nvSpPr>
          <p:cNvPr id="10" name="云形标注 9"/>
          <p:cNvSpPr/>
          <p:nvPr/>
        </p:nvSpPr>
        <p:spPr>
          <a:xfrm>
            <a:off x="4885793" y="2564904"/>
            <a:ext cx="1944216" cy="864096"/>
          </a:xfrm>
          <a:prstGeom prst="cloudCallout">
            <a:avLst>
              <a:gd name="adj1" fmla="val -109556"/>
              <a:gd name="adj2" fmla="val 6759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循环条件</a:t>
            </a:r>
          </a:p>
        </p:txBody>
      </p:sp>
      <p:sp>
        <p:nvSpPr>
          <p:cNvPr id="11" name="云形标注 10"/>
          <p:cNvSpPr/>
          <p:nvPr/>
        </p:nvSpPr>
        <p:spPr>
          <a:xfrm>
            <a:off x="5770782" y="3834140"/>
            <a:ext cx="1944216" cy="864096"/>
          </a:xfrm>
          <a:prstGeom prst="cloudCallout">
            <a:avLst>
              <a:gd name="adj1" fmla="val -123871"/>
              <a:gd name="adj2" fmla="val -4513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循环变量迭代</a:t>
            </a:r>
          </a:p>
        </p:txBody>
      </p:sp>
      <p:sp>
        <p:nvSpPr>
          <p:cNvPr id="12" name="云形标注 11"/>
          <p:cNvSpPr/>
          <p:nvPr/>
        </p:nvSpPr>
        <p:spPr>
          <a:xfrm>
            <a:off x="4572000" y="5594027"/>
            <a:ext cx="1728192" cy="864096"/>
          </a:xfrm>
          <a:prstGeom prst="cloudCallout">
            <a:avLst>
              <a:gd name="adj1" fmla="val -62053"/>
              <a:gd name="adj2" fmla="val -15325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循环体</a:t>
            </a:r>
          </a:p>
        </p:txBody>
      </p:sp>
    </p:spTree>
    <p:extLst>
      <p:ext uri="{BB962C8B-B14F-4D97-AF65-F5344CB8AC3E}">
        <p14:creationId xmlns:p14="http://schemas.microsoft.com/office/powerpoint/2010/main" val="3110047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10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130" y="470539"/>
            <a:ext cx="817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6"/>
                </a:solidFill>
              </a:rPr>
              <a:t>变化中的发现</a:t>
            </a:r>
            <a:r>
              <a:rPr lang="en-US" altLang="zh-CN" sz="2800" b="1" dirty="0">
                <a:solidFill>
                  <a:schemeClr val="accent6"/>
                </a:solidFill>
              </a:rPr>
              <a:t>……</a:t>
            </a:r>
            <a:endParaRPr lang="zh-CN" altLang="en-US" sz="2800" b="1" dirty="0">
              <a:solidFill>
                <a:schemeClr val="accent6"/>
              </a:solidFill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4A12C06-22B1-4C7E-861F-70BBBF430395}"/>
              </a:ext>
            </a:extLst>
          </p:cNvPr>
          <p:cNvSpPr txBox="1"/>
          <p:nvPr/>
        </p:nvSpPr>
        <p:spPr>
          <a:xfrm>
            <a:off x="539552" y="1196752"/>
            <a:ext cx="4686808" cy="3181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变化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1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：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 for(</a:t>
            </a:r>
            <a:r>
              <a:rPr lang="en-US" altLang="zh-CN" sz="2600" dirty="0" err="1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i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=11;i&lt;=9995;i+=2)</a:t>
            </a:r>
            <a:endParaRPr lang="zh-CN" altLang="en-US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变化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2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：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for(i=100;i!=1;i-=2)</a:t>
            </a:r>
          </a:p>
          <a:p>
            <a:pPr>
              <a:lnSpc>
                <a:spcPct val="200000"/>
              </a:lnSpc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变化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3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：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for(…) ;</a:t>
            </a:r>
          </a:p>
          <a:p>
            <a:pPr>
              <a:lnSpc>
                <a:spcPct val="200000"/>
              </a:lnSpc>
            </a:pP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……</a:t>
            </a:r>
          </a:p>
        </p:txBody>
      </p:sp>
      <p:sp>
        <p:nvSpPr>
          <p:cNvPr id="6" name="文本框 8">
            <a:extLst>
              <a:ext uri="{FF2B5EF4-FFF2-40B4-BE49-F238E27FC236}">
                <a16:creationId xmlns:a16="http://schemas.microsoft.com/office/drawing/2014/main" id="{E4A12C06-22B1-4C7E-861F-70BBBF430395}"/>
              </a:ext>
            </a:extLst>
          </p:cNvPr>
          <p:cNvSpPr txBox="1"/>
          <p:nvPr/>
        </p:nvSpPr>
        <p:spPr>
          <a:xfrm>
            <a:off x="5226360" y="1196752"/>
            <a:ext cx="3728666" cy="2379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zh-CN" altLang="en-US" sz="2600" dirty="0">
                <a:latin typeface="Axure Handwriting" pitchFamily="34" charset="0"/>
                <a:sym typeface="+mn-ea"/>
              </a:rPr>
              <a:t>每个要素都很关键</a:t>
            </a:r>
            <a:endParaRPr lang="en-US" altLang="zh-CN" sz="2600" dirty="0">
              <a:latin typeface="Axure Handwriting" pitchFamily="34" charset="0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600" dirty="0">
                <a:latin typeface="Axure Handwriting" pitchFamily="34" charset="0"/>
                <a:sym typeface="+mn-ea"/>
              </a:rPr>
              <a:t>不要陷入死循环</a:t>
            </a:r>
            <a:endParaRPr lang="en-US" altLang="zh-CN" sz="2600" dirty="0">
              <a:latin typeface="Axure Handwriting" pitchFamily="34" charset="0"/>
              <a:sym typeface="+mn-ea"/>
            </a:endParaRPr>
          </a:p>
          <a:p>
            <a:pPr>
              <a:lnSpc>
                <a:spcPct val="200000"/>
              </a:lnSpc>
            </a:pPr>
            <a:r>
              <a:rPr lang="zh-CN" altLang="en-US" sz="2600" dirty="0">
                <a:latin typeface="Axure Handwriting" pitchFamily="34" charset="0"/>
                <a:sym typeface="+mn-ea"/>
              </a:rPr>
              <a:t>避免空循环</a:t>
            </a:r>
            <a:endParaRPr lang="en-US" altLang="zh-CN" sz="2600" dirty="0">
              <a:latin typeface="Axure Handwriting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15658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195262" y="189861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130" y="470539"/>
            <a:ext cx="817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6"/>
                </a:solidFill>
              </a:rPr>
              <a:t>习题 </a:t>
            </a:r>
            <a:r>
              <a:rPr lang="en-US" altLang="zh-CN" sz="2800" b="1" dirty="0">
                <a:solidFill>
                  <a:schemeClr val="accent6"/>
                </a:solidFill>
              </a:rPr>
              <a:t>1</a:t>
            </a:r>
            <a:r>
              <a:rPr lang="zh-CN" altLang="en-US" sz="2800" b="1" dirty="0">
                <a:solidFill>
                  <a:schemeClr val="accent6"/>
                </a:solidFill>
              </a:rPr>
              <a:t>：存钱</a:t>
            </a: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6F919C10-55BD-423F-BEB9-15263DE75922}"/>
              </a:ext>
            </a:extLst>
          </p:cNvPr>
          <p:cNvSpPr txBox="1"/>
          <p:nvPr/>
        </p:nvSpPr>
        <p:spPr>
          <a:xfrm>
            <a:off x="381949" y="1252857"/>
            <a:ext cx="6288309" cy="12305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假设我有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1000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元，存在银行，年利率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5%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，请问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10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年后我能取到多少钱？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A45F806-CCAD-4C02-A158-F4CD25AEB81A}"/>
              </a:ext>
            </a:extLst>
          </p:cNvPr>
          <p:cNvSpPr txBox="1"/>
          <p:nvPr/>
        </p:nvSpPr>
        <p:spPr>
          <a:xfrm>
            <a:off x="335334" y="3112153"/>
            <a:ext cx="817230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基本思路：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[1,10]10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次求累乘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endParaRPr lang="zh-CN" altLang="en-US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用一个变量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money 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来保存总数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依次把它加入到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money 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当中，即 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money = money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*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 1.05 </a:t>
            </a:r>
            <a:endParaRPr lang="zh-CN" altLang="en-US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2450214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6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A000220150318F63P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390" y="1594173"/>
            <a:ext cx="1412558" cy="2548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2491653" y="1052736"/>
            <a:ext cx="6184802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altLang="zh-CN" sz="2800" b="1" i="1" dirty="0">
                <a:solidFill>
                  <a:srgbClr val="FF0000"/>
                </a:solidFill>
                <a:latin typeface="Axure Handwriting" pitchFamily="34" charset="0"/>
                <a:cs typeface="Arial" pitchFamily="34" charset="0"/>
              </a:rPr>
              <a:t>for</a:t>
            </a:r>
            <a:r>
              <a:rPr lang="en-US" altLang="zh-CN" sz="2800" b="1" i="1" dirty="0">
                <a:solidFill>
                  <a:srgbClr val="7030A0"/>
                </a:solidFill>
                <a:latin typeface="Axure Handwriting" pitchFamily="34" charset="0"/>
                <a:cs typeface="Arial" pitchFamily="34" charset="0"/>
              </a:rPr>
              <a:t>(</a:t>
            </a:r>
            <a:r>
              <a:rPr lang="en-US" altLang="zh-CN" sz="2800" b="1" i="1" dirty="0">
                <a:solidFill>
                  <a:srgbClr val="0070C0"/>
                </a:solidFill>
                <a:latin typeface="Axure Handwriting" pitchFamily="34" charset="0"/>
                <a:cs typeface="Arial" pitchFamily="34" charset="0"/>
              </a:rPr>
              <a:t> initialize</a:t>
            </a:r>
            <a:r>
              <a:rPr lang="en-US" altLang="zh-CN" sz="2800" b="1" i="1" dirty="0">
                <a:solidFill>
                  <a:srgbClr val="7030A0"/>
                </a:solidFill>
                <a:latin typeface="Axure Handwriting" pitchFamily="34" charset="0"/>
                <a:cs typeface="Arial" pitchFamily="34" charset="0"/>
              </a:rPr>
              <a:t>;</a:t>
            </a:r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 condition</a:t>
            </a:r>
            <a:r>
              <a:rPr lang="en-US" altLang="zh-CN" sz="2800" b="1" i="1" dirty="0">
                <a:solidFill>
                  <a:srgbClr val="7030A0"/>
                </a:solidFill>
                <a:latin typeface="Axure Handwriting" pitchFamily="34" charset="0"/>
                <a:cs typeface="Arial" pitchFamily="34" charset="0"/>
              </a:rPr>
              <a:t>;</a:t>
            </a:r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 </a:t>
            </a:r>
            <a:r>
              <a:rPr lang="en-US" altLang="zh-CN" sz="2800" b="1" i="1" dirty="0">
                <a:solidFill>
                  <a:schemeClr val="accent4">
                    <a:lumMod val="75000"/>
                  </a:schemeClr>
                </a:solidFill>
                <a:latin typeface="Axure Handwriting" pitchFamily="34" charset="0"/>
                <a:cs typeface="Arial" pitchFamily="34" charset="0"/>
              </a:rPr>
              <a:t>update</a:t>
            </a:r>
            <a:r>
              <a:rPr lang="en-US" altLang="zh-CN" sz="2800" b="1" i="1" dirty="0">
                <a:solidFill>
                  <a:srgbClr val="7030A0"/>
                </a:solidFill>
                <a:latin typeface="Axure Handwriting" pitchFamily="34" charset="0"/>
                <a:cs typeface="Arial" pitchFamily="34" charset="0"/>
              </a:rPr>
              <a:t>)</a:t>
            </a:r>
          </a:p>
          <a:p>
            <a:pPr algn="l"/>
            <a:r>
              <a:rPr lang="en-US" altLang="zh-CN" sz="2800" b="1" i="1" dirty="0">
                <a:solidFill>
                  <a:srgbClr val="7030A0"/>
                </a:solidFill>
                <a:latin typeface="Axure Handwriting" pitchFamily="34" charset="0"/>
                <a:cs typeface="Arial" pitchFamily="34" charset="0"/>
              </a:rPr>
              <a:t>{</a:t>
            </a:r>
          </a:p>
          <a:p>
            <a:pPr algn="l"/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      </a:t>
            </a:r>
            <a:r>
              <a:rPr lang="en-US" altLang="zh-CN" sz="2800" b="1" i="1" dirty="0">
                <a:solidFill>
                  <a:srgbClr val="002060"/>
                </a:solidFill>
                <a:latin typeface="Axure Handwriting" pitchFamily="34" charset="0"/>
                <a:cs typeface="Arial" pitchFamily="34" charset="0"/>
              </a:rPr>
              <a:t>statements</a:t>
            </a:r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;</a:t>
            </a:r>
          </a:p>
          <a:p>
            <a:pPr algn="l"/>
            <a:r>
              <a:rPr lang="en-US" altLang="zh-CN" sz="2800" b="1" i="1" dirty="0">
                <a:solidFill>
                  <a:srgbClr val="7030A0"/>
                </a:solidFill>
                <a:latin typeface="Axure Handwriting" pitchFamily="34" charset="0"/>
                <a:cs typeface="Arial" pitchFamily="34" charset="0"/>
              </a:rPr>
              <a:t>}</a:t>
            </a:r>
            <a:endParaRPr lang="zh-CN" altLang="en-US" sz="2800" b="1" i="1" dirty="0">
              <a:solidFill>
                <a:srgbClr val="7030A0"/>
              </a:solidFill>
              <a:latin typeface="Axure Handwriting" pitchFamily="34" charset="0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4430" y="5445224"/>
            <a:ext cx="933754" cy="431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145" name="Picture 1" descr="C:\Users\yangliu\AppData\Roaming\Tencent\Users\7593973\QQ\WinTemp\RichOle\1CF~[~`XH]}SKG5UC8$CSCG.png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11"/>
          <a:stretch/>
        </p:blipFill>
        <p:spPr bwMode="auto">
          <a:xfrm>
            <a:off x="395536" y="5041900"/>
            <a:ext cx="2769378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文本框 8">
            <a:extLst>
              <a:ext uri="{FF2B5EF4-FFF2-40B4-BE49-F238E27FC236}">
                <a16:creationId xmlns:a16="http://schemas.microsoft.com/office/drawing/2014/main" id="{E4A12C06-22B1-4C7E-861F-70BBBF430395}"/>
              </a:ext>
            </a:extLst>
          </p:cNvPr>
          <p:cNvSpPr txBox="1"/>
          <p:nvPr/>
        </p:nvSpPr>
        <p:spPr>
          <a:xfrm>
            <a:off x="2390377" y="2962173"/>
            <a:ext cx="6288309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事前需初始化，事后需更新</a:t>
            </a: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先条件测试，再执行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计数驱动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补充：表达式可省略，分号不能省略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74085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14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6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 flipH="1">
            <a:off x="212222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288130" y="470539"/>
            <a:ext cx="8172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2800" b="1" dirty="0">
                <a:solidFill>
                  <a:schemeClr val="accent6"/>
                </a:solidFill>
              </a:rPr>
              <a:t>例</a:t>
            </a:r>
            <a:r>
              <a:rPr lang="en-US" altLang="zh-CN" sz="2800" b="1" dirty="0">
                <a:solidFill>
                  <a:schemeClr val="accent6"/>
                </a:solidFill>
              </a:rPr>
              <a:t>2</a:t>
            </a:r>
            <a:r>
              <a:rPr lang="zh-CN" altLang="en-US" sz="2800" b="1" dirty="0">
                <a:solidFill>
                  <a:schemeClr val="accent6"/>
                </a:solidFill>
              </a:rPr>
              <a:t>：本金翻倍</a:t>
            </a:r>
          </a:p>
        </p:txBody>
      </p:sp>
      <p:sp>
        <p:nvSpPr>
          <p:cNvPr id="8" name="文本框 8">
            <a:extLst>
              <a:ext uri="{FF2B5EF4-FFF2-40B4-BE49-F238E27FC236}">
                <a16:creationId xmlns:a16="http://schemas.microsoft.com/office/drawing/2014/main" id="{6F919C10-55BD-423F-BEB9-15263DE75922}"/>
              </a:ext>
            </a:extLst>
          </p:cNvPr>
          <p:cNvSpPr txBox="1"/>
          <p:nvPr/>
        </p:nvSpPr>
        <p:spPr>
          <a:xfrm>
            <a:off x="971600" y="1772816"/>
            <a:ext cx="6288309" cy="12287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itchFamily="2" charset="2"/>
              <a:buChar char="l"/>
            </a:pP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假设我有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1000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元，存在银行，年利率</a:t>
            </a:r>
            <a:r>
              <a:rPr lang="en-US" altLang="zh-CN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5%</a:t>
            </a:r>
            <a:r>
              <a:rPr lang="zh-CN" altLang="en-US" sz="2600" dirty="0">
                <a:solidFill>
                  <a:schemeClr val="accent6"/>
                </a:solidFill>
                <a:latin typeface="Axure Handwriting" pitchFamily="34" charset="0"/>
                <a:sym typeface="+mn-ea"/>
              </a:rPr>
              <a:t>，请问多少年后我的本金能翻倍呢？</a:t>
            </a:r>
            <a:endParaRPr lang="en-US" altLang="zh-CN" sz="2600" dirty="0">
              <a:solidFill>
                <a:schemeClr val="accent6"/>
              </a:solidFill>
              <a:latin typeface="Axure Handwriting" pitchFamily="34" charset="0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10583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对角圆角矩形 3"/>
          <p:cNvSpPr/>
          <p:nvPr/>
        </p:nvSpPr>
        <p:spPr>
          <a:xfrm>
            <a:off x="195263" y="330200"/>
            <a:ext cx="8753475" cy="6197600"/>
          </a:xfrm>
          <a:prstGeom prst="round2DiagRect">
            <a:avLst>
              <a:gd name="adj1" fmla="val 4989"/>
              <a:gd name="adj2" fmla="val 0"/>
            </a:avLst>
          </a:prstGeom>
          <a:solidFill>
            <a:schemeClr val="bg1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" name="图片 1" descr="A000220150318F63P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3662687"/>
            <a:ext cx="1412558" cy="254889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67545" y="779887"/>
            <a:ext cx="324036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i="1" dirty="0">
                <a:solidFill>
                  <a:srgbClr val="002060"/>
                </a:solidFill>
                <a:latin typeface="Axure Handwriting" pitchFamily="34" charset="0"/>
                <a:cs typeface="Arial" pitchFamily="34" charset="0"/>
              </a:rPr>
              <a:t>初始化表达式 </a:t>
            </a:r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; </a:t>
            </a:r>
          </a:p>
          <a:p>
            <a:r>
              <a:rPr lang="en-US" altLang="zh-CN" sz="2800" b="1" i="1" dirty="0">
                <a:solidFill>
                  <a:srgbClr val="FF0000"/>
                </a:solidFill>
                <a:latin typeface="Axure Handwriting" pitchFamily="34" charset="0"/>
                <a:cs typeface="Arial" pitchFamily="34" charset="0"/>
              </a:rPr>
              <a:t>while</a:t>
            </a:r>
            <a:r>
              <a:rPr lang="en-US" altLang="zh-CN" sz="2800" b="1" i="1" dirty="0">
                <a:solidFill>
                  <a:srgbClr val="0070C0"/>
                </a:solidFill>
                <a:latin typeface="Axure Handwriting" pitchFamily="34" charset="0"/>
                <a:cs typeface="Arial" pitchFamily="34" charset="0"/>
              </a:rPr>
              <a:t>( </a:t>
            </a:r>
            <a:r>
              <a:rPr lang="zh-CN" altLang="en-US" sz="2800" b="1" i="1" dirty="0">
                <a:solidFill>
                  <a:srgbClr val="002060"/>
                </a:solidFill>
                <a:latin typeface="Axure Handwriting" pitchFamily="34" charset="0"/>
                <a:cs typeface="Arial" pitchFamily="34" charset="0"/>
              </a:rPr>
              <a:t>条件表达式 </a:t>
            </a:r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)</a:t>
            </a:r>
          </a:p>
          <a:p>
            <a:pPr algn="l"/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{</a:t>
            </a:r>
          </a:p>
          <a:p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      </a:t>
            </a:r>
            <a:r>
              <a:rPr lang="zh-CN" altLang="en-US" sz="2800" b="1" i="1" dirty="0">
                <a:solidFill>
                  <a:srgbClr val="002060"/>
                </a:solidFill>
                <a:latin typeface="Axure Handwriting" pitchFamily="34" charset="0"/>
                <a:cs typeface="Arial" pitchFamily="34" charset="0"/>
              </a:rPr>
              <a:t>循环体</a:t>
            </a:r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; </a:t>
            </a:r>
          </a:p>
          <a:p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     </a:t>
            </a:r>
            <a:r>
              <a:rPr lang="zh-CN" altLang="en-US" sz="2800" b="1" i="1" dirty="0">
                <a:solidFill>
                  <a:srgbClr val="002060"/>
                </a:solidFill>
                <a:latin typeface="Axure Handwriting" pitchFamily="34" charset="0"/>
                <a:cs typeface="Arial" pitchFamily="34" charset="0"/>
              </a:rPr>
              <a:t>迭代表达式 </a:t>
            </a:r>
            <a:r>
              <a:rPr lang="en-US" altLang="zh-CN" sz="2800" b="1" i="1" dirty="0">
                <a:solidFill>
                  <a:srgbClr val="002060"/>
                </a:solidFill>
                <a:latin typeface="Axure Handwriting" pitchFamily="34" charset="0"/>
                <a:cs typeface="Arial" pitchFamily="34" charset="0"/>
              </a:rPr>
              <a:t>;</a:t>
            </a:r>
            <a:endParaRPr lang="en-US" altLang="zh-CN" sz="2800" b="1" i="1" dirty="0">
              <a:solidFill>
                <a:schemeClr val="accent6"/>
              </a:solidFill>
              <a:latin typeface="Axure Handwriting" pitchFamily="34" charset="0"/>
              <a:cs typeface="Arial" pitchFamily="34" charset="0"/>
            </a:endParaRPr>
          </a:p>
          <a:p>
            <a:r>
              <a:rPr lang="en-US" altLang="zh-CN" sz="2800" b="1" i="1" dirty="0">
                <a:solidFill>
                  <a:schemeClr val="accent6"/>
                </a:solidFill>
                <a:latin typeface="Axure Handwriting" pitchFamily="34" charset="0"/>
                <a:cs typeface="Arial" pitchFamily="34" charset="0"/>
              </a:rPr>
              <a:t>}</a:t>
            </a:r>
            <a:endParaRPr lang="zh-CN" altLang="en-US" sz="2800" b="1" i="1" dirty="0">
              <a:solidFill>
                <a:schemeClr val="accent6"/>
              </a:solidFill>
              <a:latin typeface="Axure Handwriting" pitchFamily="34" charset="0"/>
              <a:cs typeface="Arial" pitchFamily="34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5294430" y="5445224"/>
            <a:ext cx="933754" cy="4319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698329"/>
            <a:ext cx="4696470" cy="55132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818877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主题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6_Office 主题">
  <a:themeElements>
    <a:clrScheme name="角度">
      <a:dk1>
        <a:srgbClr val="000000"/>
      </a:dk1>
      <a:lt1>
        <a:srgbClr val="FFFFFF"/>
      </a:lt1>
      <a:dk2>
        <a:srgbClr val="434342"/>
      </a:dk2>
      <a:lt2>
        <a:srgbClr val="CDD7D9"/>
      </a:lt2>
      <a:accent1>
        <a:srgbClr val="797B7E"/>
      </a:accent1>
      <a:accent2>
        <a:srgbClr val="F96A1B"/>
      </a:accent2>
      <a:accent3>
        <a:srgbClr val="08A1D9"/>
      </a:accent3>
      <a:accent4>
        <a:srgbClr val="7C984A"/>
      </a:accent4>
      <a:accent5>
        <a:srgbClr val="C2AD8D"/>
      </a:accent5>
      <a:accent6>
        <a:srgbClr val="506E94"/>
      </a:accent6>
      <a:hlink>
        <a:srgbClr val="5F5F5F"/>
      </a:hlink>
      <a:folHlink>
        <a:srgbClr val="969696"/>
      </a:folHlink>
    </a:clrScheme>
    <a:fontScheme name="视点">
      <a:maj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Verdana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3854</TotalTime>
  <Words>1278</Words>
  <Application>Microsoft Office PowerPoint</Application>
  <PresentationFormat>全屏显示(4:3)</PresentationFormat>
  <Paragraphs>210</Paragraphs>
  <Slides>31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31</vt:i4>
      </vt:variant>
    </vt:vector>
  </HeadingPairs>
  <TitlesOfParts>
    <vt:vector size="41" baseType="lpstr">
      <vt:lpstr>Axure Handwriting</vt:lpstr>
      <vt:lpstr>Arial</vt:lpstr>
      <vt:lpstr>Arial Narrow</vt:lpstr>
      <vt:lpstr>Calibri</vt:lpstr>
      <vt:lpstr>Times New Roman</vt:lpstr>
      <vt:lpstr>Verdana</vt:lpstr>
      <vt:lpstr>Wingdings</vt:lpstr>
      <vt:lpstr>Office 主题</vt:lpstr>
      <vt:lpstr>2_Office 主题</vt:lpstr>
      <vt:lpstr>6_Office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yangliu</dc:creator>
  <cp:lastModifiedBy>8613786114545</cp:lastModifiedBy>
  <cp:revision>75</cp:revision>
  <dcterms:created xsi:type="dcterms:W3CDTF">2017-09-11T05:39:20Z</dcterms:created>
  <dcterms:modified xsi:type="dcterms:W3CDTF">2024-09-24T07:41:48Z</dcterms:modified>
</cp:coreProperties>
</file>