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  <p:sldMasterId id="2147483747" r:id="rId2"/>
  </p:sldMasterIdLst>
  <p:notesMasterIdLst>
    <p:notesMasterId r:id="rId49"/>
  </p:notesMasterIdLst>
  <p:sldIdLst>
    <p:sldId id="584" r:id="rId3"/>
    <p:sldId id="674" r:id="rId4"/>
    <p:sldId id="665" r:id="rId5"/>
    <p:sldId id="612" r:id="rId6"/>
    <p:sldId id="542" r:id="rId7"/>
    <p:sldId id="600" r:id="rId8"/>
    <p:sldId id="666" r:id="rId9"/>
    <p:sldId id="626" r:id="rId10"/>
    <p:sldId id="638" r:id="rId11"/>
    <p:sldId id="639" r:id="rId12"/>
    <p:sldId id="640" r:id="rId13"/>
    <p:sldId id="617" r:id="rId14"/>
    <p:sldId id="675" r:id="rId15"/>
    <p:sldId id="676" r:id="rId16"/>
    <p:sldId id="658" r:id="rId17"/>
    <p:sldId id="652" r:id="rId18"/>
    <p:sldId id="351" r:id="rId19"/>
    <p:sldId id="653" r:id="rId20"/>
    <p:sldId id="655" r:id="rId21"/>
    <p:sldId id="350" r:id="rId22"/>
    <p:sldId id="352" r:id="rId23"/>
    <p:sldId id="662" r:id="rId24"/>
    <p:sldId id="659" r:id="rId25"/>
    <p:sldId id="644" r:id="rId26"/>
    <p:sldId id="645" r:id="rId27"/>
    <p:sldId id="657" r:id="rId28"/>
    <p:sldId id="648" r:id="rId29"/>
    <p:sldId id="643" r:id="rId30"/>
    <p:sldId id="620" r:id="rId31"/>
    <p:sldId id="661" r:id="rId32"/>
    <p:sldId id="663" r:id="rId33"/>
    <p:sldId id="670" r:id="rId34"/>
    <p:sldId id="297" r:id="rId35"/>
    <p:sldId id="365" r:id="rId36"/>
    <p:sldId id="667" r:id="rId37"/>
    <p:sldId id="370" r:id="rId38"/>
    <p:sldId id="299" r:id="rId39"/>
    <p:sldId id="369" r:id="rId40"/>
    <p:sldId id="300" r:id="rId41"/>
    <p:sldId id="357" r:id="rId42"/>
    <p:sldId id="371" r:id="rId43"/>
    <p:sldId id="669" r:id="rId44"/>
    <p:sldId id="672" r:id="rId45"/>
    <p:sldId id="673" r:id="rId46"/>
    <p:sldId id="671" r:id="rId47"/>
    <p:sldId id="668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DA002A"/>
    <a:srgbClr val="339966"/>
    <a:srgbClr val="008000"/>
    <a:srgbClr val="00CC99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01" autoAdjust="0"/>
    <p:restoredTop sz="82930" autoAdjust="0"/>
  </p:normalViewPr>
  <p:slideViewPr>
    <p:cSldViewPr>
      <p:cViewPr varScale="1">
        <p:scale>
          <a:sx n="79" d="100"/>
          <a:sy n="79" d="100"/>
        </p:scale>
        <p:origin x="480" y="51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6C9F4-7518-48E9-92AE-BA791B0BBC51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BBB39E-BC2D-4548-BC11-F1E43EE188F5}">
      <dgm:prSet phldrT="[文本]"/>
      <dgm:spPr/>
      <dgm:t>
        <a:bodyPr/>
        <a:lstStyle/>
        <a:p>
          <a:r>
            <a:rPr lang="zh-CN" altLang="en-US" dirty="0"/>
            <a:t>调用者</a:t>
          </a:r>
        </a:p>
      </dgm:t>
    </dgm:pt>
    <dgm:pt modelId="{5E0A9B5E-0F0C-4B86-84D7-3041CB179586}" type="parTrans" cxnId="{A826B28E-B551-414E-AFEF-F51DE1CC7CEA}">
      <dgm:prSet/>
      <dgm:spPr/>
      <dgm:t>
        <a:bodyPr/>
        <a:lstStyle/>
        <a:p>
          <a:endParaRPr lang="zh-CN" altLang="en-US"/>
        </a:p>
      </dgm:t>
    </dgm:pt>
    <dgm:pt modelId="{F4D58499-D0BE-4D0F-ACEA-08477BB07680}" type="sibTrans" cxnId="{A826B28E-B551-414E-AFEF-F51DE1CC7CEA}">
      <dgm:prSet/>
      <dgm:spPr>
        <a:ln w="19050"/>
      </dgm:spPr>
      <dgm:t>
        <a:bodyPr/>
        <a:lstStyle/>
        <a:p>
          <a:endParaRPr lang="zh-CN" altLang="en-US"/>
        </a:p>
      </dgm:t>
    </dgm:pt>
    <dgm:pt modelId="{4CBCB66C-C1B6-44DE-98EF-01ABDFD5927A}">
      <dgm:prSet phldrT="[文本]"/>
      <dgm:spPr/>
      <dgm:t>
        <a:bodyPr/>
        <a:lstStyle/>
        <a:p>
          <a:r>
            <a:rPr lang="zh-CN" altLang="en-US" dirty="0"/>
            <a:t>函数</a:t>
          </a:r>
        </a:p>
      </dgm:t>
    </dgm:pt>
    <dgm:pt modelId="{C32EE6DD-37A6-4D88-9756-2B93E2AEF0F1}" type="parTrans" cxnId="{99604F5B-FFF9-404A-A90A-D24232BBA594}">
      <dgm:prSet/>
      <dgm:spPr/>
      <dgm:t>
        <a:bodyPr/>
        <a:lstStyle/>
        <a:p>
          <a:endParaRPr lang="zh-CN" altLang="en-US"/>
        </a:p>
      </dgm:t>
    </dgm:pt>
    <dgm:pt modelId="{9AC6A1E9-882F-48C4-A164-916930EC9165}" type="sibTrans" cxnId="{99604F5B-FFF9-404A-A90A-D24232BBA594}">
      <dgm:prSet/>
      <dgm:spPr>
        <a:ln w="19050"/>
      </dgm:spPr>
      <dgm:t>
        <a:bodyPr/>
        <a:lstStyle/>
        <a:p>
          <a:endParaRPr lang="zh-CN" altLang="en-US"/>
        </a:p>
      </dgm:t>
    </dgm:pt>
    <dgm:pt modelId="{D0D7B1C2-CB4D-45DF-829D-688BC1824608}" type="pres">
      <dgm:prSet presAssocID="{CD56C9F4-7518-48E9-92AE-BA791B0BBC51}" presName="cycle" presStyleCnt="0">
        <dgm:presLayoutVars>
          <dgm:dir/>
          <dgm:resizeHandles val="exact"/>
        </dgm:presLayoutVars>
      </dgm:prSet>
      <dgm:spPr/>
    </dgm:pt>
    <dgm:pt modelId="{DD419328-84B8-4853-A5D4-6E6F946BB2E9}" type="pres">
      <dgm:prSet presAssocID="{56BBB39E-BC2D-4548-BC11-F1E43EE188F5}" presName="node" presStyleLbl="node1" presStyleIdx="0" presStyleCnt="2" custScaleX="54920" custScaleY="53551">
        <dgm:presLayoutVars>
          <dgm:bulletEnabled val="1"/>
        </dgm:presLayoutVars>
      </dgm:prSet>
      <dgm:spPr/>
    </dgm:pt>
    <dgm:pt modelId="{06F6E175-73B2-43A4-8E77-09B56CDB106A}" type="pres">
      <dgm:prSet presAssocID="{56BBB39E-BC2D-4548-BC11-F1E43EE188F5}" presName="spNode" presStyleCnt="0"/>
      <dgm:spPr/>
    </dgm:pt>
    <dgm:pt modelId="{B9347EE2-DD78-4FCE-B4C9-E0C8A71A19A7}" type="pres">
      <dgm:prSet presAssocID="{F4D58499-D0BE-4D0F-ACEA-08477BB07680}" presName="sibTrans" presStyleLbl="sibTrans1D1" presStyleIdx="0" presStyleCnt="2"/>
      <dgm:spPr/>
    </dgm:pt>
    <dgm:pt modelId="{9B243434-088D-41D7-B209-72DD4F50B7C7}" type="pres">
      <dgm:prSet presAssocID="{4CBCB66C-C1B6-44DE-98EF-01ABDFD5927A}" presName="node" presStyleLbl="node1" presStyleIdx="1" presStyleCnt="2" custScaleX="44008" custScaleY="51875">
        <dgm:presLayoutVars>
          <dgm:bulletEnabled val="1"/>
        </dgm:presLayoutVars>
      </dgm:prSet>
      <dgm:spPr/>
    </dgm:pt>
    <dgm:pt modelId="{298EC81D-2C34-4196-9D8F-35156D5E432B}" type="pres">
      <dgm:prSet presAssocID="{4CBCB66C-C1B6-44DE-98EF-01ABDFD5927A}" presName="spNode" presStyleCnt="0"/>
      <dgm:spPr/>
    </dgm:pt>
    <dgm:pt modelId="{E88D74B2-82A9-4673-BDFE-0BBFDAC26FCD}" type="pres">
      <dgm:prSet presAssocID="{9AC6A1E9-882F-48C4-A164-916930EC9165}" presName="sibTrans" presStyleLbl="sibTrans1D1" presStyleIdx="1" presStyleCnt="2"/>
      <dgm:spPr/>
    </dgm:pt>
  </dgm:ptLst>
  <dgm:cxnLst>
    <dgm:cxn modelId="{558DD118-AD60-4AD9-8DCE-5EE15A753A0E}" type="presOf" srcId="{56BBB39E-BC2D-4548-BC11-F1E43EE188F5}" destId="{DD419328-84B8-4853-A5D4-6E6F946BB2E9}" srcOrd="0" destOrd="0" presId="urn:microsoft.com/office/officeart/2005/8/layout/cycle5"/>
    <dgm:cxn modelId="{99604F5B-FFF9-404A-A90A-D24232BBA594}" srcId="{CD56C9F4-7518-48E9-92AE-BA791B0BBC51}" destId="{4CBCB66C-C1B6-44DE-98EF-01ABDFD5927A}" srcOrd="1" destOrd="0" parTransId="{C32EE6DD-37A6-4D88-9756-2B93E2AEF0F1}" sibTransId="{9AC6A1E9-882F-48C4-A164-916930EC9165}"/>
    <dgm:cxn modelId="{5B5C8072-74E7-4D53-B9FA-47F32D58DF46}" type="presOf" srcId="{F4D58499-D0BE-4D0F-ACEA-08477BB07680}" destId="{B9347EE2-DD78-4FCE-B4C9-E0C8A71A19A7}" srcOrd="0" destOrd="0" presId="urn:microsoft.com/office/officeart/2005/8/layout/cycle5"/>
    <dgm:cxn modelId="{CD113984-EAFA-4090-83FD-C726A4518564}" type="presOf" srcId="{9AC6A1E9-882F-48C4-A164-916930EC9165}" destId="{E88D74B2-82A9-4673-BDFE-0BBFDAC26FCD}" srcOrd="0" destOrd="0" presId="urn:microsoft.com/office/officeart/2005/8/layout/cycle5"/>
    <dgm:cxn modelId="{A826B28E-B551-414E-AFEF-F51DE1CC7CEA}" srcId="{CD56C9F4-7518-48E9-92AE-BA791B0BBC51}" destId="{56BBB39E-BC2D-4548-BC11-F1E43EE188F5}" srcOrd="0" destOrd="0" parTransId="{5E0A9B5E-0F0C-4B86-84D7-3041CB179586}" sibTransId="{F4D58499-D0BE-4D0F-ACEA-08477BB07680}"/>
    <dgm:cxn modelId="{06D0349B-EBFA-4FCC-BF2D-AB2F860A2FBF}" type="presOf" srcId="{4CBCB66C-C1B6-44DE-98EF-01ABDFD5927A}" destId="{9B243434-088D-41D7-B209-72DD4F50B7C7}" srcOrd="0" destOrd="0" presId="urn:microsoft.com/office/officeart/2005/8/layout/cycle5"/>
    <dgm:cxn modelId="{504167F5-D32E-47E4-9984-BF91898AF91C}" type="presOf" srcId="{CD56C9F4-7518-48E9-92AE-BA791B0BBC51}" destId="{D0D7B1C2-CB4D-45DF-829D-688BC1824608}" srcOrd="0" destOrd="0" presId="urn:microsoft.com/office/officeart/2005/8/layout/cycle5"/>
    <dgm:cxn modelId="{52BC44E6-F888-4126-AA59-0122B45EF9EA}" type="presParOf" srcId="{D0D7B1C2-CB4D-45DF-829D-688BC1824608}" destId="{DD419328-84B8-4853-A5D4-6E6F946BB2E9}" srcOrd="0" destOrd="0" presId="urn:microsoft.com/office/officeart/2005/8/layout/cycle5"/>
    <dgm:cxn modelId="{938CF7BA-C9F8-4386-AE18-31845552A2A1}" type="presParOf" srcId="{D0D7B1C2-CB4D-45DF-829D-688BC1824608}" destId="{06F6E175-73B2-43A4-8E77-09B56CDB106A}" srcOrd="1" destOrd="0" presId="urn:microsoft.com/office/officeart/2005/8/layout/cycle5"/>
    <dgm:cxn modelId="{BD175C24-5D81-400F-AE19-0862EEB298A5}" type="presParOf" srcId="{D0D7B1C2-CB4D-45DF-829D-688BC1824608}" destId="{B9347EE2-DD78-4FCE-B4C9-E0C8A71A19A7}" srcOrd="2" destOrd="0" presId="urn:microsoft.com/office/officeart/2005/8/layout/cycle5"/>
    <dgm:cxn modelId="{5B6EF2BA-1C89-4D1A-8A61-192C8F356DE4}" type="presParOf" srcId="{D0D7B1C2-CB4D-45DF-829D-688BC1824608}" destId="{9B243434-088D-41D7-B209-72DD4F50B7C7}" srcOrd="3" destOrd="0" presId="urn:microsoft.com/office/officeart/2005/8/layout/cycle5"/>
    <dgm:cxn modelId="{1FEA5845-D4B7-42A5-8F06-6D88EF3C602F}" type="presParOf" srcId="{D0D7B1C2-CB4D-45DF-829D-688BC1824608}" destId="{298EC81D-2C34-4196-9D8F-35156D5E432B}" srcOrd="4" destOrd="0" presId="urn:microsoft.com/office/officeart/2005/8/layout/cycle5"/>
    <dgm:cxn modelId="{F1DB1134-F1CF-4D25-9BC9-3A49A46DC9E9}" type="presParOf" srcId="{D0D7B1C2-CB4D-45DF-829D-688BC1824608}" destId="{E88D74B2-82A9-4673-BDFE-0BBFDAC26FCD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19328-84B8-4853-A5D4-6E6F946BB2E9}">
      <dsp:nvSpPr>
        <dsp:cNvPr id="0" name=""/>
        <dsp:cNvSpPr/>
      </dsp:nvSpPr>
      <dsp:spPr>
        <a:xfrm>
          <a:off x="621616" y="1325591"/>
          <a:ext cx="1350989" cy="856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调用者</a:t>
          </a:r>
        </a:p>
      </dsp:txBody>
      <dsp:txXfrm>
        <a:off x="663415" y="1367390"/>
        <a:ext cx="1267391" cy="772655"/>
      </dsp:txXfrm>
    </dsp:sp>
    <dsp:sp modelId="{B9347EE2-DD78-4FCE-B4C9-E0C8A71A19A7}">
      <dsp:nvSpPr>
        <dsp:cNvPr id="0" name=""/>
        <dsp:cNvSpPr/>
      </dsp:nvSpPr>
      <dsp:spPr>
        <a:xfrm>
          <a:off x="1297110" y="397521"/>
          <a:ext cx="2712394" cy="2712394"/>
        </a:xfrm>
        <a:custGeom>
          <a:avLst/>
          <a:gdLst/>
          <a:ahLst/>
          <a:cxnLst/>
          <a:rect l="0" t="0" r="0" b="0"/>
          <a:pathLst>
            <a:path>
              <a:moveTo>
                <a:pt x="320120" y="481088"/>
              </a:moveTo>
              <a:arcTo wR="1356197" hR="1356197" stAng="13211140" swAng="6013454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43434-088D-41D7-B209-72DD4F50B7C7}">
      <dsp:nvSpPr>
        <dsp:cNvPr id="0" name=""/>
        <dsp:cNvSpPr/>
      </dsp:nvSpPr>
      <dsp:spPr>
        <a:xfrm>
          <a:off x="3468224" y="1338991"/>
          <a:ext cx="1082562" cy="829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函数</a:t>
          </a:r>
        </a:p>
      </dsp:txBody>
      <dsp:txXfrm>
        <a:off x="3508715" y="1379482"/>
        <a:ext cx="1001580" cy="748472"/>
      </dsp:txXfrm>
    </dsp:sp>
    <dsp:sp modelId="{E88D74B2-82A9-4673-BDFE-0BBFDAC26FCD}">
      <dsp:nvSpPr>
        <dsp:cNvPr id="0" name=""/>
        <dsp:cNvSpPr/>
      </dsp:nvSpPr>
      <dsp:spPr>
        <a:xfrm>
          <a:off x="1297110" y="397521"/>
          <a:ext cx="2712394" cy="2712394"/>
        </a:xfrm>
        <a:custGeom>
          <a:avLst/>
          <a:gdLst/>
          <a:ahLst/>
          <a:cxnLst/>
          <a:rect l="0" t="0" r="0" b="0"/>
          <a:pathLst>
            <a:path>
              <a:moveTo>
                <a:pt x="2401314" y="2220489"/>
              </a:moveTo>
              <a:arcTo wR="1356197" hR="1356197" stAng="2375406" swAng="6013454"/>
            </a:path>
          </a:pathLst>
        </a:custGeom>
        <a:noFill/>
        <a:ln w="19050" cap="flat" cmpd="sng" algn="ctr">
          <a:solidFill>
            <a:scrgbClr r="0" g="0" b="0">
              <a:shade val="95000"/>
              <a:satMod val="105000"/>
            </a:scrgb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499531-D4B2-42AF-B0F2-3964ED52A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16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618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62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03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68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387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9120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7080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0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921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105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319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191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625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594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99531-D4B2-42AF-B0F2-3964ED52ADD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1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4B93-B3FB-4F70-8A2F-FA15B2F21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gray">
          <a:xfrm>
            <a:off x="468313" y="333375"/>
            <a:ext cx="1389062" cy="3492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>
            <a:outerShdw blurRad="101600" dist="50800" dir="5040000" algn="tl" rotWithShape="0">
              <a:prstClr val="black">
                <a:alpha val="44000"/>
              </a:prstClr>
            </a:outerShdw>
          </a:effectLst>
        </p:spPr>
        <p:txBody>
          <a:bodyPr wrap="none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/>
            <a:r>
              <a:rPr lang="de-DE" sz="2000" b="1" i="0" cap="none" spc="0" dirty="0">
                <a:ln w="50800"/>
                <a:solidFill>
                  <a:schemeClr val="accent2"/>
                </a:solidFill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b="1" i="0" cap="none" spc="0" dirty="0">
                <a:ln w="50800"/>
                <a:solidFill>
                  <a:schemeClr val="accent2"/>
                </a:solidFill>
                <a:effectLst/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2000" b="1" i="0" cap="none" spc="0" dirty="0">
                <a:ln w="50800"/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语言</a:t>
            </a:r>
            <a:endParaRPr lang="de-DE" sz="2000" b="1" i="0" cap="none" spc="0" dirty="0">
              <a:ln w="50800"/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250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" y="64293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162800" y="642937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E72941E-FBE7-4569-B874-1B79152078B7}" type="slidenum">
              <a:rPr lang="zh-CN" altLang="en-US"/>
              <a:pPr/>
              <a:t>‹#›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819400" y="6429375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824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72614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19737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1438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829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61221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390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050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9582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195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F4B93-B3FB-4F70-8A2F-FA15B2F21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Rectangle 5"/>
          <p:cNvSpPr txBox="1">
            <a:spLocks noChangeArrowheads="1"/>
          </p:cNvSpPr>
          <p:nvPr userDrawn="1"/>
        </p:nvSpPr>
        <p:spPr bwMode="gray">
          <a:xfrm>
            <a:off x="468733" y="5972019"/>
            <a:ext cx="1582988" cy="409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>
              <a:spcBef>
                <a:spcPts val="8"/>
              </a:spcBef>
              <a:buClr>
                <a:schemeClr val="accent1"/>
              </a:buClr>
            </a:pPr>
            <a:r>
              <a:rPr lang="zh-CN" altLang="en-US" sz="1400" b="0"/>
              <a:t>湖南大学软件学院</a:t>
            </a:r>
            <a:endParaRPr lang="en-US" altLang="zh-CN" sz="1400" b="0"/>
          </a:p>
          <a:p>
            <a:pPr>
              <a:spcBef>
                <a:spcPts val="8"/>
              </a:spcBef>
              <a:buClr>
                <a:schemeClr val="accent1"/>
              </a:buClr>
            </a:pPr>
            <a:r>
              <a:rPr lang="en-US" altLang="zh-CN" sz="1400" b="0"/>
              <a:t>http://ss.hnu.cn</a:t>
            </a:r>
            <a:endParaRPr lang="en-US" altLang="zh-CN" sz="1400" b="0" noProof="1"/>
          </a:p>
        </p:txBody>
      </p:sp>
    </p:spTree>
    <p:extLst>
      <p:ext uri="{BB962C8B-B14F-4D97-AF65-F5344CB8AC3E}">
        <p14:creationId xmlns:p14="http://schemas.microsoft.com/office/powerpoint/2010/main" val="1299880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96100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172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60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4991758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6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83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24F748-27E9-411B-BEAE-35620697293F}" type="slidenum">
              <a:rPr lang="zh-CN" altLang="en-US"/>
              <a:pPr/>
              <a:t>‹#›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45153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CB0B41B-EA60-40F5-9DD6-3DE4DA95D0CA}" type="slidenum">
              <a:rPr lang="zh-CN" altLang="en-US"/>
              <a:pPr/>
              <a:t>‹#›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88307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71FDCC-3B1A-47EC-8BCA-3F04F50C033A}" type="slidenum">
              <a:rPr lang="zh-CN" altLang="en-US"/>
              <a:pPr/>
              <a:t>‹#›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12583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8" descr="bg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gray">
          <a:xfrm>
            <a:off x="8604448" y="12923"/>
            <a:ext cx="539551" cy="31973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>
            <a:noFill/>
            <a:prstDash val="dash"/>
            <a:miter lim="800000"/>
            <a:headEnd/>
            <a:tailEnd/>
          </a:ln>
          <a:effectLst>
            <a:outerShdw blurRad="101600" dist="50800" dir="5040000" algn="tl" rotWithShape="0">
              <a:prstClr val="black">
                <a:alpha val="44000"/>
              </a:prstClr>
            </a:outerShdw>
          </a:effectLst>
        </p:spPr>
        <p:txBody>
          <a:bodyPr wrap="none"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eaLnBrk="0" hangingPunct="0"/>
            <a:r>
              <a:rPr lang="de-DE" sz="1100" b="1" i="0" cap="none" spc="0" dirty="0">
                <a:ln w="50800"/>
                <a:solidFill>
                  <a:schemeClr val="accent2"/>
                </a:solidFill>
                <a:effectLst/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100" b="1" i="0" cap="none" spc="0" dirty="0">
                <a:ln w="50800"/>
                <a:solidFill>
                  <a:schemeClr val="accent2"/>
                </a:solidFill>
                <a:effectLst/>
                <a:latin typeface="微软雅黑" pitchFamily="34" charset="-122"/>
                <a:ea typeface="微软雅黑" pitchFamily="34" charset="-122"/>
              </a:rPr>
              <a:t>++</a:t>
            </a:r>
          </a:p>
          <a:p>
            <a:pPr algn="ctr" eaLnBrk="0" hangingPunct="0"/>
            <a:r>
              <a:rPr lang="zh-CN" altLang="en-US" sz="1100" b="1" i="0" cap="none" spc="0" dirty="0">
                <a:ln w="50800"/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语言</a:t>
            </a:r>
            <a:endParaRPr lang="de-DE" sz="1100" b="1" i="0" cap="none" spc="0" dirty="0">
              <a:ln w="50800"/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-180975" y="-201613"/>
            <a:ext cx="7993063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59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60" r:id="rId2"/>
    <p:sldLayoutId id="2147483761" r:id="rId3"/>
    <p:sldLayoutId id="2147483734" r:id="rId4"/>
    <p:sldLayoutId id="2147483759" r:id="rId5"/>
    <p:sldLayoutId id="2147483762" r:id="rId6"/>
    <p:sldLayoutId id="2147483777" r:id="rId7"/>
    <p:sldLayoutId id="2147483778" r:id="rId8"/>
    <p:sldLayoutId id="2147483779" r:id="rId9"/>
    <p:sldLayoutId id="2147483780" r:id="rId10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259" name="Picture 11" descr="bg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96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pitchFamily="34" charset="0"/>
          <a:ea typeface="黑体" pitchFamily="2" charset="-122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4.jpe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35283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我们已经学会了。。。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40519" y="1191072"/>
            <a:ext cx="8064897" cy="5448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程序的基本元素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注释、头文件、主函数、语句、标识符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数据类型和变量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整型、浮点型、字符型、变量声明和初始化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赋值、算术、逻辑、关系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程序控制语句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选择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分支、循环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跳出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基本输入</a:t>
            </a:r>
            <a:r>
              <a:rPr lang="en-US" altLang="zh-CN" sz="27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cin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\ 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cout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\ &lt;</a:t>
            </a:r>
            <a:r>
              <a:rPr lang="en-US" altLang="zh-CN" sz="2400" dirty="0" err="1">
                <a:latin typeface="微软雅黑" pitchFamily="34" charset="-122"/>
                <a:ea typeface="微软雅黑" pitchFamily="34" charset="-122"/>
              </a:rPr>
              <a:t>iomanip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基本输入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ts val="3500"/>
              </a:lnSpc>
              <a:buFont typeface="Wingdings" pitchFamily="2" charset="2"/>
              <a:buChar char="l"/>
            </a:pP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65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10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16562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大元素</a:t>
            </a:r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395288" y="1124744"/>
            <a:ext cx="8686800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849313" lvl="1" indent="-457200">
              <a:buFont typeface="Wingdings" pitchFamily="2" charset="2"/>
              <a:buChar char="n"/>
            </a:pPr>
            <a:r>
              <a:rPr lang="zh-CN" altLang="zh-CN" sz="2800" b="0" dirty="0">
                <a:latin typeface="微软雅黑" pitchFamily="34" charset="-122"/>
                <a:ea typeface="微软雅黑" pitchFamily="34" charset="-122"/>
              </a:rPr>
              <a:t>返回值类型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800" b="0" dirty="0">
                <a:latin typeface="微软雅黑" pitchFamily="34" charset="-122"/>
                <a:ea typeface="微软雅黑" pitchFamily="34" charset="-122"/>
              </a:rPr>
              <a:t>函数名</a:t>
            </a:r>
            <a:r>
              <a:rPr lang="en-US" altLang="zh-CN" sz="2800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zh-CN" sz="2800" b="0" dirty="0">
                <a:latin typeface="微软雅黑" pitchFamily="34" charset="-122"/>
                <a:ea typeface="微软雅黑" pitchFamily="34" charset="-122"/>
              </a:rPr>
              <a:t>参数列表</a:t>
            </a:r>
            <a:r>
              <a:rPr lang="en-US" altLang="zh-CN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849313" lvl="1" indent="-457200">
              <a:buFont typeface="Wingdings" pitchFamily="2" charset="2"/>
              <a:buChar char="n"/>
            </a:pP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返回值类型说明函数运行结果的类型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函数名表示函数的功能，是函数的代表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 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是函数的标识符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buFont typeface="Wingdings" pitchFamily="2" charset="2"/>
              <a:buChar char="n"/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参数列表规定函数需要从外部接收的参数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顺序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个数</a:t>
            </a:r>
            <a:endParaRPr kumimoji="1" lang="en-US" altLang="zh-CN" sz="2800" dirty="0">
              <a:solidFill>
                <a:srgbClr val="CC006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endParaRPr lang="zh-CN" altLang="en-US" sz="28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84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11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7863050" cy="57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indent="-457200">
              <a:lnSpc>
                <a:spcPts val="4000"/>
              </a:lnSpc>
              <a:buFont typeface="Arial" pitchFamily="34" charset="0"/>
              <a:buChar char="•"/>
            </a:pP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en-US" altLang="zh-CN" sz="3200" dirty="0">
                <a:latin typeface="微软雅黑" pitchFamily="34" charset="-122"/>
                <a:ea typeface="微软雅黑" pitchFamily="34" charset="-122"/>
              </a:rPr>
              <a:t>max2</a:t>
            </a: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，实现返回两个实数的最大值</a:t>
            </a:r>
            <a:endParaRPr kumimoji="1"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395288" y="1124744"/>
            <a:ext cx="8686800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函数声明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92113" lvl="1" indent="0">
              <a:lnSpc>
                <a:spcPts val="3200"/>
              </a:lnSpc>
              <a:buNone/>
            </a:pP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  float max2 ( float  , float );</a:t>
            </a: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函数调用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392113" lvl="1" indent="0">
              <a:lnSpc>
                <a:spcPts val="3200"/>
              </a:lnSpc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max2( a , b );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    //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 函数名（实参列表）通过函数名直接调用，分号结束函数名和参数名前都没有类型标识符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函数定义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392113" lvl="1" indent="0">
              <a:lnSpc>
                <a:spcPts val="3200"/>
              </a:lnSpc>
              <a:buNone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返回值类型 函数名（形参列表）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函数头部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392113" lvl="1" indent="0">
              <a:lnSpc>
                <a:spcPts val="3200"/>
              </a:lnSpc>
              <a:buNone/>
            </a:pP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4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函数体 </a:t>
            </a:r>
            <a:r>
              <a:rPr lang="en-US" altLang="zh-CN" sz="24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392113" lvl="1" indent="0">
              <a:lnSpc>
                <a:spcPts val="3200"/>
              </a:lnSpc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float max2( float x , float y )	{</a:t>
            </a:r>
          </a:p>
          <a:p>
            <a:pPr marL="792163" lvl="2" indent="0">
              <a:lnSpc>
                <a:spcPts val="3200"/>
              </a:lnSpc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		float result = ( x &gt; y  ? x 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： 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y);         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792163" lvl="2" indent="0">
              <a:lnSpc>
                <a:spcPts val="3200"/>
              </a:lnSpc>
              <a:buNone/>
            </a:pP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  result; </a:t>
            </a: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en-US" altLang="zh-CN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zh-CN" altLang="en-US" sz="2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语句返回结果</a:t>
            </a:r>
            <a:endParaRPr lang="en-US" altLang="zh-CN" sz="22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92163" lvl="2" indent="0">
              <a:lnSpc>
                <a:spcPts val="3200"/>
              </a:lnSpc>
              <a:buNone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12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482453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实例分解：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79512" y="1124744"/>
            <a:ext cx="8424935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//</a:t>
            </a:r>
            <a:r>
              <a:rPr kumimoji="1" lang="zh-CN" altLang="en-US" sz="2200" b="1" dirty="0">
                <a:latin typeface="Times New Roman" pitchFamily="18" charset="0"/>
              </a:rPr>
              <a:t>函数原型：</a:t>
            </a:r>
            <a:r>
              <a:rPr kumimoji="1" lang="en-US" altLang="zh-CN" sz="2200" b="1" dirty="0">
                <a:latin typeface="Times New Roman" pitchFamily="18" charset="0"/>
              </a:rPr>
              <a:t>maximum</a:t>
            </a:r>
            <a:r>
              <a:rPr kumimoji="1" lang="zh-CN" altLang="en-US" sz="2200" b="1" dirty="0">
                <a:latin typeface="Times New Roman" pitchFamily="18" charset="0"/>
              </a:rPr>
              <a:t>返回三个浮点数中最大值</a:t>
            </a:r>
            <a:endParaRPr kumimoji="1" lang="en-US" altLang="zh-CN" sz="2200" b="1" dirty="0">
              <a:latin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float maximum( float, float, float ); </a:t>
            </a:r>
          </a:p>
          <a:p>
            <a:pPr>
              <a:lnSpc>
                <a:spcPts val="2500"/>
              </a:lnSpc>
            </a:pPr>
            <a:endParaRPr kumimoji="1" lang="en-US" altLang="zh-CN" sz="2200" b="1" dirty="0">
              <a:latin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//</a:t>
            </a:r>
            <a:r>
              <a:rPr kumimoji="1" lang="zh-CN" altLang="en-US" sz="2200" b="1" dirty="0">
                <a:latin typeface="Times New Roman" pitchFamily="18" charset="0"/>
              </a:rPr>
              <a:t>求五个浮点数的最大值</a:t>
            </a:r>
            <a:endParaRPr kumimoji="1" lang="en-US" altLang="zh-CN" sz="2200" b="1" dirty="0">
              <a:latin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kumimoji="1" lang="en-US" altLang="zh-CN" sz="2200" b="1" dirty="0" err="1">
                <a:latin typeface="Times New Roman" pitchFamily="18" charset="0"/>
              </a:rPr>
              <a:t>int</a:t>
            </a:r>
            <a:r>
              <a:rPr kumimoji="1" lang="en-US" altLang="zh-CN" sz="2200" b="1" dirty="0">
                <a:latin typeface="Times New Roman" pitchFamily="18" charset="0"/>
              </a:rPr>
              <a:t> main()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{   //</a:t>
            </a:r>
            <a:r>
              <a:rPr kumimoji="1" lang="zh-CN" altLang="en-US" sz="2200" b="1" dirty="0">
                <a:latin typeface="Times New Roman" pitchFamily="18" charset="0"/>
              </a:rPr>
              <a:t>变量声明和输入</a:t>
            </a:r>
            <a:r>
              <a:rPr kumimoji="1" lang="en-US" altLang="zh-CN" sz="2200" b="1" dirty="0">
                <a:latin typeface="Times New Roman" pitchFamily="18" charset="0"/>
              </a:rPr>
              <a:t>      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//</a:t>
            </a:r>
            <a:r>
              <a:rPr kumimoji="1" lang="zh-CN" altLang="en-US" sz="2200" b="1" dirty="0">
                <a:latin typeface="Times New Roman" pitchFamily="18" charset="0"/>
              </a:rPr>
              <a:t>两次调用 </a:t>
            </a:r>
            <a:r>
              <a:rPr kumimoji="1" lang="en-US" altLang="zh-CN" sz="2200" b="1" dirty="0">
                <a:latin typeface="Times New Roman" pitchFamily="18" charset="0"/>
              </a:rPr>
              <a:t>maximum</a:t>
            </a:r>
            <a:r>
              <a:rPr kumimoji="1" lang="zh-CN" altLang="en-US" sz="2200" b="1" dirty="0">
                <a:latin typeface="Times New Roman" pitchFamily="18" charset="0"/>
              </a:rPr>
              <a:t>函数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</a:t>
            </a:r>
            <a:r>
              <a:rPr kumimoji="1" lang="en-US" altLang="zh-CN" sz="2200" b="1" dirty="0" err="1">
                <a:latin typeface="Times New Roman" pitchFamily="18" charset="0"/>
              </a:rPr>
              <a:t>cout</a:t>
            </a:r>
            <a:r>
              <a:rPr kumimoji="1" lang="en-US" altLang="zh-CN" sz="2200" b="1" dirty="0">
                <a:latin typeface="Times New Roman" pitchFamily="18" charset="0"/>
              </a:rPr>
              <a:t> &lt;&lt; "Maximum is: " &lt;&lt;  </a:t>
            </a:r>
            <a:r>
              <a:rPr kumimoji="1"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maximum</a:t>
            </a:r>
            <a:r>
              <a:rPr kumimoji="1" lang="en-US" altLang="zh-CN" sz="2200" b="1" dirty="0">
                <a:latin typeface="Times New Roman" pitchFamily="18" charset="0"/>
              </a:rPr>
              <a:t>(</a:t>
            </a:r>
            <a:r>
              <a:rPr kumimoji="1"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maximum( num1, num2,    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solidFill>
                  <a:srgbClr val="FF0000"/>
                </a:solidFill>
                <a:latin typeface="Times New Roman" pitchFamily="18" charset="0"/>
              </a:rPr>
              <a:t>                                                                                num3 ) </a:t>
            </a:r>
            <a:r>
              <a:rPr kumimoji="1" lang="en-US" altLang="zh-CN" sz="22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</a:rPr>
              <a:t>,num4,num5</a:t>
            </a:r>
            <a:r>
              <a:rPr kumimoji="1" lang="en-US" altLang="zh-CN" sz="2200" b="1" dirty="0">
                <a:latin typeface="Times New Roman" pitchFamily="18" charset="0"/>
              </a:rPr>
              <a:t>);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 return 0;  } </a:t>
            </a:r>
          </a:p>
          <a:p>
            <a:pPr>
              <a:lnSpc>
                <a:spcPts val="2500"/>
              </a:lnSpc>
            </a:pPr>
            <a:endParaRPr kumimoji="1" lang="en-US" altLang="zh-CN" sz="2200" b="1" dirty="0">
              <a:latin typeface="Times New Roman" pitchFamily="18" charset="0"/>
            </a:endParaRP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//</a:t>
            </a:r>
            <a:r>
              <a:rPr kumimoji="1" lang="zh-CN" altLang="en-US" sz="2200" b="1" dirty="0">
                <a:latin typeface="Times New Roman" pitchFamily="18" charset="0"/>
              </a:rPr>
              <a:t>函数定义</a:t>
            </a:r>
            <a:r>
              <a:rPr kumimoji="1" lang="en-US" altLang="zh-CN" sz="2200" b="1" dirty="0">
                <a:latin typeface="Times New Roman" pitchFamily="18" charset="0"/>
              </a:rPr>
              <a:t>:</a:t>
            </a:r>
            <a:r>
              <a:rPr kumimoji="1" lang="zh-CN" altLang="en-US" sz="2200" b="1" dirty="0">
                <a:latin typeface="Times New Roman" pitchFamily="18" charset="0"/>
              </a:rPr>
              <a:t>通过三个数与标记量</a:t>
            </a:r>
            <a:r>
              <a:rPr kumimoji="1" lang="en-US" altLang="zh-CN" sz="2200" b="1" dirty="0">
                <a:latin typeface="Times New Roman" pitchFamily="18" charset="0"/>
              </a:rPr>
              <a:t>max</a:t>
            </a:r>
            <a:r>
              <a:rPr kumimoji="1" lang="zh-CN" altLang="en-US" sz="2200" b="1" dirty="0">
                <a:latin typeface="Times New Roman" pitchFamily="18" charset="0"/>
              </a:rPr>
              <a:t>的比较得到最大值 </a:t>
            </a:r>
          </a:p>
          <a:p>
            <a:pPr>
              <a:lnSpc>
                <a:spcPts val="2500"/>
              </a:lnSpc>
            </a:pPr>
            <a:r>
              <a:rPr kumimoji="1" lang="zh-CN" altLang="en-US" sz="2200" b="1" dirty="0">
                <a:latin typeface="Times New Roman" pitchFamily="18" charset="0"/>
              </a:rPr>
              <a:t>    </a:t>
            </a:r>
            <a:r>
              <a:rPr kumimoji="1" lang="en-US" altLang="zh-CN" sz="2200" b="1" dirty="0">
                <a:latin typeface="Times New Roman" pitchFamily="18" charset="0"/>
              </a:rPr>
              <a:t>float maximum( float x, float y, float z) 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{      float max = x;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     if ( max &lt; y)     max = y;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     if ( max &lt; z )    max = z;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       return max;  </a:t>
            </a:r>
          </a:p>
          <a:p>
            <a:pPr>
              <a:lnSpc>
                <a:spcPts val="2500"/>
              </a:lnSpc>
            </a:pPr>
            <a:r>
              <a:rPr kumimoji="1" lang="en-US" altLang="zh-CN" sz="2200" b="1" dirty="0">
                <a:latin typeface="Times New Roman" pitchFamily="18" charset="0"/>
              </a:rPr>
              <a:t> } </a:t>
            </a:r>
          </a:p>
        </p:txBody>
      </p:sp>
      <p:sp>
        <p:nvSpPr>
          <p:cNvPr id="8" name="圆角矩形标注 7"/>
          <p:cNvSpPr/>
          <p:nvPr/>
        </p:nvSpPr>
        <p:spPr bwMode="auto">
          <a:xfrm>
            <a:off x="4535996" y="2564904"/>
            <a:ext cx="3312367" cy="715089"/>
          </a:xfrm>
          <a:prstGeom prst="wedgeRoundRectCallout">
            <a:avLst>
              <a:gd name="adj1" fmla="val -50364"/>
              <a:gd name="adj2" fmla="val 72846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通过函数名调用，实参的类型、个数和顺序都与原型一致</a:t>
            </a:r>
          </a:p>
        </p:txBody>
      </p:sp>
      <p:sp>
        <p:nvSpPr>
          <p:cNvPr id="9" name="圆角矩形标注 8"/>
          <p:cNvSpPr/>
          <p:nvPr/>
        </p:nvSpPr>
        <p:spPr bwMode="auto">
          <a:xfrm>
            <a:off x="5148064" y="4229305"/>
            <a:ext cx="3672408" cy="408623"/>
          </a:xfrm>
          <a:prstGeom prst="wedgeRoundRectCallout">
            <a:avLst>
              <a:gd name="adj1" fmla="val -22603"/>
              <a:gd name="adj2" fmla="val -118963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宋体" pitchFamily="2" charset="-122"/>
              </a:rPr>
              <a:t>函数调用的返回结果可直接使用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539552" y="5301208"/>
            <a:ext cx="7776864" cy="480631"/>
            <a:chOff x="539552" y="5301208"/>
            <a:chExt cx="7776864" cy="480631"/>
          </a:xfrm>
          <a:solidFill>
            <a:srgbClr val="7030A0"/>
          </a:solidFill>
        </p:grpSpPr>
        <p:sp>
          <p:nvSpPr>
            <p:cNvPr id="10" name="圆角矩形标注 9"/>
            <p:cNvSpPr/>
            <p:nvPr/>
          </p:nvSpPr>
          <p:spPr bwMode="auto">
            <a:xfrm>
              <a:off x="4644008" y="5373216"/>
              <a:ext cx="3672408" cy="408623"/>
            </a:xfrm>
            <a:prstGeom prst="wedgeRoundRectCallout">
              <a:avLst>
                <a:gd name="adj1" fmla="val -141820"/>
                <a:gd name="adj2" fmla="val -70778"/>
                <a:gd name="adj3" fmla="val 16667"/>
              </a:avLst>
            </a:prstGeom>
            <a:grp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函数定义的头部和原型保持一致</a:t>
              </a:r>
            </a:p>
          </p:txBody>
        </p:sp>
        <p:cxnSp>
          <p:nvCxnSpPr>
            <p:cNvPr id="11" name="直接连接符 10"/>
            <p:cNvCxnSpPr/>
            <p:nvPr/>
          </p:nvCxnSpPr>
          <p:spPr bwMode="auto">
            <a:xfrm>
              <a:off x="539552" y="5301208"/>
              <a:ext cx="4608512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" name="组合 24"/>
          <p:cNvGrpSpPr/>
          <p:nvPr/>
        </p:nvGrpSpPr>
        <p:grpSpPr>
          <a:xfrm>
            <a:off x="323527" y="1628800"/>
            <a:ext cx="7416825" cy="715089"/>
            <a:chOff x="323527" y="1628800"/>
            <a:chExt cx="7416825" cy="715089"/>
          </a:xfrm>
          <a:solidFill>
            <a:srgbClr val="7030A0"/>
          </a:solidFill>
        </p:grpSpPr>
        <p:sp>
          <p:nvSpPr>
            <p:cNvPr id="4" name="圆角矩形标注 3"/>
            <p:cNvSpPr/>
            <p:nvPr/>
          </p:nvSpPr>
          <p:spPr bwMode="auto">
            <a:xfrm>
              <a:off x="4644008" y="1628800"/>
              <a:ext cx="3096344" cy="715089"/>
            </a:xfrm>
            <a:prstGeom prst="wedgeRoundRectCallout">
              <a:avLst>
                <a:gd name="adj1" fmla="val -67056"/>
                <a:gd name="adj2" fmla="val -30934"/>
                <a:gd name="adj3" fmla="val 16667"/>
              </a:avLst>
            </a:prstGeom>
            <a:grp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声明函数规范：返回值类型、函数名和参数列表形式</a:t>
              </a:r>
            </a:p>
          </p:txBody>
        </p:sp>
        <p:cxnSp>
          <p:nvCxnSpPr>
            <p:cNvPr id="13" name="直接连接符 12"/>
            <p:cNvCxnSpPr/>
            <p:nvPr/>
          </p:nvCxnSpPr>
          <p:spPr bwMode="auto">
            <a:xfrm>
              <a:off x="323527" y="1844824"/>
              <a:ext cx="504057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895399" y="1844824"/>
              <a:ext cx="1084313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2267744" y="1844824"/>
              <a:ext cx="1944216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组合 35"/>
          <p:cNvGrpSpPr/>
          <p:nvPr/>
        </p:nvGrpSpPr>
        <p:grpSpPr>
          <a:xfrm>
            <a:off x="645467" y="5577528"/>
            <a:ext cx="6338801" cy="1374873"/>
            <a:chOff x="645467" y="5577528"/>
            <a:chExt cx="6338801" cy="1374873"/>
          </a:xfrm>
          <a:solidFill>
            <a:srgbClr val="7030A0"/>
          </a:solidFill>
        </p:grpSpPr>
        <p:sp>
          <p:nvSpPr>
            <p:cNvPr id="28" name="圆角矩形标注 27"/>
            <p:cNvSpPr/>
            <p:nvPr/>
          </p:nvSpPr>
          <p:spPr bwMode="auto">
            <a:xfrm>
              <a:off x="3311860" y="6237312"/>
              <a:ext cx="3672408" cy="715089"/>
            </a:xfrm>
            <a:prstGeom prst="wedgeRoundRectCallout">
              <a:avLst>
                <a:gd name="adj1" fmla="val -76865"/>
                <a:gd name="adj2" fmla="val -5915"/>
                <a:gd name="adj3" fmla="val 16667"/>
              </a:avLst>
            </a:prstGeom>
            <a:grpFill/>
            <a:ln w="952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dirty="0">
                  <a:solidFill>
                    <a:schemeClr val="bg1"/>
                  </a:solidFill>
                  <a:latin typeface="Arial" charset="0"/>
                </a:rPr>
                <a:t>return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关键字后的变量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宋体" pitchFamily="2" charset="-122"/>
                </a:rPr>
                <a:t>类型</a:t>
              </a:r>
              <a:r>
                <a:rPr lang="zh-CN" altLang="en-US" dirty="0">
                  <a:solidFill>
                    <a:schemeClr val="bg1"/>
                  </a:solidFill>
                  <a:latin typeface="Arial" charset="0"/>
                </a:rPr>
                <a:t>与函数声明中返回值类型 一致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 bwMode="auto">
            <a:xfrm>
              <a:off x="1619672" y="6525344"/>
              <a:ext cx="792088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 flipV="1">
              <a:off x="1331640" y="5577528"/>
              <a:ext cx="1980220" cy="659784"/>
            </a:xfrm>
            <a:prstGeom prst="straightConnector1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645467" y="5577528"/>
              <a:ext cx="792088" cy="0"/>
            </a:xfrm>
            <a:prstGeom prst="line">
              <a:avLst/>
            </a:prstGeom>
            <a:grp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2530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394" y="188640"/>
            <a:ext cx="35283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以内的质数个数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E6D83C-DC88-4A92-982C-7D86781F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4" y="1556792"/>
            <a:ext cx="4031772" cy="4705046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586BE1B-7C3C-4860-AF6D-AF8C41612C39}"/>
              </a:ext>
            </a:extLst>
          </p:cNvPr>
          <p:cNvSpPr/>
          <p:nvPr/>
        </p:nvSpPr>
        <p:spPr bwMode="auto">
          <a:xfrm>
            <a:off x="899592" y="2852936"/>
            <a:ext cx="3426428" cy="1512168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CA902-4E46-403B-9AEA-C4B8B4DD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66" y="1531864"/>
            <a:ext cx="3971521" cy="470504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E74BD4-089C-4864-AF91-B3D81CF843F0}"/>
              </a:ext>
            </a:extLst>
          </p:cNvPr>
          <p:cNvSpPr/>
          <p:nvPr/>
        </p:nvSpPr>
        <p:spPr bwMode="auto">
          <a:xfrm>
            <a:off x="5436096" y="2780928"/>
            <a:ext cx="3349003" cy="158417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F8A09F3-51B3-4776-A62F-77CF978C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00384"/>
            <a:ext cx="44644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以内的质数求和</a:t>
            </a:r>
          </a:p>
        </p:txBody>
      </p:sp>
    </p:spTree>
    <p:extLst>
      <p:ext uri="{BB962C8B-B14F-4D97-AF65-F5344CB8AC3E}">
        <p14:creationId xmlns:p14="http://schemas.microsoft.com/office/powerpoint/2010/main" val="279620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116770"/>
            <a:ext cx="7848600" cy="5334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抽取函数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764815"/>
            <a:ext cx="8382000" cy="51339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以内的质数个数问题分析：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质数判断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bool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(int n);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初始计数器为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: 2—&gt;n)  !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，如果返回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，计数器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++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以内的质数求和问题分析：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质数判断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bool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(int n);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初始和为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: 2—&gt;n)  !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，如果返回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，和累加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764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png\2009914143258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4961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16561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2170953" y="2566045"/>
            <a:ext cx="5039196" cy="792162"/>
            <a:chOff x="1021" y="981"/>
            <a:chExt cx="4240" cy="499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i="1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函数功能</a:t>
              </a: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245809" y="2562808"/>
            <a:ext cx="792162" cy="792162"/>
            <a:chOff x="476" y="981"/>
            <a:chExt cx="499" cy="499"/>
          </a:xfrm>
        </p:grpSpPr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1281862" y="1478779"/>
            <a:ext cx="792162" cy="792163"/>
            <a:chOff x="476" y="1662"/>
            <a:chExt cx="499" cy="499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476" y="1662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36" y="179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331913" y="3644900"/>
            <a:ext cx="792162" cy="792163"/>
            <a:chOff x="476" y="2342"/>
            <a:chExt cx="499" cy="499"/>
          </a:xfrm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2223247" y="1461332"/>
            <a:ext cx="5039196" cy="792162"/>
            <a:chOff x="1021" y="981"/>
            <a:chExt cx="4240" cy="499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函数概述</a:t>
              </a:r>
            </a:p>
          </p:txBody>
        </p:sp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197100" y="3644901"/>
            <a:ext cx="5039196" cy="792162"/>
            <a:chOff x="1021" y="981"/>
            <a:chExt cx="4240" cy="499"/>
          </a:xfrm>
        </p:grpSpPr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函数调用过程</a:t>
              </a: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0A01034-A2FA-431A-AC66-E8446CE91D9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68103"/>
            <a:ext cx="792162" cy="792163"/>
            <a:chOff x="476" y="2342"/>
            <a:chExt cx="499" cy="499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6C26AD4-C4BC-421F-8090-83FC908D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WordArt 25">
              <a:extLst>
                <a:ext uri="{FF2B5EF4-FFF2-40B4-BE49-F238E27FC236}">
                  <a16:creationId xmlns:a16="http://schemas.microsoft.com/office/drawing/2014/main" id="{1F827B10-B5A6-40EE-9D4C-0BDE198BFED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759D7D3-DCF1-41A6-9E85-1D3F8D36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AEE01AEF-4C39-4E26-9F50-4B15C85D0D5F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768104"/>
            <a:ext cx="5039196" cy="792162"/>
            <a:chOff x="1021" y="981"/>
            <a:chExt cx="4240" cy="499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18F1280A-39B3-49EC-AC5D-65B043D6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递归函数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1AFF2C7F-3EF0-4A50-9D7F-E5F11EF9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WordArt 21">
            <a:extLst>
              <a:ext uri="{FF2B5EF4-FFF2-40B4-BE49-F238E27FC236}">
                <a16:creationId xmlns:a16="http://schemas.microsoft.com/office/drawing/2014/main" id="{ACA03D09-D435-44C8-9873-DBA2B550E2A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499014" y="2802894"/>
            <a:ext cx="285750" cy="3619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i="1" kern="10" spc="-7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kumimoji="0" lang="zh-CN" altLang="en-US" sz="1400" b="0" i="1" u="none" strike="noStrike" kern="10" cap="none" spc="-7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8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4392489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如何搭建两所简易房屋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5" name="Picture 1" descr="C:\Users\yangliu\AppData\Roaming\Tencent\Users\7593973\QQ\WinTemp\RichOle\4}G0YU@]CT(UD{M_3HYOL%J.png">
            <a:extLst>
              <a:ext uri="{FF2B5EF4-FFF2-40B4-BE49-F238E27FC236}">
                <a16:creationId xmlns:a16="http://schemas.microsoft.com/office/drawing/2014/main" id="{C9813167-90A2-4857-8556-7B9F45417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59" y="1212363"/>
            <a:ext cx="4260676" cy="21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yangliu\AppData\Roaming\Tencent\Users\7593973\QQ\WinTemp\RichOle\}3}XF~5MQDBZJ4RB8RNYX3G.png">
            <a:extLst>
              <a:ext uri="{FF2B5EF4-FFF2-40B4-BE49-F238E27FC236}">
                <a16:creationId xmlns:a16="http://schemas.microsoft.com/office/drawing/2014/main" id="{2F2DD1E3-A85A-4B03-A959-17537FE2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10" y="3380333"/>
            <a:ext cx="6778374" cy="338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68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320" y="908825"/>
            <a:ext cx="8382000" cy="5133975"/>
          </a:xfrm>
        </p:spPr>
        <p:txBody>
          <a:bodyPr/>
          <a:lstStyle/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复杂问题（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Analysis 30%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一个“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big-picture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”解决方案（</a:t>
            </a:r>
            <a:r>
              <a:rPr lang="en-US" altLang="zh-CN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Design 40%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功能分解、相互关系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设计子函数，降低复杂度和问题规模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8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利用现有函数</a:t>
            </a:r>
            <a:endParaRPr lang="en-US" altLang="zh-CN" sz="2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编程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Programming 30%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测试与维护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8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迭代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95710" y="18877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7277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" charset="0"/>
              </a:rPr>
              <a:t>模块化设计</a:t>
            </a:r>
          </a:p>
        </p:txBody>
      </p:sp>
    </p:spTree>
    <p:extLst>
      <p:ext uri="{BB962C8B-B14F-4D97-AF65-F5344CB8AC3E}">
        <p14:creationId xmlns:p14="http://schemas.microsoft.com/office/powerpoint/2010/main" val="132686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 bwMode="auto">
          <a:xfrm>
            <a:off x="395710" y="188775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272776"/>
                </a:solidFill>
                <a:latin typeface="Helvetica" charset="0"/>
                <a:ea typeface="Osaka" charset="-128"/>
                <a:sym typeface="Helvetica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72776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  <a:sym typeface="Helvetica" charset="0"/>
              </a:rPr>
              <a:t>模块化设计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210" y="3933056"/>
            <a:ext cx="532789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56" y="1235025"/>
            <a:ext cx="3475654" cy="2409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22593"/>
            <a:ext cx="3475655" cy="2483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751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116770"/>
            <a:ext cx="7848600" cy="5334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质数对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问题描述：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		     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一个加密算法要用到一对质数，要求：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两个数不相同，且都是质数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在这两个质数之间没有其他质数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编写程序，输入任意两个正整数，判断它们是否是有效的质数对。</a:t>
            </a:r>
          </a:p>
        </p:txBody>
      </p:sp>
    </p:spTree>
    <p:extLst>
      <p:ext uri="{BB962C8B-B14F-4D97-AF65-F5344CB8AC3E}">
        <p14:creationId xmlns:p14="http://schemas.microsoft.com/office/powerpoint/2010/main" val="322616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669674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请阅读并分析以下代码，写出程序的作用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C55DED1-D33F-60D6-E610-BA38F5312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5376902" cy="341473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3AF0BB0-3F8F-5E88-7E64-1E39B926F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301208"/>
            <a:ext cx="5544616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判断输入的一个正整数是不是素数</a:t>
            </a:r>
          </a:p>
        </p:txBody>
      </p:sp>
    </p:spTree>
    <p:extLst>
      <p:ext uri="{BB962C8B-B14F-4D97-AF65-F5344CB8AC3E}">
        <p14:creationId xmlns:p14="http://schemas.microsoft.com/office/powerpoint/2010/main" val="278238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116770"/>
            <a:ext cx="7848600" cy="5334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质数对</a:t>
            </a:r>
          </a:p>
        </p:txBody>
      </p:sp>
      <p:pic>
        <p:nvPicPr>
          <p:cNvPr id="29697" name="Picture 1" descr="C:\Users\yangliu\AppData\Roaming\Tencent\Users\7593973\QQ\WinTemp\RichOle\BTI(S`$5$A4$ST`NR{KPQ$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84" y="1124807"/>
            <a:ext cx="7527031" cy="460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1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700" y="116770"/>
            <a:ext cx="7848600" cy="533400"/>
          </a:xfrm>
        </p:spPr>
        <p:txBody>
          <a:bodyPr/>
          <a:lstStyle/>
          <a:p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示例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质数对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705" y="764815"/>
            <a:ext cx="8382000" cy="513397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问题分析：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如何判断一对整数是否有效？需要满足什么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是否相同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是否均是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范围内还有没有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问题设计：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抽取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质数判断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bool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(int n);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(n1) &amp;&amp;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(n2) &amp;&amp; (n1!=n2)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for( i : n1—&gt;n2)  ! 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isPrime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(i)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520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35283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函数功能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3363" y="4802376"/>
            <a:ext cx="8659812" cy="1938992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CC0066"/>
                </a:solidFill>
              </a:rPr>
              <a:t>什么样的程序片段应该定义为函数</a:t>
            </a:r>
            <a:r>
              <a:rPr lang="zh-CN" altLang="en-US" sz="2400" dirty="0">
                <a:solidFill>
                  <a:srgbClr val="CC0066"/>
                </a:solidFill>
              </a:rPr>
              <a:t>：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400" b="1" dirty="0"/>
              <a:t>重复出现</a:t>
            </a:r>
            <a:r>
              <a:rPr lang="zh-CN" altLang="en-US" sz="2400" b="1" u="sng" dirty="0"/>
              <a:t>的相同</a:t>
            </a:r>
            <a:r>
              <a:rPr lang="en-US" altLang="zh-CN" sz="2400" b="1" u="sng" dirty="0"/>
              <a:t>/</a:t>
            </a:r>
            <a:r>
              <a:rPr lang="zh-CN" altLang="en-US" sz="2400" b="1" u="sng" dirty="0"/>
              <a:t>相似计算片段</a:t>
            </a:r>
            <a:r>
              <a:rPr lang="zh-CN" altLang="en-US" sz="2400" b="1" dirty="0"/>
              <a:t>，可设法抽取性定义为函数。</a:t>
            </a:r>
          </a:p>
          <a:p>
            <a:pPr eaLnBrk="1" hangingPunct="1"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sz="2400" b="1" dirty="0"/>
              <a:t>长计算过程中</a:t>
            </a:r>
            <a:r>
              <a:rPr lang="zh-CN" altLang="en-US" sz="2400" b="1" u="sng" dirty="0"/>
              <a:t>有逻辑独立性</a:t>
            </a:r>
            <a:r>
              <a:rPr lang="zh-CN" altLang="en-US" sz="2400" b="1" dirty="0"/>
              <a:t>的片段，即使出现一次也可定义为函数，以分解复杂性。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03348" y="3449887"/>
            <a:ext cx="8663880" cy="936347"/>
          </a:xfrm>
          <a:prstGeom prst="rect">
            <a:avLst/>
          </a:prstGeom>
          <a:solidFill>
            <a:schemeClr val="bg1"/>
          </a:solidFill>
          <a:ln w="9525">
            <a:solidFill>
              <a:srgbClr val="00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chemeClr val="accent2"/>
                </a:solidFill>
                <a:latin typeface="Times New Roman" pitchFamily="18" charset="0"/>
              </a:rPr>
              <a:t>函数的作用</a:t>
            </a:r>
            <a:r>
              <a:rPr kumimoji="1" lang="zh-CN" altLang="en-US" sz="2400" b="1" dirty="0">
                <a:latin typeface="Times New Roman" pitchFamily="18" charset="0"/>
              </a:rPr>
              <a:t>：把一段操作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抽象</a:t>
            </a:r>
            <a:r>
              <a:rPr kumimoji="1" lang="zh-CN" altLang="en-US" sz="2400" b="1" dirty="0">
                <a:latin typeface="Times New Roman" pitchFamily="18" charset="0"/>
              </a:rPr>
              <a:t>出来，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封装</a:t>
            </a:r>
            <a:r>
              <a:rPr kumimoji="1" lang="zh-CN" altLang="en-US" sz="2400" b="1" dirty="0">
                <a:latin typeface="Times New Roman" pitchFamily="18" charset="0"/>
              </a:rPr>
              <a:t>（包装）成独立实体。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通过函数名就可以用简便方式要求执行该函数所封装的行为。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86050" y="1183292"/>
            <a:ext cx="8686800" cy="1822743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47942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CC0066"/>
                </a:solidFill>
              </a:rPr>
              <a:t>问题复杂使程序变长。</a:t>
            </a:r>
            <a:r>
              <a:rPr lang="zh-CN" altLang="en-US" b="1" dirty="0"/>
              <a:t>大程序难开发</a:t>
            </a:r>
            <a:r>
              <a:rPr lang="en-US" altLang="zh-CN" b="1" dirty="0"/>
              <a:t>/</a:t>
            </a:r>
            <a:r>
              <a:rPr lang="zh-CN" altLang="en-US" b="1" dirty="0"/>
              <a:t>难阅读理解</a:t>
            </a:r>
            <a:r>
              <a:rPr lang="en-US" altLang="zh-CN" b="1" dirty="0"/>
              <a:t>/</a:t>
            </a:r>
            <a:r>
              <a:rPr lang="zh-CN" altLang="en-US" b="1" dirty="0"/>
              <a:t>难修改；修改时容易破坏完整性，难保证不引进新错误。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zh-CN" altLang="en-US" b="1" dirty="0">
                <a:solidFill>
                  <a:srgbClr val="CC0066"/>
                </a:solidFill>
              </a:rPr>
              <a:t>程序中常出现许多相同</a:t>
            </a:r>
            <a:r>
              <a:rPr lang="en-US" altLang="zh-CN" b="1" dirty="0">
                <a:solidFill>
                  <a:srgbClr val="CC0066"/>
                </a:solidFill>
              </a:rPr>
              <a:t>/</a:t>
            </a:r>
            <a:r>
              <a:rPr lang="zh-CN" altLang="en-US" b="1" dirty="0">
                <a:solidFill>
                  <a:srgbClr val="CC0066"/>
                </a:solidFill>
              </a:rPr>
              <a:t>类似片段。</a:t>
            </a:r>
            <a:r>
              <a:rPr lang="zh-CN" altLang="en-US" b="1" dirty="0"/>
              <a:t>使程序更长，增加不同部分间的联系，损害可修改性。</a:t>
            </a:r>
          </a:p>
        </p:txBody>
      </p:sp>
    </p:spTree>
    <p:extLst>
      <p:ext uri="{BB962C8B-B14F-4D97-AF65-F5344CB8AC3E}">
        <p14:creationId xmlns:p14="http://schemas.microsoft.com/office/powerpoint/2010/main" val="325374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png\2009914143258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4961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16561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2170953" y="3526491"/>
            <a:ext cx="5039196" cy="792162"/>
            <a:chOff x="1021" y="981"/>
            <a:chExt cx="4240" cy="499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i="1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函数调用过程</a:t>
              </a: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211937" y="3562398"/>
            <a:ext cx="792162" cy="792162"/>
            <a:chOff x="476" y="981"/>
            <a:chExt cx="499" cy="499"/>
          </a:xfrm>
        </p:grpSpPr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1" kern="10" spc="-70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1236027" y="2469180"/>
            <a:ext cx="792162" cy="792163"/>
            <a:chOff x="476" y="1662"/>
            <a:chExt cx="499" cy="499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476" y="1662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36" y="179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22"/>
            <p:cNvSpPr>
              <a:spLocks noChangeArrowheads="1"/>
            </p:cNvSpPr>
            <p:nvPr/>
          </p:nvSpPr>
          <p:spPr bwMode="auto">
            <a:xfrm>
              <a:off x="499" y="1685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236027" y="1258260"/>
            <a:ext cx="792162" cy="871379"/>
            <a:chOff x="476" y="2342"/>
            <a:chExt cx="499" cy="499"/>
          </a:xfrm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1" kern="10" spc="-7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2222515" y="2486523"/>
            <a:ext cx="5039196" cy="792162"/>
            <a:chOff x="1021" y="981"/>
            <a:chExt cx="4240" cy="499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函数功能</a:t>
              </a:r>
            </a:p>
          </p:txBody>
        </p:sp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222515" y="1280504"/>
            <a:ext cx="5039196" cy="871378"/>
            <a:chOff x="1021" y="981"/>
            <a:chExt cx="4240" cy="499"/>
          </a:xfrm>
        </p:grpSpPr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函数概述</a:t>
              </a: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0A01034-A2FA-431A-AC66-E8446CE91D9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68103"/>
            <a:ext cx="792162" cy="792163"/>
            <a:chOff x="476" y="2342"/>
            <a:chExt cx="499" cy="499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6C26AD4-C4BC-421F-8090-83FC908D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WordArt 25">
              <a:extLst>
                <a:ext uri="{FF2B5EF4-FFF2-40B4-BE49-F238E27FC236}">
                  <a16:creationId xmlns:a16="http://schemas.microsoft.com/office/drawing/2014/main" id="{1F827B10-B5A6-40EE-9D4C-0BDE198BFED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759D7D3-DCF1-41A6-9E85-1D3F8D36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AEE01AEF-4C39-4E26-9F50-4B15C85D0D5F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768104"/>
            <a:ext cx="5039196" cy="792162"/>
            <a:chOff x="1021" y="981"/>
            <a:chExt cx="4240" cy="499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18F1280A-39B3-49EC-AC5D-65B043D6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递归函数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1AFF2C7F-3EF0-4A50-9D7F-E5F11EF9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87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24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变量的作用域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-26462" y="1412776"/>
            <a:ext cx="8568952" cy="573325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作用域 ：指变量的</a:t>
            </a:r>
            <a:r>
              <a:rPr lang="zh-CN" altLang="en-US" sz="24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有效范围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，在程序中的某段代码范围内，这个变量是有效的，可以被访问。而在此范围之外，该变量是无效的，不能被访问。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endParaRPr lang="zh-CN" altLang="en-US" sz="2400" b="0" dirty="0">
              <a:latin typeface="微软雅黑" pitchFamily="34" charset="-122"/>
              <a:ea typeface="微软雅黑" pitchFamily="34" charset="-122"/>
            </a:endParaRP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按作用域大小，可以分为局部变量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(local)</a:t>
            </a: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和全局变量</a:t>
            </a:r>
            <a:r>
              <a:rPr lang="en-US" altLang="zh-CN" sz="2400" b="0" dirty="0">
                <a:latin typeface="微软雅黑" pitchFamily="34" charset="-122"/>
                <a:ea typeface="微软雅黑" pitchFamily="34" charset="-122"/>
              </a:rPr>
              <a:t>(global)</a:t>
            </a:r>
          </a:p>
          <a:p>
            <a:pPr marL="1135063" lvl="2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局部变量</a:t>
            </a: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函数的形参、函数内声明的变量、</a:t>
            </a: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语句中声明的</a:t>
            </a: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等等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1135063" lvl="2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全局变量</a:t>
            </a:r>
            <a:r>
              <a:rPr lang="en-US" altLang="zh-CN" sz="2200" b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200" b="0" dirty="0">
                <a:latin typeface="微软雅黑" pitchFamily="34" charset="-122"/>
                <a:ea typeface="微软雅黑" pitchFamily="34" charset="-122"/>
              </a:rPr>
              <a:t>独立于所有函数或语句，有效范围为从定义该变量的位置开始，到本源文件结束为止。</a:t>
            </a:r>
            <a:endParaRPr lang="en-US" altLang="zh-CN" sz="2200" b="0" dirty="0">
              <a:latin typeface="微软雅黑" pitchFamily="34" charset="-122"/>
              <a:ea typeface="微软雅黑" pitchFamily="34" charset="-122"/>
            </a:endParaRP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6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482453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实例分析：</a:t>
            </a:r>
          </a:p>
        </p:txBody>
      </p:sp>
      <p:pic>
        <p:nvPicPr>
          <p:cNvPr id="38915" name="Picture 3" descr="C:\Users\yangliu\AppData\Roaming\Tencent\Users\7593973\QQ\WinTemp\RichOle\B$J`{SOUUC92TQWOJ4ECJV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1" y="980728"/>
            <a:ext cx="5571013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 descr="C:\Users\yangliu\AppData\Roaming\Tencent\Users\7593973\QQ\WinTemp\RichOle\O@8NUJJ9C_X74$Y7}W3I(O5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b="9930"/>
          <a:stretch/>
        </p:blipFill>
        <p:spPr bwMode="auto">
          <a:xfrm>
            <a:off x="916287" y="5805264"/>
            <a:ext cx="3270503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899592" y="1556792"/>
            <a:ext cx="7220252" cy="432048"/>
            <a:chOff x="899592" y="1556792"/>
            <a:chExt cx="7220252" cy="432048"/>
          </a:xfrm>
        </p:grpSpPr>
        <p:sp>
          <p:nvSpPr>
            <p:cNvPr id="3" name="矩形 2"/>
            <p:cNvSpPr/>
            <p:nvPr/>
          </p:nvSpPr>
          <p:spPr bwMode="auto">
            <a:xfrm>
              <a:off x="899592" y="1556792"/>
              <a:ext cx="1728192" cy="4320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36096" y="1556792"/>
              <a:ext cx="26837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//main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函数局部变量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i=0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734130" y="2276872"/>
            <a:ext cx="6681643" cy="432048"/>
            <a:chOff x="899592" y="1556792"/>
            <a:chExt cx="6681643" cy="432048"/>
          </a:xfrm>
        </p:grpSpPr>
        <p:sp>
          <p:nvSpPr>
            <p:cNvPr id="30" name="矩形 29"/>
            <p:cNvSpPr/>
            <p:nvPr/>
          </p:nvSpPr>
          <p:spPr bwMode="auto">
            <a:xfrm>
              <a:off x="899592" y="1556792"/>
              <a:ext cx="2045782" cy="4320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436096" y="1556792"/>
              <a:ext cx="21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//for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语句局部变量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16287" y="3933056"/>
            <a:ext cx="8066638" cy="432048"/>
            <a:chOff x="899592" y="1556792"/>
            <a:chExt cx="8066638" cy="432048"/>
          </a:xfrm>
        </p:grpSpPr>
        <p:sp>
          <p:nvSpPr>
            <p:cNvPr id="34" name="矩形 33"/>
            <p:cNvSpPr/>
            <p:nvPr/>
          </p:nvSpPr>
          <p:spPr bwMode="auto">
            <a:xfrm>
              <a:off x="899592" y="1556792"/>
              <a:ext cx="343345" cy="4320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36096" y="1556792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//for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语句局部变量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i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有效范围结束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471792" y="4297716"/>
            <a:ext cx="5276672" cy="432048"/>
            <a:chOff x="1072976" y="1556792"/>
            <a:chExt cx="6036976" cy="432048"/>
          </a:xfrm>
        </p:grpSpPr>
        <p:sp>
          <p:nvSpPr>
            <p:cNvPr id="39" name="矩形 38"/>
            <p:cNvSpPr/>
            <p:nvPr/>
          </p:nvSpPr>
          <p:spPr bwMode="auto">
            <a:xfrm>
              <a:off x="1072976" y="1556792"/>
              <a:ext cx="173385" cy="432048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071170" y="1556792"/>
              <a:ext cx="40387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//i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为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main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函数中变量，值等于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5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26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内存分配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4EFBD38-7A97-4E84-B1BD-18F8C248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82" y="1772816"/>
            <a:ext cx="571739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7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26642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数据流的变化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39750" y="3575075"/>
            <a:ext cx="8135938" cy="2662237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main()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</a:t>
            </a:r>
            <a:r>
              <a:rPr lang="en-US" altLang="zh-CN" sz="3200" dirty="0" err="1">
                <a:solidFill>
                  <a:schemeClr val="tx1"/>
                </a:solidFill>
              </a:rPr>
              <a:t>int</a:t>
            </a:r>
            <a:r>
              <a:rPr lang="en-US" altLang="zh-CN" sz="3200" dirty="0">
                <a:solidFill>
                  <a:schemeClr val="tx1"/>
                </a:solidFill>
              </a:rPr>
              <a:t> a = 3, b = 4;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fun(a, b);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</a:t>
            </a:r>
            <a:r>
              <a:rPr lang="en-US" altLang="zh-CN" sz="3200" dirty="0" err="1">
                <a:solidFill>
                  <a:schemeClr val="tx1"/>
                </a:solidFill>
              </a:rPr>
              <a:t>cout</a:t>
            </a:r>
            <a:r>
              <a:rPr lang="en-US" altLang="zh-CN" sz="3200" dirty="0">
                <a:solidFill>
                  <a:schemeClr val="tx1"/>
                </a:solidFill>
              </a:rPr>
              <a:t> &lt;&lt; a &lt;&lt; b;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9750" y="1246212"/>
            <a:ext cx="8135938" cy="2217738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void fun(int x, int y)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int 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   t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x, x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y, y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=</a:t>
            </a:r>
            <a:r>
              <a:rPr lang="en-US" altLang="zh-CN" sz="32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</a:rPr>
              <a:t>t;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6715125" y="44561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b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5635625" y="44561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635625" y="3835425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715125" y="3835425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794625" y="2406675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400675" y="3752875"/>
            <a:ext cx="900113" cy="7921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480175" y="3752875"/>
            <a:ext cx="900113" cy="792162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5400675" y="2313012"/>
            <a:ext cx="900113" cy="792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6480175" y="2313012"/>
            <a:ext cx="900113" cy="792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7559675" y="2313012"/>
            <a:ext cx="900113" cy="792163"/>
          </a:xfrm>
          <a:prstGeom prst="rect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5635625" y="24114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3</a:t>
            </a:r>
          </a:p>
        </p:txBody>
      </p:sp>
      <p:sp>
        <p:nvSpPr>
          <p:cNvPr id="25" name="Text Box 17"/>
          <p:cNvSpPr txBox="1">
            <a:spLocks noChangeArrowheads="1"/>
          </p:cNvSpPr>
          <p:nvPr/>
        </p:nvSpPr>
        <p:spPr bwMode="auto">
          <a:xfrm>
            <a:off x="6715125" y="24114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4</a:t>
            </a:r>
          </a:p>
        </p:txBody>
      </p:sp>
      <p:sp>
        <p:nvSpPr>
          <p:cNvPr id="26" name="Text Box 18"/>
          <p:cNvSpPr txBox="1">
            <a:spLocks noChangeArrowheads="1"/>
          </p:cNvSpPr>
          <p:nvPr/>
        </p:nvSpPr>
        <p:spPr bwMode="auto">
          <a:xfrm>
            <a:off x="6715125" y="1690712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y</a:t>
            </a:r>
          </a:p>
        </p:txBody>
      </p:sp>
      <p:sp>
        <p:nvSpPr>
          <p:cNvPr id="27" name="Text Box 19"/>
          <p:cNvSpPr txBox="1">
            <a:spLocks noChangeArrowheads="1"/>
          </p:cNvSpPr>
          <p:nvPr/>
        </p:nvSpPr>
        <p:spPr bwMode="auto">
          <a:xfrm>
            <a:off x="5635625" y="1690712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x</a:t>
            </a:r>
          </a:p>
        </p:txBody>
      </p:sp>
      <p:sp>
        <p:nvSpPr>
          <p:cNvPr id="28" name="Text Box 20"/>
          <p:cNvSpPr txBox="1">
            <a:spLocks noChangeArrowheads="1"/>
          </p:cNvSpPr>
          <p:nvPr/>
        </p:nvSpPr>
        <p:spPr bwMode="auto">
          <a:xfrm>
            <a:off x="7794625" y="1690712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0000CC"/>
                </a:solidFill>
              </a:rPr>
              <a:t>t</a:t>
            </a:r>
          </a:p>
        </p:txBody>
      </p:sp>
      <p:pic>
        <p:nvPicPr>
          <p:cNvPr id="29" name="Picture 21" descr="箭头向上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925" y="3162325"/>
            <a:ext cx="20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2" descr="箭头向上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3160737"/>
            <a:ext cx="20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657975" y="5348312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3200" u="sng">
                <a:solidFill>
                  <a:srgbClr val="0000CC"/>
                </a:solidFill>
              </a:rPr>
              <a:t>3,4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635625" y="24114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715125" y="2411437"/>
            <a:ext cx="4318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10000"/>
              </a:spcBef>
            </a:pPr>
            <a:r>
              <a:rPr lang="en-US" altLang="zh-CN" sz="3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" name="Rectangle 27"/>
          <p:cNvSpPr>
            <a:spLocks noChangeArrowheads="1"/>
          </p:cNvSpPr>
          <p:nvPr/>
        </p:nvSpPr>
        <p:spPr bwMode="auto">
          <a:xfrm>
            <a:off x="5795963" y="4810150"/>
            <a:ext cx="25209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lnSpc>
                <a:spcPct val="115000"/>
              </a:lnSpc>
              <a:spcBef>
                <a:spcPct val="15000"/>
              </a:spcBef>
            </a:pPr>
            <a:r>
              <a:rPr lang="zh-CN" altLang="en-US" sz="3200" b="0" u="sng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</a:rPr>
              <a:t>单向值传递</a:t>
            </a:r>
            <a:endParaRPr lang="zh-CN" altLang="en-US" sz="1800" b="0" u="sng">
              <a:solidFill>
                <a:srgbClr val="FF0000"/>
              </a:solidFill>
              <a:latin typeface="Times New Roman" pitchFamily="18" charset="0"/>
              <a:ea typeface="华文新魏" pitchFamily="2" charset="-122"/>
            </a:endParaRPr>
          </a:p>
        </p:txBody>
      </p:sp>
      <p:pic>
        <p:nvPicPr>
          <p:cNvPr id="35" name="Picture 28" descr="瓢虫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5368950"/>
            <a:ext cx="608012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"/>
                            </p:stCondLst>
                            <p:childTnLst>
                              <p:par>
                                <p:cTn id="88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9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2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250"/>
                            </p:stCondLst>
                            <p:childTnLst>
                              <p:par>
                                <p:cTn id="1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700"/>
                            </p:stCondLst>
                            <p:childTnLst>
                              <p:par>
                                <p:cTn id="1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6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6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5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050"/>
                            </p:stCondLst>
                            <p:childTnLst>
                              <p:par>
                                <p:cTn id="17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7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8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7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8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8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550"/>
                            </p:stCondLst>
                            <p:childTnLst>
                              <p:par>
                                <p:cTn id="185" presetID="49" presetClass="exit" presetSubtype="0" accel="10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49" presetClass="exit" presetSubtype="0" accel="1000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9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4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xit" presetSubtype="4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34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500"/>
                            </p:stCondLst>
                            <p:childTnLst>
                              <p:par>
                                <p:cTn id="256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5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6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6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3000"/>
                            </p:stCondLst>
                            <p:childTnLst>
                              <p:par>
                                <p:cTn id="2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3000"/>
                            </p:stCondLst>
                            <p:childTnLst>
                              <p:par>
                                <p:cTn id="2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L 0 -0.51459 " pathEditMode="relative" ptsTypes="AA">
                                      <p:cBhvr>
                                        <p:cTn id="28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build="allAtOnce" animBg="1"/>
      <p:bldP spid="14" grpId="0"/>
      <p:bldP spid="15" grpId="0"/>
      <p:bldP spid="16" grpId="0"/>
      <p:bldP spid="16" grpId="1"/>
      <p:bldP spid="17" grpId="0"/>
      <p:bldP spid="17" grpId="1"/>
      <p:bldP spid="18" grpId="0"/>
      <p:bldP spid="18" grpId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4" grpId="2"/>
      <p:bldP spid="24" grpId="3"/>
      <p:bldP spid="25" grpId="0"/>
      <p:bldP spid="25" grpId="1"/>
      <p:bldP spid="25" grpId="2"/>
      <p:bldP spid="25" grpId="3"/>
      <p:bldP spid="26" grpId="0"/>
      <p:bldP spid="26" grpId="1"/>
      <p:bldP spid="27" grpId="0"/>
      <p:bldP spid="27" grpId="1"/>
      <p:bldP spid="28" grpId="0"/>
      <p:bldP spid="28" grpId="1"/>
      <p:bldP spid="31" grpId="0"/>
      <p:bldP spid="32" grpId="0"/>
      <p:bldP spid="32" grpId="1"/>
      <p:bldP spid="33" grpId="0"/>
      <p:bldP spid="33" grpId="1"/>
      <p:bldP spid="34" grpId="0"/>
      <p:bldP spid="3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28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实参与形参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395288" y="1124744"/>
            <a:ext cx="8686800" cy="52565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实参：函数调用时，所指定的“实际参数”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  <a:p>
            <a:pPr marL="735013" lvl="1" indent="-342900">
              <a:lnSpc>
                <a:spcPts val="3200"/>
              </a:lnSpc>
              <a:buFont typeface="Wingdings" pitchFamily="2" charset="2"/>
              <a:buChar char="n"/>
            </a:pPr>
            <a:r>
              <a:rPr lang="zh-CN" altLang="en-US" sz="2400" b="0" dirty="0">
                <a:latin typeface="微软雅黑" pitchFamily="34" charset="-122"/>
                <a:ea typeface="微软雅黑" pitchFamily="34" charset="-122"/>
              </a:rPr>
              <a:t>形参：函数定义时，所声明的“形式参数”</a:t>
            </a:r>
            <a:endParaRPr lang="en-US" altLang="zh-CN" sz="2400" b="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282325771"/>
              </p:ext>
            </p:extLst>
          </p:nvPr>
        </p:nvGraphicFramePr>
        <p:xfrm>
          <a:off x="614920" y="2297827"/>
          <a:ext cx="5172403" cy="3507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43413" y="3178565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实参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1642" y="3224678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形参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44324" y="4467379"/>
            <a:ext cx="10310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返回值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61284" y="4456900"/>
            <a:ext cx="13131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接收变量</a:t>
            </a:r>
          </a:p>
        </p:txBody>
      </p:sp>
      <p:sp>
        <p:nvSpPr>
          <p:cNvPr id="9" name="矩形 8"/>
          <p:cNvSpPr/>
          <p:nvPr/>
        </p:nvSpPr>
        <p:spPr>
          <a:xfrm>
            <a:off x="5868144" y="2924944"/>
            <a:ext cx="30243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实参必须有确定的值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形参与实参类型一致，个数相同，顺序相同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函数调用时为形参分配内存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调用结束，内存释放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45992" y="2315556"/>
            <a:ext cx="894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20479" y="4972376"/>
            <a:ext cx="1082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</a:p>
          <a:p>
            <a:pPr algn="ctr"/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828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597666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经典实例分析：交换两个数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1985" name="Picture 1" descr="C:\Users\yangliu\AppData\Roaming\Tencent\Users\7593973\QQ\WinTemp\RichOle\H4CH2JB@N85L}IZ_VSJ6KR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51" y="1116466"/>
            <a:ext cx="4991229" cy="44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50663" y="3068960"/>
            <a:ext cx="27104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同时返回多个值呢？</a:t>
            </a:r>
            <a:endParaRPr lang="zh-CN" alt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3896" y="5657671"/>
            <a:ext cx="72442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函数调用时，分配内存，形参获得实参的拷贝值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函数调用结束，释放内存，返回计算结果的拷贝值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itchFamily="2" charset="2"/>
              <a:buChar char="n"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监控形参</a:t>
            </a:r>
          </a:p>
        </p:txBody>
      </p:sp>
      <p:sp>
        <p:nvSpPr>
          <p:cNvPr id="11" name="矩形 10"/>
          <p:cNvSpPr/>
          <p:nvPr/>
        </p:nvSpPr>
        <p:spPr>
          <a:xfrm>
            <a:off x="5950662" y="1425923"/>
            <a:ext cx="271045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zh-CN" altLang="en-US" sz="36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实参和形参要同时变化？</a:t>
            </a:r>
          </a:p>
        </p:txBody>
      </p:sp>
    </p:spTree>
    <p:extLst>
      <p:ext uri="{BB962C8B-B14F-4D97-AF65-F5344CB8AC3E}">
        <p14:creationId xmlns:p14="http://schemas.microsoft.com/office/powerpoint/2010/main" val="26007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0394" y="188640"/>
            <a:ext cx="35283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求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以内的质数个数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CE6D83C-DC88-4A92-982C-7D86781F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4" y="1556792"/>
            <a:ext cx="4031772" cy="4705046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586BE1B-7C3C-4860-AF6D-AF8C41612C39}"/>
              </a:ext>
            </a:extLst>
          </p:cNvPr>
          <p:cNvSpPr/>
          <p:nvPr/>
        </p:nvSpPr>
        <p:spPr bwMode="auto">
          <a:xfrm>
            <a:off x="971600" y="2780928"/>
            <a:ext cx="3369735" cy="1656184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BCA902-4E46-403B-9AEA-C4B8B4DD3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666" y="1531864"/>
            <a:ext cx="3971521" cy="4705047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CE74BD4-089C-4864-AF91-B3D81CF843F0}"/>
              </a:ext>
            </a:extLst>
          </p:cNvPr>
          <p:cNvSpPr/>
          <p:nvPr/>
        </p:nvSpPr>
        <p:spPr bwMode="auto">
          <a:xfrm>
            <a:off x="5436096" y="2780928"/>
            <a:ext cx="3349003" cy="158417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F8A09F3-51B3-4776-A62F-77CF978C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00384"/>
            <a:ext cx="4464497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以内的质数求和</a:t>
            </a:r>
          </a:p>
        </p:txBody>
      </p:sp>
    </p:spTree>
    <p:extLst>
      <p:ext uri="{BB962C8B-B14F-4D97-AF65-F5344CB8AC3E}">
        <p14:creationId xmlns:p14="http://schemas.microsoft.com/office/powerpoint/2010/main" val="20393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0" grpId="0" animBg="1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3528393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dirty="0"/>
              <a:t>函数使用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Text Box 3">
            <a:extLst>
              <a:ext uri="{FF2B5EF4-FFF2-40B4-BE49-F238E27FC236}">
                <a16:creationId xmlns:a16="http://schemas.microsoft.com/office/drawing/2014/main" id="{5321A32D-222C-4E78-8161-EBB76E95E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386549"/>
            <a:ext cx="8763000" cy="4084901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zh-CN" altLang="en-US" sz="2400" b="1" dirty="0">
                <a:latin typeface="Times New Roman" pitchFamily="18" charset="0"/>
              </a:rPr>
              <a:t>设计函数需确定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函数参数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类型、个数、顺序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itchFamily="18" charset="0"/>
              </a:rPr>
              <a:t>)</a:t>
            </a:r>
            <a:r>
              <a:rPr kumimoji="1" lang="zh-CN" altLang="en-US" sz="2400" b="1" dirty="0"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函数返回值类型和函数名字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函数定义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函数调用</a:t>
            </a:r>
            <a:r>
              <a:rPr kumimoji="1" lang="zh-CN" altLang="en-US" sz="2400" b="1" dirty="0">
                <a:latin typeface="Times New Roman" pitchFamily="18" charset="0"/>
              </a:rPr>
              <a:t>都与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函数原型</a:t>
            </a:r>
            <a:r>
              <a:rPr kumimoji="1" lang="zh-CN" altLang="en-US" sz="2400" b="1" dirty="0">
                <a:latin typeface="Times New Roman" pitchFamily="18" charset="0"/>
              </a:rPr>
              <a:t>保持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一致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函数调用时，</a:t>
            </a:r>
            <a:r>
              <a:rPr kumimoji="1" lang="zh-CN" altLang="en-US" sz="2400" b="1" dirty="0">
                <a:latin typeface="Times New Roman" pitchFamily="18" charset="0"/>
              </a:rPr>
              <a:t>分配内存，将实参的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值单向传递</a:t>
            </a:r>
            <a:r>
              <a:rPr kumimoji="1" lang="zh-CN" altLang="en-US" sz="2400" b="1" dirty="0">
                <a:latin typeface="Times New Roman" pitchFamily="18" charset="0"/>
              </a:rPr>
              <a:t>给形参；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函数调用结束时，</a:t>
            </a:r>
            <a:r>
              <a:rPr kumimoji="1" lang="zh-CN" altLang="en-US" sz="2400" b="1" dirty="0">
                <a:latin typeface="Times New Roman" pitchFamily="18" charset="0"/>
              </a:rPr>
              <a:t>释放内存，通过</a:t>
            </a:r>
            <a:r>
              <a:rPr kumimoji="1" lang="en-US" altLang="zh-CN" sz="2400" b="1" dirty="0">
                <a:solidFill>
                  <a:srgbClr val="CC0066"/>
                </a:solidFill>
                <a:latin typeface="Times New Roman" pitchFamily="18" charset="0"/>
              </a:rPr>
              <a:t>return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返回一个</a:t>
            </a:r>
            <a:r>
              <a:rPr kumimoji="1" lang="zh-CN" altLang="en-US" sz="2400" b="1" dirty="0">
                <a:latin typeface="Times New Roman" pitchFamily="18" charset="0"/>
              </a:rPr>
              <a:t>结果值。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同名变量</a:t>
            </a:r>
            <a:r>
              <a:rPr kumimoji="1" lang="zh-CN" altLang="en-US" sz="2400" b="1" dirty="0">
                <a:latin typeface="Times New Roman" pitchFamily="18" charset="0"/>
              </a:rPr>
              <a:t>的访问采用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pitchFamily="18" charset="0"/>
              </a:rPr>
              <a:t>最小作用域</a:t>
            </a:r>
            <a:r>
              <a:rPr kumimoji="1" lang="zh-CN" altLang="en-US" sz="2400" b="1" dirty="0">
                <a:latin typeface="Times New Roman" pitchFamily="18" charset="0"/>
              </a:rPr>
              <a:t>原则。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3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png\2009914143258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4961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16561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2223247" y="4611917"/>
            <a:ext cx="5039196" cy="792162"/>
            <a:chOff x="1021" y="981"/>
            <a:chExt cx="4240" cy="499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i="1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递归函数</a:t>
              </a: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331912" y="4658183"/>
            <a:ext cx="792162" cy="792162"/>
            <a:chOff x="476" y="981"/>
            <a:chExt cx="499" cy="499"/>
          </a:xfrm>
        </p:grpSpPr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1331913" y="2565400"/>
            <a:ext cx="792162" cy="792163"/>
            <a:chOff x="476" y="1662"/>
            <a:chExt cx="499" cy="499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476" y="1662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36" y="179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22"/>
            <p:cNvSpPr>
              <a:spLocks noChangeArrowheads="1"/>
            </p:cNvSpPr>
            <p:nvPr/>
          </p:nvSpPr>
          <p:spPr bwMode="auto">
            <a:xfrm>
              <a:off x="499" y="1685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331913" y="3644900"/>
            <a:ext cx="792162" cy="792163"/>
            <a:chOff x="476" y="2342"/>
            <a:chExt cx="499" cy="499"/>
          </a:xfrm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2197100" y="2558636"/>
            <a:ext cx="5039196" cy="792162"/>
            <a:chOff x="1021" y="981"/>
            <a:chExt cx="4240" cy="499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函数功能</a:t>
              </a:r>
            </a:p>
          </p:txBody>
        </p:sp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197100" y="3644901"/>
            <a:ext cx="5039196" cy="792162"/>
            <a:chOff x="1021" y="981"/>
            <a:chExt cx="4240" cy="499"/>
          </a:xfrm>
        </p:grpSpPr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函数调用的实现过程</a:t>
              </a: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0A01034-A2FA-431A-AC66-E8446CE91D99}"/>
              </a:ext>
            </a:extLst>
          </p:cNvPr>
          <p:cNvGrpSpPr>
            <a:grpSpLocks/>
          </p:cNvGrpSpPr>
          <p:nvPr/>
        </p:nvGrpSpPr>
        <p:grpSpPr bwMode="auto">
          <a:xfrm>
            <a:off x="1331912" y="1592262"/>
            <a:ext cx="792162" cy="792163"/>
            <a:chOff x="476" y="2342"/>
            <a:chExt cx="499" cy="499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6C26AD4-C4BC-421F-8090-83FC908D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WordArt 25">
              <a:extLst>
                <a:ext uri="{FF2B5EF4-FFF2-40B4-BE49-F238E27FC236}">
                  <a16:creationId xmlns:a16="http://schemas.microsoft.com/office/drawing/2014/main" id="{1F827B10-B5A6-40EE-9D4C-0BDE198BFED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759D7D3-DCF1-41A6-9E85-1D3F8D36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AEE01AEF-4C39-4E26-9F50-4B15C85D0D5F}"/>
              </a:ext>
            </a:extLst>
          </p:cNvPr>
          <p:cNvGrpSpPr>
            <a:grpSpLocks/>
          </p:cNvGrpSpPr>
          <p:nvPr/>
        </p:nvGrpSpPr>
        <p:grpSpPr bwMode="auto">
          <a:xfrm>
            <a:off x="2223247" y="1585623"/>
            <a:ext cx="5039196" cy="792162"/>
            <a:chOff x="1021" y="981"/>
            <a:chExt cx="4240" cy="499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18F1280A-39B3-49EC-AC5D-65B043D6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函数概述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1AFF2C7F-3EF0-4A50-9D7F-E5F11EF9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6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5FBE8-E9B8-3657-A19D-012D7BE0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94D8F-1F91-1A9A-BA7F-76A468EFC63F}"/>
              </a:ext>
            </a:extLst>
          </p:cNvPr>
          <p:cNvSpPr txBox="1"/>
          <p:nvPr/>
        </p:nvSpPr>
        <p:spPr>
          <a:xfrm>
            <a:off x="1529468" y="1772816"/>
            <a:ext cx="5274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从前有座山，山里有座庙，庙里有个和尚，有一天老和尚对小和尚说，从前有座山，山里有座庙，庙里有个和尚，有一天老和尚对小和尚说，从前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...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C62A0A-F55D-3B43-955D-9921F21269D4}"/>
              </a:ext>
            </a:extLst>
          </p:cNvPr>
          <p:cNvSpPr txBox="1"/>
          <p:nvPr/>
        </p:nvSpPr>
        <p:spPr>
          <a:xfrm>
            <a:off x="2654570" y="3700190"/>
            <a:ext cx="30243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从前有座山，山里有座庙，庙里有个和尚，有一天老和尚对小和尚说，</a:t>
            </a:r>
            <a:endParaRPr lang="zh-CN" altLang="en-US" dirty="0"/>
          </a:p>
        </p:txBody>
      </p:sp>
      <p:sp>
        <p:nvSpPr>
          <p:cNvPr id="59" name="箭头: 右弧形 58">
            <a:extLst>
              <a:ext uri="{FF2B5EF4-FFF2-40B4-BE49-F238E27FC236}">
                <a16:creationId xmlns:a16="http://schemas.microsoft.com/office/drawing/2014/main" id="{40C3F640-38AF-683D-EF83-5FE7A451EF14}"/>
              </a:ext>
            </a:extLst>
          </p:cNvPr>
          <p:cNvSpPr/>
          <p:nvPr/>
        </p:nvSpPr>
        <p:spPr bwMode="auto">
          <a:xfrm rot="10800000">
            <a:off x="1920053" y="3553779"/>
            <a:ext cx="731520" cy="1216152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188913"/>
            <a:ext cx="7848600" cy="533400"/>
          </a:xfrm>
          <a:ln/>
        </p:spPr>
        <p:txBody>
          <a:bodyPr/>
          <a:lstStyle/>
          <a:p>
            <a:r>
              <a:rPr lang="zh-CN" b="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递归函数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>
          <a:xfrm>
            <a:off x="107950" y="838200"/>
            <a:ext cx="8669338" cy="5688013"/>
          </a:xfrm>
          <a:ln/>
        </p:spPr>
        <p:txBody>
          <a:bodyPr/>
          <a:lstStyle/>
          <a:p>
            <a:pPr marL="342900" indent="-342900" algn="l"/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递归函数又称为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自调用函数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，其特点是在函数内部直接或间接地自己调用自己。</a:t>
            </a:r>
          </a:p>
          <a:p>
            <a:pPr marL="342900" indent="-342900" algn="l"/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直接调用自身：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void func1(void)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{ 	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func1()； 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}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间接自身调用：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void func1(void)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{ 	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      func2()；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 	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}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void func2(void)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{	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     		func1()；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	...</a:t>
            </a:r>
          </a:p>
          <a:p>
            <a:pPr marL="342900" indent="-342900" algn="l">
              <a:lnSpc>
                <a:spcPts val="18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		}</a:t>
            </a:r>
          </a:p>
        </p:txBody>
      </p:sp>
      <p:sp>
        <p:nvSpPr>
          <p:cNvPr id="10244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66B3CA6-3540-4BD5-A9C4-E6A98DDF4AEB}" type="slidenum">
              <a:rPr lang="en-US">
                <a:latin typeface="微软雅黑" pitchFamily="34" charset="-122"/>
                <a:ea typeface="微软雅黑" pitchFamily="34" charset="-122"/>
              </a:rPr>
              <a:pPr/>
              <a:t>33</a:t>
            </a:fld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7ED57-3AEB-41DC-BB72-D28C3BEE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624E90-3455-49E3-A17E-D15762C733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7A67E3-69AF-48F2-B372-C39D2FDC8FB8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533400"/>
            <a:ext cx="8382000" cy="599122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Wingdings" pitchFamily="2" charset="2"/>
              <a:buChar char="n"/>
              <a:defRPr sz="2800">
                <a:solidFill>
                  <a:srgbClr val="272776"/>
                </a:solidFill>
                <a:latin typeface="+mn-lt"/>
                <a:ea typeface="+mn-ea"/>
                <a:cs typeface="+mn-cs"/>
                <a:sym typeface="MS PGothic" pitchFamily="34" charset="-128"/>
              </a:defRPr>
            </a:lvl1pPr>
            <a:lvl2pPr marL="742950" indent="-28575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Font typeface="Wingdings" pitchFamily="2" charset="2"/>
              <a:buChar char="u"/>
              <a:defRPr sz="24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2pPr>
            <a:lvl3pPr marL="11430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l"/>
              <a:defRPr sz="20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3pPr>
            <a:lvl4pPr marL="16002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–"/>
              <a:defRPr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4pPr>
            <a:lvl5pPr marL="20574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»"/>
              <a:defRPr sz="16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5pPr>
            <a:lvl6pPr marL="25146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»"/>
              <a:defRPr sz="16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6pPr>
            <a:lvl7pPr marL="29718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»"/>
              <a:defRPr sz="16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7pPr>
            <a:lvl8pPr marL="34290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»"/>
              <a:defRPr sz="16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8pPr>
            <a:lvl9pPr marL="3886200" indent="-228600" algn="l" defTabSz="0" rtl="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Font typeface="Wingdings" pitchFamily="2" charset="2"/>
              <a:buChar char="»"/>
              <a:defRPr sz="1600">
                <a:solidFill>
                  <a:srgbClr val="272776"/>
                </a:solidFill>
                <a:latin typeface="+mn-lt"/>
                <a:ea typeface="+mn-ea"/>
                <a:sym typeface="MS PGothic" pitchFamily="34" charset="-128"/>
              </a:defRPr>
            </a:lvl9pPr>
          </a:lstStyle>
          <a:p>
            <a:pPr indent="-6350" eaLnBrk="1" hangingPunct="1">
              <a:buFontTx/>
              <a:buNone/>
            </a:pPr>
            <a:r>
              <a:rPr lang="zh-CN" altLang="en-US" kern="0" dirty="0"/>
              <a:t>                  </a:t>
            </a:r>
          </a:p>
          <a:p>
            <a:pPr indent="-6350" eaLnBrk="1" hangingPunct="1">
              <a:buFontTx/>
              <a:buNone/>
            </a:pPr>
            <a:endParaRPr lang="zh-CN" altLang="en-US" kern="0" dirty="0"/>
          </a:p>
          <a:p>
            <a:pPr indent="-6350" eaLnBrk="1" hangingPunct="1">
              <a:buFontTx/>
              <a:buNone/>
            </a:pPr>
            <a:endParaRPr lang="zh-CN" altLang="en-US" kern="0" dirty="0"/>
          </a:p>
          <a:p>
            <a:pPr indent="-6350" eaLnBrk="1" hangingPunct="1">
              <a:buFontTx/>
              <a:buNone/>
            </a:pPr>
            <a:endParaRPr lang="zh-CN" altLang="en-US" kern="0" dirty="0"/>
          </a:p>
          <a:p>
            <a:pPr indent="-6350" eaLnBrk="1" hangingPunct="1">
              <a:buFontTx/>
              <a:buNone/>
            </a:pPr>
            <a:endParaRPr lang="zh-CN" altLang="en-US" kern="0" dirty="0"/>
          </a:p>
          <a:p>
            <a:pPr indent="-6350" eaLnBrk="1" hangingPunct="1">
              <a:buFontTx/>
              <a:buNone/>
            </a:pPr>
            <a:r>
              <a:rPr lang="zh-CN" altLang="en-US" kern="0" dirty="0"/>
              <a:t>程序中不应出现这种无终止的递归调用，而只应出现有限次数的、有终止的递归调用，</a:t>
            </a:r>
            <a:endParaRPr lang="en-US" altLang="zh-CN" kern="0" dirty="0"/>
          </a:p>
          <a:p>
            <a:pPr indent="-6350" eaLnBrk="1" hangingPunct="1">
              <a:buFontTx/>
              <a:buNone/>
            </a:pPr>
            <a:r>
              <a:rPr lang="zh-CN" altLang="en-US" kern="0" dirty="0"/>
              <a:t>可以用</a:t>
            </a:r>
            <a:r>
              <a:rPr lang="en-US" altLang="zh-CN" kern="0" dirty="0"/>
              <a:t>if</a:t>
            </a:r>
            <a:r>
              <a:rPr lang="zh-CN" altLang="en-US" kern="0" dirty="0"/>
              <a:t>语句来控制，只有在某一条件成立时才继续执行递归调用，否则就不再继续。</a:t>
            </a:r>
          </a:p>
          <a:p>
            <a:pPr indent="-6350" eaLnBrk="1" hangingPunct="1">
              <a:buFontTx/>
              <a:buNone/>
            </a:pPr>
            <a:r>
              <a:rPr lang="zh-CN" altLang="en-US" kern="0" dirty="0"/>
              <a:t>包含递归调用的函数称为递归函数。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70A2C53-7786-4E83-8DC2-E15851AC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2438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3B97F21-05C1-43A9-BF12-957F4D5B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914400"/>
            <a:ext cx="37338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630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81285-F601-4305-9A34-4B9B5FC7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F745DC-FE70-414B-BC97-D1307D70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8AEE9-A9E4-4BBB-9C58-AE10C19FF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B0B41B-EA60-40F5-9DD6-3DE4DA95D0CA}" type="slidenum">
              <a:rPr lang="zh-CN" altLang="en-US" smtClean="0"/>
              <a:pPr/>
              <a:t>35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CECE1-1189-4C02-ABEB-1B498F5232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5E433C-5422-40ED-8F03-359C8568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62135"/>
            <a:ext cx="6192688" cy="46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24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B811E-DF64-4096-999D-DC511C6B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88775"/>
            <a:ext cx="7848600" cy="533400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8872D-1DFC-491E-9048-2F76D2D8A7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3AA60D-8C96-42DC-8BBD-08DC5E5F8276}"/>
              </a:ext>
            </a:extLst>
          </p:cNvPr>
          <p:cNvSpPr/>
          <p:nvPr/>
        </p:nvSpPr>
        <p:spPr>
          <a:xfrm>
            <a:off x="611725" y="980830"/>
            <a:ext cx="82358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sz="2400" dirty="0"/>
              <a:t>用递归方法求ｎ！。</a:t>
            </a:r>
          </a:p>
          <a:p>
            <a:pPr indent="-6350" eaLnBrk="1" hangingPunct="1">
              <a:buFontTx/>
              <a:buNone/>
            </a:pPr>
            <a:r>
              <a:rPr lang="zh-CN" altLang="en-US" sz="2400" dirty="0"/>
              <a:t>求</a:t>
            </a:r>
            <a:r>
              <a:rPr lang="en-US" altLang="zh-CN" sz="2400" dirty="0"/>
              <a:t>n!</a:t>
            </a:r>
            <a:r>
              <a:rPr lang="zh-CN" altLang="en-US" sz="2400" dirty="0"/>
              <a:t>可以用递推方法，即从1开始，乘2，再乘3</a:t>
            </a:r>
            <a:r>
              <a:rPr lang="zh-CN" altLang="en-US" sz="2400" dirty="0">
                <a:latin typeface="Arial" panose="020B0604020202020204" pitchFamily="34" charset="0"/>
              </a:rPr>
              <a:t>……</a:t>
            </a:r>
            <a:r>
              <a:rPr lang="zh-CN" altLang="en-US" sz="2400" dirty="0"/>
              <a:t>一直乘到</a:t>
            </a:r>
            <a:r>
              <a:rPr lang="en-US" altLang="zh-CN" sz="2400" dirty="0"/>
              <a:t>n。</a:t>
            </a:r>
          </a:p>
          <a:p>
            <a:pPr indent="-6350" eaLnBrk="1" hangingPunct="1">
              <a:buFontTx/>
              <a:buNone/>
            </a:pPr>
            <a:endParaRPr lang="en-US" altLang="zh-CN" sz="2400" dirty="0"/>
          </a:p>
          <a:p>
            <a:pPr indent="-6350" eaLnBrk="1" hangingPunct="1">
              <a:buFontTx/>
              <a:buNone/>
            </a:pPr>
            <a:endParaRPr lang="en-US" altLang="zh-CN" sz="2400" dirty="0"/>
          </a:p>
          <a:p>
            <a:pPr indent="-6350" eaLnBrk="1" hangingPunct="1">
              <a:buFontTx/>
              <a:buNone/>
            </a:pPr>
            <a:r>
              <a:rPr lang="zh-CN" altLang="en-US" sz="2400" dirty="0"/>
              <a:t>求</a:t>
            </a:r>
            <a:r>
              <a:rPr lang="en-US" altLang="zh-CN" sz="2400" dirty="0"/>
              <a:t>n!</a:t>
            </a:r>
            <a:r>
              <a:rPr lang="zh-CN" altLang="en-US" sz="2400" dirty="0"/>
              <a:t>也可以用递归方法，即5!=4!×5，而4!＝3!×4,</a:t>
            </a:r>
            <a:r>
              <a:rPr lang="zh-CN" altLang="en-US" sz="2400" dirty="0">
                <a:latin typeface="Arial" panose="020B0604020202020204" pitchFamily="34" charset="0"/>
              </a:rPr>
              <a:t>…</a:t>
            </a:r>
            <a:r>
              <a:rPr lang="zh-CN" altLang="en-US" sz="2400" dirty="0"/>
              <a:t>,1!=１。可</a:t>
            </a:r>
            <a:endParaRPr lang="en-US" altLang="zh-CN" sz="2400" dirty="0"/>
          </a:p>
          <a:p>
            <a:pPr indent="-6350" eaLnBrk="1" hangingPunct="1">
              <a:buFontTx/>
              <a:buNone/>
            </a:pPr>
            <a:r>
              <a:rPr lang="zh-CN" altLang="en-US" sz="2400" dirty="0"/>
              <a:t>用下面的递归公式表示：</a:t>
            </a:r>
          </a:p>
          <a:p>
            <a:pPr indent="-6350" eaLnBrk="1" hangingPunct="1">
              <a:buFontTx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n！=	1	(n=0,1)</a:t>
            </a:r>
          </a:p>
          <a:p>
            <a:pPr indent="-6350" eaLnBrk="1" hangingPunct="1">
              <a:buFontTx/>
              <a:buNone/>
            </a:pPr>
            <a:r>
              <a:rPr lang="en-US" altLang="zh-CN" sz="2400" dirty="0"/>
              <a:t> n</a:t>
            </a:r>
            <a:r>
              <a:rPr lang="en-US" altLang="zh-CN" sz="2400" dirty="0">
                <a:latin typeface="Arial" panose="020B0604020202020204" pitchFamily="34" charset="0"/>
              </a:rPr>
              <a:t>·</a:t>
            </a:r>
            <a:r>
              <a:rPr lang="en-US" altLang="zh-CN" sz="2400" dirty="0"/>
              <a:t>(n-1)！	(n&gt;1)</a:t>
            </a:r>
          </a:p>
        </p:txBody>
      </p:sp>
    </p:spTree>
    <p:extLst>
      <p:ext uri="{BB962C8B-B14F-4D97-AF65-F5344CB8AC3E}">
        <p14:creationId xmlns:p14="http://schemas.microsoft.com/office/powerpoint/2010/main" val="2792056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588" y="838200"/>
            <a:ext cx="9182100" cy="5291138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递归过程的两个阶段：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	第一阶段：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将原问题不断分解为新的子问题（即规模不断变小）、逐渐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从未知向己知推进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，最终达到已知的条件，即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递归结束的条件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，这时递推阶段结束。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第二阶段：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从已知的条件出发，按照递推的逆过程，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逐一求值回归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，最后达到递推的开始处，结束回归阶段，完成递归调用。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7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F3CC342-A847-4E01-A496-F2F6131B927B}" type="slidenum">
              <a:rPr lang="en-US">
                <a:latin typeface="微软雅黑" pitchFamily="34" charset="-122"/>
                <a:ea typeface="微软雅黑" pitchFamily="34" charset="-122"/>
              </a:rPr>
              <a:pPr/>
              <a:t>37</a:t>
            </a:fld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588" y="838200"/>
            <a:ext cx="9182100" cy="5291138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递归过程的两个阶段：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	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    第一阶段：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递推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例如，求5！可以这样分解：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5！=5×4！   4！=4×3！   3！=3×2！   2！=2×1！ 1！=1×0！   0！=1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未知                                                                                                    已知</a:t>
            </a:r>
          </a:p>
          <a:p>
            <a:pPr marL="342900" indent="-342900" algn="l">
              <a:lnSpc>
                <a:spcPct val="150000"/>
              </a:lnSpc>
            </a:pPr>
            <a:r>
              <a:rPr lang="zh-CN" altLang="en-US" sz="1800" b="1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第二阶段：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例如，求5！的回归阶段如下：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1800" spc="-150" dirty="0">
                <a:latin typeface="微软雅黑" pitchFamily="34" charset="-122"/>
                <a:ea typeface="微软雅黑" pitchFamily="34" charset="-122"/>
              </a:rPr>
              <a:t>5！=5×4！=120  4！=4×3！=24  3！=3×2！=6  2！=2×1！=2  1！=1×0！=1  0！=1</a:t>
            </a:r>
          </a:p>
          <a:p>
            <a:pPr marL="342900" indent="-342900">
              <a:lnSpc>
                <a:spcPct val="150000"/>
              </a:lnSpc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未知                                                                                                      已知</a:t>
            </a:r>
          </a:p>
        </p:txBody>
      </p:sp>
      <p:sp>
        <p:nvSpPr>
          <p:cNvPr id="11267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F3CC342-A847-4E01-A496-F2F6131B927B}" type="slidenum">
              <a:rPr lang="en-US">
                <a:latin typeface="微软雅黑" pitchFamily="34" charset="-122"/>
                <a:ea typeface="微软雅黑" pitchFamily="34" charset="-122"/>
              </a:rPr>
              <a:pPr/>
              <a:t>38</a:t>
            </a:fld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8" name="箭头 219"/>
          <p:cNvSpPr>
            <a:spLocks noChangeShapeType="1"/>
          </p:cNvSpPr>
          <p:nvPr/>
        </p:nvSpPr>
        <p:spPr bwMode="auto">
          <a:xfrm>
            <a:off x="1260476" y="3645015"/>
            <a:ext cx="66246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9" name="箭头 219"/>
          <p:cNvSpPr>
            <a:spLocks noChangeShapeType="1"/>
          </p:cNvSpPr>
          <p:nvPr/>
        </p:nvSpPr>
        <p:spPr bwMode="auto">
          <a:xfrm flipH="1">
            <a:off x="1260475" y="5661155"/>
            <a:ext cx="6624639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388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2290" name="内容占位符 2"/>
          <p:cNvSpPr>
            <a:spLocks noGrp="1" noChangeArrowheads="1"/>
          </p:cNvSpPr>
          <p:nvPr>
            <p:ph idx="1"/>
          </p:nvPr>
        </p:nvSpPr>
        <p:spPr>
          <a:xfrm>
            <a:off x="304800" y="209550"/>
            <a:ext cx="8382000" cy="1851355"/>
          </a:xfrm>
          <a:ln/>
        </p:spPr>
        <p:txBody>
          <a:bodyPr/>
          <a:lstStyle/>
          <a:p>
            <a:pPr algn="l"/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使用递归函数求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！的值 </a:t>
            </a:r>
          </a:p>
          <a:p>
            <a:pPr algn="l"/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/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问题分析：计算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n!</a:t>
            </a:r>
            <a:r>
              <a:rPr lang="zh-CN" sz="2000" dirty="0">
                <a:latin typeface="微软雅黑" pitchFamily="34" charset="-122"/>
                <a:ea typeface="微软雅黑" pitchFamily="34" charset="-122"/>
              </a:rPr>
              <a:t>的公式：</a:t>
            </a:r>
          </a:p>
          <a:p>
            <a:pPr algn="l"/>
            <a:endParaRPr 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91" name="AutoShape 1" descr="C:\Users\Administrator\AppData\Roaming\Tencent\Users\1654395540\QQ\WinTemp\RichOle\H}NM4V1@U5~OV%W50_}5A.pn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ea typeface="Osaka" charset="-128"/>
              <a:sym typeface="MS PGothic" pitchFamily="34" charset="-128"/>
            </a:endParaRPr>
          </a:p>
        </p:txBody>
      </p:sp>
      <p:sp>
        <p:nvSpPr>
          <p:cNvPr id="12292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77E1C8B-AC4E-4831-9A6C-72BDDAFBDD4B}" type="slidenum">
              <a:rPr lang="en-US">
                <a:ea typeface="Osaka" charset="-128"/>
              </a:rPr>
              <a:pPr/>
              <a:t>39</a:t>
            </a:fld>
            <a:endParaRPr lang="en-US">
              <a:ea typeface="Osaka" charset="-128"/>
            </a:endParaRPr>
          </a:p>
        </p:txBody>
      </p:sp>
      <p:graphicFrame>
        <p:nvGraphicFramePr>
          <p:cNvPr id="12293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814763" y="765175"/>
          <a:ext cx="27051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2040" imgH="457200" progId="Equation.3">
                  <p:embed/>
                </p:oleObj>
              </mc:Choice>
              <mc:Fallback>
                <p:oleObj name="公式" r:id="rId2" imgW="1562040" imgH="457200" progId="Equation.3">
                  <p:embed/>
                  <p:pic>
                    <p:nvPicPr>
                      <p:cNvPr id="12293" name="Object 5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4763" y="765175"/>
                        <a:ext cx="27051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FB11906-ACF9-4CEA-9D67-00005BE83D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50" y="2241009"/>
            <a:ext cx="5352850" cy="40012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619672" y="2561820"/>
            <a:ext cx="6218049" cy="1593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如何处理“相同功能”？</a:t>
            </a:r>
            <a:endParaRPr lang="en-US" altLang="zh-CN" sz="28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Arial" pitchFamily="34" charset="0"/>
              </a:rPr>
              <a:t>					</a:t>
            </a:r>
            <a:r>
              <a:rPr kumimoji="1" lang="en-US" altLang="zh-CN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—— </a:t>
            </a:r>
            <a:r>
              <a:rPr kumimoji="1" lang="zh-CN" altLang="en-US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kumimoji="1" lang="zh-CN" altLang="zh-CN" sz="2800" b="1" dirty="0">
              <a:solidFill>
                <a:srgbClr val="CC006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3195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6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512" y="548680"/>
            <a:ext cx="9182100" cy="5291138"/>
          </a:xfrm>
          <a:ln/>
        </p:spPr>
        <p:txBody>
          <a:bodyPr/>
          <a:lstStyle/>
          <a:p>
            <a:pPr marL="342900" indent="-342900" algn="l"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递归函数的关键：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递归结束的条件（返回定值） 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		通项公式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实现的样式：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f(n) {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//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声明变量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resul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if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n ==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n0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     result 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else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     result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f(n-1)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return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result;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            }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67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F3CC342-A847-4E01-A496-F2F6131B927B}" type="slidenum">
              <a:rPr lang="en-US">
                <a:latin typeface="微软雅黑" pitchFamily="34" charset="-122"/>
                <a:ea typeface="微软雅黑" pitchFamily="34" charset="-122"/>
              </a:rPr>
              <a:pPr/>
              <a:t>40</a:t>
            </a:fld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995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C4EF449-5F0C-4468-A21B-05E1762C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BB75BA-D250-4B05-9733-3891FD6E77EE}"/>
              </a:ext>
            </a:extLst>
          </p:cNvPr>
          <p:cNvSpPr/>
          <p:nvPr/>
        </p:nvSpPr>
        <p:spPr>
          <a:xfrm>
            <a:off x="251700" y="1484784"/>
            <a:ext cx="8892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sz="2400" dirty="0"/>
              <a:t>许多问题既可以用递归方法来处理，也可以用非递归方法来处理。在实现递归时，在时间和空间上的开销比较大，但是有些问题用递归算法符合人们的思路，程序容易理解。</a:t>
            </a:r>
          </a:p>
        </p:txBody>
      </p:sp>
    </p:spTree>
    <p:extLst>
      <p:ext uri="{BB962C8B-B14F-4D97-AF65-F5344CB8AC3E}">
        <p14:creationId xmlns:p14="http://schemas.microsoft.com/office/powerpoint/2010/main" val="735162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3AB72-BCDB-D0D0-3428-16737AC0D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pPr algn="ctr"/>
            <a:r>
              <a:rPr lang="zh-CN" altLang="en-US" dirty="0"/>
              <a:t>汉诺塔问题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438D0-650D-CED8-E527-5185D68C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971B51-DA52-DE1D-3E49-8A3C22BE8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4F748-27E9-411B-BEAE-35620697293F}" type="slidenum">
              <a:rPr lang="zh-CN" altLang="en-US" smtClean="0"/>
              <a:pPr/>
              <a:t>42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1D154-09EF-C72A-2A06-3C0DE434ED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AB9D72-99F1-F8A4-82DE-1F4294FBA338}"/>
              </a:ext>
            </a:extLst>
          </p:cNvPr>
          <p:cNvSpPr txBox="1"/>
          <p:nvPr/>
        </p:nvSpPr>
        <p:spPr>
          <a:xfrm>
            <a:off x="904056" y="2040746"/>
            <a:ext cx="7124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这个问题来源于印度。有三个金刚石塔，第一个从小到大摞着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片黄金圆盘。现在把圆盘按大小顺序重新摆放在最后一个塔上。并且规定，在小圆盘上不能放大圆盘，在三个塔之间一次只能移动一个圆盘。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D71E2B-8879-AF22-F0A0-ECA6943A88C1}"/>
              </a:ext>
            </a:extLst>
          </p:cNvPr>
          <p:cNvSpPr txBox="1"/>
          <p:nvPr/>
        </p:nvSpPr>
        <p:spPr>
          <a:xfrm>
            <a:off x="904056" y="3916904"/>
            <a:ext cx="71243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A,B,C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三根柱子，假设现在有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个圆盘按照大小放在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柱上，每次移动一个圆盘并且小圆盘只能放在大圆盘上，请将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个圆盘移动到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柱上依然保证按大小顺序摆放。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4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8215-D292-CAD2-9F04-434525493D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F23C75-C716-86B2-D1BE-5E0261A3A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F991A-C749-3F06-C1A1-94B43E41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30ADFE-42AD-28C3-CBCC-A0826430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4F748-27E9-411B-BEAE-35620697293F}" type="slidenum">
              <a:rPr lang="zh-CN" altLang="en-US" smtClean="0"/>
              <a:pPr/>
              <a:t>43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F5722-C2C4-7D60-492B-25C187680E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34F5A5-E5D5-9D37-13BB-425A183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" y="0"/>
            <a:ext cx="9113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685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E7DFAE-119E-5E9B-D867-2757E9B7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C3724F-5022-ABAA-BFD2-DEBCB8B888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24F748-27E9-411B-BEAE-35620697293F}" type="slidenum">
              <a:rPr lang="zh-CN" altLang="en-US" smtClean="0"/>
              <a:pPr/>
              <a:t>44</a:t>
            </a:fld>
            <a:endParaRPr lang="en-US" sz="1800">
              <a:latin typeface="Times" charset="0"/>
              <a:ea typeface="+mj-ea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D89FD8-2D8B-991D-004B-44C75D07DA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zh-CN" altLang="en-US">
                <a:ea typeface="宋体" pitchFamily="2" charset="-122"/>
              </a:rPr>
              <a:t>4</a:t>
            </a:r>
            <a:r>
              <a:rPr lang="zh-CN" altLang="en-US"/>
              <a:t>章	</a:t>
            </a:r>
            <a:r>
              <a:rPr lang="zh-CN" altLang="en-US">
                <a:ea typeface="宋体" pitchFamily="2" charset="-122"/>
              </a:rPr>
              <a:t>函数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EAE32-FC47-4666-0CB9-DD30ABF473ED}"/>
              </a:ext>
            </a:extLst>
          </p:cNvPr>
          <p:cNvSpPr txBox="1"/>
          <p:nvPr/>
        </p:nvSpPr>
        <p:spPr>
          <a:xfrm>
            <a:off x="971600" y="1988840"/>
            <a:ext cx="61926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void 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(int num, char a, char b, char c) {</a:t>
            </a:r>
          </a:p>
          <a:p>
            <a:r>
              <a:rPr lang="en-US" altLang="zh-CN" sz="2400" dirty="0"/>
              <a:t>	if (num == 1) {</a:t>
            </a:r>
          </a:p>
          <a:p>
            <a:r>
              <a:rPr lang="en-US" altLang="zh-CN" sz="2400" dirty="0"/>
              <a:t>	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a &lt;&lt; "--&gt;" &lt;&lt; c &lt;&lt; "\n";	</a:t>
            </a:r>
          </a:p>
          <a:p>
            <a:r>
              <a:rPr lang="en-US" altLang="zh-CN" sz="2400" dirty="0"/>
              <a:t>	} else {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(num - 1, a, c, b);</a:t>
            </a:r>
          </a:p>
          <a:p>
            <a:r>
              <a:rPr lang="en-US" altLang="zh-CN" sz="2400" dirty="0"/>
              <a:t>	   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 &lt;&lt; a &lt;&lt; "--&gt;" &lt;&lt; c &lt;&lt; "\n";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hanoi</a:t>
            </a:r>
            <a:r>
              <a:rPr lang="en-US" altLang="zh-CN" sz="2400" dirty="0"/>
              <a:t>(num - 1, b, a, c);</a:t>
            </a:r>
          </a:p>
          <a:p>
            <a:r>
              <a:rPr lang="en-US" altLang="zh-CN" sz="2400" dirty="0"/>
              <a:t>	}</a:t>
            </a:r>
          </a:p>
          <a:p>
            <a:r>
              <a:rPr lang="en-US" altLang="zh-CN" sz="2400" dirty="0"/>
              <a:t>}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DB25DD9-0104-520C-8FE9-7239EE045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04664"/>
            <a:ext cx="7772400" cy="1470025"/>
          </a:xfrm>
        </p:spPr>
        <p:txBody>
          <a:bodyPr/>
          <a:lstStyle/>
          <a:p>
            <a:pPr algn="ctr"/>
            <a:r>
              <a:rPr lang="zh-CN" altLang="en-US" dirty="0"/>
              <a:t>汉诺塔递归函数</a:t>
            </a:r>
          </a:p>
        </p:txBody>
      </p:sp>
    </p:spTree>
    <p:extLst>
      <p:ext uri="{BB962C8B-B14F-4D97-AF65-F5344CB8AC3E}">
        <p14:creationId xmlns:p14="http://schemas.microsoft.com/office/powerpoint/2010/main" val="2238525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C4EF449-5F0C-4468-A21B-05E1762C6B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0A82F78-6666-4013-B56D-A47B80711329}"/>
                  </a:ext>
                </a:extLst>
              </p:cNvPr>
              <p:cNvSpPr/>
              <p:nvPr/>
            </p:nvSpPr>
            <p:spPr>
              <a:xfrm>
                <a:off x="523309" y="2658815"/>
                <a:ext cx="8892300" cy="14258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6350" eaLnBrk="1" hangingPunct="1">
                  <a:buFontTx/>
                  <a:buNone/>
                </a:pPr>
                <a:r>
                  <a:rPr lang="zh-CN" altLang="en-US" sz="2800" dirty="0"/>
                  <a:t>求</a:t>
                </a:r>
                <a:r>
                  <a:rPr lang="en-US" altLang="zh-CN" sz="2800" dirty="0"/>
                  <a:t>: f(x)=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pt-BR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800" dirty="0"/>
              </a:p>
              <a:p>
                <a:pPr indent="-6350" eaLnBrk="1" hangingPunct="1">
                  <a:buFontTx/>
                  <a:buNone/>
                </a:pPr>
                <a:r>
                  <a:rPr lang="en-US" altLang="zh-CN" sz="2000" dirty="0"/>
                  <a:t>  </a:t>
                </a:r>
              </a:p>
              <a:p>
                <a:pPr indent="-6350" eaLnBrk="1" hangingPunct="1">
                  <a:buFontTx/>
                  <a:buNone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的值由主函数输入</a:t>
                </a:r>
                <a:r>
                  <a:rPr lang="en-US" altLang="zh-CN" sz="2000" dirty="0"/>
                  <a:t>  </a:t>
                </a:r>
              </a:p>
              <a:p>
                <a:pPr indent="-6350" eaLnBrk="1" hangingPunct="1">
                  <a:buFontTx/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0A82F78-6666-4013-B56D-A47B80711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09" y="2658815"/>
                <a:ext cx="8892300" cy="1425840"/>
              </a:xfrm>
              <a:prstGeom prst="rect">
                <a:avLst/>
              </a:prstGeom>
              <a:blipFill>
                <a:blip r:embed="rId2"/>
                <a:stretch>
                  <a:fillRect l="-1439" t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87BB75BA-D250-4B05-9733-3891FD6E77EE}"/>
              </a:ext>
            </a:extLst>
          </p:cNvPr>
          <p:cNvSpPr/>
          <p:nvPr/>
        </p:nvSpPr>
        <p:spPr>
          <a:xfrm>
            <a:off x="251700" y="1484784"/>
            <a:ext cx="88923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sz="2400" dirty="0"/>
              <a:t>练习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C342E8-3D14-4576-8C9F-F3DD748A6973}"/>
              </a:ext>
            </a:extLst>
          </p:cNvPr>
          <p:cNvSpPr/>
          <p:nvPr/>
        </p:nvSpPr>
        <p:spPr>
          <a:xfrm>
            <a:off x="523309" y="4798190"/>
            <a:ext cx="8588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6350" eaLnBrk="1" hangingPunct="1">
              <a:buFontTx/>
              <a:buNone/>
            </a:pPr>
            <a:r>
              <a:rPr lang="zh-CN" altLang="en-US" dirty="0"/>
              <a:t>单数学号：非递归实现</a:t>
            </a:r>
            <a:endParaRPr lang="en-US" altLang="zh-CN" dirty="0"/>
          </a:p>
          <a:p>
            <a:pPr indent="-6350" eaLnBrk="1" hangingPunct="1">
              <a:buFontTx/>
              <a:buNone/>
            </a:pPr>
            <a:r>
              <a:rPr lang="zh-CN" altLang="en-US" dirty="0"/>
              <a:t>双数学号：递归实现</a:t>
            </a:r>
          </a:p>
        </p:txBody>
      </p:sp>
    </p:spTree>
    <p:extLst>
      <p:ext uri="{BB962C8B-B14F-4D97-AF65-F5344CB8AC3E}">
        <p14:creationId xmlns:p14="http://schemas.microsoft.com/office/powerpoint/2010/main" val="406374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png\2009914143258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4961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16561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小结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1331913" y="2565400"/>
            <a:ext cx="792162" cy="792163"/>
            <a:chOff x="476" y="1662"/>
            <a:chExt cx="499" cy="499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476" y="1662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36" y="179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22"/>
            <p:cNvSpPr>
              <a:spLocks noChangeArrowheads="1"/>
            </p:cNvSpPr>
            <p:nvPr/>
          </p:nvSpPr>
          <p:spPr bwMode="auto">
            <a:xfrm>
              <a:off x="499" y="1685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331913" y="3644900"/>
            <a:ext cx="792162" cy="792163"/>
            <a:chOff x="476" y="2342"/>
            <a:chExt cx="499" cy="499"/>
          </a:xfrm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2197100" y="2558636"/>
            <a:ext cx="5039196" cy="792162"/>
            <a:chOff x="1021" y="981"/>
            <a:chExt cx="4240" cy="499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函数功能</a:t>
              </a:r>
            </a:p>
          </p:txBody>
        </p:sp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197100" y="3644901"/>
            <a:ext cx="5039196" cy="792162"/>
            <a:chOff x="1021" y="981"/>
            <a:chExt cx="4240" cy="499"/>
          </a:xfrm>
        </p:grpSpPr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函数调用的实现过程</a:t>
              </a: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0A01034-A2FA-431A-AC66-E8446CE91D99}"/>
              </a:ext>
            </a:extLst>
          </p:cNvPr>
          <p:cNvGrpSpPr>
            <a:grpSpLocks/>
          </p:cNvGrpSpPr>
          <p:nvPr/>
        </p:nvGrpSpPr>
        <p:grpSpPr bwMode="auto">
          <a:xfrm>
            <a:off x="1331912" y="1592262"/>
            <a:ext cx="792162" cy="792163"/>
            <a:chOff x="476" y="2342"/>
            <a:chExt cx="499" cy="499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6C26AD4-C4BC-421F-8090-83FC908D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WordArt 25">
              <a:extLst>
                <a:ext uri="{FF2B5EF4-FFF2-40B4-BE49-F238E27FC236}">
                  <a16:creationId xmlns:a16="http://schemas.microsoft.com/office/drawing/2014/main" id="{1F827B10-B5A6-40EE-9D4C-0BDE198BFED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759D7D3-DCF1-41A6-9E85-1D3F8D36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1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AEE01AEF-4C39-4E26-9F50-4B15C85D0D5F}"/>
              </a:ext>
            </a:extLst>
          </p:cNvPr>
          <p:cNvGrpSpPr>
            <a:grpSpLocks/>
          </p:cNvGrpSpPr>
          <p:nvPr/>
        </p:nvGrpSpPr>
        <p:grpSpPr bwMode="auto">
          <a:xfrm>
            <a:off x="2223247" y="1585623"/>
            <a:ext cx="5039196" cy="792162"/>
            <a:chOff x="1021" y="981"/>
            <a:chExt cx="4240" cy="499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18F1280A-39B3-49EC-AC5D-65B043D6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函数概述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1AFF2C7F-3EF0-4A50-9D7F-E5F11EF9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23">
            <a:extLst>
              <a:ext uri="{FF2B5EF4-FFF2-40B4-BE49-F238E27FC236}">
                <a16:creationId xmlns:a16="http://schemas.microsoft.com/office/drawing/2014/main" id="{6A9C17C5-193D-43FE-99F2-07A60DA1B476}"/>
              </a:ext>
            </a:extLst>
          </p:cNvPr>
          <p:cNvGrpSpPr>
            <a:grpSpLocks/>
          </p:cNvGrpSpPr>
          <p:nvPr/>
        </p:nvGrpSpPr>
        <p:grpSpPr bwMode="auto">
          <a:xfrm>
            <a:off x="1358060" y="4721329"/>
            <a:ext cx="792162" cy="792163"/>
            <a:chOff x="476" y="2342"/>
            <a:chExt cx="499" cy="499"/>
          </a:xfrm>
        </p:grpSpPr>
        <p:sp>
          <p:nvSpPr>
            <p:cNvPr id="34" name="AutoShape 24">
              <a:extLst>
                <a:ext uri="{FF2B5EF4-FFF2-40B4-BE49-F238E27FC236}">
                  <a16:creationId xmlns:a16="http://schemas.microsoft.com/office/drawing/2014/main" id="{D59BB1A6-CF3B-4301-83F5-1233A7213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WordArt 25">
              <a:extLst>
                <a:ext uri="{FF2B5EF4-FFF2-40B4-BE49-F238E27FC236}">
                  <a16:creationId xmlns:a16="http://schemas.microsoft.com/office/drawing/2014/main" id="{B3722CB2-6A29-46C4-8B94-115505328FB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AutoShape 26">
              <a:extLst>
                <a:ext uri="{FF2B5EF4-FFF2-40B4-BE49-F238E27FC236}">
                  <a16:creationId xmlns:a16="http://schemas.microsoft.com/office/drawing/2014/main" id="{E52E1E5F-9A03-4183-863E-A184929BC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Group 3">
            <a:extLst>
              <a:ext uri="{FF2B5EF4-FFF2-40B4-BE49-F238E27FC236}">
                <a16:creationId xmlns:a16="http://schemas.microsoft.com/office/drawing/2014/main" id="{707E9295-722E-48F8-A1D0-A1BE132D9DB1}"/>
              </a:ext>
            </a:extLst>
          </p:cNvPr>
          <p:cNvGrpSpPr>
            <a:grpSpLocks/>
          </p:cNvGrpSpPr>
          <p:nvPr/>
        </p:nvGrpSpPr>
        <p:grpSpPr bwMode="auto">
          <a:xfrm>
            <a:off x="2223247" y="4721330"/>
            <a:ext cx="5039196" cy="792162"/>
            <a:chOff x="1021" y="981"/>
            <a:chExt cx="4240" cy="499"/>
          </a:xfrm>
        </p:grpSpPr>
        <p:sp>
          <p:nvSpPr>
            <p:cNvPr id="41" name="AutoShape 4">
              <a:extLst>
                <a:ext uri="{FF2B5EF4-FFF2-40B4-BE49-F238E27FC236}">
                  <a16:creationId xmlns:a16="http://schemas.microsoft.com/office/drawing/2014/main" id="{26054205-866E-4819-83CD-BEA5B0CF9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递归函数</a:t>
              </a:r>
            </a:p>
          </p:txBody>
        </p:sp>
        <p:sp>
          <p:nvSpPr>
            <p:cNvPr id="42" name="AutoShape 5">
              <a:extLst>
                <a:ext uri="{FF2B5EF4-FFF2-40B4-BE49-F238E27FC236}">
                  <a16:creationId xmlns:a16="http://schemas.microsoft.com/office/drawing/2014/main" id="{B23B0BE5-09EC-4949-9587-1C6C34F69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2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E:\png\200991414325839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49614"/>
            <a:ext cx="1656184" cy="165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165618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Content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6" name="Group 3"/>
          <p:cNvGrpSpPr>
            <a:grpSpLocks/>
          </p:cNvGrpSpPr>
          <p:nvPr/>
        </p:nvGrpSpPr>
        <p:grpSpPr bwMode="auto">
          <a:xfrm>
            <a:off x="2197100" y="1484313"/>
            <a:ext cx="5039196" cy="792162"/>
            <a:chOff x="1021" y="981"/>
            <a:chExt cx="4240" cy="499"/>
          </a:xfrm>
        </p:grpSpPr>
        <p:sp>
          <p:nvSpPr>
            <p:cNvPr id="37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i="1" kern="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函数概述</a:t>
              </a:r>
            </a:p>
          </p:txBody>
        </p:sp>
        <p:sp>
          <p:nvSpPr>
            <p:cNvPr id="38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Group 15"/>
          <p:cNvGrpSpPr>
            <a:grpSpLocks/>
          </p:cNvGrpSpPr>
          <p:nvPr/>
        </p:nvGrpSpPr>
        <p:grpSpPr bwMode="auto">
          <a:xfrm>
            <a:off x="1331913" y="1484313"/>
            <a:ext cx="792162" cy="792162"/>
            <a:chOff x="476" y="981"/>
            <a:chExt cx="499" cy="499"/>
          </a:xfrm>
        </p:grpSpPr>
        <p:sp>
          <p:nvSpPr>
            <p:cNvPr id="49" name="AutoShape 16"/>
            <p:cNvSpPr>
              <a:spLocks noChangeArrowheads="1"/>
            </p:cNvSpPr>
            <p:nvPr/>
          </p:nvSpPr>
          <p:spPr bwMode="auto">
            <a:xfrm>
              <a:off x="476" y="981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FFB4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636" y="1116"/>
              <a:ext cx="135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AutoShape 18"/>
            <p:cNvSpPr>
              <a:spLocks noChangeArrowheads="1"/>
            </p:cNvSpPr>
            <p:nvPr/>
          </p:nvSpPr>
          <p:spPr bwMode="auto">
            <a:xfrm>
              <a:off x="499" y="100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Group 19"/>
          <p:cNvGrpSpPr>
            <a:grpSpLocks/>
          </p:cNvGrpSpPr>
          <p:nvPr/>
        </p:nvGrpSpPr>
        <p:grpSpPr bwMode="auto">
          <a:xfrm>
            <a:off x="1331913" y="2565400"/>
            <a:ext cx="792162" cy="792163"/>
            <a:chOff x="476" y="1662"/>
            <a:chExt cx="499" cy="499"/>
          </a:xfrm>
        </p:grpSpPr>
        <p:sp>
          <p:nvSpPr>
            <p:cNvPr id="53" name="AutoShape 20"/>
            <p:cNvSpPr>
              <a:spLocks noChangeArrowheads="1"/>
            </p:cNvSpPr>
            <p:nvPr/>
          </p:nvSpPr>
          <p:spPr bwMode="auto">
            <a:xfrm>
              <a:off x="476" y="1662"/>
              <a:ext cx="499" cy="499"/>
            </a:xfrm>
            <a:prstGeom prst="roundRect">
              <a:avLst>
                <a:gd name="adj" fmla="val 13028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636" y="179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22"/>
            <p:cNvSpPr>
              <a:spLocks noChangeArrowheads="1"/>
            </p:cNvSpPr>
            <p:nvPr/>
          </p:nvSpPr>
          <p:spPr bwMode="auto">
            <a:xfrm>
              <a:off x="499" y="1685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331913" y="3644900"/>
            <a:ext cx="792162" cy="792163"/>
            <a:chOff x="476" y="2342"/>
            <a:chExt cx="499" cy="499"/>
          </a:xfrm>
        </p:grpSpPr>
        <p:sp>
          <p:nvSpPr>
            <p:cNvPr id="57" name="AutoShape 24"/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WordArt 25"/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0" lang="zh-CN" altLang="en-US" sz="1400" b="0" i="1" u="none" strike="noStrike" kern="10" cap="none" spc="-7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AutoShape 26"/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" name="Group 3"/>
          <p:cNvGrpSpPr>
            <a:grpSpLocks/>
          </p:cNvGrpSpPr>
          <p:nvPr/>
        </p:nvGrpSpPr>
        <p:grpSpPr bwMode="auto">
          <a:xfrm>
            <a:off x="2197100" y="2558636"/>
            <a:ext cx="5039196" cy="792162"/>
            <a:chOff x="1021" y="981"/>
            <a:chExt cx="4240" cy="499"/>
          </a:xfrm>
        </p:grpSpPr>
        <p:sp>
          <p:nvSpPr>
            <p:cNvPr id="70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函数功能</a:t>
              </a:r>
            </a:p>
          </p:txBody>
        </p:sp>
        <p:sp>
          <p:nvSpPr>
            <p:cNvPr id="71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197100" y="3644901"/>
            <a:ext cx="5039196" cy="792162"/>
            <a:chOff x="1021" y="981"/>
            <a:chExt cx="4240" cy="499"/>
          </a:xfrm>
        </p:grpSpPr>
        <p:sp>
          <p:nvSpPr>
            <p:cNvPr id="73" name="AutoShape 4"/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函数调用过程</a:t>
              </a:r>
            </a:p>
          </p:txBody>
        </p:sp>
        <p:sp>
          <p:nvSpPr>
            <p:cNvPr id="74" name="AutoShape 5"/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6" name="Group 23">
            <a:extLst>
              <a:ext uri="{FF2B5EF4-FFF2-40B4-BE49-F238E27FC236}">
                <a16:creationId xmlns:a16="http://schemas.microsoft.com/office/drawing/2014/main" id="{C0A01034-A2FA-431A-AC66-E8446CE91D99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4768103"/>
            <a:ext cx="792162" cy="792163"/>
            <a:chOff x="476" y="2342"/>
            <a:chExt cx="499" cy="499"/>
          </a:xfrm>
        </p:grpSpPr>
        <p:sp>
          <p:nvSpPr>
            <p:cNvPr id="27" name="AutoShape 24">
              <a:extLst>
                <a:ext uri="{FF2B5EF4-FFF2-40B4-BE49-F238E27FC236}">
                  <a16:creationId xmlns:a16="http://schemas.microsoft.com/office/drawing/2014/main" id="{96C26AD4-C4BC-421F-8090-83FC908D4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342"/>
              <a:ext cx="499" cy="499"/>
            </a:xfrm>
            <a:prstGeom prst="roundRect">
              <a:avLst>
                <a:gd name="adj" fmla="val 14227"/>
              </a:avLst>
            </a:prstGeom>
            <a:solidFill>
              <a:srgbClr val="5F5F5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WordArt 25">
              <a:extLst>
                <a:ext uri="{FF2B5EF4-FFF2-40B4-BE49-F238E27FC236}">
                  <a16:creationId xmlns:a16="http://schemas.microsoft.com/office/drawing/2014/main" id="{1F827B10-B5A6-40EE-9D4C-0BDE198BFEDE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636" y="2477"/>
              <a:ext cx="180" cy="22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10" cap="none" spc="-7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0" lang="zh-CN" altLang="en-US" sz="1400" b="0" i="1" u="none" strike="noStrike" kern="1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AutoShape 26">
              <a:extLst>
                <a:ext uri="{FF2B5EF4-FFF2-40B4-BE49-F238E27FC236}">
                  <a16:creationId xmlns:a16="http://schemas.microsoft.com/office/drawing/2014/main" id="{4759D7D3-DCF1-41A6-9E85-1D3F8D36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64"/>
              <a:ext cx="453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">
            <a:extLst>
              <a:ext uri="{FF2B5EF4-FFF2-40B4-BE49-F238E27FC236}">
                <a16:creationId xmlns:a16="http://schemas.microsoft.com/office/drawing/2014/main" id="{AEE01AEF-4C39-4E26-9F50-4B15C85D0D5F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4768104"/>
            <a:ext cx="5039196" cy="792162"/>
            <a:chOff x="1021" y="981"/>
            <a:chExt cx="4240" cy="499"/>
          </a:xfrm>
        </p:grpSpPr>
        <p:sp>
          <p:nvSpPr>
            <p:cNvPr id="31" name="AutoShape 4">
              <a:extLst>
                <a:ext uri="{FF2B5EF4-FFF2-40B4-BE49-F238E27FC236}">
                  <a16:creationId xmlns:a16="http://schemas.microsoft.com/office/drawing/2014/main" id="{18F1280A-39B3-49EC-AC5D-65B043D65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" y="981"/>
              <a:ext cx="4240" cy="499"/>
            </a:xfrm>
            <a:prstGeom prst="roundRect">
              <a:avLst>
                <a:gd name="adj" fmla="val 13028"/>
              </a:avLst>
            </a:prstGeom>
            <a:gradFill rotWithShape="1">
              <a:gsLst>
                <a:gs pos="0">
                  <a:srgbClr val="B2B2B2"/>
                </a:gs>
                <a:gs pos="100000">
                  <a:srgbClr val="1C1C1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kern="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递归函数</a:t>
              </a:r>
            </a:p>
          </p:txBody>
        </p:sp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1AFF2C7F-3EF0-4A50-9D7F-E5F11EF91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004"/>
              <a:ext cx="4196" cy="204"/>
            </a:xfrm>
            <a:prstGeom prst="roundRect">
              <a:avLst>
                <a:gd name="adj" fmla="val 25981"/>
              </a:avLst>
            </a:prstGeom>
            <a:gradFill rotWithShape="1">
              <a:gsLst>
                <a:gs pos="0">
                  <a:srgbClr val="FFFFFF">
                    <a:alpha val="75000"/>
                  </a:srgbClr>
                </a:gs>
                <a:gs pos="100000">
                  <a:srgbClr val="FFFFFF">
                    <a:gamma/>
                    <a:tint val="0"/>
                    <a:invGamma/>
                    <a:alpha val="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71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362465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什么是函数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6564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3330" y="1628800"/>
            <a:ext cx="855513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数学函数：正弦函数、余弦函数、指数函数、开方函数等等；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程序设计语言的函数：</a:t>
            </a:r>
            <a:r>
              <a:rPr kumimoji="1" lang="zh-CN" altLang="en-US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一组程序代码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（包含数据和指令），用来完成某个</a:t>
            </a:r>
            <a:r>
              <a:rPr kumimoji="1" lang="zh-CN" altLang="en-US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特定的功能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一次定义，多次使用</a:t>
            </a:r>
            <a:r>
              <a:rPr kumimoji="1" lang="en-US" altLang="zh-CN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—— 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将重复的行为抽象为函数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5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66725" y="260350"/>
            <a:ext cx="7848600" cy="533400"/>
          </a:xfrm>
          <a:ln/>
        </p:spPr>
        <p:txBody>
          <a:bodyPr/>
          <a:lstStyle/>
          <a:p>
            <a:pPr algn="l"/>
            <a:r>
              <a:rPr lang="zh-CN" altLang="zh-CN" b="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b="0" dirty="0">
                <a:latin typeface="微软雅黑" pitchFamily="34" charset="-122"/>
                <a:ea typeface="微软雅黑" pitchFamily="34" charset="-122"/>
              </a:rPr>
              <a:t>系统函数</a:t>
            </a:r>
          </a:p>
        </p:txBody>
      </p:sp>
      <p:sp>
        <p:nvSpPr>
          <p:cNvPr id="21507" name="内容占位符 2"/>
          <p:cNvSpPr>
            <a:spLocks noGrp="1" noChangeArrowheads="1"/>
          </p:cNvSpPr>
          <p:nvPr>
            <p:ph idx="1"/>
          </p:nvPr>
        </p:nvSpPr>
        <p:spPr>
          <a:xfrm>
            <a:off x="250825" y="992189"/>
            <a:ext cx="8642350" cy="852702"/>
          </a:xfrm>
          <a:ln/>
        </p:spPr>
        <p:txBody>
          <a:bodyPr/>
          <a:lstStyle/>
          <a:p>
            <a:pPr marL="457200" lvl="0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</a:rPr>
              <a:t>ANSI C/C++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定义了标准库，提供最常用的与平台无关的功能。</a:t>
            </a: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数学库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字符处理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字符串处理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输入输出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日期和时间转换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lang="en-US" altLang="zh-CN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STL</a:t>
            </a:r>
            <a:r>
              <a:rPr lang="zh-CN" altLang="en-US" sz="2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模板库</a:t>
            </a: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endParaRPr lang="en-US" altLang="zh-CN" sz="22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按规定方式调用库函数，</a:t>
            </a:r>
            <a:endParaRPr kumimoji="1"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kumimoji="1" lang="zh-CN" altLang="en-US" sz="2200" dirty="0">
                <a:latin typeface="微软雅黑" pitchFamily="34" charset="-122"/>
                <a:ea typeface="微软雅黑" pitchFamily="34" charset="-122"/>
              </a:rPr>
              <a:t>不必关心怎样实现。</a:t>
            </a:r>
            <a:endParaRPr kumimoji="1" lang="en-US" altLang="zh-CN" sz="22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 algn="l">
              <a:spcBef>
                <a:spcPts val="0"/>
              </a:spcBef>
              <a:buFont typeface="Wingdings" pitchFamily="2" charset="2"/>
              <a:buChar char="n"/>
            </a:pP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#include &lt;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头文件</a:t>
            </a:r>
            <a:r>
              <a:rPr kumimoji="1"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&gt;</a:t>
            </a:r>
          </a:p>
          <a:p>
            <a:pPr algn="l">
              <a:spcBef>
                <a:spcPts val="0"/>
              </a:spcBef>
            </a:pPr>
            <a:endParaRPr lang="en-US" altLang="zh-CN" sz="2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508" name="灯片编号占位符 1"/>
          <p:cNvSpPr>
            <a:spLocks noGrp="1" noChangeArrowheads="1"/>
          </p:cNvSpPr>
          <p:nvPr/>
        </p:nvSpPr>
        <p:spPr bwMode="auto">
          <a:xfrm>
            <a:off x="7162800" y="6429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AED9C8-FD87-43EE-86A4-79A3F399D199}" type="slidenum">
              <a:rPr lang="en-US">
                <a:latin typeface="微软雅黑" pitchFamily="34" charset="-122"/>
                <a:ea typeface="微软雅黑" pitchFamily="34" charset="-122"/>
              </a:rPr>
              <a:pPr/>
              <a:t>7</a:t>
            </a:fld>
            <a:endParaRPr lang="en-US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57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7" y="188640"/>
            <a:ext cx="362465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ea typeface="黑体" pitchFamily="2" charset="-122"/>
              </a:defRPr>
            </a:lvl9pPr>
          </a:lstStyle>
          <a:p>
            <a:pPr algn="l" eaLnBrk="1" hangingPunct="1"/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函数举例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0728"/>
            <a:ext cx="6656479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93330" y="1340768"/>
            <a:ext cx="58188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我想生成一个随机数；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rand()</a:t>
            </a:r>
          </a:p>
          <a:p>
            <a:pPr marL="457200" indent="-457200">
              <a:buFont typeface="Wingdings" pitchFamily="2" charset="2"/>
              <a:buChar char="n"/>
            </a:pP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我想计算一个数的绝对值；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abs()</a:t>
            </a:r>
          </a:p>
          <a:p>
            <a:pPr marL="457200" indent="-457200">
              <a:buFont typeface="Wingdings" pitchFamily="2" charset="2"/>
              <a:buChar char="n"/>
            </a:pP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我想知道一个人的星座和属相；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自定义函数</a:t>
            </a: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f()</a:t>
            </a:r>
          </a:p>
          <a:p>
            <a:pPr marL="457200" indent="-457200">
              <a:buFont typeface="Wingdings" pitchFamily="2" charset="2"/>
              <a:buChar char="n"/>
            </a:pP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n"/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C++</a:t>
            </a:r>
            <a:r>
              <a:rPr kumimoji="1" lang="zh-CN" altLang="en-US" sz="2800" dirty="0">
                <a:latin typeface="微软雅黑" pitchFamily="34" charset="-122"/>
                <a:ea typeface="微软雅黑" pitchFamily="34" charset="-122"/>
              </a:rPr>
              <a:t>程序的入口</a:t>
            </a:r>
            <a:endParaRPr kumimoji="1"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Wingdings" pitchFamily="2" charset="2"/>
              <a:buChar char="n"/>
            </a:pPr>
            <a:r>
              <a:rPr kumimoji="1" lang="en-US" altLang="zh-CN" sz="2800" dirty="0">
                <a:latin typeface="微软雅黑" pitchFamily="34" charset="-122"/>
                <a:ea typeface="微软雅黑" pitchFamily="34" charset="-122"/>
              </a:rPr>
              <a:t>main()</a:t>
            </a:r>
            <a:endParaRPr kumimoji="1" lang="zh-CN" altLang="en-US" sz="2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635896" y="4119463"/>
            <a:ext cx="4464496" cy="1077218"/>
            <a:chOff x="3635896" y="4119463"/>
            <a:chExt cx="4464496" cy="1077218"/>
          </a:xfrm>
        </p:grpSpPr>
        <p:cxnSp>
          <p:nvCxnSpPr>
            <p:cNvPr id="9" name="直接箭头连接符 8"/>
            <p:cNvCxnSpPr/>
            <p:nvPr/>
          </p:nvCxnSpPr>
          <p:spPr bwMode="auto">
            <a:xfrm flipH="1">
              <a:off x="3635896" y="4581128"/>
              <a:ext cx="255577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838121" y="4119463"/>
              <a:ext cx="2262271" cy="10772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自定义函数</a:t>
              </a:r>
              <a:endParaRPr kumimoji="1" lang="en-US" altLang="zh-CN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f.h</a:t>
              </a:r>
              <a:endParaRPr lang="en-US" altLang="zh-CN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#include 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“</a:t>
              </a:r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f.h</a:t>
              </a:r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”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07296" y="2060848"/>
            <a:ext cx="5725144" cy="1623636"/>
            <a:chOff x="2807296" y="2060848"/>
            <a:chExt cx="5725144" cy="1623636"/>
          </a:xfrm>
        </p:grpSpPr>
        <p:sp>
          <p:nvSpPr>
            <p:cNvPr id="3" name="TextBox 2"/>
            <p:cNvSpPr txBox="1"/>
            <p:nvPr/>
          </p:nvSpPr>
          <p:spPr>
            <a:xfrm>
              <a:off x="6191672" y="2330267"/>
              <a:ext cx="2340768" cy="135421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库函数</a:t>
              </a:r>
              <a:endParaRPr kumimoji="1" lang="en-US" altLang="zh-CN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头文件</a:t>
              </a:r>
              <a:endParaRPr lang="en-US" altLang="zh-CN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#include &lt;</a:t>
              </a:r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cstdlib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&gt;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#include &lt;</a:t>
              </a:r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cmath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&gt;</a:t>
              </a: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 bwMode="auto">
            <a:xfrm flipH="1" flipV="1">
              <a:off x="2807296" y="2060848"/>
              <a:ext cx="3384376" cy="576064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 bwMode="auto">
            <a:xfrm flipH="1">
              <a:off x="2807296" y="3278421"/>
              <a:ext cx="338437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2463988" y="5554106"/>
            <a:ext cx="4192491" cy="800219"/>
            <a:chOff x="2463988" y="5554106"/>
            <a:chExt cx="4192491" cy="800219"/>
          </a:xfrm>
        </p:grpSpPr>
        <p:cxnSp>
          <p:nvCxnSpPr>
            <p:cNvPr id="18" name="直接箭头连接符 17"/>
            <p:cNvCxnSpPr/>
            <p:nvPr/>
          </p:nvCxnSpPr>
          <p:spPr bwMode="auto">
            <a:xfrm flipH="1">
              <a:off x="2463988" y="5877272"/>
              <a:ext cx="2555776" cy="0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019764" y="5554106"/>
              <a:ext cx="1636715" cy="8002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zh-CN" altLang="en-US" sz="2800" b="1" dirty="0">
                  <a:solidFill>
                    <a:srgbClr val="CC0066"/>
                  </a:solidFill>
                  <a:latin typeface="微软雅黑" pitchFamily="34" charset="-122"/>
                  <a:ea typeface="微软雅黑" pitchFamily="34" charset="-122"/>
                </a:rPr>
                <a:t>主函数</a:t>
              </a:r>
              <a:endParaRPr kumimoji="1" lang="en-US" altLang="zh-CN" sz="2800" b="1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dirty="0">
                  <a:latin typeface="微软雅黑" pitchFamily="34" charset="-122"/>
                  <a:ea typeface="微软雅黑" pitchFamily="34" charset="-122"/>
                </a:rPr>
                <a:t>有且仅有一个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9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0" y="980728"/>
            <a:ext cx="64797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fld id="{2D0BE53A-6B08-4233-AE09-12BA7E92B416}" type="slidenum">
              <a:rPr lang="en-US" altLang="zh-CN">
                <a:latin typeface="微软雅黑" pitchFamily="34" charset="-122"/>
                <a:ea typeface="微软雅黑" pitchFamily="34" charset="-122"/>
              </a:rPr>
              <a:pPr/>
              <a:t>9</a:t>
            </a:fld>
            <a:endParaRPr lang="en-US" altLang="zh-CN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Rectangle 1027"/>
          <p:cNvSpPr>
            <a:spLocks noChangeArrowheads="1"/>
          </p:cNvSpPr>
          <p:nvPr/>
        </p:nvSpPr>
        <p:spPr bwMode="auto">
          <a:xfrm>
            <a:off x="179512" y="332656"/>
            <a:ext cx="16562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3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1" lang="zh-CN" altLang="en-US" sz="3200" dirty="0">
                <a:latin typeface="微软雅黑" pitchFamily="34" charset="-122"/>
                <a:ea typeface="微软雅黑" pitchFamily="34" charset="-122"/>
              </a:rPr>
              <a:t>种形态</a:t>
            </a: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251520" y="1412776"/>
            <a:ext cx="8712968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Char char="n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（计划阶段，产生函数原型）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Tell compiler name, parameter-list and return type of function</a:t>
            </a:r>
          </a:p>
          <a:p>
            <a:pPr marL="457200" lvl="1" indent="0">
              <a:buNone/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（定义阶段，产生函数体）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Define </a:t>
            </a:r>
            <a:r>
              <a:rPr lang="en-US" altLang="zh-CN" b="0" dirty="0" err="1">
                <a:latin typeface="微软雅黑" pitchFamily="34" charset="-122"/>
                <a:ea typeface="微软雅黑" pitchFamily="34" charset="-122"/>
              </a:rPr>
              <a:t>concret</a:t>
            </a: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implementation steps</a:t>
            </a:r>
          </a:p>
          <a:p>
            <a:pPr>
              <a:buFont typeface="Wingdings" pitchFamily="2" charset="2"/>
              <a:buChar char="n"/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zh-CN" altLang="en-US" sz="2800" dirty="0">
                <a:solidFill>
                  <a:srgbClr val="CC0066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（使用阶段，产生函数结果）</a:t>
            </a: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Pass argument </a:t>
            </a:r>
          </a:p>
          <a:p>
            <a:pPr lvl="1">
              <a:buFont typeface="Wingdings" pitchFamily="2" charset="2"/>
              <a:buChar char="n"/>
            </a:pPr>
            <a:r>
              <a:rPr lang="en-US" altLang="zh-CN" b="0" dirty="0">
                <a:latin typeface="微软雅黑" pitchFamily="34" charset="-122"/>
                <a:ea typeface="微软雅黑" pitchFamily="34" charset="-122"/>
              </a:rPr>
              <a:t>Get result</a:t>
            </a:r>
          </a:p>
          <a:p>
            <a:pPr lvl="1">
              <a:buFont typeface="Wingdings" pitchFamily="2" charset="2"/>
              <a:buChar char="n"/>
            </a:pPr>
            <a:endParaRPr lang="en-US" altLang="zh-CN" b="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函数原型即为规范</a:t>
            </a:r>
            <a:endParaRPr lang="en-US" altLang="zh-CN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Char char="n"/>
            </a:pPr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函数必须先声明后使用</a:t>
            </a:r>
          </a:p>
        </p:txBody>
      </p:sp>
    </p:spTree>
    <p:extLst>
      <p:ext uri="{BB962C8B-B14F-4D97-AF65-F5344CB8AC3E}">
        <p14:creationId xmlns:p14="http://schemas.microsoft.com/office/powerpoint/2010/main" val="108259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理论课-S1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1_理论课-S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理论课-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理论课-S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理论课-S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理论课-S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理论课-S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理论课-S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理论课-S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rdridesign.com">
  <a:themeElements>
    <a:clrScheme name="1_nordridesign.com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5B8CC1"/>
      </a:accent1>
      <a:accent2>
        <a:srgbClr val="2A5682"/>
      </a:accent2>
      <a:accent3>
        <a:srgbClr val="FFFFFF"/>
      </a:accent3>
      <a:accent4>
        <a:srgbClr val="000000"/>
      </a:accent4>
      <a:accent5>
        <a:srgbClr val="B5C5DD"/>
      </a:accent5>
      <a:accent6>
        <a:srgbClr val="254D75"/>
      </a:accent6>
      <a:hlink>
        <a:srgbClr val="002850"/>
      </a:hlink>
      <a:folHlink>
        <a:srgbClr val="2A94FE"/>
      </a:folHlink>
    </a:clrScheme>
    <a:fontScheme name="1_nordridesign.com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s1</Template>
  <TotalTime>1078333</TotalTime>
  <Words>2668</Words>
  <Application>Microsoft Office PowerPoint</Application>
  <PresentationFormat>全屏显示(4:3)</PresentationFormat>
  <Paragraphs>416</Paragraphs>
  <Slides>46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-apple-system</vt:lpstr>
      <vt:lpstr>Osaka</vt:lpstr>
      <vt:lpstr>宋体</vt:lpstr>
      <vt:lpstr>微软雅黑</vt:lpstr>
      <vt:lpstr>Arial</vt:lpstr>
      <vt:lpstr>Arial</vt:lpstr>
      <vt:lpstr>Cambria Math</vt:lpstr>
      <vt:lpstr>Times</vt:lpstr>
      <vt:lpstr>Times New Roman</vt:lpstr>
      <vt:lpstr>Wingdings</vt:lpstr>
      <vt:lpstr>1_理论课-S1</vt:lpstr>
      <vt:lpstr>1_nordridesign.com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C++系统函数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抽取函数</vt:lpstr>
      <vt:lpstr>PowerPoint 演示文稿</vt:lpstr>
      <vt:lpstr>PowerPoint 演示文稿</vt:lpstr>
      <vt:lpstr>PowerPoint 演示文稿</vt:lpstr>
      <vt:lpstr>PowerPoint 演示文稿</vt:lpstr>
      <vt:lpstr>示例——质数对</vt:lpstr>
      <vt:lpstr>示例——质数对</vt:lpstr>
      <vt:lpstr>示例——质数对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递归函数</vt:lpstr>
      <vt:lpstr>PowerPoint 演示文稿</vt:lpstr>
      <vt:lpstr>PowerPoint 演示文稿</vt:lpstr>
      <vt:lpstr>求N！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汉诺塔问题</vt:lpstr>
      <vt:lpstr>PowerPoint 演示文稿</vt:lpstr>
      <vt:lpstr>汉诺塔递归函数</vt:lpstr>
      <vt:lpstr>PowerPoint 演示文稿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8613786114545</cp:lastModifiedBy>
  <cp:revision>4533</cp:revision>
  <dcterms:created xsi:type="dcterms:W3CDTF">2005-06-22T06:00:03Z</dcterms:created>
  <dcterms:modified xsi:type="dcterms:W3CDTF">2024-10-21T01:50:23Z</dcterms:modified>
</cp:coreProperties>
</file>