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41" r:id="rId1"/>
  </p:sldMasterIdLst>
  <p:notesMasterIdLst>
    <p:notesMasterId r:id="rId35"/>
  </p:notesMasterIdLst>
  <p:sldIdLst>
    <p:sldId id="806" r:id="rId2"/>
    <p:sldId id="734" r:id="rId3"/>
    <p:sldId id="584" r:id="rId4"/>
    <p:sldId id="542" r:id="rId5"/>
    <p:sldId id="793" r:id="rId6"/>
    <p:sldId id="735" r:id="rId7"/>
    <p:sldId id="794" r:id="rId8"/>
    <p:sldId id="736" r:id="rId9"/>
    <p:sldId id="737" r:id="rId10"/>
    <p:sldId id="700" r:id="rId11"/>
    <p:sldId id="738" r:id="rId12"/>
    <p:sldId id="739" r:id="rId13"/>
    <p:sldId id="740" r:id="rId14"/>
    <p:sldId id="741" r:id="rId15"/>
    <p:sldId id="742" r:id="rId16"/>
    <p:sldId id="790" r:id="rId17"/>
    <p:sldId id="796" r:id="rId18"/>
    <p:sldId id="749" r:id="rId19"/>
    <p:sldId id="750" r:id="rId20"/>
    <p:sldId id="751" r:id="rId21"/>
    <p:sldId id="803" r:id="rId22"/>
    <p:sldId id="732" r:id="rId23"/>
    <p:sldId id="804" r:id="rId24"/>
    <p:sldId id="752" r:id="rId25"/>
    <p:sldId id="723" r:id="rId26"/>
    <p:sldId id="757" r:id="rId27"/>
    <p:sldId id="728" r:id="rId28"/>
    <p:sldId id="792" r:id="rId29"/>
    <p:sldId id="805" r:id="rId30"/>
    <p:sldId id="797" r:id="rId31"/>
    <p:sldId id="789" r:id="rId32"/>
    <p:sldId id="754" r:id="rId33"/>
    <p:sldId id="795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2523">
          <p15:clr>
            <a:srgbClr val="A4A3A4"/>
          </p15:clr>
        </p15:guide>
        <p15:guide id="3" orient="horz" pos="2024">
          <p15:clr>
            <a:srgbClr val="A4A3A4"/>
          </p15:clr>
        </p15:guide>
        <p15:guide id="4" orient="horz" pos="572">
          <p15:clr>
            <a:srgbClr val="A4A3A4"/>
          </p15:clr>
        </p15:guide>
        <p15:guide id="5" orient="horz" pos="2160">
          <p15:clr>
            <a:srgbClr val="A4A3A4"/>
          </p15:clr>
        </p15:guide>
        <p15:guide id="6" orient="horz" pos="3838">
          <p15:clr>
            <a:srgbClr val="A4A3A4"/>
          </p15:clr>
        </p15:guide>
        <p15:guide id="7" pos="431">
          <p15:clr>
            <a:srgbClr val="A4A3A4"/>
          </p15:clr>
        </p15:guide>
        <p15:guide id="8" pos="2880">
          <p15:clr>
            <a:srgbClr val="A4A3A4"/>
          </p15:clr>
        </p15:guide>
        <p15:guide id="9" pos="884">
          <p15:clr>
            <a:srgbClr val="A4A3A4"/>
          </p15:clr>
        </p15:guide>
        <p15:guide id="10" pos="15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3300"/>
    <a:srgbClr val="DA002A"/>
    <a:srgbClr val="339966"/>
    <a:srgbClr val="008000"/>
    <a:srgbClr val="00CC99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73" autoAdjust="0"/>
    <p:restoredTop sz="84699" autoAdjust="0"/>
  </p:normalViewPr>
  <p:slideViewPr>
    <p:cSldViewPr>
      <p:cViewPr varScale="1">
        <p:scale>
          <a:sx n="81" d="100"/>
          <a:sy n="81" d="100"/>
        </p:scale>
        <p:origin x="258" y="42"/>
      </p:cViewPr>
      <p:guideLst>
        <p:guide orient="horz" pos="799"/>
        <p:guide orient="horz" pos="2523"/>
        <p:guide orient="horz" pos="2024"/>
        <p:guide orient="horz" pos="572"/>
        <p:guide orient="horz" pos="2160"/>
        <p:guide orient="horz" pos="3838"/>
        <p:guide pos="431"/>
        <p:guide pos="2880"/>
        <p:guide pos="884"/>
        <p:guide pos="15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8E019F9-EF2A-47D7-819F-B5974FBCF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6416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169617-0455-406B-96DD-3F29DA152782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538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编译器 不会 进行数组下标的越界检查，一旦越界，可能会破坏程序或数据。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169617-0455-406B-96DD-3F29DA152782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1821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169617-0455-406B-96DD-3F29DA152782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977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169617-0455-406B-96DD-3F29DA152782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8E019F9-EF2A-47D7-819F-B5974FBCFCAE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7037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022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9535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169617-0455-406B-96DD-3F29DA152782}" type="slidenum">
              <a:rPr lang="en-US" altLang="zh-CN" smtClean="0"/>
              <a:pPr eaLnBrk="1" hangingPunct="1"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2477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31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64992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>
              <a:latin typeface="Arial" pitchFamily="34" charset="0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5CCD7ADA-0D9B-4FB5-8D29-E340AFD85A26}" type="slidenum">
              <a:rPr lang="en-US" altLang="zh-CN" sz="1200"/>
              <a:pPr algn="r" eaLnBrk="1" hangingPunct="1"/>
              <a:t>32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1929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入数组就不需要在程序中定义大量的变量，大大减少程序中变量的数量，使程序精炼，而且数组含义清楚，使用方便，明确地反映了数据间的联系。许多好的算法都与数组有关。熟练地利用数组，可以大大地提高编程和解题的效率，加强了程序的可读性。</a:t>
            </a:r>
          </a:p>
          <a:p>
            <a:endParaRPr lang="zh-CN" altLang="en-US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引入数组就不需要在程序中定义大量的变量，大大减少程序中变量的数量，使程序精炼，而且数组含义清楚，使用方便，明确地反映了数据间的联系。许多好的算法都与数组有关。熟练地利用数组，可以大大地提高编程和解题的效率，加强了程序的可读性。</a:t>
            </a:r>
          </a:p>
          <a:p>
            <a:endParaRPr lang="zh-CN" altLang="en-US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755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编译器 不会 进行数组下标的越界检查，一旦越界，可能会破坏程序或数据。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922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编译器 不会 进行数组下标的越界检查，一旦越界，可能会破坏程序或数据。</a:t>
            </a:r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5018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FF3CA9-8295-4BF4-BE57-7C86D1694252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49700"/>
            <a:ext cx="9144000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96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5288"/>
            <a:ext cx="91440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5066" y="1052513"/>
            <a:ext cx="3744913" cy="1871662"/>
          </a:xfrm>
        </p:spPr>
        <p:txBody>
          <a:bodyPr/>
          <a:lstStyle>
            <a:lvl1pPr algn="l">
              <a:defRPr sz="4000" b="1" i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0921" y="5805488"/>
            <a:ext cx="3240087" cy="360362"/>
          </a:xfrm>
        </p:spPr>
        <p:txBody>
          <a:bodyPr/>
          <a:lstStyle>
            <a:lvl1pPr marL="0" indent="0" algn="l">
              <a:buFontTx/>
              <a:buNone/>
              <a:defRPr sz="1000">
                <a:solidFill>
                  <a:schemeClr val="bg1"/>
                </a:solidFill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  <a:pPr/>
              <a:t>2024/10/23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39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59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894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894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4063444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408738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7344039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6553200" y="6408738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7734403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pPr/>
              <a:t>2024/10/23</a:t>
            </a:fld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0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3761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38600" cy="5102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052513"/>
            <a:ext cx="4038600" cy="51022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35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60F58-3108-4415-857A-6D0360DF626E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E85CE2-CEAD-46BB-861E-7D62265DC9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9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15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0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1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0CE79-49FB-443D-BEF8-6B709DE8FD0C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31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2825"/>
            <a:ext cx="914400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8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09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45288"/>
            <a:ext cx="9144000" cy="13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29600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fld id="{13D0CE79-49FB-443D-BEF8-6B709DE8FD0C}" type="datetimeFigureOut">
              <a:rPr lang="zh-CN" altLang="en-US" smtClean="0"/>
              <a:pPr/>
              <a:t>2024/10/23</a:t>
            </a:fld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56653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  <p:sldLayoutId id="2147484153" r:id="rId12"/>
    <p:sldLayoutId id="2147484154" r:id="rId1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E3B4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E3B40"/>
          </a:solidFill>
          <a:latin typeface="Broadway" panose="04040905080B02020502" pitchFamily="82" charset="0"/>
          <a:ea typeface="微软雅黑" panose="020B0503020204020204" pitchFamily="34" charset="-122"/>
          <a:cs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  <a:cs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ts val="1800"/>
        </a:spcBef>
        <a:spcAft>
          <a:spcPct val="0"/>
        </a:spcAft>
        <a:buChar char="•"/>
        <a:defRPr sz="2000" kern="1200">
          <a:solidFill>
            <a:srgbClr val="3E3B40"/>
          </a:solidFill>
          <a:latin typeface="+mn-lt"/>
          <a:ea typeface="+mn-ea"/>
          <a:cs typeface="+mn-cs"/>
        </a:defRPr>
      </a:lvl1pPr>
      <a:lvl2pPr marL="357188" indent="-3571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179512" y="188913"/>
            <a:ext cx="89644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问题的引入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/>
            <a:r>
              <a:rPr lang="en-US" altLang="zh-CN" sz="2800" dirty="0">
                <a:latin typeface="+mj-ea"/>
                <a:ea typeface="+mj-ea"/>
              </a:rPr>
              <a:t>	——</a:t>
            </a:r>
            <a:r>
              <a:rPr lang="zh-CN" altLang="en-US" sz="2800" dirty="0">
                <a:latin typeface="+mj-ea"/>
                <a:ea typeface="+mj-ea"/>
              </a:rPr>
              <a:t>输入</a:t>
            </a:r>
            <a:r>
              <a:rPr lang="en-US" altLang="zh-CN" sz="2800" dirty="0">
                <a:latin typeface="+mj-ea"/>
                <a:ea typeface="+mj-ea"/>
              </a:rPr>
              <a:t>100</a:t>
            </a:r>
            <a:r>
              <a:rPr lang="zh-CN" altLang="en-US" sz="2800" dirty="0">
                <a:latin typeface="+mj-ea"/>
                <a:ea typeface="+mj-ea"/>
              </a:rPr>
              <a:t>个成绩，输出平均值、最高分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981075"/>
            <a:ext cx="7488238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+mj-ea"/>
                <a:ea typeface="+mj-ea"/>
              </a:rPr>
              <a:t>多个变量要同时存储和处理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3349" name="TextBox 3"/>
          <p:cNvSpPr txBox="1">
            <a:spLocks noChangeArrowheads="1"/>
          </p:cNvSpPr>
          <p:nvPr/>
        </p:nvSpPr>
        <p:spPr bwMode="auto">
          <a:xfrm>
            <a:off x="467544" y="1564244"/>
            <a:ext cx="7488832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int s1,s2,s3,……,s100 ;</a:t>
            </a:r>
          </a:p>
          <a:p>
            <a:pPr eaLnBrk="1" hangingPunct="1"/>
            <a:r>
              <a:rPr lang="en-US" altLang="zh-CN" sz="2200" dirty="0" err="1">
                <a:latin typeface="+mj-ea"/>
                <a:ea typeface="+mj-ea"/>
              </a:rPr>
              <a:t>cin</a:t>
            </a:r>
            <a:r>
              <a:rPr lang="en-US" altLang="zh-CN" sz="2200" dirty="0">
                <a:latin typeface="+mj-ea"/>
                <a:ea typeface="+mj-ea"/>
              </a:rPr>
              <a:t> &gt;&gt; s1 &gt;&gt; s2 &gt;&gt; s3 &gt;&gt; s4 &gt;&gt; …… &gt;&gt; s100 ;</a:t>
            </a:r>
          </a:p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float average = (s1 + s2 + s3+ …… + s100 ) / 100 ;</a:t>
            </a:r>
          </a:p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int max = s1 ;</a:t>
            </a:r>
          </a:p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if(max &lt;= s2 ) max = s2 ;</a:t>
            </a:r>
          </a:p>
          <a:p>
            <a:pPr eaLnBrk="1" hangingPunct="1"/>
            <a:r>
              <a:rPr lang="en-US" altLang="zh-CN" sz="2200" dirty="0">
                <a:latin typeface="+mj-ea"/>
              </a:rPr>
              <a:t>if(max &lt;= s3 ) max = s3 ;</a:t>
            </a:r>
          </a:p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……</a:t>
            </a:r>
          </a:p>
          <a:p>
            <a:pPr eaLnBrk="1" hangingPunct="1"/>
            <a:r>
              <a:rPr lang="en-US" altLang="zh-CN" sz="2200" dirty="0">
                <a:latin typeface="+mj-ea"/>
              </a:rPr>
              <a:t>if(max &lt;= s100 ) max = s100 ;</a:t>
            </a:r>
          </a:p>
          <a:p>
            <a:pPr eaLnBrk="1" hangingPunct="1"/>
            <a:r>
              <a:rPr lang="en-US" altLang="zh-CN" sz="2200" dirty="0" err="1">
                <a:latin typeface="+mj-ea"/>
                <a:ea typeface="+mj-ea"/>
              </a:rPr>
              <a:t>cout</a:t>
            </a:r>
            <a:r>
              <a:rPr lang="en-US" altLang="zh-CN" sz="2200" dirty="0">
                <a:latin typeface="+mj-ea"/>
                <a:ea typeface="+mj-ea"/>
              </a:rPr>
              <a:t> &lt;&lt; average &lt;&lt; ‘\t’ &lt;&lt; max &lt;&lt; </a:t>
            </a:r>
            <a:r>
              <a:rPr lang="en-US" altLang="zh-CN" sz="2200" dirty="0" err="1">
                <a:latin typeface="+mj-ea"/>
                <a:ea typeface="+mj-ea"/>
              </a:rPr>
              <a:t>endl</a:t>
            </a:r>
            <a:r>
              <a:rPr lang="en-US" altLang="zh-CN" sz="2200" dirty="0">
                <a:latin typeface="+mj-ea"/>
                <a:ea typeface="+mj-ea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0335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  <p:bldP spid="1334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188640"/>
            <a:ext cx="8286750" cy="5740673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</a:rPr>
              <a:t>#include &lt;</a:t>
            </a:r>
            <a:r>
              <a:rPr lang="en-US" altLang="zh-CN" sz="2800" dirty="0" err="1">
                <a:latin typeface="Axure Handwriting" pitchFamily="34" charset="0"/>
              </a:rPr>
              <a:t>iostream</a:t>
            </a:r>
            <a:r>
              <a:rPr lang="en-US" altLang="zh-CN" sz="2800" dirty="0">
                <a:latin typeface="Axure Handwriting" pitchFamily="34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</a:rPr>
              <a:t>using namespace </a:t>
            </a:r>
            <a:r>
              <a:rPr lang="en-US" altLang="zh-CN" sz="2800" dirty="0" err="1">
                <a:latin typeface="Axure Handwriting" pitchFamily="34" charset="0"/>
              </a:rPr>
              <a:t>std</a:t>
            </a:r>
            <a:r>
              <a:rPr lang="en-US" altLang="zh-CN" sz="2800" dirty="0">
                <a:latin typeface="Axure Handwriting" pitchFamily="34" charset="0"/>
              </a:rPr>
              <a:t>;</a:t>
            </a:r>
            <a:endParaRPr lang="zh-CN" altLang="zh-CN" sz="2800" dirty="0">
              <a:latin typeface="Axure Handwriting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err="1">
                <a:latin typeface="Axure Handwriting" pitchFamily="34" charset="0"/>
              </a:rPr>
              <a:t>int</a:t>
            </a:r>
            <a:r>
              <a:rPr lang="en-US" altLang="zh-CN" sz="2800" dirty="0">
                <a:latin typeface="Axure Handwriting" pitchFamily="34" charset="0"/>
              </a:rPr>
              <a:t> main()</a:t>
            </a:r>
            <a:endParaRPr lang="zh-CN" altLang="zh-CN" sz="2800" dirty="0">
              <a:latin typeface="Axure Handwriting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</a:rPr>
              <a:t> {  </a:t>
            </a:r>
            <a:r>
              <a:rPr lang="en-US" altLang="zh-CN" sz="2800" dirty="0" err="1">
                <a:latin typeface="Axure Handwriting" pitchFamily="34" charset="0"/>
              </a:rPr>
              <a:t>int</a:t>
            </a:r>
            <a:r>
              <a:rPr lang="en-US" altLang="zh-CN" sz="2800" dirty="0">
                <a:latin typeface="Axure Handwriting" pitchFamily="34" charset="0"/>
              </a:rPr>
              <a:t> </a:t>
            </a:r>
            <a:r>
              <a:rPr lang="en-US" altLang="zh-CN" sz="2800" dirty="0" err="1">
                <a:latin typeface="Axure Handwriting" pitchFamily="34" charset="0"/>
              </a:rPr>
              <a:t>i,a</a:t>
            </a:r>
            <a:r>
              <a:rPr lang="en-US" altLang="zh-CN" sz="2800" dirty="0">
                <a:latin typeface="Axure Handwriting" pitchFamily="34" charset="0"/>
              </a:rPr>
              <a:t>[10];</a:t>
            </a:r>
            <a:endParaRPr lang="zh-CN" altLang="zh-CN" sz="2800" dirty="0">
              <a:latin typeface="Axure Handwriting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</a:rPr>
              <a:t>     for (i=</a:t>
            </a:r>
            <a:r>
              <a:rPr lang="en-US" altLang="zh-CN" sz="2800" dirty="0">
                <a:solidFill>
                  <a:srgbClr val="FF0000"/>
                </a:solidFill>
                <a:latin typeface="Axure Handwriting" pitchFamily="34" charset="0"/>
              </a:rPr>
              <a:t>0</a:t>
            </a:r>
            <a:r>
              <a:rPr lang="en-US" altLang="zh-CN" sz="2800" dirty="0">
                <a:latin typeface="Axure Handwriting" pitchFamily="34" charset="0"/>
              </a:rPr>
              <a:t>; i&lt;=</a:t>
            </a:r>
            <a:r>
              <a:rPr lang="en-US" altLang="zh-CN" sz="2800" dirty="0">
                <a:solidFill>
                  <a:srgbClr val="FF0000"/>
                </a:solidFill>
                <a:latin typeface="Axure Handwriting" pitchFamily="34" charset="0"/>
              </a:rPr>
              <a:t>9</a:t>
            </a:r>
            <a:r>
              <a:rPr lang="en-US" altLang="zh-CN" sz="2800" dirty="0">
                <a:latin typeface="Axure Handwriting" pitchFamily="34" charset="0"/>
              </a:rPr>
              <a:t>; i++)      a[i] = i + 1;</a:t>
            </a:r>
            <a:endParaRPr lang="zh-CN" altLang="zh-CN" sz="2800" dirty="0">
              <a:latin typeface="Axure Handwriting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</a:rPr>
              <a:t>     for (i=</a:t>
            </a:r>
            <a:r>
              <a:rPr lang="en-US" altLang="zh-CN" sz="2800" dirty="0">
                <a:solidFill>
                  <a:srgbClr val="FF0000"/>
                </a:solidFill>
                <a:latin typeface="Axure Handwriting" pitchFamily="34" charset="0"/>
              </a:rPr>
              <a:t>9</a:t>
            </a:r>
            <a:r>
              <a:rPr lang="en-US" altLang="zh-CN" sz="2800" dirty="0">
                <a:latin typeface="Axure Handwriting" pitchFamily="34" charset="0"/>
              </a:rPr>
              <a:t>; i&gt;=</a:t>
            </a:r>
            <a:r>
              <a:rPr lang="en-US" altLang="zh-CN" sz="2800" dirty="0">
                <a:solidFill>
                  <a:srgbClr val="FF0000"/>
                </a:solidFill>
                <a:latin typeface="Axure Handwriting" pitchFamily="34" charset="0"/>
              </a:rPr>
              <a:t>0</a:t>
            </a:r>
            <a:r>
              <a:rPr lang="en-US" altLang="zh-CN" sz="2800" dirty="0">
                <a:latin typeface="Axure Handwriting" pitchFamily="34" charset="0"/>
              </a:rPr>
              <a:t>; i-- )       </a:t>
            </a:r>
            <a:r>
              <a:rPr lang="en-US" altLang="zh-CN" sz="2800" dirty="0" err="1">
                <a:latin typeface="Axure Handwriting" pitchFamily="34" charset="0"/>
              </a:rPr>
              <a:t>cout</a:t>
            </a:r>
            <a:r>
              <a:rPr lang="en-US" altLang="zh-CN" sz="2800" dirty="0">
                <a:latin typeface="Axure Handwriting" pitchFamily="34" charset="0"/>
              </a:rPr>
              <a:t> &lt;&lt; a[i] &lt;&lt; “ “;</a:t>
            </a:r>
            <a:endParaRPr lang="zh-CN" altLang="zh-CN" sz="2800" dirty="0">
              <a:latin typeface="Axure Handwriting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</a:rPr>
              <a:t>    return 0;</a:t>
            </a:r>
            <a:endParaRPr lang="zh-CN" altLang="zh-CN" sz="2800" dirty="0">
              <a:latin typeface="Axure Handwriting" pitchFamily="34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</a:rPr>
              <a:t> }</a:t>
            </a:r>
            <a:endParaRPr lang="zh-CN" altLang="zh-CN" sz="2800" dirty="0">
              <a:latin typeface="Axure Handwriting" pitchFamily="34" charset="0"/>
            </a:endParaRPr>
          </a:p>
        </p:txBody>
      </p:sp>
      <p:sp>
        <p:nvSpPr>
          <p:cNvPr id="5" name="流程图: 过程 4"/>
          <p:cNvSpPr>
            <a:spLocks noChangeArrowheads="1"/>
          </p:cNvSpPr>
          <p:nvPr/>
        </p:nvSpPr>
        <p:spPr bwMode="auto">
          <a:xfrm>
            <a:off x="755577" y="2852936"/>
            <a:ext cx="5328591" cy="571500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圆角矩形标注 5"/>
          <p:cNvSpPr>
            <a:spLocks noChangeArrowheads="1"/>
          </p:cNvSpPr>
          <p:nvPr/>
        </p:nvSpPr>
        <p:spPr bwMode="auto">
          <a:xfrm>
            <a:off x="4733764" y="1952837"/>
            <a:ext cx="3798676" cy="648072"/>
          </a:xfrm>
          <a:prstGeom prst="wedgeRoundRectCallout">
            <a:avLst>
              <a:gd name="adj1" fmla="val -70259"/>
              <a:gd name="adj2" fmla="val 67322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使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a[0]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～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a[9]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的值为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</a:t>
            </a:r>
            <a:r>
              <a:rPr lang="zh-CN" altLang="zh-CN" sz="2400" dirty="0">
                <a:solidFill>
                  <a:srgbClr val="FF0000"/>
                </a:solidFill>
                <a:latin typeface="+mj-ea"/>
                <a:ea typeface="+mj-ea"/>
              </a:rPr>
              <a:t>～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10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37099"/>
              </p:ext>
            </p:extLst>
          </p:nvPr>
        </p:nvGraphicFramePr>
        <p:xfrm>
          <a:off x="1442861" y="5445224"/>
          <a:ext cx="6238880" cy="5176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485" marB="454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485" marB="454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485" marB="454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485" marB="454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485" marB="454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485" marB="454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485" marB="454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485" marB="45485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485" marB="454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10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T="45485" marB="4548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547664" y="4797152"/>
            <a:ext cx="6372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/>
              <a:t>0    1     2    3    4    5    6     7    8    9</a:t>
            </a:r>
            <a:endParaRPr kumimoji="1" lang="zh-CN" altLang="en-US" sz="2800" b="1" dirty="0"/>
          </a:p>
        </p:txBody>
      </p:sp>
      <p:sp>
        <p:nvSpPr>
          <p:cNvPr id="10" name="流程图: 过程 9"/>
          <p:cNvSpPr>
            <a:spLocks noChangeArrowheads="1"/>
          </p:cNvSpPr>
          <p:nvPr/>
        </p:nvSpPr>
        <p:spPr bwMode="auto">
          <a:xfrm>
            <a:off x="755577" y="3488121"/>
            <a:ext cx="6710316" cy="580628"/>
          </a:xfrm>
          <a:prstGeom prst="flowChartProcess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5364088" y="4323905"/>
            <a:ext cx="3690893" cy="473247"/>
          </a:xfrm>
          <a:prstGeom prst="wedgeRoundRectCallout">
            <a:avLst>
              <a:gd name="adj1" fmla="val -16951"/>
              <a:gd name="adj2" fmla="val -104355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先输出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a[9]</a:t>
            </a:r>
            <a:r>
              <a:rPr lang="zh-CN" altLang="en-US" sz="2400" dirty="0">
                <a:solidFill>
                  <a:srgbClr val="FF0000"/>
                </a:solidFill>
                <a:latin typeface="+mj-ea"/>
                <a:ea typeface="+mj-ea"/>
              </a:rPr>
              <a:t>，最后输出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a[0]</a:t>
            </a:r>
            <a:endParaRPr lang="zh-CN" altLang="en-US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273598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一维数组初始化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196752"/>
            <a:ext cx="7920880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Axure Handwriting" pitchFamily="34" charset="0"/>
                <a:ea typeface="+mj-ea"/>
              </a:rPr>
              <a:t>在定义数组的同时，给各数组元素赋值</a:t>
            </a:r>
            <a:r>
              <a:rPr lang="zh-CN" altLang="en-US" sz="2400" dirty="0">
                <a:latin typeface="Axure Handwriting" pitchFamily="34" charset="0"/>
                <a:ea typeface="+mj-ea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Axure Handwriting" pitchFamily="34" charset="0"/>
                <a:ea typeface="+mj-ea"/>
              </a:rPr>
              <a:t>｛｝</a:t>
            </a:r>
            <a:endParaRPr lang="en-US" altLang="zh-CN" sz="2400" dirty="0">
              <a:solidFill>
                <a:srgbClr val="FF0000"/>
              </a:solidFill>
              <a:latin typeface="Axure Handwriting" pitchFamily="34" charset="0"/>
              <a:ea typeface="+mj-ea"/>
            </a:endParaRPr>
          </a:p>
          <a:p>
            <a:r>
              <a:rPr lang="en-US" altLang="zh-CN" sz="2400" dirty="0" err="1">
                <a:latin typeface="Axure Handwriting" pitchFamily="34" charset="0"/>
                <a:ea typeface="+mj-ea"/>
              </a:rPr>
              <a:t>int</a:t>
            </a:r>
            <a:r>
              <a:rPr lang="en-US" altLang="zh-CN" sz="2400" dirty="0">
                <a:latin typeface="Axure Handwriting" pitchFamily="34" charset="0"/>
                <a:ea typeface="+mj-ea"/>
              </a:rPr>
              <a:t> a[10] = { 0,1,2,3,4,5,6,7,8,9 };       </a:t>
            </a:r>
          </a:p>
          <a:p>
            <a:r>
              <a:rPr lang="en-US" altLang="zh-CN" sz="2400" dirty="0">
                <a:latin typeface="Axure Handwriting" pitchFamily="34" charset="0"/>
                <a:ea typeface="+mj-ea"/>
              </a:rPr>
              <a:t>//</a:t>
            </a:r>
            <a:r>
              <a:rPr lang="zh-CN" altLang="en-US" sz="2400" dirty="0">
                <a:latin typeface="Axure Handwriting" pitchFamily="34" charset="0"/>
                <a:ea typeface="+mj-ea"/>
              </a:rPr>
              <a:t>初值个数等于数组元素个数，即全部赋初值</a:t>
            </a:r>
            <a:endParaRPr lang="en-US" altLang="zh-CN" sz="2400" dirty="0">
              <a:latin typeface="Axure Handwriting" pitchFamily="34" charset="0"/>
              <a:ea typeface="+mj-ea"/>
            </a:endParaRPr>
          </a:p>
          <a:p>
            <a:r>
              <a:rPr lang="en-US" altLang="zh-CN" sz="2400" dirty="0" err="1">
                <a:latin typeface="Axure Handwriting" pitchFamily="34" charset="0"/>
                <a:ea typeface="+mj-ea"/>
              </a:rPr>
              <a:t>int</a:t>
            </a:r>
            <a:r>
              <a:rPr lang="en-US" altLang="zh-CN" sz="2400" dirty="0">
                <a:latin typeface="Axure Handwriting" pitchFamily="34" charset="0"/>
                <a:ea typeface="+mj-ea"/>
              </a:rPr>
              <a:t> a[10]={ 0,1,2,3,4 }; 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Axure Handwriting" pitchFamily="34" charset="0"/>
                <a:ea typeface="+mj-ea"/>
              </a:rPr>
              <a:t>// </a:t>
            </a:r>
            <a:r>
              <a:rPr lang="zh-CN" altLang="en-US" sz="2400" dirty="0">
                <a:solidFill>
                  <a:schemeClr val="tx1"/>
                </a:solidFill>
                <a:latin typeface="Axure Handwriting" pitchFamily="34" charset="0"/>
                <a:ea typeface="+mj-ea"/>
              </a:rPr>
              <a:t>初值个数小于数组元素个数，剩余的自动补</a:t>
            </a:r>
            <a:r>
              <a:rPr lang="en-US" altLang="zh-CN" sz="2400" dirty="0">
                <a:solidFill>
                  <a:schemeClr val="tx1"/>
                </a:solidFill>
                <a:latin typeface="Axure Handwriting" pitchFamily="34" charset="0"/>
                <a:ea typeface="+mj-ea"/>
              </a:rPr>
              <a:t>0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Axure Handwriting" pitchFamily="34" charset="0"/>
                <a:ea typeface="+mj-ea"/>
              </a:rPr>
              <a:t>     // </a:t>
            </a:r>
            <a:r>
              <a:rPr lang="zh-CN" altLang="en-US" sz="2400" dirty="0">
                <a:solidFill>
                  <a:srgbClr val="0000CC"/>
                </a:solidFill>
                <a:latin typeface="Axure Handwriting" pitchFamily="34" charset="0"/>
                <a:ea typeface="+mj-ea"/>
              </a:rPr>
              <a:t>相当于</a:t>
            </a:r>
            <a:r>
              <a:rPr lang="en-US" altLang="zh-CN" sz="2400" dirty="0" err="1">
                <a:solidFill>
                  <a:srgbClr val="0000CC"/>
                </a:solidFill>
                <a:latin typeface="Axure Handwriting" pitchFamily="34" charset="0"/>
                <a:ea typeface="+mj-ea"/>
              </a:rPr>
              <a:t>int</a:t>
            </a:r>
            <a:r>
              <a:rPr lang="en-US" altLang="zh-CN" sz="2400" dirty="0">
                <a:solidFill>
                  <a:srgbClr val="0000CC"/>
                </a:solidFill>
                <a:latin typeface="Axure Handwriting" pitchFamily="34" charset="0"/>
                <a:ea typeface="+mj-ea"/>
              </a:rPr>
              <a:t> a[10]={0,1,2,3,4,0,0,0,0,0};</a:t>
            </a:r>
          </a:p>
          <a:p>
            <a:r>
              <a:rPr lang="en-US" altLang="zh-CN" sz="2400" dirty="0" err="1">
                <a:latin typeface="Axure Handwriting" pitchFamily="34" charset="0"/>
                <a:ea typeface="+mj-ea"/>
              </a:rPr>
              <a:t>int</a:t>
            </a:r>
            <a:r>
              <a:rPr lang="en-US" altLang="zh-CN" sz="2400" dirty="0">
                <a:latin typeface="Axure Handwriting" pitchFamily="34" charset="0"/>
                <a:ea typeface="+mj-ea"/>
              </a:rPr>
              <a:t> a[10]={ 0 };</a:t>
            </a:r>
          </a:p>
          <a:p>
            <a:r>
              <a:rPr lang="en-US" altLang="zh-CN" sz="2400" dirty="0" err="1">
                <a:latin typeface="Axure Handwriting" pitchFamily="34" charset="0"/>
                <a:ea typeface="+mj-ea"/>
              </a:rPr>
              <a:t>int</a:t>
            </a:r>
            <a:r>
              <a:rPr lang="en-US" altLang="zh-CN" sz="2400" dirty="0">
                <a:latin typeface="Axure Handwriting" pitchFamily="34" charset="0"/>
                <a:ea typeface="+mj-ea"/>
              </a:rPr>
              <a:t> a</a:t>
            </a:r>
            <a:r>
              <a:rPr lang="en-US" altLang="zh-CN" sz="2400" dirty="0">
                <a:solidFill>
                  <a:srgbClr val="FF0000"/>
                </a:solidFill>
                <a:latin typeface="Axure Handwriting" pitchFamily="34" charset="0"/>
                <a:ea typeface="+mj-ea"/>
              </a:rPr>
              <a:t>[  ]</a:t>
            </a:r>
            <a:r>
              <a:rPr lang="en-US" altLang="zh-CN" sz="2400" dirty="0">
                <a:latin typeface="Axure Handwriting" pitchFamily="34" charset="0"/>
                <a:ea typeface="+mj-ea"/>
              </a:rPr>
              <a:t>={ 1,2,3,4,5 };</a:t>
            </a:r>
            <a:r>
              <a:rPr lang="zh-CN" altLang="en-US" sz="2400" dirty="0">
                <a:latin typeface="Axure Handwriting" pitchFamily="34" charset="0"/>
                <a:ea typeface="+mj-ea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Axure Handwriting" pitchFamily="34" charset="0"/>
                <a:ea typeface="+mj-ea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Axure Handwriting" pitchFamily="34" charset="0"/>
                <a:ea typeface="+mj-ea"/>
              </a:rPr>
              <a:t>若全部赋值，可省略数组大小</a:t>
            </a:r>
            <a:endParaRPr lang="zh-CN" altLang="zh-CN" sz="2400" dirty="0">
              <a:solidFill>
                <a:srgbClr val="0000CC"/>
              </a:solidFill>
              <a:latin typeface="Axure Handwriting" pitchFamily="34" charset="0"/>
              <a:ea typeface="+mj-ea"/>
            </a:endParaRPr>
          </a:p>
          <a:p>
            <a:pPr>
              <a:buNone/>
            </a:pPr>
            <a:endParaRPr lang="zh-CN" altLang="zh-CN" sz="2400" dirty="0">
              <a:latin typeface="Axure Handwriting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2521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179512" y="188913"/>
            <a:ext cx="89644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例</a:t>
            </a:r>
            <a:r>
              <a:rPr lang="en-US" altLang="zh-CN" sz="2800" dirty="0">
                <a:latin typeface="+mj-ea"/>
                <a:ea typeface="+mj-ea"/>
              </a:rPr>
              <a:t>2 </a:t>
            </a:r>
            <a:r>
              <a:rPr lang="zh-CN" altLang="en-US" sz="2800" dirty="0">
                <a:latin typeface="+mj-ea"/>
                <a:ea typeface="+mj-ea"/>
              </a:rPr>
              <a:t>分析运行结果。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6865" name="Picture 1" descr="C:\Users\yangliu\AppData\Roaming\Tencent\Users\7593973\QQ\WinTemp\RichOle\@~{3@J~AL[_A_KP}80E01T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88913"/>
            <a:ext cx="15430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6" name="Picture 2" descr="C:\Users\yangliu\AppData\Roaming\Tencent\Users\7593973\QQ\WinTemp\RichOle\9D)M0Y{U`P}0%[XR$Z_[3`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1075"/>
            <a:ext cx="7092279" cy="5135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流程图: 过程 7"/>
          <p:cNvSpPr>
            <a:spLocks noChangeArrowheads="1"/>
          </p:cNvSpPr>
          <p:nvPr/>
        </p:nvSpPr>
        <p:spPr bwMode="auto">
          <a:xfrm>
            <a:off x="1043608" y="3216167"/>
            <a:ext cx="4680520" cy="299544"/>
          </a:xfrm>
          <a:prstGeom prst="flowChartProcess">
            <a:avLst/>
          </a:prstGeom>
          <a:noFill/>
          <a:ln w="38100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圆角矩形标注 8"/>
          <p:cNvSpPr>
            <a:spLocks noChangeArrowheads="1"/>
          </p:cNvSpPr>
          <p:nvPr/>
        </p:nvSpPr>
        <p:spPr bwMode="auto">
          <a:xfrm>
            <a:off x="5292080" y="4293096"/>
            <a:ext cx="3960440" cy="792088"/>
          </a:xfrm>
          <a:prstGeom prst="wedgeRoundRectCallout">
            <a:avLst>
              <a:gd name="adj1" fmla="val -36796"/>
              <a:gd name="adj2" fmla="val -13288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200" dirty="0">
                <a:latin typeface="+mj-ea"/>
                <a:ea typeface="+mj-ea"/>
              </a:rPr>
              <a:t>求数组大小，即元素的个数</a:t>
            </a:r>
            <a:endParaRPr lang="en-US" altLang="zh-CN" sz="2200" dirty="0">
              <a:latin typeface="+mj-ea"/>
              <a:ea typeface="+mj-ea"/>
            </a:endParaRPr>
          </a:p>
          <a:p>
            <a:pPr algn="ctr"/>
            <a:r>
              <a:rPr lang="en-US" altLang="zh-CN" sz="2200" dirty="0" err="1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sizeof</a:t>
            </a:r>
            <a:r>
              <a:rPr lang="en-US" altLang="zh-CN" sz="2200" dirty="0">
                <a:latin typeface="+mj-ea"/>
                <a:ea typeface="+mj-ea"/>
              </a:rPr>
              <a:t>(</a:t>
            </a:r>
            <a:r>
              <a:rPr lang="zh-CN" altLang="en-US" sz="2200" dirty="0">
                <a:latin typeface="+mj-ea"/>
                <a:ea typeface="+mj-ea"/>
              </a:rPr>
              <a:t>数组名</a:t>
            </a:r>
            <a:r>
              <a:rPr lang="en-US" altLang="zh-CN" sz="2200" dirty="0">
                <a:latin typeface="+mj-ea"/>
                <a:ea typeface="+mj-ea"/>
              </a:rPr>
              <a:t>)/</a:t>
            </a:r>
            <a:r>
              <a:rPr lang="en-US" altLang="zh-CN" sz="2200" dirty="0" err="1">
                <a:latin typeface="+mj-ea"/>
                <a:ea typeface="+mj-ea"/>
              </a:rPr>
              <a:t>sizeof</a:t>
            </a:r>
            <a:r>
              <a:rPr lang="en-US" altLang="zh-CN" sz="2200" dirty="0">
                <a:latin typeface="+mj-ea"/>
                <a:ea typeface="+mj-ea"/>
              </a:rPr>
              <a:t>(</a:t>
            </a:r>
            <a:r>
              <a:rPr lang="zh-CN" altLang="en-US" sz="2200" dirty="0">
                <a:latin typeface="+mj-ea"/>
                <a:ea typeface="+mj-ea"/>
              </a:rPr>
              <a:t>类型名</a:t>
            </a:r>
            <a:r>
              <a:rPr lang="en-US" altLang="zh-CN" sz="2200" dirty="0">
                <a:latin typeface="+mj-ea"/>
                <a:ea typeface="+mj-ea"/>
              </a:rPr>
              <a:t>)</a:t>
            </a:r>
            <a:endParaRPr lang="zh-CN" altLang="en-US" sz="2200" dirty="0">
              <a:latin typeface="+mj-ea"/>
              <a:ea typeface="+mj-ea"/>
            </a:endParaRPr>
          </a:p>
        </p:txBody>
      </p:sp>
      <p:sp>
        <p:nvSpPr>
          <p:cNvPr id="10" name="流程图: 过程 9"/>
          <p:cNvSpPr>
            <a:spLocks noChangeArrowheads="1"/>
          </p:cNvSpPr>
          <p:nvPr/>
        </p:nvSpPr>
        <p:spPr bwMode="auto">
          <a:xfrm>
            <a:off x="3383868" y="4146331"/>
            <a:ext cx="684076" cy="378371"/>
          </a:xfrm>
          <a:prstGeom prst="flowChartProcess">
            <a:avLst/>
          </a:prstGeom>
          <a:noFill/>
          <a:ln w="38100" algn="ctr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3841858" y="5396275"/>
            <a:ext cx="1882270" cy="720080"/>
          </a:xfrm>
          <a:prstGeom prst="wedgeRoundRectCallout">
            <a:avLst>
              <a:gd name="adj1" fmla="val -34243"/>
              <a:gd name="adj2" fmla="val -162566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200" dirty="0">
                <a:latin typeface="+mj-ea"/>
                <a:ea typeface="+mj-ea"/>
              </a:rPr>
              <a:t>数组第</a:t>
            </a:r>
            <a:r>
              <a:rPr lang="en-US" altLang="zh-CN" sz="2200" dirty="0">
                <a:latin typeface="+mj-ea"/>
                <a:ea typeface="+mj-ea"/>
              </a:rPr>
              <a:t>i+1</a:t>
            </a:r>
            <a:r>
              <a:rPr lang="zh-CN" altLang="en-US" sz="2200" dirty="0">
                <a:latin typeface="+mj-ea"/>
                <a:ea typeface="+mj-ea"/>
              </a:rPr>
              <a:t>个</a:t>
            </a:r>
            <a:r>
              <a:rPr lang="zh-CN" altLang="en-US" sz="22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元素值</a:t>
            </a:r>
          </a:p>
        </p:txBody>
      </p:sp>
    </p:spTree>
    <p:extLst>
      <p:ext uri="{BB962C8B-B14F-4D97-AF65-F5344CB8AC3E}">
        <p14:creationId xmlns:p14="http://schemas.microsoft.com/office/powerpoint/2010/main" val="1800334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273598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常见错误示例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196752"/>
            <a:ext cx="7920880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Axure Handwriting" pitchFamily="34" charset="0"/>
                <a:ea typeface="+mj-ea"/>
              </a:rPr>
              <a:t>int</a:t>
            </a:r>
            <a:r>
              <a:rPr lang="en-US" altLang="zh-CN" sz="2400" dirty="0">
                <a:latin typeface="Axure Handwriting" pitchFamily="34" charset="0"/>
                <a:ea typeface="+mj-ea"/>
              </a:rPr>
              <a:t> a;</a:t>
            </a:r>
          </a:p>
          <a:p>
            <a:pPr marL="0" indent="0">
              <a:buNone/>
            </a:pPr>
            <a:r>
              <a:rPr lang="en-US" altLang="zh-CN" sz="2400" dirty="0">
                <a:latin typeface="Axure Handwriting" pitchFamily="34" charset="0"/>
                <a:ea typeface="+mj-ea"/>
              </a:rPr>
              <a:t>     float a[10];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  <a:ea typeface="+mj-ea"/>
              </a:rPr>
              <a:t>//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  <a:ea typeface="+mj-ea"/>
              </a:rPr>
              <a:t>重复定义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xure Handwriting" pitchFamily="34" charset="0"/>
              <a:ea typeface="+mj-ea"/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zh-CN" altLang="en-US" sz="2400" dirty="0">
              <a:latin typeface="Axure Handwriting" pitchFamily="34" charset="0"/>
              <a:ea typeface="+mj-ea"/>
            </a:endParaRPr>
          </a:p>
          <a:p>
            <a:r>
              <a:rPr lang="en-US" altLang="zh-CN" sz="2400" dirty="0" err="1">
                <a:latin typeface="Axure Handwriting" pitchFamily="34" charset="0"/>
                <a:ea typeface="+mj-ea"/>
              </a:rPr>
              <a:t>int</a:t>
            </a:r>
            <a:r>
              <a:rPr lang="en-US" altLang="zh-CN" sz="2400" dirty="0">
                <a:latin typeface="Axure Handwriting" pitchFamily="34" charset="0"/>
                <a:ea typeface="+mj-ea"/>
              </a:rPr>
              <a:t> a[ ];       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  <a:ea typeface="+mj-ea"/>
              </a:rPr>
              <a:t>//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  <a:ea typeface="+mj-ea"/>
              </a:rPr>
              <a:t>没有给出数组长度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xure Handwriting" pitchFamily="34" charset="0"/>
              <a:ea typeface="+mj-ea"/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zh-CN" altLang="en-US" sz="2400" dirty="0">
              <a:latin typeface="Axure Handwriting" pitchFamily="34" charset="0"/>
              <a:ea typeface="+mj-ea"/>
            </a:endParaRPr>
          </a:p>
          <a:p>
            <a:r>
              <a:rPr lang="en-US" altLang="zh-CN" sz="2400" dirty="0">
                <a:latin typeface="Axure Handwriting" pitchFamily="34" charset="0"/>
                <a:ea typeface="+mj-ea"/>
              </a:rPr>
              <a:t>for( i=0;  i&lt;10;  i++)</a:t>
            </a:r>
          </a:p>
          <a:p>
            <a:pPr marL="0" indent="0">
              <a:buNone/>
            </a:pPr>
            <a:r>
              <a:rPr lang="en-US" altLang="zh-CN" sz="2400" dirty="0">
                <a:latin typeface="Axure Handwriting" pitchFamily="34" charset="0"/>
                <a:ea typeface="+mj-ea"/>
              </a:rPr>
              <a:t> 	</a:t>
            </a:r>
            <a:r>
              <a:rPr lang="en-US" altLang="zh-CN" sz="2400" dirty="0" err="1">
                <a:latin typeface="Axure Handwriting" pitchFamily="34" charset="0"/>
                <a:ea typeface="+mj-ea"/>
              </a:rPr>
              <a:t>cout</a:t>
            </a:r>
            <a:r>
              <a:rPr lang="en-US" altLang="zh-CN" sz="2400" dirty="0">
                <a:latin typeface="Axure Handwriting" pitchFamily="34" charset="0"/>
                <a:ea typeface="+mj-ea"/>
              </a:rPr>
              <a:t> &lt;&lt; a ; 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  <a:ea typeface="+mj-ea"/>
              </a:rPr>
              <a:t>//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  <a:ea typeface="+mj-ea"/>
              </a:rPr>
              <a:t>对元素的访问通过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  <a:ea typeface="+mj-ea"/>
              </a:rPr>
              <a:t>a[i]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altLang="zh-CN" sz="2400" dirty="0">
              <a:latin typeface="Axure Handwriting" pitchFamily="34" charset="0"/>
              <a:ea typeface="+mj-ea"/>
            </a:endParaRPr>
          </a:p>
          <a:p>
            <a:r>
              <a:rPr lang="en-US" altLang="zh-CN" sz="2400" dirty="0">
                <a:latin typeface="Axure Handwriting" pitchFamily="34" charset="0"/>
              </a:rPr>
              <a:t>for( i=1;  i&lt;=10;  i++)</a:t>
            </a:r>
          </a:p>
          <a:p>
            <a:pPr marL="0" indent="0">
              <a:buNone/>
            </a:pPr>
            <a:r>
              <a:rPr lang="en-US" altLang="zh-CN" sz="2400" dirty="0">
                <a:latin typeface="Axure Handwriting" pitchFamily="34" charset="0"/>
              </a:rPr>
              <a:t> 	</a:t>
            </a:r>
            <a:r>
              <a:rPr lang="en-US" altLang="zh-CN" sz="2400" dirty="0" err="1">
                <a:latin typeface="Axure Handwriting" pitchFamily="34" charset="0"/>
              </a:rPr>
              <a:t>cout</a:t>
            </a:r>
            <a:r>
              <a:rPr lang="en-US" altLang="zh-CN" sz="2400" dirty="0">
                <a:latin typeface="Axure Handwriting" pitchFamily="34" charset="0"/>
              </a:rPr>
              <a:t> &lt;&lt; a[i] ; 	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</a:rPr>
              <a:t>//  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</a:rPr>
              <a:t>丢失了第一个元素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</a:rPr>
              <a:t>a[0]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</a:rPr>
              <a:t>，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</a:rPr>
              <a:t>a[10]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</a:rPr>
              <a:t>越界</a:t>
            </a:r>
            <a:endParaRPr lang="zh-CN" altLang="zh-CN" sz="2400" dirty="0">
              <a:solidFill>
                <a:schemeClr val="accent5">
                  <a:lumMod val="75000"/>
                </a:schemeClr>
              </a:solidFill>
              <a:latin typeface="Axure Handwriting" pitchFamily="34" charset="0"/>
            </a:endParaRPr>
          </a:p>
          <a:p>
            <a:endParaRPr lang="zh-CN" altLang="zh-CN" sz="2400" dirty="0">
              <a:latin typeface="Axure Handwriting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85802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273598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数组常见应用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196752"/>
            <a:ext cx="8136904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latin typeface="Axure Handwriting" pitchFamily="34" charset="0"/>
                <a:ea typeface="+mj-ea"/>
              </a:rPr>
              <a:t>遍历</a:t>
            </a:r>
            <a:endParaRPr lang="en-US" altLang="zh-CN" sz="2400" b="1" dirty="0">
              <a:latin typeface="Axure Handwriting" pitchFamily="34" charset="0"/>
              <a:ea typeface="+mj-ea"/>
            </a:endParaRPr>
          </a:p>
          <a:p>
            <a:r>
              <a:rPr lang="zh-CN" altLang="en-US" sz="2400" b="1" dirty="0">
                <a:latin typeface="Axure Handwriting" pitchFamily="34" charset="0"/>
                <a:ea typeface="+mj-ea"/>
              </a:rPr>
              <a:t>增加 </a:t>
            </a:r>
            <a:r>
              <a:rPr lang="en-US" altLang="zh-CN" sz="2400" b="1" dirty="0">
                <a:latin typeface="Axure Handwriting" pitchFamily="34" charset="0"/>
              </a:rPr>
              <a:t>( </a:t>
            </a:r>
            <a:r>
              <a:rPr lang="zh-CN" altLang="en-US" sz="2400" b="1" dirty="0">
                <a:latin typeface="Axure Handwriting" pitchFamily="34" charset="0"/>
              </a:rPr>
              <a:t>定位 </a:t>
            </a:r>
            <a:r>
              <a:rPr lang="en-US" altLang="zh-CN" sz="2400" b="1" dirty="0">
                <a:latin typeface="Axure Handwriting" pitchFamily="34" charset="0"/>
              </a:rPr>
              <a:t>+ </a:t>
            </a:r>
            <a:r>
              <a:rPr lang="zh-CN" altLang="en-US" sz="2400" b="1" dirty="0">
                <a:latin typeface="Axure Handwriting" pitchFamily="34" charset="0"/>
              </a:rPr>
              <a:t>平移 </a:t>
            </a:r>
            <a:r>
              <a:rPr lang="en-US" altLang="zh-CN" sz="2400" b="1" dirty="0">
                <a:latin typeface="Axure Handwriting" pitchFamily="34" charset="0"/>
              </a:rPr>
              <a:t>+ </a:t>
            </a:r>
            <a:r>
              <a:rPr lang="zh-CN" altLang="en-US" sz="2400" b="1" dirty="0">
                <a:latin typeface="Axure Handwriting" pitchFamily="34" charset="0"/>
              </a:rPr>
              <a:t>插入）</a:t>
            </a:r>
            <a:endParaRPr lang="en-US" altLang="zh-CN" sz="2400" b="1" dirty="0">
              <a:latin typeface="Axure Handwriting" pitchFamily="34" charset="0"/>
            </a:endParaRPr>
          </a:p>
          <a:p>
            <a:r>
              <a:rPr lang="zh-CN" altLang="en-US" sz="2400" b="1" dirty="0">
                <a:latin typeface="Axure Handwriting" pitchFamily="34" charset="0"/>
                <a:ea typeface="+mj-ea"/>
              </a:rPr>
              <a:t>删除</a:t>
            </a:r>
            <a:r>
              <a:rPr lang="en-US" altLang="zh-CN" sz="2400" b="1" dirty="0">
                <a:latin typeface="Axure Handwriting" pitchFamily="34" charset="0"/>
              </a:rPr>
              <a:t>( </a:t>
            </a:r>
            <a:r>
              <a:rPr lang="zh-CN" altLang="en-US" sz="2400" b="1" dirty="0">
                <a:latin typeface="Axure Handwriting" pitchFamily="34" charset="0"/>
              </a:rPr>
              <a:t>定位 </a:t>
            </a:r>
            <a:r>
              <a:rPr lang="en-US" altLang="zh-CN" sz="2400" b="1" dirty="0">
                <a:latin typeface="Axure Handwriting" pitchFamily="34" charset="0"/>
              </a:rPr>
              <a:t>+ </a:t>
            </a:r>
            <a:r>
              <a:rPr lang="zh-CN" altLang="en-US" sz="2400" b="1" dirty="0">
                <a:latin typeface="Axure Handwriting" pitchFamily="34" charset="0"/>
              </a:rPr>
              <a:t>平移 ）</a:t>
            </a:r>
            <a:endParaRPr lang="en-US" altLang="zh-CN" sz="2400" b="1" dirty="0">
              <a:latin typeface="Axure Handwriting" pitchFamily="34" charset="0"/>
            </a:endParaRPr>
          </a:p>
          <a:p>
            <a:r>
              <a:rPr lang="zh-CN" altLang="en-US" sz="2400" b="1" dirty="0">
                <a:latin typeface="Axure Handwriting" pitchFamily="34" charset="0"/>
                <a:ea typeface="+mj-ea"/>
              </a:rPr>
              <a:t>修改</a:t>
            </a:r>
            <a:r>
              <a:rPr lang="en-US" altLang="zh-CN" sz="2400" b="1" dirty="0">
                <a:latin typeface="Axure Handwriting" pitchFamily="34" charset="0"/>
              </a:rPr>
              <a:t>( </a:t>
            </a:r>
            <a:r>
              <a:rPr lang="zh-CN" altLang="en-US" sz="2400" b="1" dirty="0">
                <a:latin typeface="Axure Handwriting" pitchFamily="34" charset="0"/>
              </a:rPr>
              <a:t>定位 </a:t>
            </a:r>
            <a:r>
              <a:rPr lang="en-US" altLang="zh-CN" sz="2400" b="1" dirty="0">
                <a:latin typeface="Axure Handwriting" pitchFamily="34" charset="0"/>
              </a:rPr>
              <a:t>+ </a:t>
            </a:r>
            <a:r>
              <a:rPr lang="zh-CN" altLang="en-US" sz="2400" b="1" dirty="0">
                <a:latin typeface="Axure Handwriting" pitchFamily="34" charset="0"/>
              </a:rPr>
              <a:t>修改）</a:t>
            </a:r>
            <a:endParaRPr lang="en-US" altLang="zh-CN" sz="2400" b="1" dirty="0">
              <a:latin typeface="Axure Handwriting" pitchFamily="34" charset="0"/>
            </a:endParaRPr>
          </a:p>
          <a:p>
            <a:r>
              <a:rPr lang="zh-CN" altLang="en-US" sz="2400" b="1" dirty="0">
                <a:latin typeface="Axure Handwriting" pitchFamily="34" charset="0"/>
                <a:ea typeface="+mj-ea"/>
              </a:rPr>
              <a:t>查找</a:t>
            </a:r>
            <a:r>
              <a:rPr lang="en-US" altLang="zh-CN" sz="2400" b="1" dirty="0">
                <a:latin typeface="Axure Handwriting" pitchFamily="34" charset="0"/>
              </a:rPr>
              <a:t>( </a:t>
            </a:r>
            <a:r>
              <a:rPr lang="zh-CN" altLang="en-US" sz="2400" b="1" dirty="0">
                <a:latin typeface="Axure Handwriting" pitchFamily="34" charset="0"/>
              </a:rPr>
              <a:t>比较 </a:t>
            </a:r>
            <a:r>
              <a:rPr lang="en-US" altLang="zh-CN" sz="2400" b="1" dirty="0">
                <a:latin typeface="Axure Handwriting" pitchFamily="34" charset="0"/>
              </a:rPr>
              <a:t>+ </a:t>
            </a:r>
            <a:r>
              <a:rPr lang="zh-CN" altLang="en-US" sz="2400" b="1" dirty="0">
                <a:latin typeface="Axure Handwriting" pitchFamily="34" charset="0"/>
              </a:rPr>
              <a:t>定位）</a:t>
            </a:r>
            <a:endParaRPr lang="en-US" altLang="zh-CN" sz="2400" b="1" dirty="0">
              <a:latin typeface="Axure Handwriting" pitchFamily="34" charset="0"/>
            </a:endParaRPr>
          </a:p>
          <a:p>
            <a:r>
              <a:rPr lang="en-US" altLang="zh-CN" sz="2400" dirty="0">
                <a:latin typeface="Axure Handwriting" pitchFamily="34" charset="0"/>
              </a:rPr>
              <a:t>【</a:t>
            </a:r>
            <a:r>
              <a:rPr lang="zh-CN" altLang="en-US" sz="2400" dirty="0">
                <a:latin typeface="Axure Handwriting" pitchFamily="34" charset="0"/>
              </a:rPr>
              <a:t>顺序查找、折半查找</a:t>
            </a:r>
            <a:r>
              <a:rPr lang="en-US" altLang="zh-CN" sz="2400" dirty="0">
                <a:latin typeface="Axure Handwriting" pitchFamily="34" charset="0"/>
              </a:rPr>
              <a:t>】</a:t>
            </a:r>
          </a:p>
          <a:p>
            <a:r>
              <a:rPr lang="zh-CN" altLang="en-US" sz="2400" b="1" dirty="0">
                <a:latin typeface="Axure Handwriting" pitchFamily="34" charset="0"/>
                <a:ea typeface="+mj-ea"/>
              </a:rPr>
              <a:t>排序</a:t>
            </a:r>
            <a:r>
              <a:rPr lang="en-US" altLang="zh-CN" sz="2400" b="1" dirty="0">
                <a:latin typeface="Axure Handwriting" pitchFamily="34" charset="0"/>
              </a:rPr>
              <a:t>( </a:t>
            </a:r>
            <a:r>
              <a:rPr lang="zh-CN" altLang="en-US" sz="2400" b="1" dirty="0">
                <a:latin typeface="Axure Handwriting" pitchFamily="34" charset="0"/>
              </a:rPr>
              <a:t>比较 </a:t>
            </a:r>
            <a:r>
              <a:rPr lang="en-US" altLang="zh-CN" sz="2400" b="1" dirty="0">
                <a:latin typeface="Axure Handwriting" pitchFamily="34" charset="0"/>
              </a:rPr>
              <a:t>+ </a:t>
            </a:r>
            <a:r>
              <a:rPr lang="zh-CN" altLang="en-US" sz="2400" b="1" dirty="0">
                <a:latin typeface="Axure Handwriting" pitchFamily="34" charset="0"/>
              </a:rPr>
              <a:t>交换 </a:t>
            </a:r>
            <a:r>
              <a:rPr lang="en-US" altLang="zh-CN" sz="2400" b="1" dirty="0">
                <a:latin typeface="Axure Handwriting" pitchFamily="34" charset="0"/>
              </a:rPr>
              <a:t>or </a:t>
            </a:r>
            <a:r>
              <a:rPr lang="zh-CN" altLang="en-US" sz="2400" b="1" dirty="0">
                <a:latin typeface="Axure Handwriting" pitchFamily="34" charset="0"/>
              </a:rPr>
              <a:t>插入）</a:t>
            </a:r>
            <a:endParaRPr lang="en-US" altLang="zh-CN" sz="2400" b="1" dirty="0">
              <a:latin typeface="Axure Handwriting" pitchFamily="34" charset="0"/>
            </a:endParaRPr>
          </a:p>
          <a:p>
            <a:r>
              <a:rPr lang="en-US" altLang="zh-CN" sz="2400" dirty="0">
                <a:latin typeface="Axure Handwriting" pitchFamily="34" charset="0"/>
              </a:rPr>
              <a:t>【</a:t>
            </a:r>
            <a:r>
              <a:rPr lang="zh-CN" altLang="en-US" sz="2400" dirty="0">
                <a:latin typeface="Axure Handwriting" pitchFamily="34" charset="0"/>
              </a:rPr>
              <a:t>冒泡排序、插入排序、选择排序、快速排序等</a:t>
            </a:r>
            <a:r>
              <a:rPr lang="en-US" altLang="zh-CN" sz="2400" dirty="0">
                <a:latin typeface="Axure Handwriting" pitchFamily="34" charset="0"/>
              </a:rPr>
              <a:t>】</a:t>
            </a:r>
            <a:endParaRPr lang="zh-CN" altLang="zh-CN" sz="2400" dirty="0">
              <a:latin typeface="Axure Handwriting" pitchFamily="34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3342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179512" y="188913"/>
            <a:ext cx="89644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例</a:t>
            </a:r>
            <a:r>
              <a:rPr lang="en-US" altLang="zh-CN" sz="2800" dirty="0">
                <a:latin typeface="+mj-ea"/>
                <a:ea typeface="+mj-ea"/>
              </a:rPr>
              <a:t>3 </a:t>
            </a:r>
            <a:r>
              <a:rPr lang="zh-CN" altLang="en-US" sz="2800" dirty="0">
                <a:latin typeface="+mj-ea"/>
                <a:ea typeface="+mj-ea"/>
              </a:rPr>
              <a:t>数组平移：将数组元素循环向左移一位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" name="Group 3"/>
          <p:cNvGrpSpPr>
            <a:grpSpLocks/>
          </p:cNvGrpSpPr>
          <p:nvPr/>
        </p:nvGrpSpPr>
        <p:grpSpPr bwMode="auto">
          <a:xfrm>
            <a:off x="3276600" y="1150938"/>
            <a:ext cx="3887788" cy="579437"/>
            <a:chOff x="1972" y="725"/>
            <a:chExt cx="2449" cy="365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972" y="725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>
                  <a:latin typeface="+mj-ea"/>
                  <a:ea typeface="+mj-ea"/>
                </a:rPr>
                <a:t>0</a:t>
              </a:r>
            </a:p>
          </p:txBody>
        </p: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2516" y="725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>
                  <a:latin typeface="+mj-ea"/>
                  <a:ea typeface="+mj-ea"/>
                </a:rPr>
                <a:t>1</a:t>
              </a: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3060" y="725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>
                  <a:latin typeface="+mj-ea"/>
                  <a:ea typeface="+mj-ea"/>
                </a:rPr>
                <a:t>2</a:t>
              </a:r>
            </a:p>
          </p:txBody>
        </p:sp>
        <p:sp>
          <p:nvSpPr>
            <p:cNvPr id="16" name="Text Box 7"/>
            <p:cNvSpPr txBox="1">
              <a:spLocks noChangeArrowheads="1"/>
            </p:cNvSpPr>
            <p:nvPr/>
          </p:nvSpPr>
          <p:spPr bwMode="auto">
            <a:xfrm>
              <a:off x="3605" y="725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>
                  <a:latin typeface="+mj-ea"/>
                  <a:ea typeface="+mj-ea"/>
                </a:rPr>
                <a:t>3</a:t>
              </a:r>
            </a:p>
          </p:txBody>
        </p:sp>
        <p:sp>
          <p:nvSpPr>
            <p:cNvPr id="17" name="Text Box 8"/>
            <p:cNvSpPr txBox="1">
              <a:spLocks noChangeArrowheads="1"/>
            </p:cNvSpPr>
            <p:nvPr/>
          </p:nvSpPr>
          <p:spPr bwMode="auto">
            <a:xfrm>
              <a:off x="4149" y="725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>
                  <a:latin typeface="+mj-ea"/>
                  <a:ea typeface="+mj-ea"/>
                </a:rPr>
                <a:t>4</a:t>
              </a:r>
            </a:p>
          </p:txBody>
        </p:sp>
      </p:grp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276600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66"/>
                </a:solidFill>
                <a:latin typeface="+mj-ea"/>
                <a:ea typeface="+mj-ea"/>
              </a:rPr>
              <a:t>0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4140200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latin typeface="+mj-ea"/>
                <a:ea typeface="+mj-ea"/>
              </a:rPr>
              <a:t>1</a:t>
            </a:r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5003800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latin typeface="+mj-ea"/>
                <a:ea typeface="+mj-ea"/>
              </a:rPr>
              <a:t>2</a:t>
            </a:r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5868988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latin typeface="+mj-ea"/>
                <a:ea typeface="+mj-ea"/>
              </a:rPr>
              <a:t>3</a:t>
            </a:r>
          </a:p>
        </p:txBody>
      </p:sp>
      <p:grpSp>
        <p:nvGrpSpPr>
          <p:cNvPr id="22" name="Group 13"/>
          <p:cNvGrpSpPr>
            <a:grpSpLocks/>
          </p:cNvGrpSpPr>
          <p:nvPr/>
        </p:nvGrpSpPr>
        <p:grpSpPr bwMode="auto">
          <a:xfrm>
            <a:off x="3062288" y="1733678"/>
            <a:ext cx="4318000" cy="773039"/>
            <a:chOff x="1837" y="1272"/>
            <a:chExt cx="2720" cy="233"/>
          </a:xfrm>
        </p:grpSpPr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1837" y="1272"/>
              <a:ext cx="54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381" y="1272"/>
              <a:ext cx="54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2926" y="1272"/>
              <a:ext cx="54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6" name="Rectangle 17"/>
            <p:cNvSpPr>
              <a:spLocks noChangeArrowheads="1"/>
            </p:cNvSpPr>
            <p:nvPr/>
          </p:nvSpPr>
          <p:spPr bwMode="auto">
            <a:xfrm>
              <a:off x="3470" y="1272"/>
              <a:ext cx="54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27" name="Rectangle 18"/>
            <p:cNvSpPr>
              <a:spLocks noChangeArrowheads="1"/>
            </p:cNvSpPr>
            <p:nvPr/>
          </p:nvSpPr>
          <p:spPr bwMode="auto">
            <a:xfrm>
              <a:off x="4014" y="1272"/>
              <a:ext cx="54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732588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latin typeface="+mj-ea"/>
                <a:ea typeface="+mj-ea"/>
              </a:rPr>
              <a:t>4</a:t>
            </a:r>
          </a:p>
        </p:txBody>
      </p:sp>
      <p:pic>
        <p:nvPicPr>
          <p:cNvPr id="29" name="Picture 20" descr="箭头绿向右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1979613"/>
            <a:ext cx="4968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1" descr="箭头绿向右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0" y="1979613"/>
            <a:ext cx="496888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395537" y="3357563"/>
            <a:ext cx="8064251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 = a[0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];//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保留第一位的原始值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pSp>
        <p:nvGrpSpPr>
          <p:cNvPr id="32" name="Group 23"/>
          <p:cNvGrpSpPr>
            <a:grpSpLocks/>
          </p:cNvGrpSpPr>
          <p:nvPr/>
        </p:nvGrpSpPr>
        <p:grpSpPr bwMode="auto">
          <a:xfrm>
            <a:off x="1730375" y="1120099"/>
            <a:ext cx="862012" cy="1298020"/>
            <a:chOff x="998" y="737"/>
            <a:chExt cx="543" cy="615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998" y="1119"/>
              <a:ext cx="543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34" name="Text Box 25"/>
            <p:cNvSpPr txBox="1">
              <a:spLocks noChangeArrowheads="1"/>
            </p:cNvSpPr>
            <p:nvPr/>
          </p:nvSpPr>
          <p:spPr bwMode="auto">
            <a:xfrm>
              <a:off x="1112" y="73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 eaLnBrk="0" hangingPunct="0"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2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FF0000"/>
                  </a:solidFill>
                  <a:latin typeface="+mj-ea"/>
                  <a:ea typeface="+mj-ea"/>
                </a:rPr>
                <a:t>t</a:t>
              </a:r>
            </a:p>
          </p:txBody>
        </p:sp>
      </p:grpSp>
      <p:pic>
        <p:nvPicPr>
          <p:cNvPr id="35" name="Picture 26" descr="箭头绿向右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979613"/>
            <a:ext cx="4968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向下弧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625725"/>
            <a:ext cx="479107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1911350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 dirty="0">
                <a:latin typeface="+mj-ea"/>
                <a:ea typeface="+mj-ea"/>
              </a:rPr>
              <a:t>0</a:t>
            </a:r>
          </a:p>
        </p:txBody>
      </p:sp>
      <p:pic>
        <p:nvPicPr>
          <p:cNvPr id="38" name="Picture 29" descr="箭头绿向右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979613"/>
            <a:ext cx="4968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30" descr="箭头绿向右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1979613"/>
            <a:ext cx="4968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 Box 31"/>
          <p:cNvSpPr txBox="1">
            <a:spLocks noChangeArrowheads="1"/>
          </p:cNvSpPr>
          <p:nvPr/>
        </p:nvSpPr>
        <p:spPr bwMode="auto">
          <a:xfrm>
            <a:off x="3278188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+mj-ea"/>
                <a:ea typeface="+mj-ea"/>
              </a:rPr>
              <a:t>1</a:t>
            </a:r>
          </a:p>
        </p:txBody>
      </p:sp>
      <p:sp>
        <p:nvSpPr>
          <p:cNvPr id="41" name="Text Box 32"/>
          <p:cNvSpPr txBox="1">
            <a:spLocks noChangeArrowheads="1"/>
          </p:cNvSpPr>
          <p:nvPr/>
        </p:nvSpPr>
        <p:spPr bwMode="auto">
          <a:xfrm>
            <a:off x="4141788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+mj-ea"/>
                <a:ea typeface="+mj-ea"/>
              </a:rPr>
              <a:t>2</a:t>
            </a:r>
          </a:p>
        </p:txBody>
      </p:sp>
      <p:sp>
        <p:nvSpPr>
          <p:cNvPr id="42" name="Text Box 33"/>
          <p:cNvSpPr txBox="1">
            <a:spLocks noChangeArrowheads="1"/>
          </p:cNvSpPr>
          <p:nvPr/>
        </p:nvSpPr>
        <p:spPr bwMode="auto">
          <a:xfrm>
            <a:off x="5005388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+mj-ea"/>
                <a:ea typeface="+mj-ea"/>
              </a:rPr>
              <a:t>3</a:t>
            </a: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5870575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+mj-ea"/>
                <a:ea typeface="+mj-ea"/>
              </a:rPr>
              <a:t>4</a:t>
            </a:r>
          </a:p>
        </p:txBody>
      </p:sp>
      <p:sp>
        <p:nvSpPr>
          <p:cNvPr id="44" name="Text Box 35"/>
          <p:cNvSpPr txBox="1">
            <a:spLocks noChangeArrowheads="1"/>
          </p:cNvSpPr>
          <p:nvPr/>
        </p:nvSpPr>
        <p:spPr bwMode="auto">
          <a:xfrm>
            <a:off x="6734175" y="1874838"/>
            <a:ext cx="431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+mj-ea"/>
                <a:ea typeface="+mj-ea"/>
              </a:rPr>
              <a:t>0</a:t>
            </a:r>
          </a:p>
        </p:txBody>
      </p:sp>
      <p:sp>
        <p:nvSpPr>
          <p:cNvPr id="45" name="Text Box 36"/>
          <p:cNvSpPr txBox="1">
            <a:spLocks noChangeArrowheads="1"/>
          </p:cNvSpPr>
          <p:nvPr/>
        </p:nvSpPr>
        <p:spPr bwMode="auto">
          <a:xfrm>
            <a:off x="395537" y="5076825"/>
            <a:ext cx="806425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a[4] = </a:t>
            </a:r>
            <a:r>
              <a:rPr lang="en-US" altLang="zh-CN" sz="3200" dirty="0">
                <a:solidFill>
                  <a:srgbClr val="FF0000"/>
                </a:solidFill>
                <a:latin typeface="+mj-ea"/>
                <a:ea typeface="+mj-ea"/>
              </a:rPr>
              <a:t>t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;//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第一位的原始值放在最后一位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395536" y="3978275"/>
            <a:ext cx="856895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1pPr>
            <a:lvl2pPr marL="742950" indent="-28575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2pPr>
            <a:lvl3pPr marL="11430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3pPr>
            <a:lvl4pPr marL="16002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4pPr>
            <a:lvl5pPr marL="2057400" indent="-228600" eaLnBrk="0" hangingPunct="0"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for (i = 1; i &lt;= 4; i++)</a:t>
            </a:r>
          </a:p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+mj-ea"/>
                <a:ea typeface="+mj-ea"/>
              </a:rPr>
              <a:t>   a[i-1] = a[i]; 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//a[i]—&gt;a[i-1],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前数被覆盖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901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9" presetClass="exit" presetSubtype="0" accel="10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9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9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49" presetClass="exit" presetSubtype="0" ac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49" presetClass="exit" presetSubtype="0" accel="10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8" grpId="0"/>
      <p:bldP spid="28" grpId="1"/>
      <p:bldP spid="31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179512" y="188913"/>
            <a:ext cx="89644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课堂练习</a:t>
            </a:r>
            <a:r>
              <a:rPr lang="en-US" altLang="zh-CN" sz="2800" dirty="0">
                <a:latin typeface="+mj-ea"/>
                <a:ea typeface="+mj-ea"/>
              </a:rPr>
              <a:t>——</a:t>
            </a:r>
            <a:r>
              <a:rPr lang="zh-CN" altLang="en-US" sz="2800" dirty="0">
                <a:latin typeface="+mj-ea"/>
                <a:ea typeface="+mj-ea"/>
              </a:rPr>
              <a:t>输入</a:t>
            </a:r>
            <a:r>
              <a:rPr lang="en-US" altLang="zh-CN" sz="2800" dirty="0">
                <a:latin typeface="+mj-ea"/>
                <a:ea typeface="+mj-ea"/>
              </a:rPr>
              <a:t>10</a:t>
            </a:r>
            <a:r>
              <a:rPr lang="zh-CN" altLang="en-US" sz="2800" dirty="0">
                <a:latin typeface="+mj-ea"/>
                <a:ea typeface="+mj-ea"/>
              </a:rPr>
              <a:t>个成绩，输出平均值、最高分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EF7E651-74FF-496B-B9DA-D2FDE464E870}"/>
              </a:ext>
            </a:extLst>
          </p:cNvPr>
          <p:cNvSpPr txBox="1"/>
          <p:nvPr/>
        </p:nvSpPr>
        <p:spPr>
          <a:xfrm>
            <a:off x="467544" y="1268760"/>
            <a:ext cx="7920880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+mj-ea"/>
                <a:ea typeface="+mj-ea"/>
              </a:rPr>
              <a:t>解题思路：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400" dirty="0">
                <a:latin typeface="+mj-ea"/>
                <a:ea typeface="+mj-ea"/>
              </a:rPr>
              <a:t>定义一个长度为</a:t>
            </a:r>
            <a:r>
              <a:rPr lang="en-US" altLang="zh-CN" sz="2400" dirty="0">
                <a:latin typeface="+mj-ea"/>
                <a:ea typeface="+mj-ea"/>
              </a:rPr>
              <a:t>10</a:t>
            </a:r>
            <a:r>
              <a:rPr lang="zh-CN" altLang="zh-CN" sz="2400" dirty="0">
                <a:latin typeface="+mj-ea"/>
                <a:ea typeface="+mj-ea"/>
              </a:rPr>
              <a:t>的数组，数组定义为整型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接受键盘输入的</a:t>
            </a:r>
            <a:r>
              <a:rPr lang="en-US" altLang="zh-CN" sz="2400" dirty="0">
                <a:latin typeface="+mj-ea"/>
                <a:ea typeface="+mj-ea"/>
              </a:rPr>
              <a:t>10</a:t>
            </a:r>
            <a:r>
              <a:rPr lang="zh-CN" altLang="en-US" sz="2400">
                <a:latin typeface="+mj-ea"/>
                <a:ea typeface="+mj-ea"/>
              </a:rPr>
              <a:t>个整数值</a:t>
            </a:r>
            <a:r>
              <a:rPr lang="zh-CN" altLang="en-US" sz="2400" dirty="0">
                <a:latin typeface="+mj-ea"/>
                <a:ea typeface="+mj-ea"/>
              </a:rPr>
              <a:t>存入数组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算出平均分，找出最高分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输出平均分，最高分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4014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179512" y="188913"/>
            <a:ext cx="89644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问题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981075"/>
            <a:ext cx="7488238" cy="27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3349" name="TextBox 3"/>
          <p:cNvSpPr txBox="1">
            <a:spLocks noChangeArrowheads="1"/>
          </p:cNvSpPr>
          <p:nvPr/>
        </p:nvSpPr>
        <p:spPr bwMode="auto">
          <a:xfrm>
            <a:off x="476616" y="1760929"/>
            <a:ext cx="7488832" cy="7694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latin typeface="+mj-ea"/>
                <a:ea typeface="+mj-ea"/>
              </a:rPr>
              <a:t>一个训练队有若干名队员，每位队员有三个考核科目成绩</a:t>
            </a:r>
            <a:endParaRPr lang="en-US" altLang="zh-CN" sz="2200" dirty="0">
              <a:latin typeface="+mj-ea"/>
              <a:ea typeface="+mj-ea"/>
            </a:endParaRPr>
          </a:p>
          <a:p>
            <a:pPr eaLnBrk="1" hangingPunct="1"/>
            <a:r>
              <a:rPr lang="zh-CN" altLang="en-US" sz="2200" dirty="0">
                <a:latin typeface="+mj-ea"/>
                <a:ea typeface="+mj-ea"/>
              </a:rPr>
              <a:t>想要算出每个科目的平均分，想要算出每位队员的平均分</a:t>
            </a:r>
            <a:endParaRPr lang="en-US" altLang="zh-CN" sz="2200" dirty="0">
              <a:latin typeface="+mj-ea"/>
              <a:ea typeface="+mj-ea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621970" y="3530414"/>
            <a:ext cx="421461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+mj-ea"/>
                <a:ea typeface="+mj-ea"/>
              </a:rPr>
              <a:t>批量数据组织</a:t>
            </a:r>
            <a:r>
              <a:rPr lang="en-US" altLang="zh-CN" sz="2400" dirty="0">
                <a:latin typeface="+mj-ea"/>
                <a:ea typeface="+mj-ea"/>
              </a:rPr>
              <a:t>——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二维数组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3908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9" grpId="0" animBg="1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273598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定义二维数组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196752"/>
            <a:ext cx="7388870" cy="44468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+mj-ea"/>
                <a:ea typeface="+mj-ea"/>
              </a:rPr>
              <a:t>定义</a:t>
            </a:r>
            <a:r>
              <a:rPr lang="zh-CN" altLang="en-US" sz="2400" dirty="0">
                <a:latin typeface="+mj-ea"/>
                <a:ea typeface="+mj-ea"/>
              </a:rPr>
              <a:t>二</a:t>
            </a:r>
            <a:r>
              <a:rPr lang="zh-CN" altLang="zh-CN" sz="2400" dirty="0">
                <a:latin typeface="+mj-ea"/>
                <a:ea typeface="+mj-ea"/>
              </a:rPr>
              <a:t>维数组的一般形式为：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   </a:t>
            </a:r>
            <a:r>
              <a:rPr lang="zh-CN" altLang="zh-CN" sz="2400" dirty="0">
                <a:latin typeface="+mj-ea"/>
                <a:ea typeface="+mj-ea"/>
              </a:rPr>
              <a:t>类型</a:t>
            </a:r>
            <a:r>
              <a:rPr lang="zh-CN" altLang="en-US" sz="2400" dirty="0">
                <a:latin typeface="+mj-ea"/>
                <a:ea typeface="+mj-ea"/>
              </a:rPr>
              <a:t>标识</a:t>
            </a:r>
            <a:r>
              <a:rPr lang="zh-CN" altLang="zh-CN" sz="2400" dirty="0">
                <a:latin typeface="+mj-ea"/>
                <a:ea typeface="+mj-ea"/>
              </a:rPr>
              <a:t>符</a:t>
            </a:r>
            <a:r>
              <a:rPr lang="en-US" altLang="zh-CN" sz="2400" dirty="0">
                <a:latin typeface="+mj-ea"/>
                <a:ea typeface="+mj-ea"/>
              </a:rPr>
              <a:t>  </a:t>
            </a:r>
            <a:r>
              <a:rPr lang="zh-CN" altLang="zh-CN" sz="2400" dirty="0">
                <a:latin typeface="+mj-ea"/>
                <a:ea typeface="+mj-ea"/>
              </a:rPr>
              <a:t>数组名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一维大小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][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二维大小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</a:p>
        </p:txBody>
      </p:sp>
      <p:graphicFrame>
        <p:nvGraphicFramePr>
          <p:cNvPr id="18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4355411"/>
              </p:ext>
            </p:extLst>
          </p:nvPr>
        </p:nvGraphicFramePr>
        <p:xfrm>
          <a:off x="1285874" y="2976562"/>
          <a:ext cx="7286628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4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4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58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69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90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99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97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83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34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45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85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98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78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76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TextBox 5"/>
          <p:cNvSpPr txBox="1">
            <a:spLocks noChangeArrowheads="1"/>
          </p:cNvSpPr>
          <p:nvPr/>
        </p:nvSpPr>
        <p:spPr bwMode="auto">
          <a:xfrm>
            <a:off x="142874" y="3119437"/>
            <a:ext cx="1106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9D138D"/>
                </a:solidFill>
              </a:rPr>
              <a:t>科目</a:t>
            </a:r>
            <a:r>
              <a:rPr kumimoji="1" lang="en-US" altLang="zh-CN" sz="2800" b="1" dirty="0">
                <a:solidFill>
                  <a:srgbClr val="9D138D"/>
                </a:solidFill>
              </a:rPr>
              <a:t>1</a:t>
            </a:r>
            <a:endParaRPr kumimoji="1" lang="zh-CN" altLang="en-US" sz="2800" b="1" dirty="0">
              <a:solidFill>
                <a:srgbClr val="9D138D"/>
              </a:solidFill>
            </a:endParaRPr>
          </a:p>
        </p:txBody>
      </p:sp>
      <p:sp>
        <p:nvSpPr>
          <p:cNvPr id="20" name="TextBox 6"/>
          <p:cNvSpPr txBox="1">
            <a:spLocks noChangeArrowheads="1"/>
          </p:cNvSpPr>
          <p:nvPr/>
        </p:nvSpPr>
        <p:spPr bwMode="auto">
          <a:xfrm>
            <a:off x="142874" y="3905250"/>
            <a:ext cx="1106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9D138D"/>
                </a:solidFill>
              </a:rPr>
              <a:t>科目</a:t>
            </a:r>
            <a:r>
              <a:rPr kumimoji="1" lang="en-US" altLang="zh-CN" sz="2800" b="1" dirty="0">
                <a:solidFill>
                  <a:srgbClr val="9D138D"/>
                </a:solidFill>
              </a:rPr>
              <a:t>2</a:t>
            </a:r>
            <a:endParaRPr kumimoji="1" lang="zh-CN" altLang="en-US" sz="2800" b="1" dirty="0">
              <a:solidFill>
                <a:srgbClr val="9D138D"/>
              </a:solidFill>
            </a:endParaRPr>
          </a:p>
        </p:txBody>
      </p:sp>
      <p:sp>
        <p:nvSpPr>
          <p:cNvPr id="21" name="TextBox 7"/>
          <p:cNvSpPr txBox="1">
            <a:spLocks noChangeArrowheads="1"/>
          </p:cNvSpPr>
          <p:nvPr/>
        </p:nvSpPr>
        <p:spPr bwMode="auto">
          <a:xfrm>
            <a:off x="142874" y="4691062"/>
            <a:ext cx="11063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9D138D"/>
                </a:solidFill>
              </a:rPr>
              <a:t>科目</a:t>
            </a:r>
            <a:r>
              <a:rPr kumimoji="1" lang="en-US" altLang="zh-CN" sz="2800" b="1" dirty="0">
                <a:solidFill>
                  <a:srgbClr val="9D138D"/>
                </a:solidFill>
              </a:rPr>
              <a:t>3</a:t>
            </a:r>
            <a:endParaRPr kumimoji="1" lang="zh-CN" altLang="en-US" sz="2800" b="1" dirty="0">
              <a:solidFill>
                <a:srgbClr val="9D138D"/>
              </a:solidFill>
            </a:endParaRP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1357311" y="2333625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9D138D"/>
                </a:solidFill>
              </a:rPr>
              <a:t>队员</a:t>
            </a:r>
            <a:r>
              <a:rPr kumimoji="1" lang="en-US" altLang="zh-CN" sz="2800" b="1" dirty="0">
                <a:solidFill>
                  <a:srgbClr val="9D138D"/>
                </a:solidFill>
              </a:rPr>
              <a:t>1</a:t>
            </a:r>
            <a:endParaRPr kumimoji="1" lang="zh-CN" altLang="en-US" sz="2800" b="1" dirty="0">
              <a:solidFill>
                <a:srgbClr val="9D138D"/>
              </a:solidFill>
            </a:endParaRPr>
          </a:p>
        </p:txBody>
      </p:sp>
      <p:sp>
        <p:nvSpPr>
          <p:cNvPr id="23" name="TextBox 9"/>
          <p:cNvSpPr txBox="1">
            <a:spLocks noChangeArrowheads="1"/>
          </p:cNvSpPr>
          <p:nvPr/>
        </p:nvSpPr>
        <p:spPr bwMode="auto">
          <a:xfrm>
            <a:off x="2500311" y="2333625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9D138D"/>
                </a:solidFill>
              </a:rPr>
              <a:t>队员</a:t>
            </a:r>
            <a:r>
              <a:rPr kumimoji="1" lang="en-US" altLang="zh-CN" sz="2800" b="1">
                <a:solidFill>
                  <a:srgbClr val="9D138D"/>
                </a:solidFill>
              </a:rPr>
              <a:t>2</a:t>
            </a:r>
            <a:endParaRPr kumimoji="1"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24" name="TextBox 10"/>
          <p:cNvSpPr txBox="1">
            <a:spLocks noChangeArrowheads="1"/>
          </p:cNvSpPr>
          <p:nvPr/>
        </p:nvSpPr>
        <p:spPr bwMode="auto">
          <a:xfrm>
            <a:off x="3751261" y="2333625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9D138D"/>
                </a:solidFill>
              </a:rPr>
              <a:t>队员</a:t>
            </a:r>
            <a:r>
              <a:rPr kumimoji="1" lang="en-US" altLang="zh-CN" sz="2800" b="1">
                <a:solidFill>
                  <a:srgbClr val="9D138D"/>
                </a:solidFill>
              </a:rPr>
              <a:t>3</a:t>
            </a:r>
            <a:endParaRPr kumimoji="1"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4929186" y="2333625"/>
            <a:ext cx="110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9D138D"/>
                </a:solidFill>
              </a:rPr>
              <a:t>队员</a:t>
            </a:r>
            <a:r>
              <a:rPr kumimoji="1" lang="en-US" altLang="zh-CN" sz="2800" b="1">
                <a:solidFill>
                  <a:srgbClr val="9D138D"/>
                </a:solidFill>
              </a:rPr>
              <a:t>4</a:t>
            </a:r>
            <a:endParaRPr kumimoji="1"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26" name="TextBox 12"/>
          <p:cNvSpPr txBox="1">
            <a:spLocks noChangeArrowheads="1"/>
          </p:cNvSpPr>
          <p:nvPr/>
        </p:nvSpPr>
        <p:spPr bwMode="auto">
          <a:xfrm>
            <a:off x="6143624" y="2333625"/>
            <a:ext cx="110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9D138D"/>
                </a:solidFill>
              </a:rPr>
              <a:t>队员</a:t>
            </a:r>
            <a:r>
              <a:rPr kumimoji="1" lang="en-US" altLang="zh-CN" sz="2800" b="1">
                <a:solidFill>
                  <a:srgbClr val="9D138D"/>
                </a:solidFill>
              </a:rPr>
              <a:t>5</a:t>
            </a:r>
            <a:endParaRPr kumimoji="1"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27" name="TextBox 13"/>
          <p:cNvSpPr txBox="1">
            <a:spLocks noChangeArrowheads="1"/>
          </p:cNvSpPr>
          <p:nvPr/>
        </p:nvSpPr>
        <p:spPr bwMode="auto">
          <a:xfrm>
            <a:off x="7429499" y="2333625"/>
            <a:ext cx="11064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9D138D"/>
                </a:solidFill>
              </a:rPr>
              <a:t>队员</a:t>
            </a:r>
            <a:r>
              <a:rPr kumimoji="1" lang="en-US" altLang="zh-CN" sz="2800" b="1">
                <a:solidFill>
                  <a:srgbClr val="9D138D"/>
                </a:solidFill>
              </a:rPr>
              <a:t>6</a:t>
            </a:r>
            <a:endParaRPr kumimoji="1" lang="zh-CN" altLang="en-US" sz="2800" b="1">
              <a:solidFill>
                <a:srgbClr val="9D138D"/>
              </a:solidFill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339752" y="5351463"/>
            <a:ext cx="3429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/>
              <a:t>Int b[3][6];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0735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324003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二维数组 </a:t>
            </a:r>
            <a:r>
              <a:rPr lang="en-US" altLang="zh-CN" sz="2800" dirty="0" err="1">
                <a:latin typeface="+mj-ea"/>
                <a:ea typeface="+mj-ea"/>
              </a:rPr>
              <a:t>vs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表格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196753"/>
            <a:ext cx="7388870" cy="72008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通常把二</a:t>
            </a:r>
            <a:r>
              <a:rPr lang="zh-CN" altLang="zh-CN" sz="2400" dirty="0">
                <a:latin typeface="+mj-ea"/>
                <a:ea typeface="+mj-ea"/>
              </a:rPr>
              <a:t>维数组</a:t>
            </a:r>
            <a:r>
              <a:rPr lang="zh-CN" altLang="en-US" sz="2400" dirty="0">
                <a:latin typeface="+mj-ea"/>
                <a:ea typeface="+mj-ea"/>
              </a:rPr>
              <a:t>看做是一张表，行和列表示维数</a:t>
            </a:r>
            <a:r>
              <a:rPr lang="zh-CN" altLang="zh-CN" sz="2400" dirty="0">
                <a:latin typeface="+mj-ea"/>
                <a:ea typeface="+mj-ea"/>
              </a:rPr>
              <a:t>：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994175" y="2386331"/>
            <a:ext cx="2916958" cy="2749771"/>
            <a:chOff x="142874" y="2580125"/>
            <a:chExt cx="2916958" cy="2749771"/>
          </a:xfrm>
        </p:grpSpPr>
        <p:graphicFrame>
          <p:nvGraphicFramePr>
            <p:cNvPr id="18" name="内容占位符 4"/>
            <p:cNvGraphicFramePr>
              <a:graphicFrameLocks/>
            </p:cNvGraphicFramePr>
            <p:nvPr/>
          </p:nvGraphicFramePr>
          <p:xfrm>
            <a:off x="630956" y="3043896"/>
            <a:ext cx="2428876" cy="2286000"/>
          </p:xfrm>
          <a:graphic>
            <a:graphicData uri="http://schemas.openxmlformats.org/drawingml/2006/table">
              <a:tbl>
                <a:tblPr firstRow="1" bandRow="1">
                  <a:tableStyleId>{5940675A-B579-460E-94D1-54222C63F5DA}</a:tableStyleId>
                </a:tblPr>
                <a:tblGrid>
                  <a:gridCol w="121443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21443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762000">
                  <a:tc>
                    <a:txBody>
                      <a:bodyPr/>
                      <a:lstStyle/>
                      <a:p>
                        <a:r>
                          <a:rPr lang="en-US" altLang="zh-CN" sz="2800" dirty="0"/>
                          <a:t>A[0][0]</a:t>
                        </a:r>
                        <a:endParaRPr lang="zh-CN" altLang="en-US" sz="28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39" marR="91439" anchor="ctr"/>
                  </a:tc>
                  <a:tc>
                    <a:txBody>
                      <a:bodyPr/>
                      <a:lstStyle/>
                      <a:p>
                        <a:endParaRPr lang="zh-CN" altLang="en-US" sz="28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39" marR="91439" anchor="ctr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762000">
                  <a:tc>
                    <a:txBody>
                      <a:bodyPr/>
                      <a:lstStyle/>
                      <a:p>
                        <a:endParaRPr lang="zh-CN" altLang="en-US" sz="28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39" marR="91439" anchor="ctr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2800" dirty="0"/>
                          <a:t>A[1][1]</a:t>
                        </a:r>
                        <a:endParaRPr lang="zh-CN" altLang="en-US" sz="2800" b="0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39" marR="91439" anchor="ctr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762000">
                  <a:tc>
                    <a:txBody>
                      <a:bodyPr/>
                      <a:lstStyle/>
                      <a:p>
                        <a:endParaRPr lang="zh-CN" altLang="en-US" sz="28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39" marR="91439" anchor="ctr"/>
                  </a:tc>
                  <a:tc>
                    <a:txBody>
                      <a:bodyPr/>
                      <a:lstStyle/>
                      <a:p>
                        <a:r>
                          <a:rPr lang="en-US" altLang="zh-CN" sz="2800" dirty="0"/>
                          <a:t>A[2][1]</a:t>
                        </a:r>
                        <a:endParaRPr lang="zh-CN" altLang="en-US" sz="2800" b="1" dirty="0">
                          <a:solidFill>
                            <a:schemeClr val="tx1"/>
                          </a:solidFill>
                        </a:endParaRPr>
                      </a:p>
                    </a:txBody>
                    <a:tcPr marL="91439" marR="91439" anchor="ctr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9" name="TextBox 5"/>
            <p:cNvSpPr txBox="1">
              <a:spLocks noChangeArrowheads="1"/>
            </p:cNvSpPr>
            <p:nvPr/>
          </p:nvSpPr>
          <p:spPr bwMode="auto">
            <a:xfrm>
              <a:off x="142874" y="3119437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9D138D"/>
                  </a:solidFill>
                </a:rPr>
                <a:t>0</a:t>
              </a:r>
              <a:endParaRPr kumimoji="1" lang="zh-CN" altLang="en-US" sz="2800" b="1" dirty="0">
                <a:solidFill>
                  <a:srgbClr val="9D138D"/>
                </a:solidFill>
              </a:endParaRPr>
            </a:p>
          </p:txBody>
        </p:sp>
        <p:sp>
          <p:nvSpPr>
            <p:cNvPr id="20" name="TextBox 6"/>
            <p:cNvSpPr txBox="1">
              <a:spLocks noChangeArrowheads="1"/>
            </p:cNvSpPr>
            <p:nvPr/>
          </p:nvSpPr>
          <p:spPr bwMode="auto">
            <a:xfrm>
              <a:off x="142874" y="3905250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9D138D"/>
                  </a:solidFill>
                </a:rPr>
                <a:t>1</a:t>
              </a:r>
              <a:endParaRPr kumimoji="1" lang="zh-CN" altLang="en-US" sz="2800" b="1" dirty="0">
                <a:solidFill>
                  <a:srgbClr val="9D138D"/>
                </a:solidFill>
              </a:endParaRPr>
            </a:p>
          </p:txBody>
        </p:sp>
        <p:sp>
          <p:nvSpPr>
            <p:cNvPr id="21" name="TextBox 7"/>
            <p:cNvSpPr txBox="1">
              <a:spLocks noChangeArrowheads="1"/>
            </p:cNvSpPr>
            <p:nvPr/>
          </p:nvSpPr>
          <p:spPr bwMode="auto">
            <a:xfrm>
              <a:off x="142874" y="4691062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9D138D"/>
                  </a:solidFill>
                </a:rPr>
                <a:t>2</a:t>
              </a:r>
              <a:endParaRPr kumimoji="1" lang="zh-CN" altLang="en-US" sz="2800" b="1" dirty="0">
                <a:solidFill>
                  <a:srgbClr val="9D138D"/>
                </a:solidFill>
              </a:endParaRPr>
            </a:p>
          </p:txBody>
        </p:sp>
        <p:sp>
          <p:nvSpPr>
            <p:cNvPr id="22" name="TextBox 8"/>
            <p:cNvSpPr txBox="1">
              <a:spLocks noChangeArrowheads="1"/>
            </p:cNvSpPr>
            <p:nvPr/>
          </p:nvSpPr>
          <p:spPr bwMode="auto">
            <a:xfrm>
              <a:off x="989511" y="2580125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9D138D"/>
                  </a:solidFill>
                </a:rPr>
                <a:t>0</a:t>
              </a:r>
              <a:endParaRPr kumimoji="1" lang="zh-CN" altLang="en-US" sz="2800" b="1" dirty="0">
                <a:solidFill>
                  <a:srgbClr val="9D138D"/>
                </a:solidFill>
              </a:endParaRPr>
            </a:p>
          </p:txBody>
        </p:sp>
        <p:sp>
          <p:nvSpPr>
            <p:cNvPr id="23" name="TextBox 9"/>
            <p:cNvSpPr txBox="1">
              <a:spLocks noChangeArrowheads="1"/>
            </p:cNvSpPr>
            <p:nvPr/>
          </p:nvSpPr>
          <p:spPr bwMode="auto">
            <a:xfrm>
              <a:off x="2307790" y="2580125"/>
              <a:ext cx="38504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rgbClr val="9D138D"/>
                  </a:solidFill>
                </a:rPr>
                <a:t>1</a:t>
              </a:r>
              <a:endParaRPr kumimoji="1" lang="zh-CN" altLang="en-US" sz="2800" b="1" dirty="0">
                <a:solidFill>
                  <a:srgbClr val="9D138D"/>
                </a:solidFill>
              </a:endParaRPr>
            </a:p>
          </p:txBody>
        </p:sp>
      </p:grp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81264" y="2015706"/>
            <a:ext cx="84471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 err="1">
                <a:latin typeface="+mj-ea"/>
                <a:ea typeface="+mj-ea"/>
              </a:rPr>
              <a:t>int</a:t>
            </a:r>
            <a:r>
              <a:rPr kumimoji="1" lang="en-US" altLang="zh-CN" sz="2400" b="1" dirty="0">
                <a:latin typeface="+mj-ea"/>
                <a:ea typeface="+mj-ea"/>
              </a:rPr>
              <a:t> A[3][2];    // 3</a:t>
            </a:r>
            <a:r>
              <a:rPr kumimoji="1" lang="zh-CN" altLang="en-US" sz="2400" b="1" dirty="0">
                <a:latin typeface="+mj-ea"/>
                <a:ea typeface="+mj-ea"/>
              </a:rPr>
              <a:t>行</a:t>
            </a:r>
            <a:r>
              <a:rPr kumimoji="1" lang="en-US" altLang="zh-CN" sz="2400" b="1" dirty="0">
                <a:latin typeface="+mj-ea"/>
                <a:ea typeface="+mj-ea"/>
              </a:rPr>
              <a:t>2</a:t>
            </a:r>
            <a:r>
              <a:rPr kumimoji="1" lang="zh-CN" altLang="en-US" sz="2400" b="1" dirty="0">
                <a:latin typeface="+mj-ea"/>
                <a:ea typeface="+mj-ea"/>
              </a:rPr>
              <a:t>列 </a:t>
            </a:r>
            <a:r>
              <a:rPr kumimoji="1" lang="en-US" altLang="zh-CN" sz="2400" b="1" dirty="0">
                <a:latin typeface="+mj-ea"/>
                <a:ea typeface="+mj-ea"/>
              </a:rPr>
              <a:t>,row:0-2, col:0-1</a:t>
            </a:r>
            <a:endParaRPr kumimoji="1" lang="zh-CN" altLang="en-US" sz="2400" b="1" dirty="0">
              <a:latin typeface="+mj-ea"/>
              <a:ea typeface="+mj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0897" y="2925643"/>
            <a:ext cx="3396082" cy="2094845"/>
            <a:chOff x="683568" y="3148506"/>
            <a:chExt cx="3396082" cy="2094845"/>
          </a:xfrm>
        </p:grpSpPr>
        <p:sp>
          <p:nvSpPr>
            <p:cNvPr id="25" name="TextBox 11"/>
            <p:cNvSpPr txBox="1">
              <a:spLocks noChangeArrowheads="1"/>
            </p:cNvSpPr>
            <p:nvPr/>
          </p:nvSpPr>
          <p:spPr bwMode="auto">
            <a:xfrm>
              <a:off x="3191980" y="3949756"/>
              <a:ext cx="8851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chemeClr val="accent5">
                      <a:lumMod val="75000"/>
                    </a:schemeClr>
                  </a:solidFill>
                </a:rPr>
                <a:t>A[1]</a:t>
              </a:r>
              <a:endParaRPr kumimoji="1" lang="zh-CN" altLang="en-US" sz="28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26" name="TextBox 12"/>
            <p:cNvSpPr txBox="1">
              <a:spLocks noChangeArrowheads="1"/>
            </p:cNvSpPr>
            <p:nvPr/>
          </p:nvSpPr>
          <p:spPr bwMode="auto">
            <a:xfrm>
              <a:off x="3194471" y="4720131"/>
              <a:ext cx="88517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dirty="0">
                  <a:solidFill>
                    <a:schemeClr val="accent5">
                      <a:lumMod val="75000"/>
                    </a:schemeClr>
                  </a:solidFill>
                </a:rPr>
                <a:t>A[2]</a:t>
              </a:r>
              <a:endParaRPr kumimoji="1" lang="zh-CN" altLang="en-US" sz="28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83568" y="3148506"/>
              <a:ext cx="3393592" cy="523220"/>
              <a:chOff x="683568" y="3148506"/>
              <a:chExt cx="3393592" cy="523220"/>
            </a:xfrm>
          </p:grpSpPr>
          <p:sp>
            <p:nvSpPr>
              <p:cNvPr id="24" name="TextBox 10"/>
              <p:cNvSpPr txBox="1">
                <a:spLocks noChangeArrowheads="1"/>
              </p:cNvSpPr>
              <p:nvPr/>
            </p:nvSpPr>
            <p:spPr bwMode="auto">
              <a:xfrm>
                <a:off x="3191981" y="3148506"/>
                <a:ext cx="885179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dirty="0">
                    <a:solidFill>
                      <a:schemeClr val="accent5">
                        <a:lumMod val="75000"/>
                      </a:schemeClr>
                    </a:solidFill>
                  </a:rPr>
                  <a:t>A[0]</a:t>
                </a:r>
                <a:endParaRPr kumimoji="1" lang="zh-CN" altLang="en-US" sz="28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" name="圆角矩形 1"/>
              <p:cNvSpPr/>
              <p:nvPr/>
            </p:nvSpPr>
            <p:spPr>
              <a:xfrm>
                <a:off x="683568" y="3148506"/>
                <a:ext cx="2232248" cy="523220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323850" y="2543565"/>
            <a:ext cx="459578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+mj-ea"/>
                <a:ea typeface="+mj-ea"/>
              </a:rPr>
              <a:t>A[i][j];    // </a:t>
            </a:r>
            <a:r>
              <a:rPr kumimoji="1" lang="zh-CN" altLang="en-US" sz="2400" b="1" dirty="0">
                <a:latin typeface="+mj-ea"/>
                <a:ea typeface="+mj-ea"/>
              </a:rPr>
              <a:t>第</a:t>
            </a:r>
            <a:r>
              <a:rPr kumimoji="1" lang="en-US" altLang="zh-CN" sz="2400" b="1" dirty="0">
                <a:latin typeface="+mj-ea"/>
                <a:ea typeface="+mj-ea"/>
              </a:rPr>
              <a:t>i</a:t>
            </a:r>
            <a:r>
              <a:rPr kumimoji="1" lang="zh-CN" altLang="en-US" sz="2400" b="1" dirty="0">
                <a:latin typeface="+mj-ea"/>
                <a:ea typeface="+mj-ea"/>
              </a:rPr>
              <a:t>行</a:t>
            </a:r>
            <a:r>
              <a:rPr kumimoji="1" lang="en-US" altLang="zh-CN" sz="2400" b="1" dirty="0">
                <a:latin typeface="+mj-ea"/>
                <a:ea typeface="+mj-ea"/>
              </a:rPr>
              <a:t>j</a:t>
            </a:r>
            <a:r>
              <a:rPr kumimoji="1" lang="zh-CN" altLang="en-US" sz="2400" b="1" dirty="0">
                <a:latin typeface="+mj-ea"/>
                <a:ea typeface="+mj-ea"/>
              </a:rPr>
              <a:t>列 上的元素</a:t>
            </a:r>
            <a:endParaRPr kumimoji="1" lang="en-US" altLang="zh-CN" sz="2400" b="1" dirty="0">
              <a:latin typeface="+mj-ea"/>
              <a:ea typeface="+mj-ea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400" b="1" dirty="0">
                <a:latin typeface="+mj-ea"/>
                <a:ea typeface="+mj-ea"/>
              </a:rPr>
              <a:t>A[i]         // </a:t>
            </a:r>
            <a:r>
              <a:rPr kumimoji="1" lang="zh-CN" altLang="en-US" sz="2400" b="1" dirty="0">
                <a:latin typeface="+mj-ea"/>
                <a:ea typeface="+mj-ea"/>
              </a:rPr>
              <a:t>第</a:t>
            </a:r>
            <a:r>
              <a:rPr kumimoji="1" lang="en-US" altLang="zh-CN" sz="2400" b="1" dirty="0">
                <a:latin typeface="+mj-ea"/>
                <a:ea typeface="+mj-ea"/>
              </a:rPr>
              <a:t>i</a:t>
            </a:r>
            <a:r>
              <a:rPr kumimoji="1" lang="zh-CN" altLang="en-US" sz="2400" b="1" dirty="0">
                <a:latin typeface="+mj-ea"/>
                <a:ea typeface="+mj-ea"/>
              </a:rPr>
              <a:t>行的所有元素</a:t>
            </a:r>
            <a:endParaRPr kumimoji="1" lang="en-US" altLang="zh-CN" sz="2400" b="1" dirty="0">
              <a:latin typeface="+mj-ea"/>
              <a:ea typeface="+mj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35743" y="3941034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en-US" altLang="zh-CN" sz="2600" b="1" dirty="0">
                <a:latin typeface="Axure Handwriting" pitchFamily="34" charset="0"/>
              </a:rPr>
              <a:t>for(</a:t>
            </a:r>
            <a:r>
              <a:rPr kumimoji="1" lang="en-US" altLang="zh-CN" sz="2600" b="1" dirty="0" err="1">
                <a:latin typeface="Axure Handwriting" pitchFamily="34" charset="0"/>
              </a:rPr>
              <a:t>int</a:t>
            </a:r>
            <a:r>
              <a:rPr kumimoji="1" lang="en-US" altLang="zh-CN" sz="2600" b="1" dirty="0">
                <a:latin typeface="Axure Handwriting" pitchFamily="34" charset="0"/>
              </a:rPr>
              <a:t> i=0;i&lt; </a:t>
            </a:r>
            <a:r>
              <a:rPr kumimoji="1" lang="en-US" altLang="zh-CN" sz="2600" b="1" dirty="0" err="1">
                <a:latin typeface="Axure Handwriting" pitchFamily="34" charset="0"/>
              </a:rPr>
              <a:t>row;i</a:t>
            </a:r>
            <a:r>
              <a:rPr kumimoji="1" lang="en-US" altLang="zh-CN" sz="2600" b="1" dirty="0">
                <a:latin typeface="Axure Handwriting" pitchFamily="34" charset="0"/>
              </a:rPr>
              <a:t>++)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600" b="1" dirty="0">
                <a:latin typeface="Axure Handwriting" pitchFamily="34" charset="0"/>
              </a:rPr>
              <a:t>	for(</a:t>
            </a:r>
            <a:r>
              <a:rPr kumimoji="1" lang="en-US" altLang="zh-CN" sz="2600" b="1" dirty="0" err="1">
                <a:latin typeface="Axure Handwriting" pitchFamily="34" charset="0"/>
              </a:rPr>
              <a:t>int</a:t>
            </a:r>
            <a:r>
              <a:rPr kumimoji="1" lang="en-US" altLang="zh-CN" sz="2600" b="1" dirty="0">
                <a:latin typeface="Axure Handwriting" pitchFamily="34" charset="0"/>
              </a:rPr>
              <a:t> j=0;j&lt;</a:t>
            </a:r>
            <a:r>
              <a:rPr kumimoji="1" lang="en-US" altLang="zh-CN" sz="2600" b="1" dirty="0" err="1">
                <a:latin typeface="Axure Handwriting" pitchFamily="34" charset="0"/>
              </a:rPr>
              <a:t>col;j</a:t>
            </a:r>
            <a:r>
              <a:rPr kumimoji="1" lang="en-US" altLang="zh-CN" sz="2600" b="1" dirty="0">
                <a:latin typeface="Axure Handwriting" pitchFamily="34" charset="0"/>
              </a:rPr>
              <a:t>++)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 sz="2600" b="1" dirty="0">
                <a:latin typeface="Axure Handwriting" pitchFamily="34" charset="0"/>
              </a:rPr>
              <a:t>		A[i][j]…</a:t>
            </a:r>
            <a:endParaRPr kumimoji="1" lang="zh-CN" altLang="en-US" sz="2600" b="1" dirty="0">
              <a:latin typeface="Axure Handwritin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2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655066" y="1052512"/>
            <a:ext cx="6221190" cy="2232471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数组</a:t>
            </a:r>
            <a:r>
              <a:rPr lang="zh-CN" altLang="en-US" dirty="0"/>
              <a:t>批量处理数据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sz="6000" dirty="0">
                <a:solidFill>
                  <a:schemeClr val="accent5">
                    <a:lumMod val="75000"/>
                  </a:schemeClr>
                </a:solidFill>
                <a:latin typeface="Axure Handwriting" pitchFamily="34" charset="0"/>
              </a:rPr>
              <a:t>Array</a:t>
            </a:r>
            <a:endParaRPr lang="zh-CN" altLang="en-US" sz="6000" dirty="0">
              <a:solidFill>
                <a:schemeClr val="accent5">
                  <a:lumMod val="75000"/>
                </a:schemeClr>
              </a:solidFill>
              <a:latin typeface="Axure Handwriting" pitchFamily="34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12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49" y="188913"/>
            <a:ext cx="3282949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二维数组的初始化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285750" y="1571625"/>
            <a:ext cx="8643938" cy="437765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/>
              <a:t>int</a:t>
            </a:r>
            <a:r>
              <a:rPr lang="en-US" altLang="zh-CN" sz="2800" dirty="0"/>
              <a:t> a[3][4]=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{ </a:t>
            </a:r>
            <a:r>
              <a:rPr lang="en-US" altLang="zh-CN" sz="2800" dirty="0"/>
              <a:t>{1,2,3,4}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,  </a:t>
            </a:r>
            <a:r>
              <a:rPr lang="en-US" altLang="zh-CN" sz="2800" dirty="0"/>
              <a:t>{5,6,7,8}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,</a:t>
            </a:r>
            <a:r>
              <a:rPr lang="en-US" altLang="zh-CN" sz="2800" dirty="0"/>
              <a:t>  {9,10,11,12} 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}</a:t>
            </a:r>
            <a:r>
              <a:rPr lang="en-US" altLang="zh-CN" sz="2800" dirty="0"/>
              <a:t>;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按行赋值</a:t>
            </a:r>
            <a:endParaRPr lang="en-US" altLang="zh-CN" sz="2800" dirty="0"/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 err="1">
                <a:solidFill>
                  <a:schemeClr val="tx1"/>
                </a:solidFill>
              </a:rPr>
              <a:t>int</a:t>
            </a:r>
            <a:r>
              <a:rPr lang="en-US" altLang="zh-CN" sz="2800" dirty="0">
                <a:solidFill>
                  <a:schemeClr val="tx1"/>
                </a:solidFill>
              </a:rPr>
              <a:t> a[3][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4</a:t>
            </a:r>
            <a:r>
              <a:rPr lang="en-US" altLang="zh-CN" sz="2800" dirty="0">
                <a:solidFill>
                  <a:schemeClr val="tx1"/>
                </a:solidFill>
              </a:rPr>
              <a:t>]={1,2,3,4,5,6,7,8,9,10};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//</a:t>
            </a:r>
            <a:r>
              <a:rPr lang="zh-CN" altLang="en-US" sz="2800" dirty="0">
                <a:solidFill>
                  <a:schemeClr val="tx1"/>
                </a:solidFill>
              </a:rPr>
              <a:t>连续赋值，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按列的大小来截断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//</a:t>
            </a:r>
            <a:r>
              <a:rPr lang="zh-CN" altLang="en-US" sz="2800" dirty="0">
                <a:solidFill>
                  <a:schemeClr val="tx1"/>
                </a:solidFill>
              </a:rPr>
              <a:t>相当于 </a:t>
            </a:r>
            <a:r>
              <a:rPr lang="en-US" altLang="zh-CN" sz="2800" dirty="0">
                <a:solidFill>
                  <a:schemeClr val="tx1"/>
                </a:solidFill>
              </a:rPr>
              <a:t>a[2][2] = 0; a[2][3]=0;</a:t>
            </a:r>
          </a:p>
        </p:txBody>
      </p:sp>
    </p:spTree>
    <p:extLst>
      <p:ext uri="{BB962C8B-B14F-4D97-AF65-F5344CB8AC3E}">
        <p14:creationId xmlns:p14="http://schemas.microsoft.com/office/powerpoint/2010/main" val="252497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Quiz</a:t>
            </a:r>
          </a:p>
        </p:txBody>
      </p:sp>
      <p:sp>
        <p:nvSpPr>
          <p:cNvPr id="50179" name="内容占位符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145088"/>
          </a:xfrm>
        </p:spPr>
        <p:txBody>
          <a:bodyPr>
            <a:noAutofit/>
          </a:bodyPr>
          <a:lstStyle/>
          <a:p>
            <a:pPr>
              <a:lnSpc>
                <a:spcPts val="3000"/>
              </a:lnSpc>
            </a:pPr>
            <a:r>
              <a:rPr lang="zh-CN" altLang="en-US" sz="2400" dirty="0"/>
              <a:t>以</a:t>
            </a:r>
            <a:r>
              <a:rPr lang="en-US" altLang="zh-CN" sz="2400" dirty="0"/>
              <a:t>2*3</a:t>
            </a:r>
            <a:r>
              <a:rPr lang="zh-CN" altLang="en-US" sz="2400" dirty="0"/>
              <a:t>整数数组 </a:t>
            </a:r>
            <a:r>
              <a:rPr lang="en-US" altLang="zh-CN" sz="2400" dirty="0"/>
              <a:t>t </a:t>
            </a:r>
            <a:r>
              <a:rPr lang="zh-CN" altLang="en-US" sz="2400" dirty="0"/>
              <a:t>为例：</a:t>
            </a:r>
          </a:p>
          <a:p>
            <a:pPr>
              <a:lnSpc>
                <a:spcPts val="3000"/>
              </a:lnSpc>
            </a:pPr>
            <a:r>
              <a:rPr lang="zh-CN" altLang="en-US" sz="2400" dirty="0"/>
              <a:t>为</a:t>
            </a:r>
            <a:r>
              <a:rPr lang="en-US" altLang="zh-CN" sz="2400" dirty="0"/>
              <a:t>t</a:t>
            </a:r>
            <a:r>
              <a:rPr lang="zh-CN" altLang="en-US" sz="2400" dirty="0"/>
              <a:t>编写声明，数组</a:t>
            </a:r>
            <a:r>
              <a:rPr lang="en-US" altLang="zh-CN" sz="2400" dirty="0"/>
              <a:t>t</a:t>
            </a:r>
            <a:r>
              <a:rPr lang="zh-CN" altLang="en-US" sz="2400" dirty="0"/>
              <a:t>有多少行，多少列，多少个元素；</a:t>
            </a:r>
          </a:p>
          <a:p>
            <a:pPr>
              <a:lnSpc>
                <a:spcPts val="3000"/>
              </a:lnSpc>
            </a:pPr>
            <a:r>
              <a:rPr lang="en-US" altLang="zh-CN" sz="2400" dirty="0" err="1"/>
              <a:t>int</a:t>
            </a:r>
            <a:r>
              <a:rPr lang="en-US" altLang="zh-CN" sz="2400" dirty="0"/>
              <a:t> t[2][3];	 // 2</a:t>
            </a:r>
            <a:r>
              <a:rPr lang="zh-CN" altLang="en-US" sz="2400" dirty="0"/>
              <a:t>行，</a:t>
            </a:r>
            <a:r>
              <a:rPr lang="en-US" altLang="zh-CN" sz="2400" dirty="0"/>
              <a:t>3</a:t>
            </a:r>
            <a:r>
              <a:rPr lang="zh-CN" altLang="en-US" sz="2400" dirty="0"/>
              <a:t>列，</a:t>
            </a:r>
            <a:r>
              <a:rPr lang="en-US" altLang="zh-CN" sz="2400" dirty="0"/>
              <a:t>6</a:t>
            </a:r>
            <a:r>
              <a:rPr lang="zh-CN" altLang="en-US" sz="2400" dirty="0"/>
              <a:t>个元素</a:t>
            </a:r>
          </a:p>
          <a:p>
            <a:pPr>
              <a:lnSpc>
                <a:spcPts val="3000"/>
              </a:lnSpc>
            </a:pPr>
            <a:r>
              <a:rPr lang="zh-CN" altLang="en-US" sz="2400" dirty="0"/>
              <a:t>写出数组</a:t>
            </a:r>
            <a:r>
              <a:rPr lang="en-US" altLang="zh-CN" sz="2400" dirty="0"/>
              <a:t>t</a:t>
            </a:r>
            <a:r>
              <a:rPr lang="zh-CN" altLang="en-US" sz="2400" dirty="0"/>
              <a:t>第二行中所有元素的名称：</a:t>
            </a:r>
          </a:p>
          <a:p>
            <a:pPr>
              <a:lnSpc>
                <a:spcPts val="3000"/>
              </a:lnSpc>
            </a:pPr>
            <a:r>
              <a:rPr lang="en-US" altLang="zh-CN" sz="2400" dirty="0"/>
              <a:t>t[1][0],t[1][1],t[1][2]</a:t>
            </a:r>
          </a:p>
          <a:p>
            <a:pPr>
              <a:lnSpc>
                <a:spcPts val="3000"/>
              </a:lnSpc>
            </a:pPr>
            <a:r>
              <a:rPr lang="zh-CN" altLang="en-US" sz="2400" dirty="0"/>
              <a:t>写出数组</a:t>
            </a:r>
            <a:r>
              <a:rPr lang="en-US" altLang="zh-CN" sz="2400" dirty="0"/>
              <a:t>t</a:t>
            </a:r>
            <a:r>
              <a:rPr lang="zh-CN" altLang="en-US" sz="2400" dirty="0"/>
              <a:t>第</a:t>
            </a:r>
            <a:r>
              <a:rPr lang="en-US" altLang="zh-CN" sz="2400" dirty="0"/>
              <a:t>3</a:t>
            </a:r>
            <a:r>
              <a:rPr lang="zh-CN" altLang="en-US" sz="2400" dirty="0"/>
              <a:t>列中所有元素的名称：</a:t>
            </a:r>
          </a:p>
          <a:p>
            <a:pPr>
              <a:lnSpc>
                <a:spcPts val="3000"/>
              </a:lnSpc>
            </a:pPr>
            <a:r>
              <a:rPr lang="en-US" altLang="zh-CN" sz="2400" dirty="0"/>
              <a:t>t[0][2],t[1][2]</a:t>
            </a:r>
          </a:p>
          <a:p>
            <a:pPr>
              <a:lnSpc>
                <a:spcPts val="3000"/>
              </a:lnSpc>
            </a:pPr>
            <a:r>
              <a:rPr lang="zh-CN" altLang="en-US" sz="2400" dirty="0"/>
              <a:t>编写一条语句，把</a:t>
            </a:r>
            <a:r>
              <a:rPr lang="en-US" altLang="zh-CN" sz="2400" dirty="0"/>
              <a:t>t</a:t>
            </a:r>
            <a:r>
              <a:rPr lang="zh-CN" altLang="en-US" sz="2400" dirty="0"/>
              <a:t>中的第</a:t>
            </a:r>
            <a:r>
              <a:rPr lang="en-US" altLang="zh-CN" sz="2400" dirty="0"/>
              <a:t>1</a:t>
            </a:r>
            <a:r>
              <a:rPr lang="zh-CN" altLang="en-US" sz="2400" dirty="0"/>
              <a:t>行第</a:t>
            </a:r>
            <a:r>
              <a:rPr lang="en-US" altLang="zh-CN" sz="2400" dirty="0"/>
              <a:t>2</a:t>
            </a:r>
            <a:r>
              <a:rPr lang="zh-CN" altLang="en-US" sz="2400" dirty="0"/>
              <a:t>列的元素设置为</a:t>
            </a:r>
            <a:r>
              <a:rPr lang="en-US" altLang="zh-CN" sz="2400" dirty="0"/>
              <a:t>0</a:t>
            </a:r>
          </a:p>
          <a:p>
            <a:pPr>
              <a:lnSpc>
                <a:spcPts val="3000"/>
              </a:lnSpc>
            </a:pPr>
            <a:r>
              <a:rPr lang="en-US" altLang="zh-CN" sz="2400" dirty="0"/>
              <a:t>t[0][1]=0;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98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Quiz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51520" y="1052513"/>
            <a:ext cx="8712968" cy="452596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zh-CN" sz="2400" dirty="0">
                <a:sym typeface="Arial" pitchFamily="34" charset="0"/>
              </a:rPr>
              <a:t>编写一条语句，</a:t>
            </a:r>
            <a:r>
              <a:rPr lang="zh-CN" altLang="en-US" sz="2400" dirty="0">
                <a:sym typeface="Arial" pitchFamily="34" charset="0"/>
              </a:rPr>
              <a:t>输出</a:t>
            </a:r>
            <a:r>
              <a:rPr lang="zh-CN" altLang="zh-CN" sz="2400" dirty="0">
                <a:sym typeface="Arial" pitchFamily="34" charset="0"/>
              </a:rPr>
              <a:t>t的第1行元素：</a:t>
            </a:r>
            <a:endParaRPr lang="zh-CN" altLang="zh-CN" sz="2400" dirty="0"/>
          </a:p>
          <a:p>
            <a:pPr marL="742950" lvl="2" indent="-342900">
              <a:lnSpc>
                <a:spcPct val="120000"/>
              </a:lnSpc>
              <a:buClr>
                <a:schemeClr val="hlink"/>
              </a:buClr>
              <a:buFontTx/>
              <a:buBlip>
                <a:blip r:embed="rId2"/>
              </a:buBlip>
              <a:defRPr/>
            </a:pPr>
            <a:r>
              <a:rPr lang="zh-CN" altLang="zh-CN" sz="2400" dirty="0">
                <a:sym typeface="Arial" pitchFamily="34" charset="0"/>
              </a:rPr>
              <a:t>for(int j=0</a:t>
            </a:r>
            <a:r>
              <a:rPr lang="en-US" altLang="zh-CN" sz="2400" dirty="0">
                <a:sym typeface="Arial" pitchFamily="34" charset="0"/>
              </a:rPr>
              <a:t>;</a:t>
            </a:r>
            <a:r>
              <a:rPr lang="zh-CN" altLang="zh-CN" sz="2400" dirty="0">
                <a:sym typeface="Arial" pitchFamily="34" charset="0"/>
              </a:rPr>
              <a:t> j&lt;3; j++)</a:t>
            </a:r>
            <a:r>
              <a:rPr lang="en-US" altLang="zh-CN" sz="2400" dirty="0">
                <a:sym typeface="Arial" pitchFamily="34" charset="0"/>
              </a:rPr>
              <a:t> </a:t>
            </a:r>
            <a:r>
              <a:rPr lang="zh-CN" altLang="zh-CN" sz="2400" dirty="0">
                <a:sym typeface="Arial" pitchFamily="34" charset="0"/>
              </a:rPr>
              <a:t>  </a:t>
            </a:r>
            <a:r>
              <a:rPr lang="en-US" altLang="zh-CN" sz="2400" dirty="0">
                <a:sym typeface="Arial" pitchFamily="34" charset="0"/>
              </a:rPr>
              <a:t>    </a:t>
            </a:r>
            <a:r>
              <a:rPr lang="en-US" altLang="zh-CN" sz="2400" dirty="0" err="1">
                <a:sym typeface="Arial" pitchFamily="34" charset="0"/>
              </a:rPr>
              <a:t>cout</a:t>
            </a:r>
            <a:r>
              <a:rPr lang="en-US" altLang="zh-CN" sz="2400" dirty="0">
                <a:sym typeface="Arial" pitchFamily="34" charset="0"/>
              </a:rPr>
              <a:t> &lt;&lt; </a:t>
            </a:r>
            <a:r>
              <a:rPr lang="zh-CN" altLang="zh-CN" sz="2400" dirty="0">
                <a:sym typeface="Arial" pitchFamily="34" charset="0"/>
              </a:rPr>
              <a:t>t[ 0 ][ j ]</a:t>
            </a:r>
            <a:r>
              <a:rPr lang="en-US" altLang="zh-CN" sz="2400" dirty="0">
                <a:sym typeface="Arial" pitchFamily="34" charset="0"/>
              </a:rPr>
              <a:t> &lt;&lt; “ “</a:t>
            </a:r>
            <a:r>
              <a:rPr lang="zh-CN" altLang="zh-CN" sz="2400" dirty="0">
                <a:sym typeface="Arial" pitchFamily="34" charset="0"/>
              </a:rPr>
              <a:t>;	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zh-CN" sz="2400" dirty="0">
                <a:sym typeface="Arial" pitchFamily="34" charset="0"/>
              </a:rPr>
              <a:t>编写一条语句，累加t的第3列元素</a:t>
            </a:r>
          </a:p>
          <a:p>
            <a:pPr marL="742950" lvl="2" indent="-342900">
              <a:lnSpc>
                <a:spcPct val="120000"/>
              </a:lnSpc>
              <a:buClr>
                <a:schemeClr val="hlink"/>
              </a:buClr>
              <a:buFontTx/>
              <a:buBlip>
                <a:blip r:embed="rId2"/>
              </a:buBlip>
              <a:defRPr/>
            </a:pPr>
            <a:r>
              <a:rPr lang="zh-CN" altLang="zh-CN" sz="2400" dirty="0">
                <a:sym typeface="Arial" pitchFamily="34" charset="0"/>
              </a:rPr>
              <a:t>for(int i=0,sum=0; i&lt;2; i++)</a:t>
            </a:r>
          </a:p>
          <a:p>
            <a:pPr marL="742950" lvl="2" indent="-342900">
              <a:lnSpc>
                <a:spcPct val="120000"/>
              </a:lnSpc>
              <a:buClr>
                <a:schemeClr val="hlink"/>
              </a:buClr>
              <a:buFontTx/>
              <a:buBlip>
                <a:blip r:embed="rId2"/>
              </a:buBlip>
              <a:defRPr/>
            </a:pPr>
            <a:r>
              <a:rPr lang="zh-CN" altLang="zh-CN" sz="2400" dirty="0">
                <a:sym typeface="Arial" pitchFamily="34" charset="0"/>
              </a:rPr>
              <a:t>  </a:t>
            </a:r>
            <a:r>
              <a:rPr lang="en-US" altLang="zh-CN" sz="2400" dirty="0">
                <a:sym typeface="Arial" pitchFamily="34" charset="0"/>
              </a:rPr>
              <a:t>    </a:t>
            </a:r>
            <a:r>
              <a:rPr lang="zh-CN" altLang="zh-CN" sz="2400" dirty="0">
                <a:sym typeface="Arial" pitchFamily="34" charset="0"/>
              </a:rPr>
              <a:t>sum= sum+  t[ i ][ 2 ];</a:t>
            </a:r>
          </a:p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zh-CN" sz="2400" dirty="0">
                <a:sym typeface="Arial" pitchFamily="34" charset="0"/>
              </a:rPr>
              <a:t>编写一段代码，在t的第2行第1列插入整数10，原有元素右移</a:t>
            </a:r>
          </a:p>
          <a:p>
            <a:pPr marL="742950" lvl="2" indent="-342900">
              <a:lnSpc>
                <a:spcPct val="120000"/>
              </a:lnSpc>
              <a:buClr>
                <a:schemeClr val="hlink"/>
              </a:buClr>
              <a:buFontTx/>
              <a:buBlip>
                <a:blip r:embed="rId2"/>
              </a:buBlip>
              <a:defRPr/>
            </a:pPr>
            <a:r>
              <a:rPr lang="zh-CN" altLang="zh-CN" sz="2400" dirty="0">
                <a:sym typeface="Arial" pitchFamily="34" charset="0"/>
              </a:rPr>
              <a:t>for(int j=2; j&gt;0; j--)</a:t>
            </a:r>
          </a:p>
          <a:p>
            <a:pPr marL="742950" lvl="2" indent="-342900">
              <a:lnSpc>
                <a:spcPct val="120000"/>
              </a:lnSpc>
              <a:buClr>
                <a:schemeClr val="hlink"/>
              </a:buClr>
              <a:buFontTx/>
              <a:buBlip>
                <a:blip r:embed="rId2"/>
              </a:buBlip>
              <a:defRPr/>
            </a:pPr>
            <a:r>
              <a:rPr lang="zh-CN" altLang="zh-CN" sz="2400" dirty="0">
                <a:sym typeface="Arial" pitchFamily="34" charset="0"/>
              </a:rPr>
              <a:t>  </a:t>
            </a:r>
            <a:r>
              <a:rPr lang="en-US" altLang="zh-CN" sz="2400" dirty="0">
                <a:sym typeface="Arial" pitchFamily="34" charset="0"/>
              </a:rPr>
              <a:t>    </a:t>
            </a:r>
            <a:r>
              <a:rPr lang="zh-CN" altLang="zh-CN" sz="2400" dirty="0">
                <a:sym typeface="Arial" pitchFamily="34" charset="0"/>
              </a:rPr>
              <a:t>t[ 1 ][ j ] = t[ 1 ][ j-1 ];</a:t>
            </a:r>
          </a:p>
          <a:p>
            <a:pPr marL="742950" lvl="2" indent="-342900">
              <a:lnSpc>
                <a:spcPct val="120000"/>
              </a:lnSpc>
              <a:buClr>
                <a:schemeClr val="hlink"/>
              </a:buClr>
              <a:buFontTx/>
              <a:buBlip>
                <a:blip r:embed="rId2"/>
              </a:buBlip>
              <a:defRPr/>
            </a:pPr>
            <a:r>
              <a:rPr lang="zh-CN" altLang="zh-CN" sz="2400" dirty="0">
                <a:sym typeface="Arial" pitchFamily="34" charset="0"/>
              </a:rPr>
              <a:t>t[1][0] =10;</a:t>
            </a:r>
          </a:p>
          <a:p>
            <a:pPr marL="0" indent="0">
              <a:buFontTx/>
              <a:buNone/>
              <a:defRPr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9202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Quiz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3276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zh-CN" dirty="0">
                <a:latin typeface="+mj-ea"/>
                <a:ea typeface="+mj-ea"/>
              </a:rPr>
              <a:t>编写一个嵌套的for结构，把t中所有的元素都初始化为0</a:t>
            </a:r>
            <a:endParaRPr lang="en-US" altLang="zh-CN" dirty="0">
              <a:latin typeface="+mj-ea"/>
              <a:ea typeface="+mj-ea"/>
            </a:endParaRPr>
          </a:p>
          <a:p>
            <a:pPr marL="742950" lvl="2" indent="-342900">
              <a:lnSpc>
                <a:spcPct val="120000"/>
              </a:lnSpc>
              <a:buClr>
                <a:schemeClr val="hlink"/>
              </a:buClr>
              <a:buFontTx/>
              <a:buBlip>
                <a:blip r:embed="rId2"/>
              </a:buBlip>
              <a:defRPr/>
            </a:pPr>
            <a:r>
              <a:rPr lang="zh-CN" altLang="zh-CN" sz="2200" dirty="0">
                <a:latin typeface="+mj-ea"/>
                <a:ea typeface="+mj-ea"/>
                <a:sym typeface="Arial" pitchFamily="34" charset="0"/>
              </a:rPr>
              <a:t>for(int i=0</a:t>
            </a:r>
            <a:r>
              <a:rPr lang="en-US" altLang="zh-CN" sz="2200" dirty="0">
                <a:latin typeface="+mj-ea"/>
                <a:ea typeface="+mj-ea"/>
                <a:sym typeface="Arial" pitchFamily="34" charset="0"/>
              </a:rPr>
              <a:t>;</a:t>
            </a:r>
            <a:r>
              <a:rPr lang="zh-CN" altLang="zh-CN" sz="2200" dirty="0">
                <a:latin typeface="+mj-ea"/>
                <a:ea typeface="+mj-ea"/>
                <a:sym typeface="Arial" pitchFamily="34" charset="0"/>
              </a:rPr>
              <a:t> i&lt;2; i++)</a:t>
            </a:r>
          </a:p>
          <a:p>
            <a:pPr marL="742950" lvl="2" indent="-342900">
              <a:lnSpc>
                <a:spcPct val="120000"/>
              </a:lnSpc>
              <a:buClr>
                <a:schemeClr val="hlink"/>
              </a:buClr>
              <a:buFontTx/>
              <a:buBlip>
                <a:blip r:embed="rId2"/>
              </a:buBlip>
              <a:defRPr/>
            </a:pPr>
            <a:r>
              <a:rPr lang="zh-CN" altLang="zh-CN" sz="2200" dirty="0">
                <a:latin typeface="+mj-ea"/>
                <a:ea typeface="+mj-ea"/>
                <a:sym typeface="Arial" pitchFamily="34" charset="0"/>
              </a:rPr>
              <a:t> </a:t>
            </a:r>
            <a:r>
              <a:rPr lang="en-US" altLang="zh-CN" sz="2200" dirty="0">
                <a:latin typeface="+mj-ea"/>
                <a:ea typeface="+mj-ea"/>
                <a:sym typeface="Arial" pitchFamily="34" charset="0"/>
              </a:rPr>
              <a:t>     </a:t>
            </a:r>
            <a:r>
              <a:rPr lang="zh-CN" altLang="zh-CN" sz="2200" dirty="0">
                <a:latin typeface="+mj-ea"/>
                <a:ea typeface="+mj-ea"/>
                <a:sym typeface="Arial" pitchFamily="34" charset="0"/>
              </a:rPr>
              <a:t>for(int j=0; j&lt;3; j++) </a:t>
            </a:r>
          </a:p>
          <a:p>
            <a:pPr marL="742950" lvl="2" indent="-342900">
              <a:lnSpc>
                <a:spcPct val="120000"/>
              </a:lnSpc>
              <a:buClr>
                <a:schemeClr val="hlink"/>
              </a:buClr>
              <a:buFontTx/>
              <a:buBlip>
                <a:blip r:embed="rId2"/>
              </a:buBlip>
              <a:defRPr/>
            </a:pPr>
            <a:r>
              <a:rPr lang="zh-CN" altLang="zh-CN" sz="2200" dirty="0">
                <a:latin typeface="+mj-ea"/>
                <a:ea typeface="+mj-ea"/>
                <a:sym typeface="Arial" pitchFamily="34" charset="0"/>
              </a:rPr>
              <a:t>         </a:t>
            </a:r>
            <a:r>
              <a:rPr lang="en-US" altLang="zh-CN" sz="2200" dirty="0">
                <a:latin typeface="+mj-ea"/>
                <a:ea typeface="+mj-ea"/>
                <a:sym typeface="Arial" pitchFamily="34" charset="0"/>
              </a:rPr>
              <a:t>   </a:t>
            </a:r>
            <a:r>
              <a:rPr lang="zh-CN" altLang="zh-CN" sz="2200" dirty="0">
                <a:latin typeface="+mj-ea"/>
                <a:ea typeface="+mj-ea"/>
                <a:sym typeface="Arial" pitchFamily="34" charset="0"/>
              </a:rPr>
              <a:t>t[ i ][ j ] = 0;	</a:t>
            </a:r>
          </a:p>
          <a:p>
            <a:pPr marL="400050" indent="-400050">
              <a:lnSpc>
                <a:spcPct val="120000"/>
              </a:lnSpc>
              <a:buClr>
                <a:schemeClr val="hlink"/>
              </a:buClr>
              <a:buFont typeface="Wingdings 2" pitchFamily="18" charset="2"/>
              <a:buChar char="³"/>
              <a:defRPr/>
            </a:pPr>
            <a:endParaRPr lang="zh-CN" altLang="zh-CN" sz="2200" b="0" dirty="0">
              <a:latin typeface="+mj-ea"/>
              <a:ea typeface="+mj-ea"/>
            </a:endParaRPr>
          </a:p>
          <a:p>
            <a:pPr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1584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49" y="188913"/>
            <a:ext cx="3282949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例</a:t>
            </a:r>
            <a:r>
              <a:rPr lang="en-US" altLang="zh-CN" sz="2800" dirty="0">
                <a:latin typeface="+mj-ea"/>
                <a:ea typeface="+mj-ea"/>
              </a:rPr>
              <a:t>5 </a:t>
            </a:r>
            <a:r>
              <a:rPr lang="zh-CN" altLang="en-US" sz="2800" dirty="0">
                <a:latin typeface="+mj-ea"/>
                <a:ea typeface="+mj-ea"/>
              </a:rPr>
              <a:t>矩阵转置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endParaRPr lang="zh-CN" altLang="en-US" sz="2800" dirty="0"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5074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69141" y="2708920"/>
            <a:ext cx="8643938" cy="28755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zh-CN" sz="2400" dirty="0">
                <a:latin typeface="+mj-ea"/>
                <a:ea typeface="+mj-ea"/>
              </a:rPr>
              <a:t>将一个二维数组行和列的元素互换，存到另一个二维数组中。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解题分析：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两个二维数组 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a[2][3] 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和 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b[3][2]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0-1 , j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0-2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CC"/>
                </a:solidFill>
                <a:latin typeface="+mj-ea"/>
              </a:rPr>
              <a:t>b[j][</a:t>
            </a:r>
            <a:r>
              <a:rPr lang="en-US" altLang="zh-CN" sz="2400" dirty="0" err="1">
                <a:solidFill>
                  <a:srgbClr val="0000CC"/>
                </a:solidFill>
                <a:latin typeface="+mj-ea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+mj-ea"/>
              </a:rPr>
              <a:t>] = a[</a:t>
            </a:r>
            <a:r>
              <a:rPr lang="en-US" altLang="zh-CN" sz="2400" dirty="0" err="1">
                <a:solidFill>
                  <a:srgbClr val="0000CC"/>
                </a:solidFill>
                <a:latin typeface="+mj-ea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+mj-ea"/>
              </a:rPr>
              <a:t>][j]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辅助表格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08060" y="1484784"/>
          <a:ext cx="2035146" cy="1007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927100" imgH="457200" progId="Equation.3">
                  <p:embed/>
                </p:oleObj>
              </mc:Choice>
              <mc:Fallback>
                <p:oleObj name="公式" r:id="rId3" imgW="927100" imgH="457200" progId="Equation.3">
                  <p:embed/>
                  <p:pic>
                    <p:nvPicPr>
                      <p:cNvPr id="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0" y="1484784"/>
                        <a:ext cx="2035146" cy="10070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5365748" y="1199034"/>
          <a:ext cx="1510508" cy="155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98500" imgH="711200" progId="Equation.3">
                  <p:embed/>
                </p:oleObj>
              </mc:Choice>
              <mc:Fallback>
                <p:oleObj name="公式" r:id="rId5" imgW="698500" imgH="711200" progId="Equation.3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48" y="1199034"/>
                        <a:ext cx="1510508" cy="1551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>
            <a:spLocks noChangeArrowheads="1"/>
          </p:cNvSpPr>
          <p:nvPr/>
        </p:nvSpPr>
        <p:spPr bwMode="auto">
          <a:xfrm>
            <a:off x="3722685" y="1913409"/>
            <a:ext cx="1118895" cy="362926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5083"/>
              </p:ext>
            </p:extLst>
          </p:nvPr>
        </p:nvGraphicFramePr>
        <p:xfrm>
          <a:off x="5292080" y="3068960"/>
          <a:ext cx="3240088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0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00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39881"/>
              </p:ext>
            </p:extLst>
          </p:nvPr>
        </p:nvGraphicFramePr>
        <p:xfrm>
          <a:off x="5580112" y="4437112"/>
          <a:ext cx="1850457" cy="1630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6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   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84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7105" name="Picture 1" descr="C:\Users\yangliu\AppData\Roaming\Tencent\Users\7593973\QQ\WinTemp\RichOle\W0T5)`X`EMGCG]LXIEA[R[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8"/>
            <a:ext cx="58491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圆角矩形 2"/>
          <p:cNvSpPr/>
          <p:nvPr/>
        </p:nvSpPr>
        <p:spPr>
          <a:xfrm>
            <a:off x="1043608" y="2060848"/>
            <a:ext cx="6552728" cy="603524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               //</a:t>
            </a:r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的行和列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1050351" y="4509120"/>
            <a:ext cx="6552728" cy="504056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               //</a:t>
            </a:r>
            <a:r>
              <a:rPr lang="zh-CN" altLang="en-US" dirty="0"/>
              <a:t>矩阵</a:t>
            </a:r>
            <a:r>
              <a:rPr lang="en-US" altLang="zh-CN" dirty="0"/>
              <a:t>b</a:t>
            </a:r>
            <a:r>
              <a:rPr lang="zh-CN" altLang="en-US" dirty="0"/>
              <a:t>的行和列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979712" y="3107272"/>
            <a:ext cx="6552728" cy="324036"/>
          </a:xfrm>
          <a:prstGeom prst="roundRect">
            <a:avLst/>
          </a:prstGeom>
          <a:noFill/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//</a:t>
            </a:r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和矩阵</a:t>
            </a:r>
            <a:r>
              <a:rPr lang="en-US" altLang="zh-CN" dirty="0"/>
              <a:t>b</a:t>
            </a:r>
            <a:r>
              <a:rPr lang="zh-CN" altLang="en-US" dirty="0"/>
              <a:t>的行列互换</a:t>
            </a:r>
          </a:p>
        </p:txBody>
      </p:sp>
      <p:pic>
        <p:nvPicPr>
          <p:cNvPr id="47106" name="Picture 2" descr="C:\Users\yangliu\AppData\Roaming\Tencent\Users\7593973\QQ\WinTemp\RichOle\75AF9JBZQ5YN)CG_W{_}@9H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4761148"/>
            <a:ext cx="13620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107504" y="0"/>
            <a:ext cx="3744095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例</a:t>
            </a:r>
            <a:r>
              <a:rPr lang="en-US" altLang="zh-CN" sz="2800" dirty="0">
                <a:latin typeface="+mj-ea"/>
                <a:ea typeface="+mj-ea"/>
              </a:rPr>
              <a:t>6 </a:t>
            </a:r>
            <a:r>
              <a:rPr lang="zh-CN" altLang="en-US" sz="2800" dirty="0">
                <a:latin typeface="+mj-ea"/>
                <a:ea typeface="+mj-ea"/>
              </a:rPr>
              <a:t>二维数组求最值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5074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23849" y="981074"/>
            <a:ext cx="8643938" cy="540025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+mj-ea"/>
                <a:ea typeface="+mj-ea"/>
              </a:rPr>
              <a:t>有一个</a:t>
            </a:r>
            <a:r>
              <a:rPr lang="en-US" altLang="zh-CN" sz="2400" dirty="0">
                <a:latin typeface="+mj-ea"/>
                <a:ea typeface="+mj-ea"/>
              </a:rPr>
              <a:t>3×5</a:t>
            </a:r>
            <a:r>
              <a:rPr lang="zh-CN" altLang="en-US" sz="2400" dirty="0">
                <a:latin typeface="+mj-ea"/>
                <a:ea typeface="+mj-ea"/>
              </a:rPr>
              <a:t>的矩阵，要求编程序求出值最大的那个元素的值，以及其所在的行号和列号。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解题分析：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二维数组 </a:t>
            </a: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a[3][4] , </a:t>
            </a:r>
            <a:r>
              <a:rPr lang="en-US" altLang="zh-CN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Max = a[0][0];</a:t>
            </a:r>
          </a:p>
          <a:p>
            <a:pPr>
              <a:buFont typeface="Wingdings" pitchFamily="2" charset="2"/>
              <a:buChar char="l"/>
            </a:pP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for(</a:t>
            </a:r>
            <a:r>
              <a:rPr lang="en-US" altLang="zh-CN" dirty="0" err="1">
                <a:solidFill>
                  <a:srgbClr val="0000CC"/>
                </a:solidFill>
                <a:latin typeface="+mj-ea"/>
                <a:ea typeface="+mj-ea"/>
              </a:rPr>
              <a:t>int</a:t>
            </a: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 i=0;i&lt;3;i++){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   	for(int j=0;j&lt;5;j++) {   //</a:t>
            </a: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双重循环</a:t>
            </a:r>
            <a:endParaRPr lang="en-US" altLang="zh-CN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	   if(Max&lt; a[i][j])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	         Max = a[i][j]; //</a:t>
            </a: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修改标记量，保证是最大值 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	         </a:t>
            </a: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row = i; col = j;     //</a:t>
            </a:r>
            <a:r>
              <a:rPr lang="zh-CN" altLang="en-US" dirty="0">
                <a:solidFill>
                  <a:srgbClr val="0000CC"/>
                </a:solidFill>
                <a:latin typeface="+mj-ea"/>
                <a:ea typeface="+mj-ea"/>
              </a:rPr>
              <a:t>记录位置 </a:t>
            </a: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 }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CC"/>
                </a:solidFill>
                <a:latin typeface="+mj-ea"/>
                <a:ea typeface="+mj-ea"/>
              </a:rPr>
              <a:t>	} }</a:t>
            </a:r>
          </a:p>
        </p:txBody>
      </p:sp>
    </p:spTree>
    <p:extLst>
      <p:ext uri="{BB962C8B-B14F-4D97-AF65-F5344CB8AC3E}">
        <p14:creationId xmlns:p14="http://schemas.microsoft.com/office/powerpoint/2010/main" val="21819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19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pic>
        <p:nvPicPr>
          <p:cNvPr id="48131" name="Picture 3" descr="C:\Users\yangliu\AppData\Roaming\Tencent\Users\7593973\QQ\WinTemp\RichOle\`)[$A%4HTXG1KN%ZJM}{T{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6274337"/>
            <a:ext cx="24288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Users\yangliu\AppData\Roaming\Tencent\Users\7593973\QQ\WinTemp\RichOle\E~7WVW6FC6~PIHOP2$JJL]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" y="188640"/>
            <a:ext cx="9011074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49" y="188913"/>
            <a:ext cx="3282949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矩阵加法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endParaRPr lang="zh-CN" altLang="en-US" sz="2800" dirty="0"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5074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6250" y="1507408"/>
            <a:ext cx="8643938" cy="28755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两个同阶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3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*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4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的矩阵进行加法运算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解题分析：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两个二维数组 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a[3][4] 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和 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b[3][4]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，各个元素对应相加到数组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c[3][4]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0-2 , j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：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0-3</a:t>
            </a:r>
          </a:p>
          <a:p>
            <a:pPr>
              <a:buFont typeface="Wingdings" pitchFamily="2" charset="2"/>
              <a:buChar char="l"/>
            </a:pPr>
            <a:r>
              <a:rPr lang="en-US" altLang="zh-CN" sz="2400" dirty="0">
                <a:solidFill>
                  <a:srgbClr val="0000CC"/>
                </a:solidFill>
                <a:latin typeface="+mj-ea"/>
              </a:rPr>
              <a:t>c[i][j] = a[</a:t>
            </a:r>
            <a:r>
              <a:rPr lang="en-US" altLang="zh-CN" sz="2400" dirty="0" err="1">
                <a:solidFill>
                  <a:srgbClr val="0000CC"/>
                </a:solidFill>
                <a:latin typeface="+mj-ea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+mj-ea"/>
              </a:rPr>
              <a:t>][j]+b[</a:t>
            </a:r>
            <a:r>
              <a:rPr lang="en-US" altLang="zh-CN" sz="2400" dirty="0" err="1">
                <a:solidFill>
                  <a:srgbClr val="0000CC"/>
                </a:solidFill>
                <a:latin typeface="+mj-ea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+mj-ea"/>
              </a:rPr>
              <a:t>][j]</a:t>
            </a:r>
          </a:p>
        </p:txBody>
      </p:sp>
    </p:spTree>
    <p:extLst>
      <p:ext uri="{BB962C8B-B14F-4D97-AF65-F5344CB8AC3E}">
        <p14:creationId xmlns:p14="http://schemas.microsoft.com/office/powerpoint/2010/main" val="284809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49" y="188913"/>
            <a:ext cx="3282949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+mj-ea"/>
                <a:ea typeface="+mj-ea"/>
              </a:rPr>
              <a:t> </a:t>
            </a:r>
            <a:r>
              <a:rPr lang="zh-CN" altLang="en-US" sz="2800" dirty="0">
                <a:latin typeface="+mj-ea"/>
                <a:ea typeface="+mj-ea"/>
              </a:rPr>
              <a:t>矩阵乘法</a:t>
            </a:r>
            <a:r>
              <a:rPr lang="en-US" altLang="zh-CN" sz="2800" dirty="0">
                <a:latin typeface="+mj-ea"/>
                <a:ea typeface="+mj-ea"/>
              </a:rPr>
              <a:t> </a:t>
            </a:r>
            <a:endParaRPr lang="zh-CN" altLang="en-US" sz="2800" dirty="0"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507481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1124744"/>
            <a:ext cx="8643938" cy="287554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两个矩阵进行乘法法运算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m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行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列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矩阵和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k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行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列矩阵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相乘得到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m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行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列矩阵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C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其中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C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矩阵的一个元素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C[</a:t>
            </a:r>
            <a:r>
              <a:rPr lang="en-US" altLang="zh-CN" sz="2400" dirty="0" err="1">
                <a:solidFill>
                  <a:srgbClr val="0000CC"/>
                </a:solidFill>
                <a:latin typeface="+mj-ea"/>
                <a:ea typeface="+mj-ea"/>
              </a:rPr>
              <a:t>i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][j]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是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矩阵第</a:t>
            </a:r>
            <a:r>
              <a:rPr lang="en-US" altLang="zh-CN" sz="2400" dirty="0" err="1">
                <a:solidFill>
                  <a:srgbClr val="0000CC"/>
                </a:solidFill>
                <a:latin typeface="+mj-ea"/>
                <a:ea typeface="+mj-ea"/>
              </a:rPr>
              <a:t>i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行每个元素和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B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矩阵第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j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列每个元素对应相乘的和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解题分析：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两个二维数组 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a[3][4] 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和 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b[4][5]</a:t>
            </a: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，各个元素对应相加到数组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c[3][5]</a:t>
            </a:r>
          </a:p>
          <a:p>
            <a:pPr>
              <a:buFont typeface="Wingdings" pitchFamily="2" charset="2"/>
              <a:buChar char="l"/>
            </a:pPr>
            <a:r>
              <a:rPr lang="zh-CN" altLang="en-US" sz="2400" dirty="0">
                <a:solidFill>
                  <a:srgbClr val="0000CC"/>
                </a:solidFill>
                <a:latin typeface="+mj-ea"/>
                <a:ea typeface="+mj-ea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latin typeface="+mj-ea"/>
                <a:ea typeface="+mj-ea"/>
              </a:rPr>
              <a:t>c[1][2]=a[1][0]*b[0][2]+</a:t>
            </a:r>
            <a:r>
              <a:rPr lang="en-US" altLang="zh-CN" sz="2400" dirty="0">
                <a:solidFill>
                  <a:srgbClr val="0000CC"/>
                </a:solidFill>
                <a:latin typeface="+mj-ea"/>
              </a:rPr>
              <a:t> a[1][1]*b[1][2]+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  <a:latin typeface="+mj-ea"/>
              </a:rPr>
              <a:t>                 a[1][2]*b[2][2]+ a[1][3]*b[3][2]</a:t>
            </a:r>
            <a:endParaRPr lang="en-US" altLang="zh-CN" sz="2400" dirty="0">
              <a:solidFill>
                <a:srgbClr val="0000CC"/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0000CC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01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179512" y="188913"/>
            <a:ext cx="89644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问题的引入</a:t>
            </a:r>
            <a:endParaRPr lang="en-US" altLang="zh-CN" sz="2800" dirty="0">
              <a:latin typeface="+mj-ea"/>
              <a:ea typeface="+mj-ea"/>
            </a:endParaRPr>
          </a:p>
          <a:p>
            <a:pPr eaLnBrk="1" hangingPunct="1"/>
            <a:r>
              <a:rPr lang="en-US" altLang="zh-CN" sz="2800" dirty="0">
                <a:latin typeface="+mj-ea"/>
                <a:ea typeface="+mj-ea"/>
              </a:rPr>
              <a:t>	——</a:t>
            </a:r>
            <a:r>
              <a:rPr lang="zh-CN" altLang="en-US" sz="2800" dirty="0">
                <a:latin typeface="+mj-ea"/>
                <a:ea typeface="+mj-ea"/>
              </a:rPr>
              <a:t>输入</a:t>
            </a:r>
            <a:r>
              <a:rPr lang="en-US" altLang="zh-CN" sz="2800" dirty="0">
                <a:latin typeface="+mj-ea"/>
                <a:ea typeface="+mj-ea"/>
              </a:rPr>
              <a:t>100</a:t>
            </a:r>
            <a:r>
              <a:rPr lang="zh-CN" altLang="en-US" sz="2800" dirty="0">
                <a:latin typeface="+mj-ea"/>
                <a:ea typeface="+mj-ea"/>
              </a:rPr>
              <a:t>个成绩，输出平均值、最高分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981075"/>
            <a:ext cx="7488238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+mj-ea"/>
                <a:ea typeface="+mj-ea"/>
              </a:rPr>
              <a:t>多个变量要同时存储和处理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endParaRPr lang="en-US" altLang="zh-CN" sz="2400" dirty="0">
              <a:latin typeface="+mj-ea"/>
              <a:ea typeface="+mj-ea"/>
            </a:endParaRPr>
          </a:p>
        </p:txBody>
      </p:sp>
      <p:sp>
        <p:nvSpPr>
          <p:cNvPr id="13349" name="TextBox 3"/>
          <p:cNvSpPr txBox="1">
            <a:spLocks noChangeArrowheads="1"/>
          </p:cNvSpPr>
          <p:nvPr/>
        </p:nvSpPr>
        <p:spPr bwMode="auto">
          <a:xfrm>
            <a:off x="467544" y="1564244"/>
            <a:ext cx="7488832" cy="31393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int s1,s2,s3,……,s100 ;</a:t>
            </a:r>
          </a:p>
          <a:p>
            <a:pPr eaLnBrk="1" hangingPunct="1"/>
            <a:r>
              <a:rPr lang="en-US" altLang="zh-CN" sz="2200" dirty="0" err="1">
                <a:latin typeface="+mj-ea"/>
                <a:ea typeface="+mj-ea"/>
              </a:rPr>
              <a:t>cin</a:t>
            </a:r>
            <a:r>
              <a:rPr lang="en-US" altLang="zh-CN" sz="2200" dirty="0">
                <a:latin typeface="+mj-ea"/>
                <a:ea typeface="+mj-ea"/>
              </a:rPr>
              <a:t> &gt;&gt; s1 &gt;&gt; s2 &gt;&gt; s3 &gt;&gt; s4 &gt;&gt; …… &gt;&gt; s100 ;</a:t>
            </a:r>
          </a:p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float average = (s1 + s2 + s3+ …… + s100 ) / 100 ;</a:t>
            </a:r>
          </a:p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int max = s1 ;</a:t>
            </a:r>
          </a:p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if(max &lt;= s2 ) max = s2 ;</a:t>
            </a:r>
          </a:p>
          <a:p>
            <a:pPr eaLnBrk="1" hangingPunct="1"/>
            <a:r>
              <a:rPr lang="en-US" altLang="zh-CN" sz="2200" dirty="0">
                <a:latin typeface="+mj-ea"/>
              </a:rPr>
              <a:t>if(max &lt;= s3 ) max = s3 ;</a:t>
            </a:r>
          </a:p>
          <a:p>
            <a:pPr eaLnBrk="1" hangingPunct="1"/>
            <a:r>
              <a:rPr lang="en-US" altLang="zh-CN" sz="2200" dirty="0">
                <a:latin typeface="+mj-ea"/>
                <a:ea typeface="+mj-ea"/>
              </a:rPr>
              <a:t>……</a:t>
            </a:r>
          </a:p>
          <a:p>
            <a:pPr eaLnBrk="1" hangingPunct="1"/>
            <a:r>
              <a:rPr lang="en-US" altLang="zh-CN" sz="2200" dirty="0">
                <a:latin typeface="+mj-ea"/>
              </a:rPr>
              <a:t>if(max &lt;= s100 ) max = s100 ;</a:t>
            </a:r>
          </a:p>
          <a:p>
            <a:pPr eaLnBrk="1" hangingPunct="1"/>
            <a:r>
              <a:rPr lang="en-US" altLang="zh-CN" sz="2200" dirty="0" err="1">
                <a:latin typeface="+mj-ea"/>
                <a:ea typeface="+mj-ea"/>
              </a:rPr>
              <a:t>cout</a:t>
            </a:r>
            <a:r>
              <a:rPr lang="en-US" altLang="zh-CN" sz="2200" dirty="0">
                <a:latin typeface="+mj-ea"/>
                <a:ea typeface="+mj-ea"/>
              </a:rPr>
              <a:t> &lt;&lt; average &lt;&lt; ‘\t’ &lt;&lt; max &lt;&lt; </a:t>
            </a:r>
            <a:r>
              <a:rPr lang="en-US" altLang="zh-CN" sz="2200" dirty="0" err="1">
                <a:latin typeface="+mj-ea"/>
                <a:ea typeface="+mj-ea"/>
              </a:rPr>
              <a:t>endl</a:t>
            </a:r>
            <a:r>
              <a:rPr lang="en-US" altLang="zh-CN" sz="2200" dirty="0">
                <a:latin typeface="+mj-ea"/>
                <a:ea typeface="+mj-ea"/>
              </a:rPr>
              <a:t>;</a:t>
            </a:r>
          </a:p>
        </p:txBody>
      </p:sp>
      <p:sp>
        <p:nvSpPr>
          <p:cNvPr id="13350" name="TextBox 9"/>
          <p:cNvSpPr txBox="1">
            <a:spLocks noChangeArrowheads="1"/>
          </p:cNvSpPr>
          <p:nvPr/>
        </p:nvSpPr>
        <p:spPr bwMode="auto">
          <a:xfrm>
            <a:off x="368444" y="5447447"/>
            <a:ext cx="6867851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sz="2400" dirty="0">
                <a:latin typeface="+mj-ea"/>
                <a:ea typeface="+mj-ea"/>
              </a:rPr>
              <a:t>int 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a[100] </a:t>
            </a:r>
            <a:r>
              <a:rPr lang="en-US" altLang="zh-CN" sz="2400" dirty="0">
                <a:latin typeface="+mj-ea"/>
                <a:ea typeface="+mj-ea"/>
              </a:rPr>
              <a:t>; float average; int max ;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23850" y="4920669"/>
            <a:ext cx="3599062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+mj-ea"/>
                <a:ea typeface="+mj-ea"/>
              </a:rPr>
              <a:t>批量数据组织</a:t>
            </a:r>
            <a:r>
              <a:rPr lang="en-US" altLang="zh-CN" sz="2400" dirty="0">
                <a:latin typeface="+mj-ea"/>
                <a:ea typeface="+mj-ea"/>
              </a:rPr>
              <a:t>——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数组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 txBox="1">
            <a:spLocks noChangeArrowheads="1"/>
          </p:cNvSpPr>
          <p:nvPr/>
        </p:nvSpPr>
        <p:spPr bwMode="auto">
          <a:xfrm>
            <a:off x="179512" y="188913"/>
            <a:ext cx="89644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练习</a:t>
            </a:r>
            <a:r>
              <a:rPr lang="en-US" altLang="zh-CN" sz="2800" dirty="0">
                <a:latin typeface="+mj-ea"/>
                <a:ea typeface="+mj-ea"/>
              </a:rPr>
              <a:t>——</a:t>
            </a:r>
            <a:r>
              <a:rPr lang="zh-CN" altLang="en-US" sz="2800" dirty="0">
                <a:latin typeface="+mj-ea"/>
                <a:ea typeface="+mj-ea"/>
              </a:rPr>
              <a:t>依次输入</a:t>
            </a:r>
            <a:r>
              <a:rPr lang="en-US" altLang="zh-CN" sz="2800" dirty="0">
                <a:latin typeface="+mj-ea"/>
                <a:ea typeface="+mj-ea"/>
              </a:rPr>
              <a:t>n</a:t>
            </a:r>
            <a:r>
              <a:rPr lang="zh-CN" altLang="en-US" sz="2800" dirty="0">
                <a:latin typeface="+mj-ea"/>
                <a:ea typeface="+mj-ea"/>
              </a:rPr>
              <a:t>个队员的三个科目的成绩，求出每个队员的平均成绩以及每个科目的平均成绩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EF7E651-74FF-496B-B9DA-D2FDE464E870}"/>
              </a:ext>
            </a:extLst>
          </p:cNvPr>
          <p:cNvSpPr txBox="1"/>
          <p:nvPr/>
        </p:nvSpPr>
        <p:spPr>
          <a:xfrm>
            <a:off x="467544" y="1268760"/>
            <a:ext cx="7920880" cy="4412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+mj-ea"/>
                <a:ea typeface="+mj-ea"/>
              </a:rPr>
              <a:t>解题思路：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输入整数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400" dirty="0">
                <a:latin typeface="+mj-ea"/>
                <a:ea typeface="+mj-ea"/>
              </a:rPr>
              <a:t>定义一个</a:t>
            </a:r>
            <a:r>
              <a:rPr lang="en-US" altLang="zh-CN" sz="2400" dirty="0">
                <a:latin typeface="+mj-ea"/>
                <a:ea typeface="+mj-ea"/>
              </a:rPr>
              <a:t>int [N][3]</a:t>
            </a:r>
            <a:r>
              <a:rPr lang="zh-CN" altLang="en-US" sz="2400" dirty="0">
                <a:latin typeface="+mj-ea"/>
                <a:ea typeface="+mj-ea"/>
              </a:rPr>
              <a:t>的二维数组，保证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比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大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输入</a:t>
            </a:r>
            <a:r>
              <a:rPr lang="en-US" altLang="zh-CN" sz="2400" dirty="0">
                <a:latin typeface="+mj-ea"/>
                <a:ea typeface="+mj-ea"/>
              </a:rPr>
              <a:t>n</a:t>
            </a:r>
            <a:r>
              <a:rPr lang="zh-CN" altLang="en-US" sz="2400" dirty="0">
                <a:latin typeface="+mj-ea"/>
                <a:ea typeface="+mj-ea"/>
              </a:rPr>
              <a:t>*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个数据到数组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按行计算每个队员的平均成绩，并输出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按列计算每门科目的平均成绩，并输出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2857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>
          <a:xfrm>
            <a:off x="179388" y="243539"/>
            <a:ext cx="8785100" cy="4953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练习</a:t>
            </a:r>
          </a:p>
        </p:txBody>
      </p:sp>
      <p:sp>
        <p:nvSpPr>
          <p:cNvPr id="29699" name="日期占位符 2"/>
          <p:cNvSpPr txBox="1">
            <a:spLocks noGrp="1"/>
          </p:cNvSpPr>
          <p:nvPr/>
        </p:nvSpPr>
        <p:spPr bwMode="auto">
          <a:xfrm>
            <a:off x="179388" y="62865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E7B7345-065A-4BC0-8921-55633346E8A2}" type="datetime1">
              <a:rPr lang="zh-CN" altLang="en-US"/>
              <a:pPr eaLnBrk="1" hangingPunct="1"/>
              <a:t>2024/10/23</a:t>
            </a:fld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1052513"/>
            <a:ext cx="8424863" cy="4991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编写程序，输出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n(1&lt;=n&lt;10)</a:t>
            </a: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层正方形图案。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正方形图案最外层是第一层，每层用的数字和层数相同。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样例输入：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3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样例输出：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1 1 1 1 1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1 2 2 2 1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1 2 3 2 1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1 2 2 2 1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1 1 1 1 1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491880" y="3212976"/>
          <a:ext cx="282014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40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4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35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4067945" y="3548388"/>
          <a:ext cx="1656183" cy="1104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4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644008" y="3933056"/>
            <a:ext cx="504056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0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/>
              <a:t>二维数组小结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3318" name="矩形 1"/>
          <p:cNvSpPr>
            <a:spLocks noChangeArrowheads="1"/>
          </p:cNvSpPr>
          <p:nvPr/>
        </p:nvSpPr>
        <p:spPr bwMode="auto">
          <a:xfrm>
            <a:off x="323850" y="1052513"/>
            <a:ext cx="8424863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二维数组：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n</a:t>
            </a: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行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m</a:t>
            </a: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列的表格，按行存放</a:t>
            </a:r>
            <a:endParaRPr lang="en-US" altLang="zh-CN" sz="2400" dirty="0">
              <a:latin typeface="新宋体" pitchFamily="49" charset="-122"/>
              <a:ea typeface="新宋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声明：类型符 数组名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[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RowSIZE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][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ColSIZE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]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const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int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RowSIZE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 = 10;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const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int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ColSIZE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 = 10;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float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StuScore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[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RowSIZE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 ][ </a:t>
            </a:r>
            <a:r>
              <a:rPr lang="en-US" altLang="zh-CN" sz="2400" dirty="0" err="1">
                <a:latin typeface="新宋体" pitchFamily="49" charset="-122"/>
                <a:ea typeface="新宋体" pitchFamily="49" charset="-122"/>
              </a:rPr>
              <a:t>ColSIZE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] ;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数组元素的引用：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数组名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[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行下标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 ][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列下标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 ]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row</a:t>
            </a: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：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0 -- RowSIZE-1</a:t>
            </a: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， 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col</a:t>
            </a: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：</a:t>
            </a:r>
            <a:r>
              <a:rPr lang="en-US" altLang="zh-CN" sz="2400" dirty="0">
                <a:latin typeface="新宋体" pitchFamily="49" charset="-122"/>
                <a:ea typeface="新宋体" pitchFamily="49" charset="-122"/>
              </a:rPr>
              <a:t>0 -- ColSIZE-1</a:t>
            </a:r>
            <a:endParaRPr lang="zh-CN" altLang="en-US" sz="2400" dirty="0">
              <a:latin typeface="新宋体" pitchFamily="49" charset="-122"/>
              <a:ea typeface="新宋体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400" dirty="0">
                <a:latin typeface="新宋体" pitchFamily="49" charset="-122"/>
                <a:ea typeface="新宋体" pitchFamily="49" charset="-122"/>
              </a:rPr>
              <a:t>二维数组遍历：</a:t>
            </a:r>
            <a:endParaRPr lang="en-US" altLang="zh-CN" sz="2400" dirty="0">
              <a:latin typeface="新宋体" pitchFamily="49" charset="-122"/>
              <a:ea typeface="新宋体" pitchFamily="49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771800" y="4480033"/>
            <a:ext cx="6119812" cy="2282715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for(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int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 i=0;i&lt;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row;i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++) </a:t>
            </a:r>
            <a:r>
              <a:rPr lang="en-US" altLang="zh-CN" sz="2000" b="1" dirty="0">
                <a:latin typeface="新宋体" pitchFamily="49" charset="-122"/>
                <a:ea typeface="新宋体" pitchFamily="49" charset="-122"/>
              </a:rPr>
              <a:t>{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新宋体" pitchFamily="49" charset="-122"/>
                <a:ea typeface="新宋体" pitchFamily="49" charset="-122"/>
              </a:rPr>
              <a:t>   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for(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int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 j=0;j&lt;</a:t>
            </a:r>
            <a:r>
              <a:rPr lang="en-US" altLang="zh-CN" sz="2000" b="1" dirty="0" err="1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col;j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新宋体" pitchFamily="49" charset="-122"/>
                <a:ea typeface="新宋体" pitchFamily="49" charset="-122"/>
              </a:rPr>
              <a:t>++)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新宋体" pitchFamily="49" charset="-122"/>
                <a:ea typeface="新宋体" pitchFamily="49" charset="-122"/>
              </a:rPr>
              <a:t>    { </a:t>
            </a:r>
            <a:r>
              <a:rPr lang="en-US" altLang="zh-CN" sz="2000" b="1" dirty="0" err="1">
                <a:latin typeface="新宋体" pitchFamily="49" charset="-122"/>
                <a:ea typeface="新宋体" pitchFamily="49" charset="-122"/>
              </a:rPr>
              <a:t>cout</a:t>
            </a:r>
            <a:r>
              <a:rPr lang="en-US" altLang="zh-CN" sz="2000" b="1" dirty="0">
                <a:latin typeface="新宋体" pitchFamily="49" charset="-122"/>
                <a:ea typeface="新宋体" pitchFamily="49" charset="-122"/>
              </a:rPr>
              <a:t> &lt;&lt; </a:t>
            </a:r>
            <a:r>
              <a:rPr lang="en-US" altLang="zh-CN" sz="2000" b="1" dirty="0" err="1">
                <a:latin typeface="新宋体" pitchFamily="49" charset="-122"/>
                <a:ea typeface="新宋体" pitchFamily="49" charset="-122"/>
              </a:rPr>
              <a:t>StuScore</a:t>
            </a:r>
            <a:r>
              <a:rPr lang="en-US" altLang="zh-CN" sz="2000" b="1" dirty="0">
                <a:latin typeface="新宋体" pitchFamily="49" charset="-122"/>
                <a:ea typeface="新宋体" pitchFamily="49" charset="-122"/>
              </a:rPr>
              <a:t>[i][j] &lt;&lt; “ “;}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新宋体" pitchFamily="49" charset="-122"/>
                <a:ea typeface="新宋体" pitchFamily="49" charset="-122"/>
              </a:rPr>
              <a:t>   </a:t>
            </a:r>
            <a:r>
              <a:rPr lang="en-US" altLang="zh-CN" sz="2000" b="1" dirty="0" err="1">
                <a:latin typeface="新宋体" pitchFamily="49" charset="-122"/>
                <a:ea typeface="新宋体" pitchFamily="49" charset="-122"/>
              </a:rPr>
              <a:t>cout</a:t>
            </a:r>
            <a:r>
              <a:rPr lang="en-US" altLang="zh-CN" sz="2000" b="1" dirty="0">
                <a:latin typeface="新宋体" pitchFamily="49" charset="-122"/>
                <a:ea typeface="新宋体" pitchFamily="49" charset="-122"/>
              </a:rPr>
              <a:t> &lt;&lt; </a:t>
            </a:r>
            <a:r>
              <a:rPr lang="en-US" altLang="zh-CN" sz="2000" b="1" dirty="0" err="1">
                <a:latin typeface="新宋体" pitchFamily="49" charset="-122"/>
                <a:ea typeface="新宋体" pitchFamily="49" charset="-122"/>
              </a:rPr>
              <a:t>endl</a:t>
            </a:r>
            <a:r>
              <a:rPr lang="en-US" altLang="zh-CN" sz="2000" b="1" dirty="0">
                <a:latin typeface="新宋体" pitchFamily="49" charset="-122"/>
                <a:ea typeface="新宋体" pitchFamily="49" charset="-122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新宋体" pitchFamily="49" charset="-122"/>
                <a:ea typeface="新宋体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159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build="p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165576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小结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39552" y="1124744"/>
            <a:ext cx="8064896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一维数组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二维数组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运用一维数组和二维数组解决问题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扩展多维数组（课后自主学习）</a:t>
            </a:r>
            <a:endParaRPr lang="zh-CN" altLang="zh-CN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2216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165576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数组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39552" y="1124744"/>
            <a:ext cx="8064896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掌握一维数组和二维数组的基本概念和用法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运用一维数组和二维数组解决问题</a:t>
            </a:r>
            <a:endParaRPr lang="zh-CN" altLang="zh-CN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1655763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数组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539552" y="1124744"/>
            <a:ext cx="8064896" cy="471487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数组是一组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在内存中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连续存放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的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同类型</a:t>
            </a: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数据的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集合</a:t>
            </a: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同名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：每一个元素都有同一个名字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		——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数组名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，如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有序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：在内存中连续存放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		——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下标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表示位置，包含在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[]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中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同类型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：</a:t>
            </a: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每个元素都属于同一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种</a:t>
            </a: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数据类型</a:t>
            </a:r>
            <a:endParaRPr lang="en-US" altLang="zh-CN" sz="24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如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int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用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数组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名</a:t>
            </a: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和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下标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唯一</a:t>
            </a:r>
            <a:r>
              <a:rPr lang="zh-CN" altLang="zh-CN" sz="2400" dirty="0">
                <a:solidFill>
                  <a:schemeClr val="tx1"/>
                </a:solidFill>
                <a:latin typeface="+mj-ea"/>
                <a:ea typeface="+mj-ea"/>
              </a:rPr>
              <a:t>确定数组中的</a:t>
            </a:r>
            <a:r>
              <a:rPr lang="zh-CN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元素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		</a:t>
            </a:r>
            <a:r>
              <a:rPr lang="zh-CN" altLang="en-US" sz="2400" dirty="0">
                <a:solidFill>
                  <a:schemeClr val="tx1"/>
                </a:solidFill>
                <a:latin typeface="+mj-ea"/>
                <a:ea typeface="+mj-ea"/>
              </a:rPr>
              <a:t>如</a:t>
            </a:r>
            <a:r>
              <a:rPr lang="en-US" altLang="zh-CN" sz="2400" dirty="0">
                <a:solidFill>
                  <a:schemeClr val="tx1"/>
                </a:solidFill>
                <a:latin typeface="+mj-ea"/>
                <a:ea typeface="+mj-ea"/>
              </a:rPr>
              <a:t>a[0]</a:t>
            </a:r>
            <a:endParaRPr lang="zh-CN" altLang="zh-CN" sz="24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1" name="Picture 3" descr="F:\C++程序设计\tu\tu\图5.1.tif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8"/>
          <a:stretch/>
        </p:blipFill>
        <p:spPr bwMode="auto">
          <a:xfrm>
            <a:off x="7308304" y="1628800"/>
            <a:ext cx="1619672" cy="48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658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273598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定义一维数组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196752"/>
            <a:ext cx="7388870" cy="4446811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dirty="0">
                <a:latin typeface="+mj-ea"/>
                <a:ea typeface="+mj-ea"/>
              </a:rPr>
              <a:t>定义一维数组的一般形式为：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>
                <a:latin typeface="+mj-ea"/>
                <a:ea typeface="+mj-ea"/>
              </a:rPr>
              <a:t>   </a:t>
            </a:r>
            <a:r>
              <a:rPr lang="zh-CN" altLang="zh-CN" sz="2400" dirty="0">
                <a:latin typeface="+mj-ea"/>
                <a:ea typeface="+mj-ea"/>
              </a:rPr>
              <a:t>类型</a:t>
            </a:r>
            <a:r>
              <a:rPr lang="zh-CN" altLang="en-US" sz="2400" dirty="0">
                <a:latin typeface="+mj-ea"/>
                <a:ea typeface="+mj-ea"/>
              </a:rPr>
              <a:t>标识</a:t>
            </a:r>
            <a:r>
              <a:rPr lang="zh-CN" altLang="zh-CN" sz="2400" dirty="0">
                <a:latin typeface="+mj-ea"/>
                <a:ea typeface="+mj-ea"/>
              </a:rPr>
              <a:t>符</a:t>
            </a:r>
            <a:r>
              <a:rPr lang="en-US" altLang="zh-CN" sz="2400" dirty="0">
                <a:latin typeface="+mj-ea"/>
                <a:ea typeface="+mj-ea"/>
              </a:rPr>
              <a:t>  </a:t>
            </a:r>
            <a:r>
              <a:rPr lang="zh-CN" altLang="zh-CN" sz="2400" dirty="0">
                <a:latin typeface="+mj-ea"/>
                <a:ea typeface="+mj-ea"/>
              </a:rPr>
              <a:t>数组名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[</a:t>
            </a:r>
            <a:r>
              <a:rPr lang="zh-CN" altLang="en-US" sz="2400" dirty="0">
                <a:latin typeface="+mj-ea"/>
                <a:ea typeface="+mj-ea"/>
              </a:rPr>
              <a:t>大小</a:t>
            </a:r>
            <a:r>
              <a:rPr lang="en-US" altLang="zh-CN" sz="2400" b="1" dirty="0">
                <a:solidFill>
                  <a:srgbClr val="FF0000"/>
                </a:solidFill>
                <a:latin typeface="+mj-ea"/>
                <a:ea typeface="+mj-ea"/>
              </a:rPr>
              <a:t>]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</a:p>
          <a:p>
            <a:r>
              <a:rPr lang="zh-CN" altLang="en-US" sz="2400" dirty="0">
                <a:latin typeface="+mj-ea"/>
                <a:ea typeface="+mj-ea"/>
              </a:rPr>
              <a:t>大小为</a:t>
            </a:r>
            <a:r>
              <a:rPr lang="zh-CN" altLang="en-US" sz="2400" dirty="0">
                <a:solidFill>
                  <a:srgbClr val="FF3300"/>
                </a:solidFill>
                <a:latin typeface="+mj-ea"/>
                <a:ea typeface="+mj-ea"/>
              </a:rPr>
              <a:t>整型表达式</a:t>
            </a:r>
            <a:r>
              <a:rPr lang="zh-CN" altLang="en-US" sz="2400" dirty="0">
                <a:latin typeface="+mj-ea"/>
                <a:ea typeface="+mj-ea"/>
              </a:rPr>
              <a:t>；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buNone/>
            </a:pPr>
            <a:r>
              <a:rPr lang="en-US" altLang="zh-CN" sz="2400" dirty="0">
                <a:latin typeface="+mj-ea"/>
                <a:ea typeface="+mj-ea"/>
              </a:rPr>
              <a:t>  </a:t>
            </a:r>
            <a:r>
              <a:rPr lang="en-US" altLang="zh-CN" sz="2800" dirty="0" err="1">
                <a:latin typeface="Axure Handwriting" pitchFamily="34" charset="0"/>
                <a:ea typeface="+mj-ea"/>
              </a:rPr>
              <a:t>const</a:t>
            </a:r>
            <a:r>
              <a:rPr lang="en-US" altLang="zh-CN" sz="2800" dirty="0">
                <a:latin typeface="Axure Handwriting" pitchFamily="34" charset="0"/>
                <a:ea typeface="+mj-ea"/>
              </a:rPr>
              <a:t> </a:t>
            </a:r>
            <a:r>
              <a:rPr lang="en-US" altLang="zh-CN" sz="2800" dirty="0" err="1">
                <a:latin typeface="Axure Handwriting" pitchFamily="34" charset="0"/>
                <a:ea typeface="+mj-ea"/>
              </a:rPr>
              <a:t>int</a:t>
            </a:r>
            <a:r>
              <a:rPr lang="en-US" altLang="zh-CN" sz="2800" dirty="0">
                <a:latin typeface="Axure Handwriting" pitchFamily="34" charset="0"/>
                <a:ea typeface="+mj-ea"/>
              </a:rPr>
              <a:t> size = 10;</a:t>
            </a:r>
          </a:p>
          <a:p>
            <a:pPr>
              <a:buFont typeface="Wingdings" pitchFamily="2" charset="2"/>
              <a:buNone/>
            </a:pPr>
            <a:r>
              <a:rPr lang="zh-CN" altLang="en-US" sz="2400" dirty="0">
                <a:latin typeface="Axure Handwriting" pitchFamily="34" charset="0"/>
                <a:ea typeface="+mj-ea"/>
              </a:rPr>
              <a:t>  </a:t>
            </a:r>
            <a:r>
              <a:rPr lang="en-US" altLang="zh-CN" sz="2800" dirty="0" err="1">
                <a:latin typeface="Axure Handwriting" pitchFamily="34" charset="0"/>
                <a:ea typeface="+mj-ea"/>
              </a:rPr>
              <a:t>int</a:t>
            </a:r>
            <a:r>
              <a:rPr lang="en-US" altLang="zh-CN" sz="2800" dirty="0">
                <a:latin typeface="Axure Handwriting" pitchFamily="34" charset="0"/>
                <a:ea typeface="+mj-ea"/>
              </a:rPr>
              <a:t>   a [ size ];</a:t>
            </a:r>
          </a:p>
          <a:p>
            <a:endParaRPr lang="zh-CN" altLang="zh-CN" sz="2400" dirty="0">
              <a:latin typeface="+mj-ea"/>
              <a:ea typeface="+mj-ea"/>
            </a:endParaRPr>
          </a:p>
        </p:txBody>
      </p:sp>
      <p:grpSp>
        <p:nvGrpSpPr>
          <p:cNvPr id="8" name="组合 7"/>
          <p:cNvGrpSpPr>
            <a:grpSpLocks/>
          </p:cNvGrpSpPr>
          <p:nvPr/>
        </p:nvGrpSpPr>
        <p:grpSpPr bwMode="auto">
          <a:xfrm>
            <a:off x="1597248" y="3689148"/>
            <a:ext cx="5740513" cy="1471666"/>
            <a:chOff x="-526701" y="5054660"/>
            <a:chExt cx="5741441" cy="1470219"/>
          </a:xfrm>
        </p:grpSpPr>
        <p:sp>
          <p:nvSpPr>
            <p:cNvPr id="9" name="流程图: 过程 3"/>
            <p:cNvSpPr>
              <a:spLocks noChangeArrowheads="1"/>
            </p:cNvSpPr>
            <p:nvPr/>
          </p:nvSpPr>
          <p:spPr bwMode="auto">
            <a:xfrm>
              <a:off x="-526701" y="5054660"/>
              <a:ext cx="285750" cy="454059"/>
            </a:xfrm>
            <a:prstGeom prst="flowChartProcess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0" name="圆角矩形标注 4"/>
            <p:cNvSpPr>
              <a:spLocks noChangeArrowheads="1"/>
            </p:cNvSpPr>
            <p:nvPr/>
          </p:nvSpPr>
          <p:spPr bwMode="auto">
            <a:xfrm>
              <a:off x="3285927" y="5881941"/>
              <a:ext cx="1928813" cy="642938"/>
            </a:xfrm>
            <a:prstGeom prst="wedgeRoundRectCallout">
              <a:avLst>
                <a:gd name="adj1" fmla="val -238269"/>
                <a:gd name="adj2" fmla="val -111562"/>
                <a:gd name="adj3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zh-CN" altLang="zh-CN" sz="3000" dirty="0">
                  <a:solidFill>
                    <a:srgbClr val="FF0000"/>
                  </a:solidFill>
                  <a:latin typeface="+mj-ea"/>
                  <a:ea typeface="+mj-ea"/>
                </a:rPr>
                <a:t>数组名</a:t>
              </a:r>
              <a:endParaRPr lang="zh-CN" altLang="en-US" sz="300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2116907" y="3660794"/>
            <a:ext cx="3692175" cy="666444"/>
            <a:chOff x="2420353" y="3801346"/>
            <a:chExt cx="3692067" cy="666854"/>
          </a:xfrm>
        </p:grpSpPr>
        <p:sp>
          <p:nvSpPr>
            <p:cNvPr id="12" name="流程图: 过程 6"/>
            <p:cNvSpPr>
              <a:spLocks noChangeArrowheads="1"/>
            </p:cNvSpPr>
            <p:nvPr/>
          </p:nvSpPr>
          <p:spPr bwMode="auto">
            <a:xfrm>
              <a:off x="2420353" y="3801346"/>
              <a:ext cx="720059" cy="451606"/>
            </a:xfrm>
            <a:prstGeom prst="flowChartProcess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latin typeface="+mj-ea"/>
                <a:ea typeface="+mj-ea"/>
              </a:endParaRPr>
            </a:p>
          </p:txBody>
        </p:sp>
        <p:sp>
          <p:nvSpPr>
            <p:cNvPr id="13" name="圆角矩形标注 7"/>
            <p:cNvSpPr>
              <a:spLocks noChangeArrowheads="1"/>
            </p:cNvSpPr>
            <p:nvPr/>
          </p:nvSpPr>
          <p:spPr bwMode="auto">
            <a:xfrm>
              <a:off x="4383151" y="3825263"/>
              <a:ext cx="1729269" cy="642937"/>
            </a:xfrm>
            <a:prstGeom prst="wedgeRoundRectCallout">
              <a:avLst>
                <a:gd name="adj1" fmla="val -117155"/>
                <a:gd name="adj2" fmla="val -31965"/>
                <a:gd name="adj3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zh-CN" altLang="zh-CN" sz="3000" dirty="0">
                  <a:solidFill>
                    <a:srgbClr val="FF0000"/>
                  </a:solidFill>
                  <a:latin typeface="+mj-ea"/>
                  <a:ea typeface="+mj-ea"/>
                </a:rPr>
                <a:t>数组</a:t>
              </a:r>
              <a:r>
                <a:rPr lang="zh-CN" altLang="en-US" sz="3000" dirty="0">
                  <a:solidFill>
                    <a:srgbClr val="FF0000"/>
                  </a:solidFill>
                  <a:latin typeface="+mj-ea"/>
                  <a:ea typeface="+mj-ea"/>
                </a:rPr>
                <a:t>大小</a:t>
              </a:r>
            </a:p>
          </p:txBody>
        </p:sp>
      </p:grpSp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539552" y="3645024"/>
            <a:ext cx="3540211" cy="1515787"/>
            <a:chOff x="1048682" y="3199840"/>
            <a:chExt cx="3540210" cy="2363137"/>
          </a:xfrm>
        </p:grpSpPr>
        <p:sp>
          <p:nvSpPr>
            <p:cNvPr id="15" name="流程图: 过程 8"/>
            <p:cNvSpPr>
              <a:spLocks noChangeArrowheads="1"/>
            </p:cNvSpPr>
            <p:nvPr/>
          </p:nvSpPr>
          <p:spPr bwMode="auto">
            <a:xfrm>
              <a:off x="1336715" y="3199840"/>
              <a:ext cx="622843" cy="730656"/>
            </a:xfrm>
            <a:prstGeom prst="flowChartProcess">
              <a:avLst/>
            </a:prstGeom>
            <a:noFill/>
            <a:ln w="38100" algn="ctr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r>
                <a:rPr lang="en-US" altLang="zh-CN" dirty="0">
                  <a:latin typeface="+mj-ea"/>
                  <a:ea typeface="+mj-ea"/>
                </a:rPr>
                <a:t> </a:t>
              </a:r>
              <a:endParaRPr lang="zh-CN" altLang="en-US" dirty="0">
                <a:latin typeface="+mj-ea"/>
                <a:ea typeface="+mj-ea"/>
              </a:endParaRPr>
            </a:p>
          </p:txBody>
        </p:sp>
        <p:sp>
          <p:nvSpPr>
            <p:cNvPr id="16" name="圆角矩形标注 9"/>
            <p:cNvSpPr>
              <a:spLocks noChangeArrowheads="1"/>
            </p:cNvSpPr>
            <p:nvPr/>
          </p:nvSpPr>
          <p:spPr bwMode="auto">
            <a:xfrm>
              <a:off x="1048682" y="4771505"/>
              <a:ext cx="3540210" cy="791472"/>
            </a:xfrm>
            <a:prstGeom prst="wedgeRoundRectCallout">
              <a:avLst>
                <a:gd name="adj1" fmla="val -34585"/>
                <a:gd name="adj2" fmla="val -147879"/>
                <a:gd name="adj3" fmla="val 16667"/>
              </a:avLst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pPr algn="ctr"/>
              <a:r>
                <a:rPr lang="zh-CN" altLang="en-US" sz="3000" dirty="0">
                  <a:solidFill>
                    <a:srgbClr val="FF0000"/>
                  </a:solidFill>
                  <a:latin typeface="+mj-ea"/>
                  <a:ea typeface="+mj-ea"/>
                </a:rPr>
                <a:t>每个元素的数据类型</a:t>
              </a:r>
            </a:p>
          </p:txBody>
        </p:sp>
      </p:grp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490656"/>
              </p:ext>
            </p:extLst>
          </p:nvPr>
        </p:nvGraphicFramePr>
        <p:xfrm>
          <a:off x="374651" y="5291364"/>
          <a:ext cx="8429624" cy="6429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7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15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42937"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a[0]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a[1]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a[2]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r>
                        <a:rPr lang="en-US" altLang="zh-CN" sz="2800" dirty="0"/>
                        <a:t>a[3]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…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a[7]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a[8]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/>
                        <a:t>a[9]</a:t>
                      </a:r>
                      <a:endParaRPr lang="zh-CN" altLang="en-US" sz="2800" dirty="0">
                        <a:solidFill>
                          <a:srgbClr val="0000CC"/>
                        </a:solidFill>
                      </a:endParaRPr>
                    </a:p>
                  </a:txBody>
                  <a:tcPr marL="91439" marR="9143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9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273598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引用数组元素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196752"/>
            <a:ext cx="7388870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+mj-ea"/>
                <a:ea typeface="+mj-ea"/>
              </a:rPr>
              <a:t>引用数组元素的表示形式为：</a:t>
            </a:r>
          </a:p>
          <a:p>
            <a:pPr marL="0" indent="0">
              <a:buNone/>
            </a:pPr>
            <a:r>
              <a:rPr lang="zh-CN" altLang="en-US" sz="2400" dirty="0">
                <a:latin typeface="+mj-ea"/>
                <a:ea typeface="+mj-ea"/>
              </a:rPr>
              <a:t>        数组名［下标变量］</a:t>
            </a:r>
          </a:p>
          <a:p>
            <a:r>
              <a:rPr lang="zh-CN" altLang="en-US" sz="2400" dirty="0">
                <a:latin typeface="+mj-ea"/>
                <a:ea typeface="+mj-ea"/>
              </a:rPr>
              <a:t>下标变量的取值范围为：</a:t>
            </a:r>
            <a:r>
              <a:rPr lang="en-US" altLang="zh-CN" sz="2800" dirty="0">
                <a:solidFill>
                  <a:srgbClr val="FF0000"/>
                </a:solidFill>
                <a:latin typeface="+mj-ea"/>
                <a:ea typeface="+mj-ea"/>
              </a:rPr>
              <a:t>[0 ~ size-1]</a:t>
            </a:r>
          </a:p>
          <a:p>
            <a:pPr>
              <a:buNone/>
            </a:pPr>
            <a:r>
              <a:rPr lang="zh-CN" altLang="en-US" sz="2400" dirty="0">
                <a:latin typeface="+mj-ea"/>
                <a:ea typeface="+mj-ea"/>
              </a:rPr>
              <a:t>例如：</a:t>
            </a:r>
            <a:r>
              <a:rPr lang="en-US" altLang="zh-CN" sz="2400" dirty="0">
                <a:latin typeface="+mj-ea"/>
                <a:ea typeface="+mj-ea"/>
              </a:rPr>
              <a:t>a[8]</a:t>
            </a:r>
          </a:p>
          <a:p>
            <a:pPr>
              <a:buNone/>
            </a:pPr>
            <a:r>
              <a:rPr lang="zh-CN" altLang="en-US" sz="2400" dirty="0">
                <a:latin typeface="+mj-ea"/>
                <a:ea typeface="+mj-ea"/>
              </a:rPr>
              <a:t>数组名和数组元素下标可以确定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buNone/>
            </a:pPr>
            <a:r>
              <a:rPr lang="zh-CN" altLang="en-US" sz="2400" dirty="0">
                <a:latin typeface="+mj-ea"/>
                <a:ea typeface="+mj-ea"/>
              </a:rPr>
              <a:t>数组元素内存中的地址</a:t>
            </a:r>
            <a:endParaRPr lang="zh-CN" altLang="zh-CN" sz="2400" dirty="0">
              <a:latin typeface="+mj-ea"/>
              <a:ea typeface="+mj-ea"/>
            </a:endParaRPr>
          </a:p>
        </p:txBody>
      </p:sp>
      <p:pic>
        <p:nvPicPr>
          <p:cNvPr id="8" name="Picture 3" descr="F:\C++程序设计\tu\tu\图5.1.tif">
            <a:extLst>
              <a:ext uri="{FF2B5EF4-FFF2-40B4-BE49-F238E27FC236}">
                <a16:creationId xmlns:a16="http://schemas.microsoft.com/office/drawing/2014/main" id="{4DB0055F-6B71-4A1A-BAF2-6254D92AB2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8"/>
          <a:stretch/>
        </p:blipFill>
        <p:spPr bwMode="auto">
          <a:xfrm>
            <a:off x="7200478" y="864317"/>
            <a:ext cx="1619672" cy="4893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38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323850" y="188913"/>
            <a:ext cx="2735982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引用数组示例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196752"/>
            <a:ext cx="7388870" cy="496855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ts val="1800"/>
              </a:spcBef>
              <a:spcAft>
                <a:spcPct val="0"/>
              </a:spcAft>
              <a:buChar char="•"/>
              <a:defRPr sz="2000" kern="1200">
                <a:solidFill>
                  <a:srgbClr val="3E3B40"/>
                </a:solidFill>
                <a:latin typeface="+mn-lt"/>
                <a:ea typeface="+mn-ea"/>
                <a:cs typeface="+mn-cs"/>
              </a:defRPr>
            </a:lvl1pPr>
            <a:lvl2pPr marL="357188" indent="-357188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  <a:ea typeface="+mj-ea"/>
              </a:rPr>
              <a:t>int a[10];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 err="1">
                <a:latin typeface="Axure Handwriting" pitchFamily="34" charset="0"/>
                <a:ea typeface="+mj-ea"/>
              </a:rPr>
              <a:t>cout</a:t>
            </a:r>
            <a:r>
              <a:rPr lang="en-US" altLang="zh-CN" sz="2800" dirty="0">
                <a:latin typeface="Axure Handwriting" pitchFamily="34" charset="0"/>
                <a:ea typeface="+mj-ea"/>
              </a:rPr>
              <a:t>  &lt;&lt; a[0] &lt;&lt; a[3] &lt;&lt; a[2*4] &lt;&lt; a[9]</a:t>
            </a:r>
            <a:r>
              <a:rPr lang="zh-CN" altLang="en-US" sz="2800" dirty="0">
                <a:latin typeface="Axure Handwriting" pitchFamily="34" charset="0"/>
                <a:ea typeface="+mj-ea"/>
              </a:rPr>
              <a:t>；</a:t>
            </a:r>
            <a:endParaRPr lang="en-US" altLang="zh-CN" sz="2800" dirty="0">
              <a:latin typeface="Axure Handwriting" pitchFamily="34" charset="0"/>
              <a:ea typeface="+mj-ea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800" dirty="0" err="1">
                <a:latin typeface="Axure Handwriting" pitchFamily="34" charset="0"/>
                <a:ea typeface="+mj-ea"/>
              </a:rPr>
              <a:t>int</a:t>
            </a:r>
            <a:r>
              <a:rPr lang="en-US" altLang="zh-CN" sz="2800" dirty="0">
                <a:latin typeface="Axure Handwriting" pitchFamily="34" charset="0"/>
                <a:ea typeface="+mj-ea"/>
              </a:rPr>
              <a:t> i=5;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  <a:ea typeface="+mj-ea"/>
              </a:rPr>
              <a:t>a[i]=20;</a:t>
            </a:r>
          </a:p>
          <a:p>
            <a:pPr>
              <a:buFont typeface="Wingdings" pitchFamily="2" charset="2"/>
              <a:buNone/>
            </a:pPr>
            <a:r>
              <a:rPr lang="en-US" altLang="zh-CN" sz="2800" dirty="0">
                <a:latin typeface="Axure Handwriting" pitchFamily="34" charset="0"/>
                <a:ea typeface="+mj-ea"/>
              </a:rPr>
              <a:t>a[i+5] = -1;</a:t>
            </a:r>
            <a:endParaRPr lang="zh-CN" altLang="zh-CN" sz="2800" dirty="0">
              <a:latin typeface="Axure Handwriting" pitchFamily="34" charset="0"/>
              <a:ea typeface="+mj-ea"/>
            </a:endParaRPr>
          </a:p>
          <a:p>
            <a:pPr>
              <a:buNone/>
            </a:pPr>
            <a:endParaRPr lang="zh-CN" altLang="zh-CN" sz="2400" dirty="0">
              <a:latin typeface="+mj-ea"/>
              <a:ea typeface="+mj-ea"/>
            </a:endParaRPr>
          </a:p>
        </p:txBody>
      </p:sp>
      <p:sp>
        <p:nvSpPr>
          <p:cNvPr id="18" name="圆角矩形标注 17"/>
          <p:cNvSpPr>
            <a:spLocks noChangeArrowheads="1"/>
          </p:cNvSpPr>
          <p:nvPr/>
        </p:nvSpPr>
        <p:spPr bwMode="auto">
          <a:xfrm>
            <a:off x="3491880" y="3664563"/>
            <a:ext cx="2520280" cy="498922"/>
          </a:xfrm>
          <a:prstGeom prst="wedgeRoundRectCallout">
            <a:avLst>
              <a:gd name="adj1" fmla="val -75891"/>
              <a:gd name="adj2" fmla="val 35994"/>
              <a:gd name="adj3" fmla="val 16667"/>
            </a:avLst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不合法，下标越界</a:t>
            </a:r>
          </a:p>
        </p:txBody>
      </p:sp>
    </p:spTree>
    <p:extLst>
      <p:ext uri="{BB962C8B-B14F-4D97-AF65-F5344CB8AC3E}">
        <p14:creationId xmlns:p14="http://schemas.microsoft.com/office/powerpoint/2010/main" val="283233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 txBox="1">
            <a:spLocks noChangeArrowheads="1"/>
          </p:cNvSpPr>
          <p:nvPr/>
        </p:nvSpPr>
        <p:spPr bwMode="auto">
          <a:xfrm>
            <a:off x="179512" y="188913"/>
            <a:ext cx="8964488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latin typeface="+mj-ea"/>
                <a:ea typeface="+mj-ea"/>
              </a:rPr>
              <a:t>例</a:t>
            </a:r>
            <a:r>
              <a:rPr lang="en-US" altLang="zh-CN" sz="2800" dirty="0">
                <a:latin typeface="+mj-ea"/>
                <a:ea typeface="+mj-ea"/>
              </a:rPr>
              <a:t>1 </a:t>
            </a:r>
            <a:r>
              <a:rPr lang="zh-CN" altLang="en-US" sz="2800" dirty="0">
                <a:latin typeface="+mj-ea"/>
                <a:ea typeface="+mj-ea"/>
              </a:rPr>
              <a:t>对</a:t>
            </a:r>
            <a:r>
              <a:rPr lang="en-US" altLang="zh-CN" sz="2800" dirty="0">
                <a:latin typeface="+mj-ea"/>
                <a:ea typeface="+mj-ea"/>
              </a:rPr>
              <a:t>10</a:t>
            </a:r>
            <a:r>
              <a:rPr lang="zh-CN" altLang="en-US" sz="2800" dirty="0">
                <a:latin typeface="+mj-ea"/>
                <a:ea typeface="+mj-ea"/>
              </a:rPr>
              <a:t>个数组元素依次赋值为</a:t>
            </a:r>
            <a:r>
              <a:rPr lang="en-US" altLang="zh-CN" sz="2800" dirty="0">
                <a:latin typeface="+mj-ea"/>
                <a:ea typeface="+mj-ea"/>
              </a:rPr>
              <a:t>1~10 </a:t>
            </a:r>
            <a:r>
              <a:rPr lang="zh-CN" altLang="en-US" sz="2800" dirty="0">
                <a:latin typeface="+mj-ea"/>
                <a:ea typeface="+mj-ea"/>
              </a:rPr>
              <a:t>，要求逆序输出。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0" y="981075"/>
            <a:ext cx="648017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67544" y="1628800"/>
            <a:ext cx="7848872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zh-CN" sz="2400" dirty="0">
                <a:latin typeface="+mj-ea"/>
                <a:ea typeface="+mj-ea"/>
              </a:rPr>
              <a:t>解题思路：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400" dirty="0">
                <a:latin typeface="+mj-ea"/>
                <a:ea typeface="+mj-ea"/>
              </a:rPr>
              <a:t>定义一个长度为</a:t>
            </a:r>
            <a:r>
              <a:rPr lang="en-US" altLang="zh-CN" sz="2400" dirty="0">
                <a:latin typeface="+mj-ea"/>
                <a:ea typeface="+mj-ea"/>
              </a:rPr>
              <a:t>10</a:t>
            </a:r>
            <a:r>
              <a:rPr lang="zh-CN" altLang="zh-CN" sz="2400" dirty="0">
                <a:latin typeface="+mj-ea"/>
                <a:ea typeface="+mj-ea"/>
              </a:rPr>
              <a:t>的数组，数组定义为整型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400" dirty="0">
                <a:latin typeface="+mj-ea"/>
                <a:ea typeface="+mj-ea"/>
              </a:rPr>
              <a:t>要赋的值是从</a:t>
            </a:r>
            <a:r>
              <a:rPr lang="en-US" altLang="zh-CN" sz="2400" dirty="0">
                <a:latin typeface="+mj-ea"/>
                <a:ea typeface="+mj-ea"/>
              </a:rPr>
              <a:t>1</a:t>
            </a:r>
            <a:r>
              <a:rPr lang="zh-CN" altLang="zh-CN" sz="2400" dirty="0">
                <a:latin typeface="+mj-ea"/>
                <a:ea typeface="+mj-ea"/>
              </a:rPr>
              <a:t>到</a:t>
            </a:r>
            <a:r>
              <a:rPr lang="en-US" altLang="zh-CN" sz="2400" dirty="0">
                <a:latin typeface="+mj-ea"/>
                <a:ea typeface="+mj-ea"/>
              </a:rPr>
              <a:t>10</a:t>
            </a:r>
            <a:r>
              <a:rPr lang="zh-CN" altLang="zh-CN" sz="2400" dirty="0">
                <a:latin typeface="+mj-ea"/>
                <a:ea typeface="+mj-ea"/>
              </a:rPr>
              <a:t>，可以用循环来赋值</a:t>
            </a:r>
            <a:r>
              <a:rPr lang="zh-CN" altLang="en-US" sz="2400" dirty="0">
                <a:latin typeface="+mj-ea"/>
                <a:ea typeface="+mj-ea"/>
              </a:rPr>
              <a:t>，以下标为循环控制变量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lnSpc>
                <a:spcPct val="200000"/>
              </a:lnSpc>
              <a:buFont typeface="Arial" pitchFamily="34" charset="0"/>
              <a:buChar char="•"/>
            </a:pPr>
            <a:r>
              <a:rPr lang="zh-CN" altLang="zh-CN" sz="2400" dirty="0">
                <a:latin typeface="+mj-ea"/>
                <a:ea typeface="+mj-ea"/>
              </a:rPr>
              <a:t>用循环按下标从大到小</a:t>
            </a:r>
            <a:r>
              <a:rPr lang="zh-CN" altLang="en-US" sz="2400" dirty="0">
                <a:latin typeface="+mj-ea"/>
                <a:ea typeface="+mj-ea"/>
              </a:rPr>
              <a:t>逆序</a:t>
            </a:r>
            <a:r>
              <a:rPr lang="zh-CN" altLang="zh-CN" sz="2400" dirty="0">
                <a:latin typeface="+mj-ea"/>
                <a:ea typeface="+mj-ea"/>
              </a:rPr>
              <a:t>输出这</a:t>
            </a:r>
            <a:r>
              <a:rPr lang="en-US" altLang="zh-CN" sz="2400" dirty="0">
                <a:latin typeface="+mj-ea"/>
                <a:ea typeface="+mj-ea"/>
              </a:rPr>
              <a:t>10</a:t>
            </a:r>
            <a:r>
              <a:rPr lang="zh-CN" altLang="zh-CN" sz="2400" dirty="0">
                <a:latin typeface="+mj-ea"/>
                <a:ea typeface="+mj-ea"/>
              </a:rPr>
              <a:t>个元素</a:t>
            </a:r>
            <a:endParaRPr lang="zh-CN" altLang="zh-CN" sz="24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20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A000120141114A07PWBG">
  <a:themeElements>
    <a:clrScheme name="自定义 1">
      <a:dk1>
        <a:srgbClr val="454749"/>
      </a:dk1>
      <a:lt1>
        <a:srgbClr val="FFFFFF"/>
      </a:lt1>
      <a:dk2>
        <a:srgbClr val="454749"/>
      </a:dk2>
      <a:lt2>
        <a:srgbClr val="FFFFFF"/>
      </a:lt2>
      <a:accent1>
        <a:srgbClr val="534F55"/>
      </a:accent1>
      <a:accent2>
        <a:srgbClr val="6A8F94"/>
      </a:accent2>
      <a:accent3>
        <a:srgbClr val="8B695B"/>
      </a:accent3>
      <a:accent4>
        <a:srgbClr val="998F56"/>
      </a:accent4>
      <a:accent5>
        <a:srgbClr val="FD39A5"/>
      </a:accent5>
      <a:accent6>
        <a:srgbClr val="FFC000"/>
      </a:accent6>
      <a:hlink>
        <a:srgbClr val="00B0F0"/>
      </a:hlink>
      <a:folHlink>
        <a:srgbClr val="AFB2B4"/>
      </a:folHlink>
    </a:clrScheme>
    <a:fontScheme name="KSO主题5">
      <a:majorFont>
        <a:latin typeface="Broadway"/>
        <a:ea typeface="微软雅黑"/>
        <a:cs typeface=""/>
      </a:majorFont>
      <a:minorFont>
        <a:latin typeface="Calibri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A000120150508A09PPBG</Template>
  <TotalTime>1094559</TotalTime>
  <Words>2827</Words>
  <Application>Microsoft Office PowerPoint</Application>
  <PresentationFormat>全屏显示(4:3)</PresentationFormat>
  <Paragraphs>411</Paragraphs>
  <Slides>33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Axure Handwriting</vt:lpstr>
      <vt:lpstr>微软雅黑</vt:lpstr>
      <vt:lpstr>新宋体</vt:lpstr>
      <vt:lpstr>Arial</vt:lpstr>
      <vt:lpstr>Broadway</vt:lpstr>
      <vt:lpstr>Calibri</vt:lpstr>
      <vt:lpstr>Wingdings</vt:lpstr>
      <vt:lpstr>Wingdings 2</vt:lpstr>
      <vt:lpstr>A000120141114A07PWBG</vt:lpstr>
      <vt:lpstr>公式</vt:lpstr>
      <vt:lpstr>PowerPoint 演示文稿</vt:lpstr>
      <vt:lpstr>利用数组批量处理数据          Array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Quiz</vt:lpstr>
      <vt:lpstr>Quiz</vt:lpstr>
      <vt:lpstr>Quiz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  <vt:lpstr>二维数组小结</vt:lpstr>
      <vt:lpstr>PowerPoint 演示文稿</vt:lpstr>
    </vt:vector>
  </TitlesOfParts>
  <Company>BeiJing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YAOYUAN</dc:creator>
  <cp:lastModifiedBy>8613786114545</cp:lastModifiedBy>
  <cp:revision>4590</cp:revision>
  <dcterms:created xsi:type="dcterms:W3CDTF">2005-06-22T06:00:03Z</dcterms:created>
  <dcterms:modified xsi:type="dcterms:W3CDTF">2024-10-23T10:54:23Z</dcterms:modified>
</cp:coreProperties>
</file>