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4"/>
  </p:notesMasterIdLst>
  <p:sldIdLst>
    <p:sldId id="256" r:id="rId2"/>
    <p:sldId id="313" r:id="rId3"/>
    <p:sldId id="375" r:id="rId4"/>
    <p:sldId id="473" r:id="rId5"/>
    <p:sldId id="474" r:id="rId6"/>
    <p:sldId id="374" r:id="rId7"/>
    <p:sldId id="376" r:id="rId8"/>
    <p:sldId id="367" r:id="rId9"/>
    <p:sldId id="476" r:id="rId10"/>
    <p:sldId id="475" r:id="rId11"/>
    <p:sldId id="373" r:id="rId12"/>
    <p:sldId id="336" r:id="rId13"/>
    <p:sldId id="363" r:id="rId14"/>
    <p:sldId id="354" r:id="rId15"/>
    <p:sldId id="366" r:id="rId16"/>
    <p:sldId id="356" r:id="rId17"/>
    <p:sldId id="360" r:id="rId18"/>
    <p:sldId id="370" r:id="rId19"/>
    <p:sldId id="362" r:id="rId20"/>
    <p:sldId id="361" r:id="rId21"/>
    <p:sldId id="371" r:id="rId22"/>
    <p:sldId id="471" r:id="rId2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174" autoAdjust="0"/>
  </p:normalViewPr>
  <p:slideViewPr>
    <p:cSldViewPr>
      <p:cViewPr varScale="1">
        <p:scale>
          <a:sx n="91" d="100"/>
          <a:sy n="91" d="100"/>
        </p:scale>
        <p:origin x="5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C673B-A16D-4F74-B68E-CD5647D1D2F7}"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03B65-BC29-47B1-B9BD-EB1BCE9226CE}" type="slidenum">
              <a:rPr lang="zh-CN" altLang="en-US" smtClean="0"/>
              <a:t>‹#›</a:t>
            </a:fld>
            <a:endParaRPr lang="zh-CN" altLang="en-US"/>
          </a:p>
        </p:txBody>
      </p:sp>
    </p:spTree>
    <p:extLst>
      <p:ext uri="{BB962C8B-B14F-4D97-AF65-F5344CB8AC3E}">
        <p14:creationId xmlns:p14="http://schemas.microsoft.com/office/powerpoint/2010/main" val="403041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p:spPr>
        <p:txBody>
          <a:bodyPr/>
          <a:lstStyle/>
          <a:p>
            <a:endParaRPr lang="zh-CN" altLang="en-US" dirty="0"/>
          </a:p>
        </p:txBody>
      </p:sp>
      <p:sp>
        <p:nvSpPr>
          <p:cNvPr id="501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FF3CA9-8295-4BF4-BE57-7C86D1694252}" type="slidenum">
              <a:rPr lang="en-US" altLang="zh-CN" smtClean="0">
                <a:latin typeface="微软雅黑" pitchFamily="34" charset="-122"/>
                <a:ea typeface="微软雅黑" pitchFamily="34" charset="-122"/>
              </a:rPr>
              <a:pPr eaLnBrk="1" hangingPunct="1"/>
              <a:t>2</a:t>
            </a:fld>
            <a:endParaRPr lang="en-US" altLang="zh-CN" dirty="0">
              <a:latin typeface="微软雅黑" pitchFamily="34" charset="-122"/>
              <a:ea typeface="微软雅黑"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E086-3784-7ABE-ECA9-3AFB4D7016E2}"/>
            </a:ext>
          </a:extLst>
        </p:cNvPr>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CB9A635E-AFC8-9DCD-238A-7B702C9EC1F6}"/>
              </a:ext>
            </a:extLst>
          </p:cNvPr>
          <p:cNvSpPr>
            <a:spLocks noGrp="1" noRot="1" noChangeAspect="1" noTextEdit="1"/>
          </p:cNvSpPr>
          <p:nvPr>
            <p:ph type="sldImg"/>
          </p:nvPr>
        </p:nvSpPr>
        <p:spPr>
          <a:ln/>
        </p:spPr>
      </p:sp>
      <p:sp>
        <p:nvSpPr>
          <p:cNvPr id="50179" name="备注占位符 2">
            <a:extLst>
              <a:ext uri="{FF2B5EF4-FFF2-40B4-BE49-F238E27FC236}">
                <a16:creationId xmlns:a16="http://schemas.microsoft.com/office/drawing/2014/main" id="{76EB2AC6-F34C-D002-8B34-E318CAB85437}"/>
              </a:ext>
            </a:extLst>
          </p:cNvPr>
          <p:cNvSpPr>
            <a:spLocks noGrp="1"/>
          </p:cNvSpPr>
          <p:nvPr>
            <p:ph type="body" idx="1"/>
          </p:nvPr>
        </p:nvSpPr>
        <p:spPr>
          <a:noFill/>
        </p:spPr>
        <p:txBody>
          <a:bodyPr/>
          <a:lstStyle/>
          <a:p>
            <a:endParaRPr lang="zh-CN" altLang="en-US" dirty="0"/>
          </a:p>
        </p:txBody>
      </p:sp>
      <p:sp>
        <p:nvSpPr>
          <p:cNvPr id="50180" name="灯片编号占位符 3">
            <a:extLst>
              <a:ext uri="{FF2B5EF4-FFF2-40B4-BE49-F238E27FC236}">
                <a16:creationId xmlns:a16="http://schemas.microsoft.com/office/drawing/2014/main" id="{01A1CEA3-4993-DB6A-FBBC-A5AA2737C4F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2FF3CA9-8295-4BF4-BE57-7C86D1694252}" type="slidenum">
              <a:rPr lang="en-US" altLang="zh-CN" smtClean="0">
                <a:latin typeface="微软雅黑" pitchFamily="34" charset="-122"/>
                <a:ea typeface="微软雅黑" pitchFamily="34" charset="-122"/>
              </a:rPr>
              <a:pPr eaLnBrk="1" hangingPunct="1"/>
              <a:t>5</a:t>
            </a:fld>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2254857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0BDDC8A-E910-4F51-BCB7-E41C529F1A89}" type="slidenum">
              <a:rPr lang="zh-CN" altLang="en-US" smtClean="0"/>
              <a:pPr>
                <a:defRPr/>
              </a:pPr>
              <a:t>22</a:t>
            </a:fld>
            <a:endParaRPr lang="zh-CN" altLang="en-US"/>
          </a:p>
        </p:txBody>
      </p:sp>
    </p:spTree>
    <p:extLst>
      <p:ext uri="{BB962C8B-B14F-4D97-AF65-F5344CB8AC3E}">
        <p14:creationId xmlns:p14="http://schemas.microsoft.com/office/powerpoint/2010/main" val="2094961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5D25CE0A-9649-45A3-B928-BD2EB34BC6A6}"/>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组合 15">
            <a:extLst>
              <a:ext uri="{FF2B5EF4-FFF2-40B4-BE49-F238E27FC236}">
                <a16:creationId xmlns:a16="http://schemas.microsoft.com/office/drawing/2014/main" id="{6BCA273B-0AE5-4025-A7E1-B28B200DF5F0}"/>
              </a:ext>
            </a:extLst>
          </p:cNvPr>
          <p:cNvGrpSpPr>
            <a:grpSpLocks/>
          </p:cNvGrpSpPr>
          <p:nvPr/>
        </p:nvGrpSpPr>
        <p:grpSpPr bwMode="auto">
          <a:xfrm>
            <a:off x="-3175" y="4953000"/>
            <a:ext cx="9147175" cy="1911350"/>
            <a:chOff x="-3765" y="4832896"/>
            <a:chExt cx="9147765" cy="2032192"/>
          </a:xfrm>
        </p:grpSpPr>
        <p:sp>
          <p:nvSpPr>
            <p:cNvPr id="6" name="任意多边形 15">
              <a:extLst>
                <a:ext uri="{FF2B5EF4-FFF2-40B4-BE49-F238E27FC236}">
                  <a16:creationId xmlns:a16="http://schemas.microsoft.com/office/drawing/2014/main" id="{D0FD3098-ECE5-4D3B-A017-AB84D5CFD7D0}"/>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任意多边形 18">
              <a:extLst>
                <a:ext uri="{FF2B5EF4-FFF2-40B4-BE49-F238E27FC236}">
                  <a16:creationId xmlns:a16="http://schemas.microsoft.com/office/drawing/2014/main" id="{DCA58213-A68B-4691-AE0A-75004DE73B9E}"/>
                </a:ext>
              </a:extLst>
            </p:cNvPr>
            <p:cNvSpPr>
              <a:spLocks/>
            </p:cNvSpPr>
            <p:nvPr/>
          </p:nvSpPr>
          <p:spPr bwMode="auto">
            <a:xfrm>
              <a:off x="35926" y="5135025"/>
              <a:ext cx="9108074" cy="838869"/>
            </a:xfrm>
            <a:custGeom>
              <a:avLst/>
              <a:gdLst>
                <a:gd name="T0" fmla="*/ 0 w 5760"/>
                <a:gd name="T1" fmla="*/ 0 h 528"/>
                <a:gd name="T2" fmla="*/ 2147483646 w 5760"/>
                <a:gd name="T3" fmla="*/ 0 h 528"/>
                <a:gd name="T4" fmla="*/ 2147483646 w 5760"/>
                <a:gd name="T5" fmla="*/ 2147483646 h 528"/>
                <a:gd name="T6" fmla="*/ 2147483646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8">
              <a:extLst>
                <a:ext uri="{FF2B5EF4-FFF2-40B4-BE49-F238E27FC236}">
                  <a16:creationId xmlns:a16="http://schemas.microsoft.com/office/drawing/2014/main" id="{8E79B8B3-231A-4CE7-9216-518029271EE4}"/>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直接连接符 9">
              <a:extLst>
                <a:ext uri="{FF2B5EF4-FFF2-40B4-BE49-F238E27FC236}">
                  <a16:creationId xmlns:a16="http://schemas.microsoft.com/office/drawing/2014/main" id="{2F621385-59C6-4A5F-BC0C-09E70262DB7D}"/>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1" name="日期占位符 29">
            <a:extLst>
              <a:ext uri="{FF2B5EF4-FFF2-40B4-BE49-F238E27FC236}">
                <a16:creationId xmlns:a16="http://schemas.microsoft.com/office/drawing/2014/main" id="{A6479E82-F82A-4986-AA66-F0DB58AC9D28}"/>
              </a:ext>
            </a:extLst>
          </p:cNvPr>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2" name="页脚占位符 18">
            <a:extLst>
              <a:ext uri="{FF2B5EF4-FFF2-40B4-BE49-F238E27FC236}">
                <a16:creationId xmlns:a16="http://schemas.microsoft.com/office/drawing/2014/main" id="{6B87C43E-ECD0-434C-AF1F-B9C2BD1E744C}"/>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3" name="灯片编号占位符 26">
            <a:extLst>
              <a:ext uri="{FF2B5EF4-FFF2-40B4-BE49-F238E27FC236}">
                <a16:creationId xmlns:a16="http://schemas.microsoft.com/office/drawing/2014/main" id="{32E03257-87E3-4C13-B112-2725DE933709}"/>
              </a:ext>
            </a:extLst>
          </p:cNvPr>
          <p:cNvSpPr>
            <a:spLocks noGrp="1"/>
          </p:cNvSpPr>
          <p:nvPr>
            <p:ph type="sldNum" sz="quarter" idx="12"/>
          </p:nvPr>
        </p:nvSpPr>
        <p:spPr/>
        <p:txBody>
          <a:bodyPr/>
          <a:lstStyle>
            <a:lvl1pPr>
              <a:defRPr>
                <a:solidFill>
                  <a:srgbClr val="FFFFFF"/>
                </a:solidFill>
              </a:defRPr>
            </a:lvl1pPr>
          </a:lstStyle>
          <a:p>
            <a:pPr>
              <a:defRPr/>
            </a:pPr>
            <a:fld id="{FC23E04D-8A5F-46B2-B43E-76EC535EB626}" type="slidenum">
              <a:rPr lang="en-US" altLang="zh-CN"/>
              <a:pPr>
                <a:defRPr/>
              </a:pPr>
              <a:t>‹#›</a:t>
            </a:fld>
            <a:endParaRPr lang="en-US" altLang="zh-CN"/>
          </a:p>
        </p:txBody>
      </p:sp>
    </p:spTree>
    <p:extLst>
      <p:ext uri="{BB962C8B-B14F-4D97-AF65-F5344CB8AC3E}">
        <p14:creationId xmlns:p14="http://schemas.microsoft.com/office/powerpoint/2010/main" val="288777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AB7C0215-1AA4-4076-B9C3-C2B2505BD38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FA1A0C65-115A-42A5-B6C9-46382B0882D4}"/>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677240CF-2811-4BA7-8011-9B5AE246C26B}"/>
              </a:ext>
            </a:extLst>
          </p:cNvPr>
          <p:cNvSpPr>
            <a:spLocks noGrp="1"/>
          </p:cNvSpPr>
          <p:nvPr>
            <p:ph type="sldNum" sz="quarter" idx="12"/>
          </p:nvPr>
        </p:nvSpPr>
        <p:spPr/>
        <p:txBody>
          <a:bodyPr/>
          <a:lstStyle>
            <a:lvl1pPr>
              <a:defRPr/>
            </a:lvl1pPr>
          </a:lstStyle>
          <a:p>
            <a:pPr>
              <a:defRPr/>
            </a:pPr>
            <a:fld id="{1A3B232F-B203-4110-9FED-B8742A79D37D}" type="slidenum">
              <a:rPr lang="en-US" altLang="zh-CN"/>
              <a:pPr>
                <a:defRPr/>
              </a:pPr>
              <a:t>‹#›</a:t>
            </a:fld>
            <a:endParaRPr lang="en-US" altLang="zh-CN"/>
          </a:p>
        </p:txBody>
      </p:sp>
    </p:spTree>
    <p:extLst>
      <p:ext uri="{BB962C8B-B14F-4D97-AF65-F5344CB8AC3E}">
        <p14:creationId xmlns:p14="http://schemas.microsoft.com/office/powerpoint/2010/main" val="143530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56CCAEC1-231A-4CA8-A0B1-62585C0AD60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1337A87A-4103-4312-A6AE-EBD7C02921D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810E9249-8EED-49D1-BFD4-19AE57C4D6FF}"/>
              </a:ext>
            </a:extLst>
          </p:cNvPr>
          <p:cNvSpPr>
            <a:spLocks noGrp="1"/>
          </p:cNvSpPr>
          <p:nvPr>
            <p:ph type="sldNum" sz="quarter" idx="12"/>
          </p:nvPr>
        </p:nvSpPr>
        <p:spPr/>
        <p:txBody>
          <a:bodyPr/>
          <a:lstStyle>
            <a:lvl1pPr>
              <a:defRPr/>
            </a:lvl1pPr>
          </a:lstStyle>
          <a:p>
            <a:pPr>
              <a:defRPr/>
            </a:pPr>
            <a:fld id="{3B81F698-795E-4D4F-99D2-CA1FF3EEA986}" type="slidenum">
              <a:rPr lang="en-US" altLang="zh-CN"/>
              <a:pPr>
                <a:defRPr/>
              </a:pPr>
              <a:t>‹#›</a:t>
            </a:fld>
            <a:endParaRPr lang="en-US" altLang="zh-CN"/>
          </a:p>
        </p:txBody>
      </p:sp>
    </p:spTree>
    <p:extLst>
      <p:ext uri="{BB962C8B-B14F-4D97-AF65-F5344CB8AC3E}">
        <p14:creationId xmlns:p14="http://schemas.microsoft.com/office/powerpoint/2010/main" val="2149391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灯片编号占位符 5"/>
          <p:cNvSpPr>
            <a:spLocks noGrp="1"/>
          </p:cNvSpPr>
          <p:nvPr>
            <p:ph type="sldNum" sz="quarter" idx="10"/>
          </p:nvPr>
        </p:nvSpPr>
        <p:spPr>
          <a:xfrm>
            <a:off x="6553200" y="6408738"/>
            <a:ext cx="2133600" cy="476250"/>
          </a:xfrm>
        </p:spPr>
        <p:txBody>
          <a:bodyPr/>
          <a:lstStyle>
            <a:lvl1pPr>
              <a:defRPr>
                <a:solidFill>
                  <a:schemeClr val="tx1"/>
                </a:solidFill>
              </a:defRPr>
            </a:lvl1pPr>
          </a:lstStyle>
          <a:p>
            <a:pPr>
              <a:defRPr/>
            </a:pPr>
            <a:endParaRPr lang="zh-CN" altLang="zh-CN"/>
          </a:p>
        </p:txBody>
      </p:sp>
    </p:spTree>
    <p:extLst>
      <p:ext uri="{BB962C8B-B14F-4D97-AF65-F5344CB8AC3E}">
        <p14:creationId xmlns:p14="http://schemas.microsoft.com/office/powerpoint/2010/main" val="251558639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a:extLst>
              <a:ext uri="{FF2B5EF4-FFF2-40B4-BE49-F238E27FC236}">
                <a16:creationId xmlns:a16="http://schemas.microsoft.com/office/drawing/2014/main" id="{07BB87C6-F162-4F47-BF27-5386E38609C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21">
            <a:extLst>
              <a:ext uri="{FF2B5EF4-FFF2-40B4-BE49-F238E27FC236}">
                <a16:creationId xmlns:a16="http://schemas.microsoft.com/office/drawing/2014/main" id="{1F3C8F18-DD5F-40E0-A658-55173D1E1D5B}"/>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4B6B4B36-C2E5-41F1-A1EE-9EC296285802}"/>
              </a:ext>
            </a:extLst>
          </p:cNvPr>
          <p:cNvSpPr>
            <a:spLocks noGrp="1"/>
          </p:cNvSpPr>
          <p:nvPr>
            <p:ph type="sldNum" sz="quarter" idx="12"/>
          </p:nvPr>
        </p:nvSpPr>
        <p:spPr/>
        <p:txBody>
          <a:bodyPr/>
          <a:lstStyle>
            <a:lvl1pPr>
              <a:defRPr/>
            </a:lvl1pPr>
          </a:lstStyle>
          <a:p>
            <a:pPr>
              <a:defRPr/>
            </a:pPr>
            <a:fld id="{381D3C17-C877-4784-A13E-5B98E253E459}" type="slidenum">
              <a:rPr lang="en-US" altLang="zh-CN"/>
              <a:pPr>
                <a:defRPr/>
              </a:pPr>
              <a:t>‹#›</a:t>
            </a:fld>
            <a:endParaRPr lang="en-US" altLang="zh-CN"/>
          </a:p>
        </p:txBody>
      </p:sp>
    </p:spTree>
    <p:extLst>
      <p:ext uri="{BB962C8B-B14F-4D97-AF65-F5344CB8AC3E}">
        <p14:creationId xmlns:p14="http://schemas.microsoft.com/office/powerpoint/2010/main" val="426700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0">
            <a:extLst>
              <a:ext uri="{FF2B5EF4-FFF2-40B4-BE49-F238E27FC236}">
                <a16:creationId xmlns:a16="http://schemas.microsoft.com/office/drawing/2014/main" id="{3F484AD7-84D2-4097-9040-6E7281A58D49}"/>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燕尾形 11">
            <a:extLst>
              <a:ext uri="{FF2B5EF4-FFF2-40B4-BE49-F238E27FC236}">
                <a16:creationId xmlns:a16="http://schemas.microsoft.com/office/drawing/2014/main" id="{9B8965EE-D4F2-4D15-8E1C-AFEEAE8FD6A6}"/>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id="{764CF90F-C95D-40C9-A4EA-373CAF0779F3}"/>
              </a:ext>
            </a:extLst>
          </p:cNvPr>
          <p:cNvSpPr>
            <a:spLocks noGrp="1"/>
          </p:cNvSpPr>
          <p:nvPr>
            <p:ph type="dt" sz="half" idx="10"/>
          </p:nvPr>
        </p:nvSpPr>
        <p:spPr/>
        <p:txBody>
          <a:bodyPr/>
          <a:lstStyle>
            <a:lvl1pPr>
              <a:defRPr/>
            </a:lvl1pPr>
            <a:extLst/>
          </a:lstStyle>
          <a:p>
            <a:pPr>
              <a:defRPr/>
            </a:pPr>
            <a:endParaRPr lang="en-US" altLang="zh-CN"/>
          </a:p>
        </p:txBody>
      </p:sp>
      <p:sp>
        <p:nvSpPr>
          <p:cNvPr id="7" name="页脚占位符 4">
            <a:extLst>
              <a:ext uri="{FF2B5EF4-FFF2-40B4-BE49-F238E27FC236}">
                <a16:creationId xmlns:a16="http://schemas.microsoft.com/office/drawing/2014/main" id="{7523C307-F6A4-4D93-BE3E-F548D3575142}"/>
              </a:ext>
            </a:extLst>
          </p:cNvPr>
          <p:cNvSpPr>
            <a:spLocks noGrp="1"/>
          </p:cNvSpPr>
          <p:nvPr>
            <p:ph type="ftr" sz="quarter" idx="11"/>
          </p:nvPr>
        </p:nvSpPr>
        <p:spPr/>
        <p:txBody>
          <a:bodyPr/>
          <a:lstStyle>
            <a:lvl1pPr>
              <a:defRPr/>
            </a:lvl1pPr>
            <a:extLst/>
          </a:lstStyle>
          <a:p>
            <a:pPr>
              <a:defRPr/>
            </a:pPr>
            <a:endParaRPr lang="en-US" altLang="zh-CN"/>
          </a:p>
        </p:txBody>
      </p:sp>
      <p:sp>
        <p:nvSpPr>
          <p:cNvPr id="8" name="灯片编号占位符 5">
            <a:extLst>
              <a:ext uri="{FF2B5EF4-FFF2-40B4-BE49-F238E27FC236}">
                <a16:creationId xmlns:a16="http://schemas.microsoft.com/office/drawing/2014/main" id="{38EE8181-D9FF-4EDE-ACE9-A124D554AF61}"/>
              </a:ext>
            </a:extLst>
          </p:cNvPr>
          <p:cNvSpPr>
            <a:spLocks noGrp="1"/>
          </p:cNvSpPr>
          <p:nvPr>
            <p:ph type="sldNum" sz="quarter" idx="12"/>
          </p:nvPr>
        </p:nvSpPr>
        <p:spPr/>
        <p:txBody>
          <a:bodyPr/>
          <a:lstStyle>
            <a:lvl1pPr>
              <a:defRPr/>
            </a:lvl1pPr>
          </a:lstStyle>
          <a:p>
            <a:pPr>
              <a:defRPr/>
            </a:pPr>
            <a:fld id="{36745F8A-63D6-4DBC-87AC-E1B863E52C35}" type="slidenum">
              <a:rPr lang="en-US" altLang="zh-CN"/>
              <a:pPr>
                <a:defRPr/>
              </a:pPr>
              <a:t>‹#›</a:t>
            </a:fld>
            <a:endParaRPr lang="en-US" altLang="zh-CN"/>
          </a:p>
        </p:txBody>
      </p:sp>
    </p:spTree>
    <p:extLst>
      <p:ext uri="{BB962C8B-B14F-4D97-AF65-F5344CB8AC3E}">
        <p14:creationId xmlns:p14="http://schemas.microsoft.com/office/powerpoint/2010/main" val="33349423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6B27E410-F885-4A5E-B718-9988154AF251}"/>
              </a:ext>
            </a:extLst>
          </p:cNvPr>
          <p:cNvSpPr>
            <a:spLocks noGrp="1"/>
          </p:cNvSpPr>
          <p:nvPr>
            <p:ph type="dt" sz="half" idx="10"/>
          </p:nvPr>
        </p:nvSpPr>
        <p:spPr/>
        <p:txBody>
          <a:bodyPr/>
          <a:lstStyle>
            <a:lvl1pPr>
              <a:defRPr/>
            </a:lvl1pPr>
            <a:extLst/>
          </a:lstStyle>
          <a:p>
            <a:pPr>
              <a:defRPr/>
            </a:pPr>
            <a:endParaRPr lang="en-US" altLang="zh-CN"/>
          </a:p>
        </p:txBody>
      </p:sp>
      <p:sp>
        <p:nvSpPr>
          <p:cNvPr id="6" name="页脚占位符 5">
            <a:extLst>
              <a:ext uri="{FF2B5EF4-FFF2-40B4-BE49-F238E27FC236}">
                <a16:creationId xmlns:a16="http://schemas.microsoft.com/office/drawing/2014/main" id="{46B16336-96DC-4D0A-996A-BF8AC5E1D2EB}"/>
              </a:ext>
            </a:extLst>
          </p:cNvPr>
          <p:cNvSpPr>
            <a:spLocks noGrp="1"/>
          </p:cNvSpPr>
          <p:nvPr>
            <p:ph type="ftr" sz="quarter" idx="11"/>
          </p:nvPr>
        </p:nvSpPr>
        <p:spPr/>
        <p:txBody>
          <a:bodyPr/>
          <a:lstStyle>
            <a:lvl1pPr>
              <a:defRPr/>
            </a:lvl1pPr>
            <a:extLst/>
          </a:lstStyle>
          <a:p>
            <a:pPr>
              <a:defRPr/>
            </a:pPr>
            <a:endParaRPr lang="en-US" altLang="zh-CN"/>
          </a:p>
        </p:txBody>
      </p:sp>
      <p:sp>
        <p:nvSpPr>
          <p:cNvPr id="7" name="灯片编号占位符 6">
            <a:extLst>
              <a:ext uri="{FF2B5EF4-FFF2-40B4-BE49-F238E27FC236}">
                <a16:creationId xmlns:a16="http://schemas.microsoft.com/office/drawing/2014/main" id="{BEEC408B-D08F-4598-879D-37F25C669B62}"/>
              </a:ext>
            </a:extLst>
          </p:cNvPr>
          <p:cNvSpPr>
            <a:spLocks noGrp="1"/>
          </p:cNvSpPr>
          <p:nvPr>
            <p:ph type="sldNum" sz="quarter" idx="12"/>
          </p:nvPr>
        </p:nvSpPr>
        <p:spPr/>
        <p:txBody>
          <a:bodyPr/>
          <a:lstStyle>
            <a:lvl1pPr>
              <a:defRPr/>
            </a:lvl1pPr>
          </a:lstStyle>
          <a:p>
            <a:pPr>
              <a:defRPr/>
            </a:pPr>
            <a:fld id="{8C64B0A0-EC1F-41E6-9491-4B9225A9F0FC}" type="slidenum">
              <a:rPr lang="en-US" altLang="zh-CN"/>
              <a:pPr>
                <a:defRPr/>
              </a:pPr>
              <a:t>‹#›</a:t>
            </a:fld>
            <a:endParaRPr lang="en-US" altLang="zh-CN"/>
          </a:p>
        </p:txBody>
      </p:sp>
    </p:spTree>
    <p:extLst>
      <p:ext uri="{BB962C8B-B14F-4D97-AF65-F5344CB8AC3E}">
        <p14:creationId xmlns:p14="http://schemas.microsoft.com/office/powerpoint/2010/main" val="126344162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0679734B-F129-4ADC-902F-77194FB07824}"/>
              </a:ext>
            </a:extLst>
          </p:cNvPr>
          <p:cNvSpPr>
            <a:spLocks noGrp="1"/>
          </p:cNvSpPr>
          <p:nvPr>
            <p:ph type="dt" sz="half" idx="10"/>
          </p:nvPr>
        </p:nvSpPr>
        <p:spPr/>
        <p:txBody>
          <a:bodyPr/>
          <a:lstStyle>
            <a:lvl1pPr>
              <a:defRPr/>
            </a:lvl1pPr>
            <a:extLst/>
          </a:lstStyle>
          <a:p>
            <a:pPr>
              <a:defRPr/>
            </a:pPr>
            <a:endParaRPr lang="en-US" altLang="zh-CN"/>
          </a:p>
        </p:txBody>
      </p:sp>
      <p:sp>
        <p:nvSpPr>
          <p:cNvPr id="8" name="页脚占位符 7">
            <a:extLst>
              <a:ext uri="{FF2B5EF4-FFF2-40B4-BE49-F238E27FC236}">
                <a16:creationId xmlns:a16="http://schemas.microsoft.com/office/drawing/2014/main" id="{B792791F-A0F8-4D9F-950C-3CDC65622310}"/>
              </a:ext>
            </a:extLst>
          </p:cNvPr>
          <p:cNvSpPr>
            <a:spLocks noGrp="1"/>
          </p:cNvSpPr>
          <p:nvPr>
            <p:ph type="ftr" sz="quarter" idx="11"/>
          </p:nvPr>
        </p:nvSpPr>
        <p:spPr/>
        <p:txBody>
          <a:bodyPr/>
          <a:lstStyle>
            <a:lvl1pPr>
              <a:defRPr/>
            </a:lvl1pPr>
            <a:extLst/>
          </a:lstStyle>
          <a:p>
            <a:pPr>
              <a:defRPr/>
            </a:pPr>
            <a:endParaRPr lang="en-US" altLang="zh-CN"/>
          </a:p>
        </p:txBody>
      </p:sp>
      <p:sp>
        <p:nvSpPr>
          <p:cNvPr id="9" name="灯片编号占位符 8">
            <a:extLst>
              <a:ext uri="{FF2B5EF4-FFF2-40B4-BE49-F238E27FC236}">
                <a16:creationId xmlns:a16="http://schemas.microsoft.com/office/drawing/2014/main" id="{74273449-6595-4656-9965-BA9A2252FF36}"/>
              </a:ext>
            </a:extLst>
          </p:cNvPr>
          <p:cNvSpPr>
            <a:spLocks noGrp="1"/>
          </p:cNvSpPr>
          <p:nvPr>
            <p:ph type="sldNum" sz="quarter" idx="12"/>
          </p:nvPr>
        </p:nvSpPr>
        <p:spPr/>
        <p:txBody>
          <a:bodyPr/>
          <a:lstStyle>
            <a:lvl1pPr>
              <a:defRPr/>
            </a:lvl1pPr>
          </a:lstStyle>
          <a:p>
            <a:pPr>
              <a:defRPr/>
            </a:pPr>
            <a:fld id="{D0180F1F-864C-4034-AC5C-DB854D58B7EE}" type="slidenum">
              <a:rPr lang="en-US" altLang="zh-CN"/>
              <a:pPr>
                <a:defRPr/>
              </a:pPr>
              <a:t>‹#›</a:t>
            </a:fld>
            <a:endParaRPr lang="en-US" altLang="zh-CN"/>
          </a:p>
        </p:txBody>
      </p:sp>
    </p:spTree>
    <p:extLst>
      <p:ext uri="{BB962C8B-B14F-4D97-AF65-F5344CB8AC3E}">
        <p14:creationId xmlns:p14="http://schemas.microsoft.com/office/powerpoint/2010/main" val="234686226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36D765E0-4AAF-4A03-812C-C18AAD18EF09}"/>
              </a:ext>
            </a:extLst>
          </p:cNvPr>
          <p:cNvSpPr>
            <a:spLocks noGrp="1"/>
          </p:cNvSpPr>
          <p:nvPr>
            <p:ph type="dt" sz="half" idx="10"/>
          </p:nvPr>
        </p:nvSpPr>
        <p:spPr/>
        <p:txBody>
          <a:bodyPr/>
          <a:lstStyle>
            <a:lvl1pPr>
              <a:defRPr/>
            </a:lvl1pPr>
            <a:extLst/>
          </a:lstStyle>
          <a:p>
            <a:pPr>
              <a:defRPr/>
            </a:pPr>
            <a:endParaRPr lang="en-US" altLang="zh-CN"/>
          </a:p>
        </p:txBody>
      </p:sp>
      <p:sp>
        <p:nvSpPr>
          <p:cNvPr id="4" name="页脚占位符 3">
            <a:extLst>
              <a:ext uri="{FF2B5EF4-FFF2-40B4-BE49-F238E27FC236}">
                <a16:creationId xmlns:a16="http://schemas.microsoft.com/office/drawing/2014/main" id="{8073A7C1-8C9B-412B-8AB2-28AEECC403F8}"/>
              </a:ext>
            </a:extLst>
          </p:cNvPr>
          <p:cNvSpPr>
            <a:spLocks noGrp="1"/>
          </p:cNvSpPr>
          <p:nvPr>
            <p:ph type="ftr" sz="quarter" idx="11"/>
          </p:nvPr>
        </p:nvSpPr>
        <p:spPr/>
        <p:txBody>
          <a:bodyPr/>
          <a:lstStyle>
            <a:lvl1pPr>
              <a:defRPr/>
            </a:lvl1pPr>
            <a:extLst/>
          </a:lstStyle>
          <a:p>
            <a:pPr>
              <a:defRPr/>
            </a:pPr>
            <a:endParaRPr lang="en-US" altLang="zh-CN"/>
          </a:p>
        </p:txBody>
      </p:sp>
      <p:sp>
        <p:nvSpPr>
          <p:cNvPr id="5" name="灯片编号占位符 4">
            <a:extLst>
              <a:ext uri="{FF2B5EF4-FFF2-40B4-BE49-F238E27FC236}">
                <a16:creationId xmlns:a16="http://schemas.microsoft.com/office/drawing/2014/main" id="{41C22A05-568E-4823-B3EE-9DEE4B818188}"/>
              </a:ext>
            </a:extLst>
          </p:cNvPr>
          <p:cNvSpPr>
            <a:spLocks noGrp="1"/>
          </p:cNvSpPr>
          <p:nvPr>
            <p:ph type="sldNum" sz="quarter" idx="12"/>
          </p:nvPr>
        </p:nvSpPr>
        <p:spPr/>
        <p:txBody>
          <a:bodyPr/>
          <a:lstStyle>
            <a:lvl1pPr>
              <a:defRPr/>
            </a:lvl1pPr>
          </a:lstStyle>
          <a:p>
            <a:pPr>
              <a:defRPr/>
            </a:pPr>
            <a:fld id="{9E2CDA16-3EF2-42BB-9484-D904A6D95AA8}" type="slidenum">
              <a:rPr lang="en-US" altLang="zh-CN"/>
              <a:pPr>
                <a:defRPr/>
              </a:pPr>
              <a:t>‹#›</a:t>
            </a:fld>
            <a:endParaRPr lang="en-US" altLang="zh-CN"/>
          </a:p>
        </p:txBody>
      </p:sp>
    </p:spTree>
    <p:extLst>
      <p:ext uri="{BB962C8B-B14F-4D97-AF65-F5344CB8AC3E}">
        <p14:creationId xmlns:p14="http://schemas.microsoft.com/office/powerpoint/2010/main" val="169518263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8AF83F76-93DB-4A96-B38A-B78E138BDDE5}"/>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1">
            <a:extLst>
              <a:ext uri="{FF2B5EF4-FFF2-40B4-BE49-F238E27FC236}">
                <a16:creationId xmlns:a16="http://schemas.microsoft.com/office/drawing/2014/main" id="{8ECCFD6F-99ED-4D0D-8DE0-044F6949201B}"/>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17">
            <a:extLst>
              <a:ext uri="{FF2B5EF4-FFF2-40B4-BE49-F238E27FC236}">
                <a16:creationId xmlns:a16="http://schemas.microsoft.com/office/drawing/2014/main" id="{3104FE82-256A-4466-BB66-3A09D5F91248}"/>
              </a:ext>
            </a:extLst>
          </p:cNvPr>
          <p:cNvSpPr>
            <a:spLocks noGrp="1"/>
          </p:cNvSpPr>
          <p:nvPr>
            <p:ph type="sldNum" sz="quarter" idx="12"/>
          </p:nvPr>
        </p:nvSpPr>
        <p:spPr/>
        <p:txBody>
          <a:bodyPr/>
          <a:lstStyle>
            <a:lvl1pPr>
              <a:defRPr/>
            </a:lvl1pPr>
          </a:lstStyle>
          <a:p>
            <a:pPr>
              <a:defRPr/>
            </a:pPr>
            <a:fld id="{04AF9BF0-0BC9-4355-8FD2-98F77C46B586}" type="slidenum">
              <a:rPr lang="en-US" altLang="zh-CN"/>
              <a:pPr>
                <a:defRPr/>
              </a:pPr>
              <a:t>‹#›</a:t>
            </a:fld>
            <a:endParaRPr lang="en-US" altLang="zh-CN"/>
          </a:p>
        </p:txBody>
      </p:sp>
    </p:spTree>
    <p:extLst>
      <p:ext uri="{BB962C8B-B14F-4D97-AF65-F5344CB8AC3E}">
        <p14:creationId xmlns:p14="http://schemas.microsoft.com/office/powerpoint/2010/main" val="38280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C05B30FD-2666-4784-82CD-EC90CFDF3936}"/>
              </a:ext>
            </a:extLst>
          </p:cNvPr>
          <p:cNvSpPr>
            <a:spLocks noGrp="1"/>
          </p:cNvSpPr>
          <p:nvPr>
            <p:ph type="dt" sz="half" idx="10"/>
          </p:nvPr>
        </p:nvSpPr>
        <p:spPr/>
        <p:txBody>
          <a:bodyPr/>
          <a:lstStyle>
            <a:lvl1pPr>
              <a:defRPr/>
            </a:lvl1pPr>
            <a:extLst/>
          </a:lstStyle>
          <a:p>
            <a:pPr>
              <a:defRPr/>
            </a:pPr>
            <a:endParaRPr lang="en-US" altLang="zh-CN"/>
          </a:p>
        </p:txBody>
      </p:sp>
      <p:sp>
        <p:nvSpPr>
          <p:cNvPr id="6" name="页脚占位符 5">
            <a:extLst>
              <a:ext uri="{FF2B5EF4-FFF2-40B4-BE49-F238E27FC236}">
                <a16:creationId xmlns:a16="http://schemas.microsoft.com/office/drawing/2014/main" id="{02173272-0DCC-4C1A-8696-EF3270BAA6A5}"/>
              </a:ext>
            </a:extLst>
          </p:cNvPr>
          <p:cNvSpPr>
            <a:spLocks noGrp="1"/>
          </p:cNvSpPr>
          <p:nvPr>
            <p:ph type="ftr" sz="quarter" idx="11"/>
          </p:nvPr>
        </p:nvSpPr>
        <p:spPr/>
        <p:txBody>
          <a:bodyPr/>
          <a:lstStyle>
            <a:lvl1pPr>
              <a:defRPr/>
            </a:lvl1pPr>
            <a:extLst/>
          </a:lstStyle>
          <a:p>
            <a:pPr>
              <a:defRPr/>
            </a:pPr>
            <a:endParaRPr lang="en-US" altLang="zh-CN"/>
          </a:p>
        </p:txBody>
      </p:sp>
      <p:sp>
        <p:nvSpPr>
          <p:cNvPr id="7" name="灯片编号占位符 6">
            <a:extLst>
              <a:ext uri="{FF2B5EF4-FFF2-40B4-BE49-F238E27FC236}">
                <a16:creationId xmlns:a16="http://schemas.microsoft.com/office/drawing/2014/main" id="{D5B169A4-77F5-4F65-BA9F-827DFD0EFC94}"/>
              </a:ext>
            </a:extLst>
          </p:cNvPr>
          <p:cNvSpPr>
            <a:spLocks noGrp="1"/>
          </p:cNvSpPr>
          <p:nvPr>
            <p:ph type="sldNum" sz="quarter" idx="12"/>
          </p:nvPr>
        </p:nvSpPr>
        <p:spPr/>
        <p:txBody>
          <a:bodyPr/>
          <a:lstStyle>
            <a:lvl1pPr>
              <a:defRPr/>
            </a:lvl1pPr>
          </a:lstStyle>
          <a:p>
            <a:pPr>
              <a:defRPr/>
            </a:pPr>
            <a:fld id="{CF8DF3DD-79B4-4383-8739-CFFD066E2B36}" type="slidenum">
              <a:rPr lang="en-US" altLang="zh-CN"/>
              <a:pPr>
                <a:defRPr/>
              </a:pPr>
              <a:t>‹#›</a:t>
            </a:fld>
            <a:endParaRPr lang="en-US" altLang="zh-CN"/>
          </a:p>
        </p:txBody>
      </p:sp>
    </p:spTree>
    <p:extLst>
      <p:ext uri="{BB962C8B-B14F-4D97-AF65-F5344CB8AC3E}">
        <p14:creationId xmlns:p14="http://schemas.microsoft.com/office/powerpoint/2010/main" val="356685138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0">
            <a:extLst>
              <a:ext uri="{FF2B5EF4-FFF2-40B4-BE49-F238E27FC236}">
                <a16:creationId xmlns:a16="http://schemas.microsoft.com/office/drawing/2014/main" id="{FCCE8C49-4B62-4209-8EFB-A33DD10C2509}"/>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任意多边形 15">
            <a:extLst>
              <a:ext uri="{FF2B5EF4-FFF2-40B4-BE49-F238E27FC236}">
                <a16:creationId xmlns:a16="http://schemas.microsoft.com/office/drawing/2014/main" id="{5070E28E-120F-4C0F-BBCA-EA3918674C0B}"/>
              </a:ext>
            </a:extLst>
          </p:cNvPr>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86BA71E4-6D74-44F5-854A-E09652CA6C1F}"/>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直接连接符 7">
            <a:extLst>
              <a:ext uri="{FF2B5EF4-FFF2-40B4-BE49-F238E27FC236}">
                <a16:creationId xmlns:a16="http://schemas.microsoft.com/office/drawing/2014/main" id="{74D73A27-E286-4D34-8326-6C3C8E55EBAB}"/>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8">
            <a:extLst>
              <a:ext uri="{FF2B5EF4-FFF2-40B4-BE49-F238E27FC236}">
                <a16:creationId xmlns:a16="http://schemas.microsoft.com/office/drawing/2014/main" id="{4C3E570B-C373-48A3-8297-CB37AAAEA3C4}"/>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燕尾形 19">
            <a:extLst>
              <a:ext uri="{FF2B5EF4-FFF2-40B4-BE49-F238E27FC236}">
                <a16:creationId xmlns:a16="http://schemas.microsoft.com/office/drawing/2014/main" id="{A3652423-7CCA-45B5-9B6B-29C4136D903B}"/>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id="{6C2E31D3-5612-47BC-8312-14C247297DE7}"/>
              </a:ext>
            </a:extLst>
          </p:cNvPr>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页脚占位符 5">
            <a:extLst>
              <a:ext uri="{FF2B5EF4-FFF2-40B4-BE49-F238E27FC236}">
                <a16:creationId xmlns:a16="http://schemas.microsoft.com/office/drawing/2014/main" id="{BA7306AD-7640-428F-9543-1511C71260D0}"/>
              </a:ext>
            </a:extLst>
          </p:cNvPr>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灯片编号占位符 6">
            <a:extLst>
              <a:ext uri="{FF2B5EF4-FFF2-40B4-BE49-F238E27FC236}">
                <a16:creationId xmlns:a16="http://schemas.microsoft.com/office/drawing/2014/main" id="{4A5AFFF1-E93D-453C-A3FC-C2C448F09485}"/>
              </a:ext>
            </a:extLst>
          </p:cNvPr>
          <p:cNvSpPr>
            <a:spLocks noGrp="1"/>
          </p:cNvSpPr>
          <p:nvPr>
            <p:ph type="sldNum" sz="quarter" idx="12"/>
          </p:nvPr>
        </p:nvSpPr>
        <p:spPr/>
        <p:txBody>
          <a:bodyPr/>
          <a:lstStyle>
            <a:lvl1pPr>
              <a:defRPr/>
            </a:lvl1pPr>
          </a:lstStyle>
          <a:p>
            <a:pPr>
              <a:defRPr/>
            </a:pPr>
            <a:fld id="{6A1101D8-1D64-49DF-AC3E-B058F68B26AD}" type="slidenum">
              <a:rPr lang="en-US" altLang="zh-CN"/>
              <a:pPr>
                <a:defRPr/>
              </a:pPr>
              <a:t>‹#›</a:t>
            </a:fld>
            <a:endParaRPr lang="en-US" altLang="zh-CN"/>
          </a:p>
        </p:txBody>
      </p:sp>
    </p:spTree>
    <p:extLst>
      <p:ext uri="{BB962C8B-B14F-4D97-AF65-F5344CB8AC3E}">
        <p14:creationId xmlns:p14="http://schemas.microsoft.com/office/powerpoint/2010/main" val="219626788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89F19887-5793-4C80-846A-85DFE171C227}"/>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任意多边形 11">
            <a:extLst>
              <a:ext uri="{FF2B5EF4-FFF2-40B4-BE49-F238E27FC236}">
                <a16:creationId xmlns:a16="http://schemas.microsoft.com/office/drawing/2014/main" id="{BDEA9E01-7036-4F98-AE35-C5C5C66F4A9D}"/>
              </a:ext>
            </a:extLst>
          </p:cNvPr>
          <p:cNvSpPr>
            <a:spLocks/>
          </p:cNvSpPr>
          <p:nvPr/>
        </p:nvSpPr>
        <p:spPr bwMode="auto">
          <a:xfrm>
            <a:off x="485775" y="5938838"/>
            <a:ext cx="3690938" cy="933450"/>
          </a:xfrm>
          <a:custGeom>
            <a:avLst/>
            <a:gdLst>
              <a:gd name="T0" fmla="*/ 0 w 5591"/>
              <a:gd name="T1" fmla="*/ 0 h 588"/>
              <a:gd name="T2" fmla="*/ 2147483646 w 5591"/>
              <a:gd name="T3" fmla="*/ 0 h 588"/>
              <a:gd name="T4" fmla="*/ 2147483646 w 5591"/>
              <a:gd name="T5" fmla="*/ 2147483646 h 588"/>
              <a:gd name="T6" fmla="*/ 214748364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71F40A67-ECC0-464F-9D78-E79FAF7E31A2}"/>
              </a:ext>
            </a:extLst>
          </p:cNvPr>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直接连接符 14">
            <a:extLst>
              <a:ext uri="{FF2B5EF4-FFF2-40B4-BE49-F238E27FC236}">
                <a16:creationId xmlns:a16="http://schemas.microsoft.com/office/drawing/2014/main" id="{3CB013D7-6732-47A4-82AB-A444A3F6AE9E}"/>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32950E79-C2D5-4167-B500-62DE1FCD77CA}"/>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a:extLst>
              <a:ext uri="{FF2B5EF4-FFF2-40B4-BE49-F238E27FC236}">
                <a16:creationId xmlns:a16="http://schemas.microsoft.com/office/drawing/2014/main" id="{6A37ED2C-25D9-4E92-9AE1-757B62AACAA6}"/>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0E1A2B53-B5E9-4174-A0E7-03BA67543162}"/>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pitchFamily="34" charset="0"/>
              </a:defRPr>
            </a:lvl1pPr>
            <a:extLst/>
          </a:lstStyle>
          <a:p>
            <a:pPr>
              <a:defRPr/>
            </a:pPr>
            <a:endParaRPr lang="en-US" altLang="zh-CN"/>
          </a:p>
        </p:txBody>
      </p:sp>
      <p:sp>
        <p:nvSpPr>
          <p:cNvPr id="22" name="页脚占位符 21">
            <a:extLst>
              <a:ext uri="{FF2B5EF4-FFF2-40B4-BE49-F238E27FC236}">
                <a16:creationId xmlns:a16="http://schemas.microsoft.com/office/drawing/2014/main" id="{95C52ADA-210B-47E8-B009-CDC6B164386D}"/>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pitchFamily="34" charset="0"/>
              </a:defRPr>
            </a:lvl1pPr>
            <a:extLst/>
          </a:lstStyle>
          <a:p>
            <a:pPr>
              <a:defRPr/>
            </a:pPr>
            <a:endParaRPr lang="en-US" altLang="zh-CN"/>
          </a:p>
        </p:txBody>
      </p:sp>
      <p:sp>
        <p:nvSpPr>
          <p:cNvPr id="18" name="灯片编号占位符 17">
            <a:extLst>
              <a:ext uri="{FF2B5EF4-FFF2-40B4-BE49-F238E27FC236}">
                <a16:creationId xmlns:a16="http://schemas.microsoft.com/office/drawing/2014/main" id="{51EEF6DE-8008-48F8-97CE-2202CC8FBB31}"/>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pPr>
              <a:defRPr/>
            </a:pPr>
            <a:fld id="{DCE044DA-8214-48DE-9D1B-C055EF11EC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2" r:id="rId1"/>
    <p:sldLayoutId id="2147483888" r:id="rId2"/>
    <p:sldLayoutId id="2147483893" r:id="rId3"/>
    <p:sldLayoutId id="2147483894" r:id="rId4"/>
    <p:sldLayoutId id="2147483895" r:id="rId5"/>
    <p:sldLayoutId id="2147483896" r:id="rId6"/>
    <p:sldLayoutId id="2147483889" r:id="rId7"/>
    <p:sldLayoutId id="2147483897" r:id="rId8"/>
    <p:sldLayoutId id="2147483898" r:id="rId9"/>
    <p:sldLayoutId id="2147483890" r:id="rId10"/>
    <p:sldLayoutId id="2147483891" r:id="rId11"/>
    <p:sldLayoutId id="2147483899" r:id="rId12"/>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aike.baidu.com/item/%E7%A9%BA%E9%97%B4%E5%A4%8D%E6%9D%82%E5%BA%A6" TargetMode="External"/><Relationship Id="rId2" Type="http://schemas.openxmlformats.org/officeDocument/2006/relationships/hyperlink" Target="https://baike.baidu.com/item/%E6%97%B6%E9%97%B4%E5%A4%8D%E6%9D%82%E6%80%A7"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F834B11F-C889-46F9-8285-D84645E26448}"/>
              </a:ext>
            </a:extLst>
          </p:cNvPr>
          <p:cNvSpPr>
            <a:spLocks noGrp="1"/>
          </p:cNvSpPr>
          <p:nvPr>
            <p:ph type="subTitle" idx="1"/>
          </p:nvPr>
        </p:nvSpPr>
        <p:spPr>
          <a:xfrm>
            <a:off x="685800" y="2895600"/>
            <a:ext cx="7772400" cy="1200150"/>
          </a:xfrm>
        </p:spPr>
        <p:txBody>
          <a:bodyPr/>
          <a:lstStyle/>
          <a:p>
            <a:pPr marR="0" algn="ctr" eaLnBrk="1" hangingPunct="1"/>
            <a:r>
              <a:rPr lang="zh-CN" altLang="en-US" sz="4000" dirty="0"/>
              <a:t>第</a:t>
            </a:r>
            <a:r>
              <a:rPr lang="en-US" altLang="zh-CN" sz="4000" dirty="0"/>
              <a:t>9</a:t>
            </a:r>
            <a:r>
              <a:rPr lang="zh-CN" altLang="en-US" sz="4000" dirty="0"/>
              <a:t>讲 数组的应用</a:t>
            </a:r>
            <a:endParaRPr lang="zh-CN" altLang="zh-CN" sz="40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42433-C69C-803C-60E6-75BAD17D0E41}"/>
            </a:ext>
          </a:extLst>
        </p:cNvPr>
        <p:cNvGrpSpPr/>
        <p:nvPr/>
      </p:nvGrpSpPr>
      <p:grpSpPr>
        <a:xfrm>
          <a:off x="0" y="0"/>
          <a:ext cx="0" cy="0"/>
          <a:chOff x="0" y="0"/>
          <a:chExt cx="0" cy="0"/>
        </a:xfrm>
      </p:grpSpPr>
      <p:sp>
        <p:nvSpPr>
          <p:cNvPr id="11266" name="Rectangle 3">
            <a:extLst>
              <a:ext uri="{FF2B5EF4-FFF2-40B4-BE49-F238E27FC236}">
                <a16:creationId xmlns:a16="http://schemas.microsoft.com/office/drawing/2014/main" id="{9141D28D-D2EA-4082-DD46-782AAA61A1AD}"/>
              </a:ext>
            </a:extLst>
          </p:cNvPr>
          <p:cNvSpPr txBox="1">
            <a:spLocks noChangeArrowheads="1"/>
          </p:cNvSpPr>
          <p:nvPr/>
        </p:nvSpPr>
        <p:spPr bwMode="auto">
          <a:xfrm>
            <a:off x="152400" y="228600"/>
            <a:ext cx="876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 </a:t>
            </a:r>
            <a:r>
              <a:rPr lang="zh-CN" altLang="en-US" sz="3200" dirty="0"/>
              <a:t>找最大值</a:t>
            </a:r>
            <a:endParaRPr lang="en-US" altLang="zh-CN" sz="3200" dirty="0"/>
          </a:p>
          <a:p>
            <a:pPr eaLnBrk="1" hangingPunct="1"/>
            <a:endParaRPr lang="en-US" altLang="zh-CN" sz="2000" dirty="0"/>
          </a:p>
          <a:p>
            <a:pPr eaLnBrk="1" hangingPunct="1"/>
            <a:endParaRPr lang="en-US" altLang="zh-CN" sz="2400" dirty="0"/>
          </a:p>
        </p:txBody>
      </p:sp>
      <p:pic>
        <p:nvPicPr>
          <p:cNvPr id="4" name="图片 3">
            <a:extLst>
              <a:ext uri="{FF2B5EF4-FFF2-40B4-BE49-F238E27FC236}">
                <a16:creationId xmlns:a16="http://schemas.microsoft.com/office/drawing/2014/main" id="{362572A3-2A5A-292B-914E-D7E144A65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5955521" cy="3090840"/>
          </a:xfrm>
          <a:prstGeom prst="rect">
            <a:avLst/>
          </a:prstGeom>
        </p:spPr>
      </p:pic>
      <p:sp>
        <p:nvSpPr>
          <p:cNvPr id="2" name="文本框 1">
            <a:extLst>
              <a:ext uri="{FF2B5EF4-FFF2-40B4-BE49-F238E27FC236}">
                <a16:creationId xmlns:a16="http://schemas.microsoft.com/office/drawing/2014/main" id="{5BF3013F-0AB5-64CA-36EA-66A65655120C}"/>
              </a:ext>
            </a:extLst>
          </p:cNvPr>
          <p:cNvSpPr txBox="1"/>
          <p:nvPr/>
        </p:nvSpPr>
        <p:spPr>
          <a:xfrm>
            <a:off x="1524000" y="5029200"/>
            <a:ext cx="1749197" cy="369332"/>
          </a:xfrm>
          <a:prstGeom prst="rect">
            <a:avLst/>
          </a:prstGeom>
          <a:noFill/>
        </p:spPr>
        <p:txBody>
          <a:bodyPr wrap="none" rtlCol="0">
            <a:spAutoFit/>
          </a:bodyPr>
          <a:lstStyle/>
          <a:p>
            <a:r>
              <a:rPr lang="zh-CN" altLang="en-US" dirty="0"/>
              <a:t>时间复杂度</a:t>
            </a:r>
            <a:r>
              <a:rPr lang="en-US" altLang="zh-CN" dirty="0"/>
              <a:t>o(n)</a:t>
            </a:r>
            <a:endParaRPr lang="zh-CN" altLang="en-US" dirty="0"/>
          </a:p>
        </p:txBody>
      </p:sp>
      <p:sp>
        <p:nvSpPr>
          <p:cNvPr id="5" name="文本框 4">
            <a:extLst>
              <a:ext uri="{FF2B5EF4-FFF2-40B4-BE49-F238E27FC236}">
                <a16:creationId xmlns:a16="http://schemas.microsoft.com/office/drawing/2014/main" id="{1691A25B-68DB-7FC1-7398-3CE4E6E26329}"/>
              </a:ext>
            </a:extLst>
          </p:cNvPr>
          <p:cNvSpPr txBox="1"/>
          <p:nvPr/>
        </p:nvSpPr>
        <p:spPr>
          <a:xfrm>
            <a:off x="4724400" y="4996934"/>
            <a:ext cx="2492990" cy="369332"/>
          </a:xfrm>
          <a:prstGeom prst="rect">
            <a:avLst/>
          </a:prstGeom>
          <a:noFill/>
        </p:spPr>
        <p:txBody>
          <a:bodyPr wrap="none" rtlCol="0">
            <a:spAutoFit/>
          </a:bodyPr>
          <a:lstStyle/>
          <a:p>
            <a:r>
              <a:rPr lang="zh-CN" altLang="en-US" dirty="0"/>
              <a:t>如果数据是有序的呢？</a:t>
            </a:r>
          </a:p>
        </p:txBody>
      </p:sp>
    </p:spTree>
    <p:extLst>
      <p:ext uri="{BB962C8B-B14F-4D97-AF65-F5344CB8AC3E}">
        <p14:creationId xmlns:p14="http://schemas.microsoft.com/office/powerpoint/2010/main" val="21604675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16301DA-B2D5-4132-856C-31DCCD2672E1}"/>
              </a:ext>
            </a:extLst>
          </p:cNvPr>
          <p:cNvSpPr>
            <a:spLocks noGrp="1" noChangeArrowheads="1"/>
          </p:cNvSpPr>
          <p:nvPr>
            <p:ph type="title" idx="4294967295"/>
          </p:nvPr>
        </p:nvSpPr>
        <p:spPr>
          <a:xfrm>
            <a:off x="457200" y="274638"/>
            <a:ext cx="8229600" cy="411162"/>
          </a:xfrm>
        </p:spPr>
        <p:txBody>
          <a:bodyPr rtlCol="0">
            <a:normAutofit fontScale="90000"/>
          </a:bodyPr>
          <a:lstStyle/>
          <a:p>
            <a:pPr eaLnBrk="1" fontAlgn="auto" hangingPunct="1">
              <a:spcAft>
                <a:spcPts val="0"/>
              </a:spcAft>
              <a:defRPr/>
            </a:pPr>
            <a:endParaRPr lang="zh-CN" altLang="en-US" dirty="0"/>
          </a:p>
        </p:txBody>
      </p:sp>
      <p:sp>
        <p:nvSpPr>
          <p:cNvPr id="5" name="文本框 4">
            <a:extLst>
              <a:ext uri="{FF2B5EF4-FFF2-40B4-BE49-F238E27FC236}">
                <a16:creationId xmlns:a16="http://schemas.microsoft.com/office/drawing/2014/main" id="{BF3B172D-8237-401F-B2E1-710A11FD0548}"/>
              </a:ext>
            </a:extLst>
          </p:cNvPr>
          <p:cNvSpPr txBox="1"/>
          <p:nvPr/>
        </p:nvSpPr>
        <p:spPr>
          <a:xfrm>
            <a:off x="685800" y="1371600"/>
            <a:ext cx="7772400" cy="2677656"/>
          </a:xfrm>
          <a:prstGeom prst="rect">
            <a:avLst/>
          </a:prstGeom>
          <a:noFill/>
        </p:spPr>
        <p:txBody>
          <a:bodyPr wrap="square">
            <a:spAutoFit/>
          </a:bodyPr>
          <a:lstStyle/>
          <a:p>
            <a:r>
              <a:rPr lang="zh-CN" altLang="en-US" sz="2800" b="0" i="0" dirty="0">
                <a:solidFill>
                  <a:srgbClr val="333333"/>
                </a:solidFill>
                <a:effectLst/>
                <a:latin typeface="Helvetica Neue"/>
              </a:rPr>
              <a:t>排序算法，即通过特定的算法因式将一组或多组数据按照既定模式进行重新排序。</a:t>
            </a:r>
            <a:endParaRPr lang="en-US" altLang="zh-CN" sz="2800" b="0" i="0" dirty="0">
              <a:solidFill>
                <a:srgbClr val="333333"/>
              </a:solidFill>
              <a:effectLst/>
              <a:latin typeface="Helvetica Neue"/>
            </a:endParaRPr>
          </a:p>
          <a:p>
            <a:endParaRPr lang="en-US" altLang="zh-CN" sz="2800" b="0" i="0" dirty="0">
              <a:solidFill>
                <a:srgbClr val="333333"/>
              </a:solidFill>
              <a:effectLst/>
              <a:latin typeface="Helvetica Neue"/>
            </a:endParaRPr>
          </a:p>
          <a:p>
            <a:r>
              <a:rPr lang="zh-CN" altLang="en-US" sz="2800" b="0" i="0" dirty="0">
                <a:solidFill>
                  <a:srgbClr val="333333"/>
                </a:solidFill>
                <a:effectLst/>
                <a:latin typeface="Helvetica Neue"/>
              </a:rPr>
              <a:t>这种新序列遵循着一定的规则，体现出一定的规律，因此，经处理后的数据便于筛选和计算，大大提高了计算效率。</a:t>
            </a:r>
            <a:endParaRPr lang="zh-CN" altLang="en-US" sz="2800" dirty="0"/>
          </a:p>
        </p:txBody>
      </p:sp>
    </p:spTree>
    <p:extLst>
      <p:ext uri="{BB962C8B-B14F-4D97-AF65-F5344CB8AC3E}">
        <p14:creationId xmlns:p14="http://schemas.microsoft.com/office/powerpoint/2010/main" val="39566899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152400" y="228600"/>
            <a:ext cx="8763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zh-CN" altLang="en-US" sz="3200" dirty="0"/>
              <a:t>冒泡排序</a:t>
            </a:r>
            <a:endParaRPr lang="en-US" altLang="zh-CN" sz="2000" dirty="0"/>
          </a:p>
          <a:p>
            <a:pPr eaLnBrk="1" hangingPunct="1"/>
            <a:endParaRPr lang="en-US" altLang="zh-CN" sz="2400" dirty="0"/>
          </a:p>
          <a:p>
            <a:pPr eaLnBrk="1" hangingPunct="1"/>
            <a:r>
              <a:rPr lang="zh-CN" altLang="en-US" sz="2800" dirty="0"/>
              <a:t>每一次对相临的两个数组元素进行比较，如果按升序排列的，那就保持原样；如果按降序排列，就交换它们的值。</a:t>
            </a:r>
            <a:endParaRPr lang="en-US" altLang="zh-CN" sz="2800" dirty="0"/>
          </a:p>
          <a:p>
            <a:pPr eaLnBrk="1" hangingPunct="1"/>
            <a:endParaRPr lang="en-US" altLang="zh-CN" sz="3200" dirty="0"/>
          </a:p>
          <a:p>
            <a:pPr eaLnBrk="1" hangingPunct="1"/>
            <a:r>
              <a:rPr lang="zh-CN" altLang="en-US" sz="2800" dirty="0"/>
              <a:t>每一轮都会包含很多次这样的比较，使较小的</a:t>
            </a:r>
            <a:r>
              <a:rPr lang="zh-CN" altLang="en-US" sz="2800" dirty="0">
                <a:solidFill>
                  <a:srgbClr val="FF0000"/>
                </a:solidFill>
              </a:rPr>
              <a:t>数值</a:t>
            </a:r>
            <a:r>
              <a:rPr lang="zh-CN" altLang="en-US" sz="2800" dirty="0"/>
              <a:t>逐渐“冒泡” 到数组顶部，较大的值逐渐“下沉”到数组的底部，经过多轮后整个数组就变成升序排序。</a:t>
            </a:r>
            <a:br>
              <a:rPr lang="zh-CN" altLang="en-US" sz="2800" dirty="0"/>
            </a:br>
            <a:endParaRPr lang="en-US" altLang="zh-CN" sz="2800"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A2944EE-5A40-4CED-A2FA-81EC1D87BAC7}"/>
              </a:ext>
            </a:extLst>
          </p:cNvPr>
          <p:cNvSpPr txBox="1">
            <a:spLocks noChangeArrowheads="1"/>
          </p:cNvSpPr>
          <p:nvPr/>
        </p:nvSpPr>
        <p:spPr bwMode="auto">
          <a:xfrm>
            <a:off x="152400" y="2286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sz="3200" dirty="0"/>
              <a:t>冒泡排序</a:t>
            </a:r>
            <a:endParaRPr lang="en-US" altLang="zh-CN" sz="3200" dirty="0"/>
          </a:p>
          <a:p>
            <a:pPr eaLnBrk="1" hangingPunct="1"/>
            <a:endParaRPr lang="en-US" altLang="zh-CN" sz="2000" dirty="0"/>
          </a:p>
          <a:p>
            <a:pPr eaLnBrk="1" hangingPunct="1"/>
            <a:r>
              <a:rPr lang="zh-CN" altLang="en-US" sz="2000" dirty="0"/>
              <a:t>演示</a:t>
            </a:r>
            <a:br>
              <a:rPr lang="zh-CN" altLang="en-US" sz="2000" dirty="0"/>
            </a:br>
            <a:endParaRPr lang="en-US" altLang="zh-CN" sz="2000" dirty="0"/>
          </a:p>
        </p:txBody>
      </p:sp>
      <p:pic>
        <p:nvPicPr>
          <p:cNvPr id="3" name="图片 2">
            <a:extLst>
              <a:ext uri="{FF2B5EF4-FFF2-40B4-BE49-F238E27FC236}">
                <a16:creationId xmlns:a16="http://schemas.microsoft.com/office/drawing/2014/main" id="{3280882E-94BD-4F5F-A146-CB6545DEC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2205037"/>
            <a:ext cx="7867650" cy="2447925"/>
          </a:xfrm>
          <a:prstGeom prst="rect">
            <a:avLst/>
          </a:prstGeom>
        </p:spPr>
      </p:pic>
    </p:spTree>
    <p:extLst>
      <p:ext uri="{BB962C8B-B14F-4D97-AF65-F5344CB8AC3E}">
        <p14:creationId xmlns:p14="http://schemas.microsoft.com/office/powerpoint/2010/main" val="235869512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A2944EE-5A40-4CED-A2FA-81EC1D87BAC7}"/>
              </a:ext>
            </a:extLst>
          </p:cNvPr>
          <p:cNvSpPr txBox="1">
            <a:spLocks noChangeArrowheads="1"/>
          </p:cNvSpPr>
          <p:nvPr/>
        </p:nvSpPr>
        <p:spPr bwMode="auto">
          <a:xfrm>
            <a:off x="152400" y="2286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sz="3200" dirty="0"/>
              <a:t>冒泡排序</a:t>
            </a:r>
            <a:endParaRPr lang="en-US" altLang="zh-CN" sz="3200" dirty="0"/>
          </a:p>
          <a:p>
            <a:pPr eaLnBrk="1" hangingPunct="1"/>
            <a:endParaRPr lang="en-US" altLang="zh-CN" sz="2000" dirty="0"/>
          </a:p>
          <a:p>
            <a:pPr eaLnBrk="1" hangingPunct="1"/>
            <a:br>
              <a:rPr lang="zh-CN" altLang="en-US" sz="2000" dirty="0"/>
            </a:br>
            <a:endParaRPr lang="en-US" altLang="zh-CN" sz="2000" dirty="0"/>
          </a:p>
        </p:txBody>
      </p:sp>
      <p:sp>
        <p:nvSpPr>
          <p:cNvPr id="12292" name="矩形 1">
            <a:extLst>
              <a:ext uri="{FF2B5EF4-FFF2-40B4-BE49-F238E27FC236}">
                <a16:creationId xmlns:a16="http://schemas.microsoft.com/office/drawing/2014/main" id="{6A3AF2C4-E16A-4B9B-B633-CD106DE43322}"/>
              </a:ext>
            </a:extLst>
          </p:cNvPr>
          <p:cNvSpPr>
            <a:spLocks noChangeArrowheads="1"/>
          </p:cNvSpPr>
          <p:nvPr/>
        </p:nvSpPr>
        <p:spPr bwMode="auto">
          <a:xfrm>
            <a:off x="609600" y="1249363"/>
            <a:ext cx="830580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3" panose="05040102010807070707" pitchFamily="18" charset="2"/>
              <a:buNone/>
            </a:pPr>
            <a:r>
              <a:rPr lang="zh-CN" altLang="en-US" sz="2400" dirty="0"/>
              <a:t>思路分析：</a:t>
            </a:r>
            <a:endParaRPr lang="en-US" altLang="zh-CN" sz="2400" dirty="0"/>
          </a:p>
          <a:p>
            <a:pPr eaLnBrk="1" hangingPunct="1">
              <a:buFont typeface="Wingdings 3" panose="05040102010807070707" pitchFamily="18" charset="2"/>
              <a:buNone/>
            </a:pPr>
            <a:r>
              <a:rPr lang="en-US" altLang="zh-CN" sz="2400" dirty="0"/>
              <a:t>1</a:t>
            </a:r>
            <a:r>
              <a:rPr lang="zh-CN" altLang="en-US" sz="2400" dirty="0"/>
              <a:t>、冒泡算法特点分析，最上面的数值永远是从小到大有序，且随每轮循环增加</a:t>
            </a:r>
            <a:r>
              <a:rPr lang="en-US" altLang="zh-CN" sz="2400" dirty="0">
                <a:solidFill>
                  <a:srgbClr val="FF0000"/>
                </a:solidFill>
              </a:rPr>
              <a:t>1</a:t>
            </a:r>
            <a:r>
              <a:rPr lang="zh-CN" altLang="en-US" sz="2400" dirty="0"/>
              <a:t>个，下面的无序数值数量随每轮循环减少</a:t>
            </a:r>
            <a:r>
              <a:rPr lang="en-US" altLang="zh-CN" sz="2400" dirty="0">
                <a:solidFill>
                  <a:srgbClr val="FF0000"/>
                </a:solidFill>
              </a:rPr>
              <a:t>1</a:t>
            </a:r>
            <a:r>
              <a:rPr lang="zh-CN" altLang="en-US" sz="2400" dirty="0"/>
              <a:t>个。</a:t>
            </a:r>
            <a:endParaRPr lang="en-US" altLang="zh-CN" sz="2400" dirty="0"/>
          </a:p>
          <a:p>
            <a:pPr eaLnBrk="1" hangingPunct="1">
              <a:buFont typeface="Wingdings 3" panose="05040102010807070707" pitchFamily="18" charset="2"/>
              <a:buNone/>
            </a:pPr>
            <a:endParaRPr lang="en-US" altLang="zh-CN" sz="2400" dirty="0"/>
          </a:p>
          <a:p>
            <a:pPr eaLnBrk="1" hangingPunct="1">
              <a:buFont typeface="Wingdings 3" panose="05040102010807070707" pitchFamily="18" charset="2"/>
              <a:buNone/>
            </a:pPr>
            <a:r>
              <a:rPr lang="en-US" altLang="zh-CN" sz="2400" dirty="0"/>
              <a:t>2</a:t>
            </a:r>
            <a:r>
              <a:rPr lang="zh-CN" altLang="en-US" sz="2400" dirty="0"/>
              <a:t>、因此外层的</a:t>
            </a:r>
            <a:r>
              <a:rPr lang="en-US" altLang="zh-CN" sz="2400" dirty="0"/>
              <a:t>FOR</a:t>
            </a:r>
            <a:r>
              <a:rPr lang="zh-CN" altLang="en-US" sz="2400" dirty="0"/>
              <a:t>表示要冒泡多少轮，同时控制变量同时表示已排好序的数值个数。内层的</a:t>
            </a:r>
            <a:r>
              <a:rPr lang="en-US" altLang="zh-CN" sz="2400" dirty="0"/>
              <a:t>FOR</a:t>
            </a:r>
            <a:r>
              <a:rPr lang="zh-CN" altLang="en-US" sz="2400" dirty="0"/>
              <a:t>表示当前轮要在余下的多少个无序数值中沉出一个最大的数值。</a:t>
            </a:r>
            <a:endParaRPr lang="en-US" altLang="zh-CN" sz="2400" dirty="0"/>
          </a:p>
          <a:p>
            <a:pPr eaLnBrk="1" hangingPunct="1">
              <a:buFont typeface="Wingdings 3" panose="05040102010807070707" pitchFamily="18" charset="2"/>
              <a:buNone/>
            </a:pPr>
            <a:endParaRPr lang="en-US" altLang="zh-CN" sz="2400" dirty="0"/>
          </a:p>
          <a:p>
            <a:pPr eaLnBrk="1" hangingPunct="1">
              <a:buFont typeface="Wingdings 3" panose="05040102010807070707" pitchFamily="18" charset="2"/>
              <a:buNone/>
            </a:pPr>
            <a:r>
              <a:rPr lang="en-US" altLang="zh-CN" sz="2400" dirty="0"/>
              <a:t>3</a:t>
            </a:r>
            <a:r>
              <a:rPr lang="zh-CN" altLang="en-US" sz="2400" dirty="0"/>
              <a:t>、因此，内层的</a:t>
            </a:r>
            <a:r>
              <a:rPr lang="en-US" altLang="zh-CN" sz="2400" dirty="0"/>
              <a:t>FOR</a:t>
            </a:r>
            <a:r>
              <a:rPr lang="zh-CN" altLang="en-US" sz="2400" dirty="0"/>
              <a:t>的循环变量随外层的</a:t>
            </a:r>
            <a:r>
              <a:rPr lang="en-US" altLang="zh-CN" sz="2400" dirty="0"/>
              <a:t>FOR</a:t>
            </a:r>
            <a:r>
              <a:rPr lang="zh-CN" altLang="en-US" sz="2400" dirty="0"/>
              <a:t>的当前循环变量值变化而变化。</a:t>
            </a:r>
            <a:endParaRPr lang="en-US" altLang="zh-CN" sz="2400" dirty="0"/>
          </a:p>
          <a:p>
            <a:pPr eaLnBrk="1" hangingPunct="1">
              <a:buFont typeface="Wingdings 3" panose="05040102010807070707" pitchFamily="18" charset="2"/>
              <a:buNone/>
            </a:pPr>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A2944EE-5A40-4CED-A2FA-81EC1D87BAC7}"/>
              </a:ext>
            </a:extLst>
          </p:cNvPr>
          <p:cNvSpPr txBox="1">
            <a:spLocks noChangeArrowheads="1"/>
          </p:cNvSpPr>
          <p:nvPr/>
        </p:nvSpPr>
        <p:spPr bwMode="auto">
          <a:xfrm>
            <a:off x="152400" y="2286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sz="3200" dirty="0"/>
              <a:t>冒泡排序</a:t>
            </a:r>
            <a:endParaRPr lang="en-US" altLang="zh-CN" sz="3200" dirty="0"/>
          </a:p>
          <a:p>
            <a:pPr eaLnBrk="1" hangingPunct="1"/>
            <a:endParaRPr lang="en-US" altLang="zh-CN" sz="2000" dirty="0"/>
          </a:p>
          <a:p>
            <a:pPr eaLnBrk="1" hangingPunct="1"/>
            <a:br>
              <a:rPr lang="zh-CN" altLang="en-US" sz="2000" dirty="0"/>
            </a:br>
            <a:endParaRPr lang="en-US" altLang="zh-CN" sz="2000" dirty="0"/>
          </a:p>
        </p:txBody>
      </p:sp>
      <p:pic>
        <p:nvPicPr>
          <p:cNvPr id="3" name="图片 2">
            <a:extLst>
              <a:ext uri="{FF2B5EF4-FFF2-40B4-BE49-F238E27FC236}">
                <a16:creationId xmlns:a16="http://schemas.microsoft.com/office/drawing/2014/main" id="{840381CE-DB7F-42E7-A601-C2A0E9B1B4C9}"/>
              </a:ext>
            </a:extLst>
          </p:cNvPr>
          <p:cNvPicPr>
            <a:picLocks noChangeAspect="1"/>
          </p:cNvPicPr>
          <p:nvPr/>
        </p:nvPicPr>
        <p:blipFill>
          <a:blip r:embed="rId2"/>
          <a:stretch>
            <a:fillRect/>
          </a:stretch>
        </p:blipFill>
        <p:spPr>
          <a:xfrm>
            <a:off x="616927" y="1676400"/>
            <a:ext cx="8286750" cy="3629025"/>
          </a:xfrm>
          <a:prstGeom prst="rect">
            <a:avLst/>
          </a:prstGeom>
        </p:spPr>
      </p:pic>
    </p:spTree>
    <p:extLst>
      <p:ext uri="{BB962C8B-B14F-4D97-AF65-F5344CB8AC3E}">
        <p14:creationId xmlns:p14="http://schemas.microsoft.com/office/powerpoint/2010/main" val="403055717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58007C-187F-49B9-938C-AC61A9090052}"/>
              </a:ext>
            </a:extLst>
          </p:cNvPr>
          <p:cNvSpPr>
            <a:spLocks noGrp="1"/>
          </p:cNvSpPr>
          <p:nvPr>
            <p:ph idx="1"/>
          </p:nvPr>
        </p:nvSpPr>
        <p:spPr>
          <a:xfrm>
            <a:off x="457200" y="1481138"/>
            <a:ext cx="8229600" cy="3014662"/>
          </a:xfrm>
        </p:spPr>
        <p:txBody>
          <a:bodyPr/>
          <a:lstStyle/>
          <a:p>
            <a:r>
              <a:rPr lang="zh-CN" altLang="en-US" dirty="0"/>
              <a:t>选择排序</a:t>
            </a:r>
            <a:endParaRPr lang="en-US" altLang="zh-CN" dirty="0"/>
          </a:p>
          <a:p>
            <a:endParaRPr lang="en-US" altLang="zh-CN" dirty="0"/>
          </a:p>
          <a:p>
            <a:r>
              <a:rPr lang="zh-CN" altLang="en-US" dirty="0"/>
              <a:t>插入排序</a:t>
            </a:r>
            <a:endParaRPr lang="en-US" altLang="zh-CN" dirty="0"/>
          </a:p>
          <a:p>
            <a:endParaRPr lang="en-US" altLang="zh-CN" dirty="0"/>
          </a:p>
          <a:p>
            <a:r>
              <a:rPr lang="zh-CN" altLang="en-US" dirty="0"/>
              <a:t>快速排序</a:t>
            </a:r>
            <a:endParaRPr lang="en-US" altLang="zh-CN" dirty="0"/>
          </a:p>
        </p:txBody>
      </p:sp>
      <p:sp>
        <p:nvSpPr>
          <p:cNvPr id="3" name="标题 2">
            <a:extLst>
              <a:ext uri="{FF2B5EF4-FFF2-40B4-BE49-F238E27FC236}">
                <a16:creationId xmlns:a16="http://schemas.microsoft.com/office/drawing/2014/main" id="{EC5D788C-4761-46C9-BB13-B123652BC9A3}"/>
              </a:ext>
            </a:extLst>
          </p:cNvPr>
          <p:cNvSpPr>
            <a:spLocks noGrp="1"/>
          </p:cNvSpPr>
          <p:nvPr>
            <p:ph type="title"/>
          </p:nvPr>
        </p:nvSpPr>
        <p:spPr/>
        <p:txBody>
          <a:bodyPr/>
          <a:lstStyle/>
          <a:p>
            <a:r>
              <a:rPr lang="zh-CN" altLang="en-US" dirty="0"/>
              <a:t>其他经典排序算法</a:t>
            </a:r>
          </a:p>
        </p:txBody>
      </p:sp>
    </p:spTree>
    <p:extLst>
      <p:ext uri="{BB962C8B-B14F-4D97-AF65-F5344CB8AC3E}">
        <p14:creationId xmlns:p14="http://schemas.microsoft.com/office/powerpoint/2010/main" val="137201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152400" y="2286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marL="109537" indent="0" eaLnBrk="1" hangingPunct="1">
              <a:buNone/>
            </a:pPr>
            <a:r>
              <a:rPr lang="zh-CN" altLang="en-US" sz="3200" dirty="0"/>
              <a:t>折半查找</a:t>
            </a:r>
            <a:endParaRPr lang="en-US" altLang="zh-CN" sz="3200" dirty="0"/>
          </a:p>
          <a:p>
            <a:pPr eaLnBrk="1" hangingPunct="1"/>
            <a:endParaRPr lang="en-US" altLang="zh-CN" sz="2000" dirty="0"/>
          </a:p>
          <a:p>
            <a:pPr eaLnBrk="1" hangingPunct="1"/>
            <a:endParaRPr lang="en-US" altLang="zh-CN" sz="2400" dirty="0"/>
          </a:p>
          <a:p>
            <a:pPr eaLnBrk="1" hangingPunct="1"/>
            <a:r>
              <a:rPr lang="zh-CN" altLang="en-US" sz="2800" b="0" i="0" dirty="0">
                <a:solidFill>
                  <a:srgbClr val="F73131"/>
                </a:solidFill>
                <a:effectLst/>
                <a:latin typeface="Arial" panose="020B0604020202020204" pitchFamily="34" charset="0"/>
              </a:rPr>
              <a:t>折半查找</a:t>
            </a:r>
            <a:r>
              <a:rPr lang="zh-CN" altLang="en-US" sz="2800" b="0" i="0" dirty="0">
                <a:solidFill>
                  <a:srgbClr val="333333"/>
                </a:solidFill>
                <a:effectLst/>
                <a:latin typeface="Arial" panose="020B0604020202020204" pitchFamily="34" charset="0"/>
              </a:rPr>
              <a:t>一般指二分查找。 二分查找也称</a:t>
            </a:r>
            <a:r>
              <a:rPr lang="zh-CN" altLang="en-US" sz="2800" b="0" i="0" dirty="0">
                <a:solidFill>
                  <a:srgbClr val="F73131"/>
                </a:solidFill>
                <a:effectLst/>
                <a:latin typeface="Arial" panose="020B0604020202020204" pitchFamily="34" charset="0"/>
              </a:rPr>
              <a:t>折半查找</a:t>
            </a:r>
            <a:r>
              <a:rPr lang="zh-CN" altLang="en-US" sz="2800" b="0" i="0" dirty="0">
                <a:solidFill>
                  <a:srgbClr val="333333"/>
                </a:solidFill>
                <a:effectLst/>
                <a:latin typeface="Arial" panose="020B0604020202020204" pitchFamily="34" charset="0"/>
              </a:rPr>
              <a:t>（</a:t>
            </a:r>
            <a:r>
              <a:rPr lang="en-US" altLang="zh-CN" sz="2800" b="0" i="0" dirty="0">
                <a:solidFill>
                  <a:srgbClr val="333333"/>
                </a:solidFill>
                <a:effectLst/>
                <a:latin typeface="Arial" panose="020B0604020202020204" pitchFamily="34" charset="0"/>
              </a:rPr>
              <a:t>Binary Search</a:t>
            </a:r>
            <a:r>
              <a:rPr lang="zh-CN" altLang="en-US" sz="2800" b="0" i="0" dirty="0">
                <a:solidFill>
                  <a:srgbClr val="333333"/>
                </a:solidFill>
                <a:effectLst/>
                <a:latin typeface="Arial" panose="020B0604020202020204" pitchFamily="34" charset="0"/>
              </a:rPr>
              <a:t>），它是一种效率较高的查找方法。但是，</a:t>
            </a:r>
            <a:r>
              <a:rPr lang="zh-CN" altLang="en-US" sz="2800" b="0" i="0" dirty="0">
                <a:solidFill>
                  <a:srgbClr val="F73131"/>
                </a:solidFill>
                <a:effectLst/>
                <a:latin typeface="Arial" panose="020B0604020202020204" pitchFamily="34" charset="0"/>
              </a:rPr>
              <a:t>折半查找</a:t>
            </a:r>
            <a:r>
              <a:rPr lang="zh-CN" altLang="en-US" sz="2800" b="0" i="0" dirty="0">
                <a:solidFill>
                  <a:srgbClr val="333333"/>
                </a:solidFill>
                <a:effectLst/>
                <a:latin typeface="Arial" panose="020B0604020202020204" pitchFamily="34" charset="0"/>
              </a:rPr>
              <a:t>要求线性表必须采用顺序存储结构，而且表中元素按关键字有序排列。</a:t>
            </a:r>
            <a:br>
              <a:rPr lang="zh-CN" altLang="en-US" sz="2800" dirty="0"/>
            </a:br>
            <a:br>
              <a:rPr lang="zh-CN" altLang="en-US" sz="2000" dirty="0"/>
            </a:br>
            <a:endParaRPr lang="en-US" altLang="zh-CN" sz="2000" dirty="0"/>
          </a:p>
        </p:txBody>
      </p:sp>
    </p:spTree>
    <p:extLst>
      <p:ext uri="{BB962C8B-B14F-4D97-AF65-F5344CB8AC3E}">
        <p14:creationId xmlns:p14="http://schemas.microsoft.com/office/powerpoint/2010/main" val="416605402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21102" y="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2 </a:t>
            </a:r>
            <a:r>
              <a:rPr lang="zh-CN" altLang="en-US" sz="3200" dirty="0"/>
              <a:t>折半查找</a:t>
            </a:r>
            <a:endParaRPr lang="en-US" altLang="zh-CN" sz="3200" dirty="0"/>
          </a:p>
          <a:p>
            <a:pPr eaLnBrk="1" hangingPunct="1"/>
            <a:endParaRPr lang="en-US" altLang="zh-CN" sz="2000" dirty="0"/>
          </a:p>
          <a:p>
            <a:pPr eaLnBrk="1" hangingPunct="1"/>
            <a:endParaRPr lang="en-US" altLang="zh-CN" sz="2400" dirty="0"/>
          </a:p>
        </p:txBody>
      </p:sp>
      <p:pic>
        <p:nvPicPr>
          <p:cNvPr id="2" name="图片 1">
            <a:extLst>
              <a:ext uri="{FF2B5EF4-FFF2-40B4-BE49-F238E27FC236}">
                <a16:creationId xmlns:a16="http://schemas.microsoft.com/office/drawing/2014/main" id="{6830465D-378F-4BCF-B856-24D73F476937}"/>
              </a:ext>
            </a:extLst>
          </p:cNvPr>
          <p:cNvPicPr>
            <a:picLocks noChangeAspect="1"/>
          </p:cNvPicPr>
          <p:nvPr/>
        </p:nvPicPr>
        <p:blipFill>
          <a:blip r:embed="rId2"/>
          <a:stretch>
            <a:fillRect/>
          </a:stretch>
        </p:blipFill>
        <p:spPr>
          <a:xfrm>
            <a:off x="2438400" y="1143000"/>
            <a:ext cx="4705890" cy="5381272"/>
          </a:xfrm>
          <a:prstGeom prst="rect">
            <a:avLst/>
          </a:prstGeom>
        </p:spPr>
      </p:pic>
    </p:spTree>
    <p:extLst>
      <p:ext uri="{BB962C8B-B14F-4D97-AF65-F5344CB8AC3E}">
        <p14:creationId xmlns:p14="http://schemas.microsoft.com/office/powerpoint/2010/main" val="100545191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11829F8-667E-45C3-BE08-31F392062208}"/>
              </a:ext>
            </a:extLst>
          </p:cNvPr>
          <p:cNvSpPr>
            <a:spLocks noGrp="1" noChangeArrowheads="1"/>
          </p:cNvSpPr>
          <p:nvPr>
            <p:ph type="title" idx="4294967295"/>
          </p:nvPr>
        </p:nvSpPr>
        <p:spPr>
          <a:xfrm>
            <a:off x="304800" y="381000"/>
            <a:ext cx="3733800" cy="533400"/>
          </a:xfrm>
        </p:spPr>
        <p:txBody>
          <a:bodyPr rtlCol="0">
            <a:normAutofit fontScale="90000"/>
          </a:bodyPr>
          <a:lstStyle/>
          <a:p>
            <a:pPr eaLnBrk="1" fontAlgn="auto" hangingPunct="1">
              <a:spcAft>
                <a:spcPts val="0"/>
              </a:spcAft>
              <a:defRPr/>
            </a:pPr>
            <a:r>
              <a:rPr lang="en-US" altLang="zh-CN" dirty="0"/>
              <a:t>4</a:t>
            </a:r>
            <a:r>
              <a:rPr lang="zh-CN" altLang="en-US" dirty="0"/>
              <a:t>名次排序</a:t>
            </a:r>
          </a:p>
        </p:txBody>
      </p:sp>
      <p:sp>
        <p:nvSpPr>
          <p:cNvPr id="7" name="文本框 6">
            <a:extLst>
              <a:ext uri="{FF2B5EF4-FFF2-40B4-BE49-F238E27FC236}">
                <a16:creationId xmlns:a16="http://schemas.microsoft.com/office/drawing/2014/main" id="{525EB271-14B3-4BF0-B6BE-C0EBB9BD1DB8}"/>
              </a:ext>
            </a:extLst>
          </p:cNvPr>
          <p:cNvSpPr txBox="1"/>
          <p:nvPr/>
        </p:nvSpPr>
        <p:spPr>
          <a:xfrm>
            <a:off x="631874" y="2209800"/>
            <a:ext cx="8077200" cy="523220"/>
          </a:xfrm>
          <a:prstGeom prst="rect">
            <a:avLst/>
          </a:prstGeom>
          <a:noFill/>
        </p:spPr>
        <p:txBody>
          <a:bodyPr wrap="square">
            <a:spAutoFit/>
          </a:bodyPr>
          <a:lstStyle/>
          <a:p>
            <a:pPr eaLnBrk="1" hangingPunct="1">
              <a:buFont typeface="Wingdings 3" panose="05040102010807070707" pitchFamily="18" charset="2"/>
              <a:buNone/>
            </a:pPr>
            <a:r>
              <a:rPr lang="zh-CN" altLang="en-US" sz="2800"/>
              <a:t>根据名次重新排序原数组数据</a:t>
            </a:r>
            <a:endParaRPr lang="en-US" altLang="zh-CN" sz="2800" dirty="0"/>
          </a:p>
        </p:txBody>
      </p:sp>
      <p:sp>
        <p:nvSpPr>
          <p:cNvPr id="8" name="文本框 7">
            <a:extLst>
              <a:ext uri="{FF2B5EF4-FFF2-40B4-BE49-F238E27FC236}">
                <a16:creationId xmlns:a16="http://schemas.microsoft.com/office/drawing/2014/main" id="{39D4E420-9027-44AE-8C9F-A4FB3D0A53EE}"/>
              </a:ext>
            </a:extLst>
          </p:cNvPr>
          <p:cNvSpPr txBox="1"/>
          <p:nvPr/>
        </p:nvSpPr>
        <p:spPr>
          <a:xfrm>
            <a:off x="609600" y="1371600"/>
            <a:ext cx="8077200" cy="523220"/>
          </a:xfrm>
          <a:prstGeom prst="rect">
            <a:avLst/>
          </a:prstGeom>
          <a:noFill/>
        </p:spPr>
        <p:txBody>
          <a:bodyPr wrap="square">
            <a:spAutoFit/>
          </a:bodyPr>
          <a:lstStyle/>
          <a:p>
            <a:pPr eaLnBrk="1" hangingPunct="1">
              <a:buFont typeface="Wingdings 3" panose="05040102010807070707" pitchFamily="18" charset="2"/>
              <a:buNone/>
            </a:pPr>
            <a:r>
              <a:rPr lang="zh-CN" altLang="en-US" sz="2800" dirty="0"/>
              <a:t>对于一个无序的数组，给出每个元素的名次</a:t>
            </a:r>
            <a:endParaRPr lang="en-US" altLang="zh-CN" sz="2800" dirty="0"/>
          </a:p>
        </p:txBody>
      </p:sp>
    </p:spTree>
    <p:extLst>
      <p:ext uri="{BB962C8B-B14F-4D97-AF65-F5344CB8AC3E}">
        <p14:creationId xmlns:p14="http://schemas.microsoft.com/office/powerpoint/2010/main" val="174183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imgsa.baidu.com/timg?image&amp;quality=80&amp;size=b9999_10000&amp;sec=1530097701168&amp;di=f292f56b4d8d830f1daf39cb0ee5e438&amp;imgtype=0&amp;src=http%3A%2F%2Fuploads2.yongkao.com%2Fallimg%2F1701%2F4-1F10ZS3529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366" y="2132687"/>
            <a:ext cx="3916177" cy="157988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576" y="2134029"/>
            <a:ext cx="2286000" cy="171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表格 1"/>
          <p:cNvGraphicFramePr>
            <a:graphicFrameLocks noGrp="1"/>
          </p:cNvGraphicFramePr>
          <p:nvPr>
            <p:extLst>
              <p:ext uri="{D42A27DB-BD31-4B8C-83A1-F6EECF244321}">
                <p14:modId xmlns:p14="http://schemas.microsoft.com/office/powerpoint/2010/main" val="1143868041"/>
              </p:ext>
            </p:extLst>
          </p:nvPr>
        </p:nvGraphicFramePr>
        <p:xfrm>
          <a:off x="1339499" y="3900432"/>
          <a:ext cx="6599637" cy="1019988"/>
        </p:xfrm>
        <a:graphic>
          <a:graphicData uri="http://schemas.openxmlformats.org/drawingml/2006/table">
            <a:tbl>
              <a:tblPr firstRow="1" bandRow="1">
                <a:tableStyleId>{5C22544A-7EE6-4342-B048-85BDC9FD1C3A}</a:tableStyleId>
              </a:tblPr>
              <a:tblGrid>
                <a:gridCol w="599967">
                  <a:extLst>
                    <a:ext uri="{9D8B030D-6E8A-4147-A177-3AD203B41FA5}">
                      <a16:colId xmlns:a16="http://schemas.microsoft.com/office/drawing/2014/main" val="20000"/>
                    </a:ext>
                  </a:extLst>
                </a:gridCol>
                <a:gridCol w="599967">
                  <a:extLst>
                    <a:ext uri="{9D8B030D-6E8A-4147-A177-3AD203B41FA5}">
                      <a16:colId xmlns:a16="http://schemas.microsoft.com/office/drawing/2014/main" val="20001"/>
                    </a:ext>
                  </a:extLst>
                </a:gridCol>
                <a:gridCol w="599967">
                  <a:extLst>
                    <a:ext uri="{9D8B030D-6E8A-4147-A177-3AD203B41FA5}">
                      <a16:colId xmlns:a16="http://schemas.microsoft.com/office/drawing/2014/main" val="20002"/>
                    </a:ext>
                  </a:extLst>
                </a:gridCol>
                <a:gridCol w="599967">
                  <a:extLst>
                    <a:ext uri="{9D8B030D-6E8A-4147-A177-3AD203B41FA5}">
                      <a16:colId xmlns:a16="http://schemas.microsoft.com/office/drawing/2014/main" val="20003"/>
                    </a:ext>
                  </a:extLst>
                </a:gridCol>
                <a:gridCol w="599967">
                  <a:extLst>
                    <a:ext uri="{9D8B030D-6E8A-4147-A177-3AD203B41FA5}">
                      <a16:colId xmlns:a16="http://schemas.microsoft.com/office/drawing/2014/main" val="20004"/>
                    </a:ext>
                  </a:extLst>
                </a:gridCol>
                <a:gridCol w="599967">
                  <a:extLst>
                    <a:ext uri="{9D8B030D-6E8A-4147-A177-3AD203B41FA5}">
                      <a16:colId xmlns:a16="http://schemas.microsoft.com/office/drawing/2014/main" val="20005"/>
                    </a:ext>
                  </a:extLst>
                </a:gridCol>
                <a:gridCol w="599967">
                  <a:extLst>
                    <a:ext uri="{9D8B030D-6E8A-4147-A177-3AD203B41FA5}">
                      <a16:colId xmlns:a16="http://schemas.microsoft.com/office/drawing/2014/main" val="20006"/>
                    </a:ext>
                  </a:extLst>
                </a:gridCol>
                <a:gridCol w="599967">
                  <a:extLst>
                    <a:ext uri="{9D8B030D-6E8A-4147-A177-3AD203B41FA5}">
                      <a16:colId xmlns:a16="http://schemas.microsoft.com/office/drawing/2014/main" val="20007"/>
                    </a:ext>
                  </a:extLst>
                </a:gridCol>
                <a:gridCol w="599967">
                  <a:extLst>
                    <a:ext uri="{9D8B030D-6E8A-4147-A177-3AD203B41FA5}">
                      <a16:colId xmlns:a16="http://schemas.microsoft.com/office/drawing/2014/main" val="20008"/>
                    </a:ext>
                  </a:extLst>
                </a:gridCol>
                <a:gridCol w="599967">
                  <a:extLst>
                    <a:ext uri="{9D8B030D-6E8A-4147-A177-3AD203B41FA5}">
                      <a16:colId xmlns:a16="http://schemas.microsoft.com/office/drawing/2014/main" val="20009"/>
                    </a:ext>
                  </a:extLst>
                </a:gridCol>
                <a:gridCol w="599967">
                  <a:extLst>
                    <a:ext uri="{9D8B030D-6E8A-4147-A177-3AD203B41FA5}">
                      <a16:colId xmlns:a16="http://schemas.microsoft.com/office/drawing/2014/main" val="20010"/>
                    </a:ext>
                  </a:extLst>
                </a:gridCol>
              </a:tblGrid>
              <a:tr h="298256">
                <a:tc gridSpan="11">
                  <a:txBody>
                    <a:bodyPr/>
                    <a:lstStyle/>
                    <a:p>
                      <a:pPr algn="ctr"/>
                      <a:r>
                        <a:rPr lang="zh-CN" altLang="en-US" sz="1100" dirty="0">
                          <a:solidFill>
                            <a:schemeClr val="tx1"/>
                          </a:solidFill>
                          <a:latin typeface="微软雅黑" pitchFamily="34" charset="-122"/>
                          <a:ea typeface="微软雅黑" pitchFamily="34" charset="-122"/>
                        </a:rPr>
                        <a:t>****年度全国重点高校**省理科录取分数线</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3568">
                <a:tc>
                  <a:txBody>
                    <a:bodyPr/>
                    <a:lstStyle/>
                    <a:p>
                      <a:pPr algn="ctr"/>
                      <a:r>
                        <a:rPr lang="zh-CN" altLang="en-US" sz="1100" dirty="0">
                          <a:solidFill>
                            <a:schemeClr val="tx1"/>
                          </a:solidFill>
                          <a:latin typeface="微软雅黑" pitchFamily="34" charset="-122"/>
                          <a:ea typeface="微软雅黑" pitchFamily="34" charset="-122"/>
                        </a:rPr>
                        <a:t>高校</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清华</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北大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浙大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上交</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同济</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中南</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湖大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东大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厦大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1461">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11461">
                <a:tc>
                  <a:txBody>
                    <a:bodyPr/>
                    <a:lstStyle/>
                    <a:p>
                      <a:pPr algn="ctr"/>
                      <a:r>
                        <a:rPr lang="zh-CN" altLang="en-US" sz="1100" dirty="0">
                          <a:solidFill>
                            <a:schemeClr val="tx1"/>
                          </a:solidFill>
                          <a:latin typeface="微软雅黑" pitchFamily="34" charset="-122"/>
                          <a:ea typeface="微软雅黑" pitchFamily="34" charset="-122"/>
                        </a:rPr>
                        <a:t>理科</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673</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675</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652</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661</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634</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592</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588</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577</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611</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矩形 1"/>
          <p:cNvSpPr/>
          <p:nvPr/>
        </p:nvSpPr>
        <p:spPr>
          <a:xfrm>
            <a:off x="1128670" y="1604876"/>
            <a:ext cx="1363001" cy="283568"/>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92A2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矩形 17"/>
          <p:cNvSpPr/>
          <p:nvPr/>
        </p:nvSpPr>
        <p:spPr>
          <a:xfrm>
            <a:off x="2366139" y="1603690"/>
            <a:ext cx="5636719" cy="285939"/>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253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 name="TextBox 9"/>
          <p:cNvSpPr txBox="1"/>
          <p:nvPr/>
        </p:nvSpPr>
        <p:spPr>
          <a:xfrm>
            <a:off x="1419861" y="1634115"/>
            <a:ext cx="473206" cy="265457"/>
          </a:xfrm>
          <a:prstGeom prst="rect">
            <a:avLst/>
          </a:prstGeom>
          <a:noFill/>
        </p:spPr>
        <p:txBody>
          <a:bodyPr wrap="none" rtlCol="0">
            <a:spAutoFit/>
          </a:bodyPr>
          <a:lstStyle/>
          <a:p>
            <a:r>
              <a:rPr lang="zh-CN" altLang="en-US" sz="1125" dirty="0">
                <a:solidFill>
                  <a:schemeClr val="bg1"/>
                </a:solidFill>
                <a:latin typeface="微软雅黑" pitchFamily="34" charset="-122"/>
                <a:sym typeface="Arial" pitchFamily="34" charset="0"/>
              </a:rPr>
              <a:t>高招</a:t>
            </a:r>
            <a:endParaRPr lang="zh-CN" altLang="en-US" sz="900" baseline="-3000" dirty="0">
              <a:solidFill>
                <a:schemeClr val="bg1"/>
              </a:solidFill>
              <a:latin typeface="微软雅黑" panose="020B0503020204020204" pitchFamily="34" charset="-122"/>
              <a:sym typeface="Arial" pitchFamily="34" charset="0"/>
            </a:endParaRPr>
          </a:p>
        </p:txBody>
      </p:sp>
      <p:sp>
        <p:nvSpPr>
          <p:cNvPr id="11" name="Title 13">
            <a:extLst>
              <a:ext uri="{FF2B5EF4-FFF2-40B4-BE49-F238E27FC236}">
                <a16:creationId xmlns:a16="http://schemas.microsoft.com/office/drawing/2014/main" id="{1ADA8819-7C70-4FCA-96A6-5C495FF13C52}"/>
              </a:ext>
            </a:extLst>
          </p:cNvPr>
          <p:cNvSpPr txBox="1">
            <a:spLocks/>
          </p:cNvSpPr>
          <p:nvPr/>
        </p:nvSpPr>
        <p:spPr>
          <a:xfrm>
            <a:off x="1280667" y="984772"/>
            <a:ext cx="4896946" cy="648157"/>
          </a:xfrm>
          <a:prstGeom prst="rect">
            <a:avLst/>
          </a:prstGeom>
        </p:spPr>
        <p:txBody>
          <a:bodyPr vert="horz" lIns="51442" tIns="25721" rIns="51442" bIns="25721"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214313" indent="-214313">
              <a:lnSpc>
                <a:spcPct val="200000"/>
              </a:lnSpc>
              <a:buFont typeface="Wingdings" panose="05000000000000000000" pitchFamily="2" charset="2"/>
              <a:buChar char="l"/>
            </a:pPr>
            <a:r>
              <a:rPr lang="zh-CN" altLang="en-US" sz="1350" dirty="0">
                <a:solidFill>
                  <a:schemeClr val="tx1"/>
                </a:solidFill>
                <a:latin typeface="微软雅黑" panose="020B0503020204020204" pitchFamily="34" charset="-122"/>
                <a:ea typeface="微软雅黑" panose="020B0503020204020204" pitchFamily="34" charset="-122"/>
              </a:rPr>
              <a:t>数组的应用</a:t>
            </a:r>
            <a:endParaRPr lang="en-US" altLang="zh-CN" sz="1350" dirty="0">
              <a:solidFill>
                <a:schemeClr val="tx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49C7A333-96BA-7638-24DB-FF39AF5B6369}"/>
              </a:ext>
            </a:extLst>
          </p:cNvPr>
          <p:cNvSpPr txBox="1"/>
          <p:nvPr/>
        </p:nvSpPr>
        <p:spPr>
          <a:xfrm>
            <a:off x="1879929" y="5181600"/>
            <a:ext cx="2133600" cy="369332"/>
          </a:xfrm>
          <a:prstGeom prst="rect">
            <a:avLst/>
          </a:prstGeom>
          <a:noFill/>
        </p:spPr>
        <p:txBody>
          <a:bodyPr wrap="square" rtlCol="0">
            <a:spAutoFit/>
          </a:bodyPr>
          <a:lstStyle/>
          <a:p>
            <a:r>
              <a:rPr lang="zh-CN" altLang="en-US" dirty="0"/>
              <a:t>找到最高分数线</a:t>
            </a:r>
          </a:p>
        </p:txBody>
      </p:sp>
    </p:spTree>
    <p:extLst>
      <p:ext uri="{BB962C8B-B14F-4D97-AF65-F5344CB8AC3E}">
        <p14:creationId xmlns:p14="http://schemas.microsoft.com/office/powerpoint/2010/main" val="1958238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152400" y="2286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3 </a:t>
            </a:r>
            <a:r>
              <a:rPr lang="zh-CN" altLang="en-US" sz="3200" dirty="0"/>
              <a:t>峰值查找</a:t>
            </a:r>
            <a:endParaRPr lang="en-US" altLang="zh-CN" sz="2000" dirty="0"/>
          </a:p>
          <a:p>
            <a:pPr eaLnBrk="1" hangingPunct="1"/>
            <a:endParaRPr lang="en-US" altLang="zh-CN" sz="2400" dirty="0"/>
          </a:p>
          <a:p>
            <a:pPr eaLnBrk="1" hangingPunct="1"/>
            <a:r>
              <a:rPr lang="zh-CN" altLang="en-US" sz="3200" dirty="0"/>
              <a:t>前提数据具有单峰特性，即元素值先单调上升（或者下降）到某个值再单调下降（或者上升）到某个值。那么最大（或者最小）元素的值被称为峰值。</a:t>
            </a:r>
            <a:endParaRPr lang="en-US" altLang="zh-CN" sz="3200" dirty="0"/>
          </a:p>
          <a:p>
            <a:pPr marL="109537" indent="0" eaLnBrk="1" hangingPunct="1">
              <a:buNone/>
            </a:pPr>
            <a:endParaRPr lang="en-US" altLang="zh-CN" sz="3200" dirty="0"/>
          </a:p>
          <a:p>
            <a:pPr eaLnBrk="1" hangingPunct="1"/>
            <a:br>
              <a:rPr lang="zh-CN" altLang="en-US" sz="2000" dirty="0"/>
            </a:br>
            <a:endParaRPr lang="en-US" altLang="zh-CN" sz="2000" dirty="0"/>
          </a:p>
        </p:txBody>
      </p:sp>
    </p:spTree>
    <p:extLst>
      <p:ext uri="{BB962C8B-B14F-4D97-AF65-F5344CB8AC3E}">
        <p14:creationId xmlns:p14="http://schemas.microsoft.com/office/powerpoint/2010/main" val="399665123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152400" y="2286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3 </a:t>
            </a:r>
            <a:r>
              <a:rPr lang="zh-CN" altLang="en-US" sz="3200" dirty="0"/>
              <a:t>峰值查找</a:t>
            </a:r>
            <a:endParaRPr lang="en-US" altLang="zh-CN" sz="2000" dirty="0"/>
          </a:p>
          <a:p>
            <a:pPr eaLnBrk="1" hangingPunct="1"/>
            <a:endParaRPr lang="en-US" altLang="zh-CN" sz="2400" dirty="0"/>
          </a:p>
          <a:p>
            <a:pPr eaLnBrk="1" hangingPunct="1"/>
            <a:r>
              <a:rPr lang="zh-CN" altLang="en-US" sz="3200" dirty="0"/>
              <a:t>算法思想</a:t>
            </a:r>
            <a:endParaRPr lang="en-US" altLang="zh-CN" sz="3200" dirty="0"/>
          </a:p>
          <a:p>
            <a:pPr eaLnBrk="1" hangingPunct="1"/>
            <a:r>
              <a:rPr lang="zh-CN" altLang="en-US" sz="3200" dirty="0"/>
              <a:t>找到中间的一个位置元素</a:t>
            </a:r>
            <a:r>
              <a:rPr lang="en-US" altLang="zh-CN" sz="3200" dirty="0"/>
              <a:t>mid</a:t>
            </a:r>
            <a:r>
              <a:rPr lang="zh-CN" altLang="en-US" sz="3200" dirty="0"/>
              <a:t>，判断它和相邻两个位置元素</a:t>
            </a:r>
            <a:r>
              <a:rPr lang="en-US" altLang="zh-CN" sz="3200" dirty="0"/>
              <a:t>left</a:t>
            </a:r>
            <a:r>
              <a:rPr lang="zh-CN" altLang="en-US" sz="3200" dirty="0"/>
              <a:t>和</a:t>
            </a:r>
            <a:r>
              <a:rPr lang="en-US" altLang="zh-CN" sz="3200" dirty="0"/>
              <a:t>right</a:t>
            </a:r>
            <a:r>
              <a:rPr lang="zh-CN" altLang="en-US" sz="3200" dirty="0"/>
              <a:t>的关系</a:t>
            </a:r>
            <a:endParaRPr lang="en-US" altLang="zh-CN" sz="3200" dirty="0"/>
          </a:p>
          <a:p>
            <a:pPr eaLnBrk="1" hangingPunct="1"/>
            <a:endParaRPr lang="en-US" altLang="zh-CN" sz="3200" dirty="0"/>
          </a:p>
          <a:p>
            <a:pPr eaLnBrk="1" hangingPunct="1"/>
            <a:r>
              <a:rPr lang="zh-CN" altLang="en-US" sz="2000" dirty="0"/>
              <a:t>如果</a:t>
            </a:r>
            <a:r>
              <a:rPr lang="en-US" altLang="zh-CN" sz="2000" dirty="0"/>
              <a:t>left&lt;mid&lt;right</a:t>
            </a:r>
            <a:r>
              <a:rPr lang="zh-CN" altLang="en-US" sz="2000" dirty="0"/>
              <a:t>，则峰值在右半部分</a:t>
            </a:r>
            <a:endParaRPr lang="en-US" altLang="zh-CN" sz="2000" dirty="0"/>
          </a:p>
          <a:p>
            <a:pPr eaLnBrk="1" hangingPunct="1"/>
            <a:r>
              <a:rPr lang="zh-CN" altLang="en-US" sz="2000" dirty="0"/>
              <a:t>如果</a:t>
            </a:r>
            <a:r>
              <a:rPr lang="en-US" altLang="zh-CN" sz="2000" dirty="0"/>
              <a:t>left&gt;mid&gt;right</a:t>
            </a:r>
            <a:r>
              <a:rPr lang="zh-CN" altLang="en-US" sz="2000" dirty="0"/>
              <a:t>，则峰值在左半部分</a:t>
            </a:r>
            <a:endParaRPr lang="en-US" altLang="zh-CN" sz="2000" dirty="0"/>
          </a:p>
          <a:p>
            <a:pPr eaLnBrk="1" hangingPunct="1"/>
            <a:r>
              <a:rPr lang="zh-CN" altLang="en-US" sz="2000" dirty="0"/>
              <a:t>如果</a:t>
            </a:r>
            <a:r>
              <a:rPr lang="en-US" altLang="zh-CN" sz="2000" dirty="0"/>
              <a:t>left&lt;mid</a:t>
            </a:r>
            <a:r>
              <a:rPr lang="zh-CN" altLang="en-US" sz="2000" dirty="0"/>
              <a:t>，</a:t>
            </a:r>
            <a:r>
              <a:rPr lang="en-US" altLang="zh-CN" sz="2000" dirty="0"/>
              <a:t>mid&gt;right</a:t>
            </a:r>
            <a:r>
              <a:rPr lang="zh-CN" altLang="en-US" sz="2000" dirty="0"/>
              <a:t>，则</a:t>
            </a:r>
            <a:r>
              <a:rPr lang="en-US" altLang="zh-CN" sz="2000" dirty="0"/>
              <a:t>mid</a:t>
            </a:r>
            <a:r>
              <a:rPr lang="zh-CN" altLang="en-US" sz="2000" dirty="0"/>
              <a:t>就是峰值</a:t>
            </a:r>
            <a:endParaRPr lang="en-US" altLang="zh-CN" sz="2000" dirty="0"/>
          </a:p>
          <a:p>
            <a:pPr eaLnBrk="1" hangingPunct="1"/>
            <a:br>
              <a:rPr lang="zh-CN" altLang="en-US" sz="2000" dirty="0"/>
            </a:br>
            <a:endParaRPr lang="en-US" altLang="zh-CN" sz="2000" dirty="0"/>
          </a:p>
        </p:txBody>
      </p:sp>
    </p:spTree>
    <p:extLst>
      <p:ext uri="{BB962C8B-B14F-4D97-AF65-F5344CB8AC3E}">
        <p14:creationId xmlns:p14="http://schemas.microsoft.com/office/powerpoint/2010/main" val="37916562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CEFC515-B225-4150-B4BA-886137B9C9AE}"/>
              </a:ext>
            </a:extLst>
          </p:cNvPr>
          <p:cNvSpPr txBox="1"/>
          <p:nvPr/>
        </p:nvSpPr>
        <p:spPr>
          <a:xfrm>
            <a:off x="542925" y="1565417"/>
            <a:ext cx="2856893" cy="4247317"/>
          </a:xfrm>
          <a:prstGeom prst="rect">
            <a:avLst/>
          </a:prstGeom>
          <a:noFill/>
        </p:spPr>
        <p:txBody>
          <a:bodyPr wrap="square">
            <a:spAutoFit/>
          </a:bodyPr>
          <a:lstStyle/>
          <a:p>
            <a:pPr algn="l"/>
            <a:r>
              <a:rPr lang="zh-CN" altLang="en-US" b="1" dirty="0">
                <a:solidFill>
                  <a:srgbClr val="000000"/>
                </a:solidFill>
                <a:latin typeface="宋体" panose="02010600030101010101" pitchFamily="2" charset="-122"/>
              </a:rPr>
              <a:t>问题描述</a:t>
            </a:r>
          </a:p>
          <a:p>
            <a:pPr algn="l"/>
            <a:r>
              <a:rPr lang="zh-CN" altLang="en-US" dirty="0">
                <a:solidFill>
                  <a:srgbClr val="000000"/>
                </a:solidFill>
                <a:latin typeface="宋体" panose="02010600030101010101" pitchFamily="2" charset="-122"/>
              </a:rPr>
              <a:t>　　给定</a:t>
            </a:r>
            <a:r>
              <a:rPr lang="en-US" altLang="zh-CN" i="1" dirty="0">
                <a:solidFill>
                  <a:srgbClr val="000000"/>
                </a:solidFill>
                <a:latin typeface="宋体" panose="02010600030101010101" pitchFamily="2" charset="-122"/>
              </a:rPr>
              <a:t>n</a:t>
            </a:r>
            <a:r>
              <a:rPr lang="zh-CN" altLang="en-US" dirty="0">
                <a:solidFill>
                  <a:srgbClr val="000000"/>
                </a:solidFill>
                <a:latin typeface="宋体" panose="02010600030101010101" pitchFamily="2" charset="-122"/>
              </a:rPr>
              <a:t>个数，请找出其中相差（差的绝对值）最小的两个数，输出它们的差值的绝对值。</a:t>
            </a:r>
          </a:p>
          <a:p>
            <a:pPr algn="l"/>
            <a:r>
              <a:rPr lang="zh-CN" altLang="en-US" b="1" dirty="0">
                <a:solidFill>
                  <a:srgbClr val="000000"/>
                </a:solidFill>
                <a:latin typeface="宋体" panose="02010600030101010101" pitchFamily="2" charset="-122"/>
              </a:rPr>
              <a:t>输入格式</a:t>
            </a:r>
          </a:p>
          <a:p>
            <a:pPr algn="l"/>
            <a:r>
              <a:rPr lang="zh-CN" altLang="en-US" dirty="0">
                <a:solidFill>
                  <a:srgbClr val="000000"/>
                </a:solidFill>
                <a:latin typeface="宋体" panose="02010600030101010101" pitchFamily="2" charset="-122"/>
              </a:rPr>
              <a:t>　　输入第一行包含一个整数</a:t>
            </a:r>
            <a:r>
              <a:rPr lang="en-US" altLang="zh-CN" i="1" dirty="0">
                <a:solidFill>
                  <a:srgbClr val="000000"/>
                </a:solidFill>
                <a:latin typeface="宋体" panose="02010600030101010101" pitchFamily="2" charset="-122"/>
              </a:rPr>
              <a:t>n</a:t>
            </a:r>
            <a:r>
              <a:rPr lang="zh-CN" altLang="en-US" dirty="0">
                <a:solidFill>
                  <a:srgbClr val="000000"/>
                </a:solidFill>
                <a:latin typeface="宋体" panose="02010600030101010101" pitchFamily="2" charset="-122"/>
              </a:rPr>
              <a:t>。</a:t>
            </a:r>
            <a:br>
              <a:rPr lang="zh-CN" altLang="en-US" dirty="0">
                <a:solidFill>
                  <a:srgbClr val="000000"/>
                </a:solidFill>
                <a:latin typeface="宋体" panose="02010600030101010101" pitchFamily="2" charset="-122"/>
              </a:rPr>
            </a:br>
            <a:r>
              <a:rPr lang="zh-CN" altLang="en-US" dirty="0">
                <a:solidFill>
                  <a:srgbClr val="000000"/>
                </a:solidFill>
                <a:latin typeface="宋体" panose="02010600030101010101" pitchFamily="2" charset="-122"/>
              </a:rPr>
              <a:t>　　第二行包含</a:t>
            </a:r>
            <a:r>
              <a:rPr lang="en-US" altLang="zh-CN" i="1" dirty="0">
                <a:solidFill>
                  <a:srgbClr val="000000"/>
                </a:solidFill>
                <a:latin typeface="宋体" panose="02010600030101010101" pitchFamily="2" charset="-122"/>
              </a:rPr>
              <a:t>n</a:t>
            </a:r>
            <a:r>
              <a:rPr lang="zh-CN" altLang="en-US" dirty="0">
                <a:solidFill>
                  <a:srgbClr val="000000"/>
                </a:solidFill>
                <a:latin typeface="宋体" panose="02010600030101010101" pitchFamily="2" charset="-122"/>
              </a:rPr>
              <a:t>个正整数，相邻整数之间使用一个空格分隔。</a:t>
            </a:r>
          </a:p>
          <a:p>
            <a:pPr algn="l"/>
            <a:r>
              <a:rPr lang="zh-CN" altLang="en-US" b="1" dirty="0">
                <a:solidFill>
                  <a:srgbClr val="000000"/>
                </a:solidFill>
                <a:latin typeface="宋体" panose="02010600030101010101" pitchFamily="2" charset="-122"/>
              </a:rPr>
              <a:t>输出格式</a:t>
            </a:r>
          </a:p>
          <a:p>
            <a:pPr algn="l"/>
            <a:r>
              <a:rPr lang="zh-CN" altLang="en-US" dirty="0">
                <a:solidFill>
                  <a:srgbClr val="000000"/>
                </a:solidFill>
                <a:latin typeface="宋体" panose="02010600030101010101" pitchFamily="2" charset="-122"/>
              </a:rPr>
              <a:t>　　输出一个整数，表示答案。</a:t>
            </a:r>
          </a:p>
          <a:p>
            <a:pPr algn="l"/>
            <a:r>
              <a:rPr lang="zh-CN" altLang="en-US" dirty="0">
                <a:solidFill>
                  <a:srgbClr val="000000"/>
                </a:solidFill>
                <a:latin typeface="宋体" panose="02010600030101010101" pitchFamily="2" charset="-122"/>
              </a:rPr>
              <a:t>数。</a:t>
            </a:r>
          </a:p>
        </p:txBody>
      </p:sp>
      <p:sp>
        <p:nvSpPr>
          <p:cNvPr id="5" name="文本框 4">
            <a:extLst>
              <a:ext uri="{FF2B5EF4-FFF2-40B4-BE49-F238E27FC236}">
                <a16:creationId xmlns:a16="http://schemas.microsoft.com/office/drawing/2014/main" id="{B0314558-6EF2-4D8D-83A3-288650D5B69D}"/>
              </a:ext>
            </a:extLst>
          </p:cNvPr>
          <p:cNvSpPr txBox="1"/>
          <p:nvPr/>
        </p:nvSpPr>
        <p:spPr>
          <a:xfrm>
            <a:off x="4336711" y="1565416"/>
            <a:ext cx="4264364" cy="4247317"/>
          </a:xfrm>
          <a:prstGeom prst="rect">
            <a:avLst/>
          </a:prstGeom>
          <a:noFill/>
        </p:spPr>
        <p:txBody>
          <a:bodyPr wrap="square">
            <a:spAutoFit/>
          </a:bodyPr>
          <a:lstStyle/>
          <a:p>
            <a:pPr algn="l"/>
            <a:r>
              <a:rPr lang="zh-CN" altLang="en-US" sz="1500" b="1" dirty="0">
                <a:solidFill>
                  <a:srgbClr val="000000"/>
                </a:solidFill>
                <a:latin typeface="宋体" panose="02010600030101010101" pitchFamily="2" charset="-122"/>
              </a:rPr>
              <a:t>样例输入</a:t>
            </a:r>
          </a:p>
          <a:p>
            <a:pPr algn="l"/>
            <a:r>
              <a:rPr lang="en-US" altLang="zh-CN" sz="1500" dirty="0">
                <a:solidFill>
                  <a:srgbClr val="000000"/>
                </a:solidFill>
                <a:latin typeface="Courier New" panose="02070309020205020404" pitchFamily="49" charset="0"/>
              </a:rPr>
              <a:t>5</a:t>
            </a:r>
            <a:br>
              <a:rPr lang="en-US" altLang="zh-CN" sz="1500" dirty="0">
                <a:solidFill>
                  <a:srgbClr val="000000"/>
                </a:solidFill>
                <a:latin typeface="Courier New" panose="02070309020205020404" pitchFamily="49" charset="0"/>
              </a:rPr>
            </a:br>
            <a:r>
              <a:rPr lang="en-US" altLang="zh-CN" sz="1500" dirty="0">
                <a:solidFill>
                  <a:srgbClr val="000000"/>
                </a:solidFill>
                <a:latin typeface="Courier New" panose="02070309020205020404" pitchFamily="49" charset="0"/>
              </a:rPr>
              <a:t>1 5 4 8 20</a:t>
            </a:r>
          </a:p>
          <a:p>
            <a:pPr algn="l"/>
            <a:r>
              <a:rPr lang="zh-CN" altLang="en-US" sz="1500" b="1" dirty="0">
                <a:solidFill>
                  <a:srgbClr val="000000"/>
                </a:solidFill>
                <a:latin typeface="宋体" panose="02010600030101010101" pitchFamily="2" charset="-122"/>
              </a:rPr>
              <a:t>样例输出</a:t>
            </a:r>
          </a:p>
          <a:p>
            <a:pPr algn="l"/>
            <a:r>
              <a:rPr lang="en-US" altLang="zh-CN" sz="1500" dirty="0">
                <a:solidFill>
                  <a:srgbClr val="000000"/>
                </a:solidFill>
                <a:latin typeface="Courier New" panose="02070309020205020404" pitchFamily="49" charset="0"/>
              </a:rPr>
              <a:t>1</a:t>
            </a:r>
          </a:p>
          <a:p>
            <a:pPr algn="l"/>
            <a:r>
              <a:rPr lang="zh-CN" altLang="en-US" sz="1500" b="1" dirty="0">
                <a:solidFill>
                  <a:srgbClr val="000000"/>
                </a:solidFill>
                <a:latin typeface="宋体" panose="02010600030101010101" pitchFamily="2" charset="-122"/>
              </a:rPr>
              <a:t>样例说明</a:t>
            </a:r>
          </a:p>
          <a:p>
            <a:pPr algn="l"/>
            <a:r>
              <a:rPr lang="zh-CN" altLang="en-US" sz="1500" dirty="0">
                <a:solidFill>
                  <a:srgbClr val="000000"/>
                </a:solidFill>
                <a:latin typeface="宋体" panose="02010600030101010101" pitchFamily="2" charset="-122"/>
              </a:rPr>
              <a:t>　　相差最小的两个数是</a:t>
            </a:r>
            <a:r>
              <a:rPr lang="en-US" altLang="zh-CN" sz="1500" dirty="0">
                <a:solidFill>
                  <a:srgbClr val="000000"/>
                </a:solidFill>
                <a:latin typeface="宋体" panose="02010600030101010101" pitchFamily="2" charset="-122"/>
              </a:rPr>
              <a:t>5</a:t>
            </a:r>
            <a:r>
              <a:rPr lang="zh-CN" altLang="en-US" sz="1500" dirty="0">
                <a:solidFill>
                  <a:srgbClr val="000000"/>
                </a:solidFill>
                <a:latin typeface="宋体" panose="02010600030101010101" pitchFamily="2" charset="-122"/>
              </a:rPr>
              <a:t>和</a:t>
            </a:r>
            <a:r>
              <a:rPr lang="en-US" altLang="zh-CN" sz="1500" dirty="0">
                <a:solidFill>
                  <a:srgbClr val="000000"/>
                </a:solidFill>
                <a:latin typeface="宋体" panose="02010600030101010101" pitchFamily="2" charset="-122"/>
              </a:rPr>
              <a:t>4</a:t>
            </a:r>
            <a:r>
              <a:rPr lang="zh-CN" altLang="en-US" sz="1500" dirty="0">
                <a:solidFill>
                  <a:srgbClr val="000000"/>
                </a:solidFill>
                <a:latin typeface="宋体" panose="02010600030101010101" pitchFamily="2" charset="-122"/>
              </a:rPr>
              <a:t>，它们之间的差值是</a:t>
            </a:r>
            <a:r>
              <a:rPr lang="en-US" altLang="zh-CN" sz="1500" dirty="0">
                <a:solidFill>
                  <a:srgbClr val="000000"/>
                </a:solidFill>
                <a:latin typeface="宋体" panose="02010600030101010101" pitchFamily="2" charset="-122"/>
              </a:rPr>
              <a:t>1</a:t>
            </a:r>
            <a:r>
              <a:rPr lang="zh-CN" altLang="en-US" sz="1500" dirty="0">
                <a:solidFill>
                  <a:srgbClr val="000000"/>
                </a:solidFill>
                <a:latin typeface="宋体" panose="02010600030101010101" pitchFamily="2" charset="-122"/>
              </a:rPr>
              <a:t>。</a:t>
            </a:r>
          </a:p>
          <a:p>
            <a:pPr algn="l"/>
            <a:r>
              <a:rPr lang="zh-CN" altLang="en-US" sz="1500" b="1" dirty="0">
                <a:solidFill>
                  <a:srgbClr val="000000"/>
                </a:solidFill>
                <a:latin typeface="宋体" panose="02010600030101010101" pitchFamily="2" charset="-122"/>
              </a:rPr>
              <a:t>样例输入</a:t>
            </a:r>
          </a:p>
          <a:p>
            <a:pPr algn="l"/>
            <a:r>
              <a:rPr lang="en-US" altLang="zh-CN" sz="1500" dirty="0">
                <a:solidFill>
                  <a:srgbClr val="000000"/>
                </a:solidFill>
                <a:latin typeface="Courier New" panose="02070309020205020404" pitchFamily="49" charset="0"/>
              </a:rPr>
              <a:t>5</a:t>
            </a:r>
            <a:br>
              <a:rPr lang="en-US" altLang="zh-CN" sz="1500" dirty="0">
                <a:solidFill>
                  <a:srgbClr val="000000"/>
                </a:solidFill>
                <a:latin typeface="Courier New" panose="02070309020205020404" pitchFamily="49" charset="0"/>
              </a:rPr>
            </a:br>
            <a:r>
              <a:rPr lang="en-US" altLang="zh-CN" sz="1500" dirty="0">
                <a:solidFill>
                  <a:srgbClr val="000000"/>
                </a:solidFill>
                <a:latin typeface="Courier New" panose="02070309020205020404" pitchFamily="49" charset="0"/>
              </a:rPr>
              <a:t>9 3 6 1 3</a:t>
            </a:r>
          </a:p>
          <a:p>
            <a:pPr algn="l"/>
            <a:r>
              <a:rPr lang="zh-CN" altLang="en-US" sz="1500" b="1" dirty="0">
                <a:solidFill>
                  <a:srgbClr val="000000"/>
                </a:solidFill>
                <a:latin typeface="宋体" panose="02010600030101010101" pitchFamily="2" charset="-122"/>
              </a:rPr>
              <a:t>样例输出</a:t>
            </a:r>
          </a:p>
          <a:p>
            <a:pPr algn="l"/>
            <a:r>
              <a:rPr lang="en-US" altLang="zh-CN" sz="1500" dirty="0">
                <a:solidFill>
                  <a:srgbClr val="000000"/>
                </a:solidFill>
                <a:latin typeface="Courier New" panose="02070309020205020404" pitchFamily="49" charset="0"/>
              </a:rPr>
              <a:t>0</a:t>
            </a:r>
          </a:p>
          <a:p>
            <a:pPr algn="l"/>
            <a:r>
              <a:rPr lang="zh-CN" altLang="en-US" sz="1500" b="1" dirty="0">
                <a:solidFill>
                  <a:srgbClr val="000000"/>
                </a:solidFill>
                <a:latin typeface="宋体" panose="02010600030101010101" pitchFamily="2" charset="-122"/>
              </a:rPr>
              <a:t>样例说明</a:t>
            </a:r>
          </a:p>
          <a:p>
            <a:pPr algn="l"/>
            <a:r>
              <a:rPr lang="zh-CN" altLang="en-US" sz="1500" dirty="0">
                <a:solidFill>
                  <a:srgbClr val="000000"/>
                </a:solidFill>
                <a:latin typeface="宋体" panose="02010600030101010101" pitchFamily="2" charset="-122"/>
              </a:rPr>
              <a:t>　　有两个相同的数</a:t>
            </a:r>
            <a:r>
              <a:rPr lang="en-US" altLang="zh-CN" sz="1500" dirty="0">
                <a:solidFill>
                  <a:srgbClr val="000000"/>
                </a:solidFill>
                <a:latin typeface="宋体" panose="02010600030101010101" pitchFamily="2" charset="-122"/>
              </a:rPr>
              <a:t>3</a:t>
            </a:r>
            <a:r>
              <a:rPr lang="zh-CN" altLang="en-US" sz="1500" dirty="0">
                <a:solidFill>
                  <a:srgbClr val="000000"/>
                </a:solidFill>
                <a:latin typeface="宋体" panose="02010600030101010101" pitchFamily="2" charset="-122"/>
              </a:rPr>
              <a:t>，它们之间的差值是</a:t>
            </a:r>
            <a:r>
              <a:rPr lang="en-US" altLang="zh-CN" sz="1500" dirty="0">
                <a:solidFill>
                  <a:srgbClr val="000000"/>
                </a:solidFill>
                <a:latin typeface="宋体" panose="02010600030101010101" pitchFamily="2" charset="-122"/>
              </a:rPr>
              <a:t>0.</a:t>
            </a:r>
          </a:p>
          <a:p>
            <a:pPr algn="l"/>
            <a:r>
              <a:rPr lang="zh-CN" altLang="en-US" sz="1500" b="1" dirty="0">
                <a:solidFill>
                  <a:srgbClr val="000000"/>
                </a:solidFill>
                <a:latin typeface="宋体" panose="02010600030101010101" pitchFamily="2" charset="-122"/>
              </a:rPr>
              <a:t>数据规模和约定</a:t>
            </a:r>
          </a:p>
          <a:p>
            <a:pPr algn="l"/>
            <a:r>
              <a:rPr lang="zh-CN" altLang="en-US" sz="1500" dirty="0">
                <a:solidFill>
                  <a:srgbClr val="000000"/>
                </a:solidFill>
                <a:latin typeface="宋体" panose="02010600030101010101" pitchFamily="2" charset="-122"/>
              </a:rPr>
              <a:t>　　对于所有评测用例，</a:t>
            </a:r>
            <a:r>
              <a:rPr lang="en-US" altLang="zh-CN" sz="1500" dirty="0">
                <a:solidFill>
                  <a:srgbClr val="000000"/>
                </a:solidFill>
                <a:latin typeface="宋体" panose="02010600030101010101" pitchFamily="2" charset="-122"/>
              </a:rPr>
              <a:t>2 ≤ </a:t>
            </a:r>
            <a:r>
              <a:rPr lang="en-US" altLang="zh-CN" sz="1500" i="1" dirty="0">
                <a:solidFill>
                  <a:srgbClr val="000000"/>
                </a:solidFill>
                <a:latin typeface="宋体" panose="02010600030101010101" pitchFamily="2" charset="-122"/>
              </a:rPr>
              <a:t>n</a:t>
            </a:r>
            <a:r>
              <a:rPr lang="zh-CN" altLang="en-US" sz="1500" dirty="0">
                <a:solidFill>
                  <a:srgbClr val="000000"/>
                </a:solidFill>
                <a:latin typeface="宋体" panose="02010600030101010101" pitchFamily="2" charset="-122"/>
              </a:rPr>
              <a:t> ≤ </a:t>
            </a:r>
            <a:r>
              <a:rPr lang="en-US" altLang="zh-CN" sz="1500" dirty="0">
                <a:solidFill>
                  <a:srgbClr val="000000"/>
                </a:solidFill>
                <a:latin typeface="宋体" panose="02010600030101010101" pitchFamily="2" charset="-122"/>
              </a:rPr>
              <a:t>1000</a:t>
            </a:r>
            <a:r>
              <a:rPr lang="zh-CN" altLang="en-US" sz="1500" dirty="0">
                <a:solidFill>
                  <a:srgbClr val="000000"/>
                </a:solidFill>
                <a:latin typeface="宋体" panose="02010600030101010101" pitchFamily="2" charset="-122"/>
              </a:rPr>
              <a:t>，每个给定的整数都是不超过</a:t>
            </a:r>
            <a:r>
              <a:rPr lang="en-US" altLang="zh-CN" sz="1500" dirty="0">
                <a:solidFill>
                  <a:srgbClr val="000000"/>
                </a:solidFill>
                <a:latin typeface="宋体" panose="02010600030101010101" pitchFamily="2" charset="-122"/>
              </a:rPr>
              <a:t>10000</a:t>
            </a:r>
            <a:r>
              <a:rPr lang="zh-CN" altLang="en-US" sz="1500" dirty="0">
                <a:solidFill>
                  <a:srgbClr val="000000"/>
                </a:solidFill>
                <a:latin typeface="宋体" panose="02010600030101010101" pitchFamily="2" charset="-122"/>
              </a:rPr>
              <a:t>的正整数。</a:t>
            </a:r>
          </a:p>
        </p:txBody>
      </p:sp>
      <p:sp>
        <p:nvSpPr>
          <p:cNvPr id="6" name="标题 7">
            <a:extLst>
              <a:ext uri="{FF2B5EF4-FFF2-40B4-BE49-F238E27FC236}">
                <a16:creationId xmlns:a16="http://schemas.microsoft.com/office/drawing/2014/main" id="{88B090DD-CFED-46EC-BD19-E83D37510581}"/>
              </a:ext>
            </a:extLst>
          </p:cNvPr>
          <p:cNvSpPr>
            <a:spLocks noGrp="1"/>
          </p:cNvSpPr>
          <p:nvPr/>
        </p:nvSpPr>
        <p:spPr>
          <a:xfrm>
            <a:off x="393362" y="923542"/>
            <a:ext cx="7886700" cy="692468"/>
          </a:xfrm>
          <a:prstGeom prst="rect">
            <a:avLst/>
          </a:prstGeom>
        </p:spPr>
        <p:txBody>
          <a:bodyPr vert="horz" lIns="67628" tIns="35243" rIns="67628" bIns="35243" rtlCol="0" anchor="t"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dirty="0"/>
              <a:t>课后习题 最小差值</a:t>
            </a:r>
          </a:p>
        </p:txBody>
      </p:sp>
    </p:spTree>
    <p:extLst>
      <p:ext uri="{BB962C8B-B14F-4D97-AF65-F5344CB8AC3E}">
        <p14:creationId xmlns:p14="http://schemas.microsoft.com/office/powerpoint/2010/main" val="402962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152400" y="228600"/>
            <a:ext cx="876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 </a:t>
            </a:r>
            <a:r>
              <a:rPr lang="zh-CN" altLang="en-US" sz="3200" dirty="0"/>
              <a:t>找最大值</a:t>
            </a:r>
            <a:endParaRPr lang="en-US" altLang="zh-CN" sz="3200" dirty="0"/>
          </a:p>
          <a:p>
            <a:pPr eaLnBrk="1" hangingPunct="1"/>
            <a:endParaRPr lang="en-US" altLang="zh-CN" sz="2000" dirty="0"/>
          </a:p>
          <a:p>
            <a:pPr eaLnBrk="1" hangingPunct="1"/>
            <a:endParaRPr lang="en-US" altLang="zh-CN" sz="2400" dirty="0"/>
          </a:p>
        </p:txBody>
      </p:sp>
      <p:pic>
        <p:nvPicPr>
          <p:cNvPr id="4" name="图片 3">
            <a:extLst>
              <a:ext uri="{FF2B5EF4-FFF2-40B4-BE49-F238E27FC236}">
                <a16:creationId xmlns:a16="http://schemas.microsoft.com/office/drawing/2014/main" id="{790CAF58-382A-F522-4B9E-BF5AEC842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5955521" cy="3090840"/>
          </a:xfrm>
          <a:prstGeom prst="rect">
            <a:avLst/>
          </a:prstGeom>
        </p:spPr>
      </p:pic>
    </p:spTree>
    <p:extLst>
      <p:ext uri="{BB962C8B-B14F-4D97-AF65-F5344CB8AC3E}">
        <p14:creationId xmlns:p14="http://schemas.microsoft.com/office/powerpoint/2010/main" val="109161421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228600" y="3048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 </a:t>
            </a:r>
            <a:r>
              <a:rPr lang="zh-CN" altLang="en-US" sz="3200" dirty="0"/>
              <a:t>无序数组中最值查找</a:t>
            </a:r>
            <a:endParaRPr lang="en-US" altLang="zh-CN" sz="3200" dirty="0"/>
          </a:p>
          <a:p>
            <a:pPr eaLnBrk="1" hangingPunct="1"/>
            <a:endParaRPr lang="en-US" altLang="zh-CN" sz="2000" dirty="0"/>
          </a:p>
          <a:p>
            <a:pPr eaLnBrk="1" hangingPunct="1"/>
            <a:endParaRPr lang="en-US" altLang="zh-CN" sz="2400" dirty="0"/>
          </a:p>
          <a:p>
            <a:pPr eaLnBrk="1" hangingPunct="1"/>
            <a:r>
              <a:rPr lang="zh-CN" altLang="en-US" sz="3200" b="0" i="0" dirty="0">
                <a:solidFill>
                  <a:srgbClr val="F73131"/>
                </a:solidFill>
                <a:effectLst/>
                <a:latin typeface="Arial" panose="020B0604020202020204" pitchFamily="34" charset="0"/>
              </a:rPr>
              <a:t>无序最值查找</a:t>
            </a:r>
            <a:r>
              <a:rPr lang="zh-CN" altLang="en-US" sz="3200" b="0" i="0" dirty="0">
                <a:solidFill>
                  <a:srgbClr val="333333"/>
                </a:solidFill>
                <a:effectLst/>
                <a:latin typeface="Arial" panose="020B0604020202020204" pitchFamily="34" charset="0"/>
              </a:rPr>
              <a:t>是按照序列对数组进行遍历比较</a:t>
            </a:r>
            <a:r>
              <a:rPr lang="zh-CN" altLang="en-US" sz="3200" dirty="0">
                <a:solidFill>
                  <a:srgbClr val="333333"/>
                </a:solidFill>
                <a:latin typeface="Arial" panose="020B0604020202020204" pitchFamily="34" charset="0"/>
              </a:rPr>
              <a:t>找到最大值</a:t>
            </a:r>
            <a:r>
              <a:rPr lang="zh-CN" altLang="en-US" sz="3200" b="0" i="0" dirty="0">
                <a:solidFill>
                  <a:srgbClr val="333333"/>
                </a:solidFill>
                <a:effectLst/>
                <a:latin typeface="Arial" panose="020B0604020202020204" pitchFamily="34" charset="0"/>
              </a:rPr>
              <a:t>。</a:t>
            </a:r>
            <a:endParaRPr lang="en-US" altLang="zh-CN" sz="3200" b="0" i="0" dirty="0">
              <a:solidFill>
                <a:srgbClr val="333333"/>
              </a:solidFill>
              <a:effectLst/>
              <a:latin typeface="Arial" panose="020B0604020202020204" pitchFamily="34" charset="0"/>
            </a:endParaRPr>
          </a:p>
          <a:p>
            <a:pPr eaLnBrk="1" hangingPunct="1"/>
            <a:r>
              <a:rPr lang="zh-CN" altLang="en-US" sz="3200" b="0" i="0" dirty="0">
                <a:solidFill>
                  <a:srgbClr val="333333"/>
                </a:solidFill>
                <a:effectLst/>
                <a:latin typeface="Arial" panose="020B0604020202020204" pitchFamily="34" charset="0"/>
              </a:rPr>
              <a:t>基本原理：</a:t>
            </a:r>
            <a:r>
              <a:rPr lang="zh-CN" altLang="en-US" sz="3200" dirty="0">
                <a:solidFill>
                  <a:srgbClr val="333333"/>
                </a:solidFill>
                <a:latin typeface="Arial" panose="020B0604020202020204" pitchFamily="34" charset="0"/>
              </a:rPr>
              <a:t>最大值初始等于数组中第一个元素。</a:t>
            </a:r>
            <a:r>
              <a:rPr lang="zh-CN" altLang="en-US" sz="3200" b="0" i="0" dirty="0">
                <a:solidFill>
                  <a:srgbClr val="333333"/>
                </a:solidFill>
                <a:effectLst/>
                <a:latin typeface="Arial" panose="020B0604020202020204" pitchFamily="34" charset="0"/>
              </a:rPr>
              <a:t>之后</a:t>
            </a:r>
            <a:r>
              <a:rPr lang="zh-CN" altLang="en-US" sz="3200" b="0" i="0">
                <a:solidFill>
                  <a:srgbClr val="333333"/>
                </a:solidFill>
                <a:effectLst/>
                <a:latin typeface="Arial" panose="020B0604020202020204" pitchFamily="34" charset="0"/>
              </a:rPr>
              <a:t>逐一将数组中</a:t>
            </a:r>
            <a:r>
              <a:rPr lang="zh-CN" altLang="en-US" sz="3200" b="0" i="0" dirty="0">
                <a:solidFill>
                  <a:srgbClr val="333333"/>
                </a:solidFill>
                <a:effectLst/>
                <a:latin typeface="Arial" panose="020B0604020202020204" pitchFamily="34" charset="0"/>
              </a:rPr>
              <a:t>元素和最大值比较，如果当前元素大于最大值修改最大值等于当前元素</a:t>
            </a:r>
            <a:br>
              <a:rPr lang="zh-CN" altLang="en-US" sz="3200" dirty="0"/>
            </a:br>
            <a:endParaRPr lang="en-US" altLang="zh-CN" sz="3200" dirty="0"/>
          </a:p>
        </p:txBody>
      </p:sp>
    </p:spTree>
    <p:extLst>
      <p:ext uri="{BB962C8B-B14F-4D97-AF65-F5344CB8AC3E}">
        <p14:creationId xmlns:p14="http://schemas.microsoft.com/office/powerpoint/2010/main" val="201394178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C22A-F797-D8EE-3CAE-14E2C1215DF8}"/>
            </a:ext>
          </a:extLst>
        </p:cNvPr>
        <p:cNvGrpSpPr/>
        <p:nvPr/>
      </p:nvGrpSpPr>
      <p:grpSpPr>
        <a:xfrm>
          <a:off x="0" y="0"/>
          <a:ext cx="0" cy="0"/>
          <a:chOff x="0" y="0"/>
          <a:chExt cx="0" cy="0"/>
        </a:xfrm>
      </p:grpSpPr>
      <p:pic>
        <p:nvPicPr>
          <p:cNvPr id="1026" name="Picture 2" descr="https://timgsa.baidu.com/timg?image&amp;quality=80&amp;size=b9999_10000&amp;sec=1530097701168&amp;di=f292f56b4d8d830f1daf39cb0ee5e438&amp;imgtype=0&amp;src=http%3A%2F%2Fuploads2.yongkao.com%2Fallimg%2F1701%2F4-1F10ZS352913.jpg">
            <a:extLst>
              <a:ext uri="{FF2B5EF4-FFF2-40B4-BE49-F238E27FC236}">
                <a16:creationId xmlns:a16="http://schemas.microsoft.com/office/drawing/2014/main" id="{71BAAE03-C179-7B1A-E008-A32D32A6E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366" y="2132687"/>
            <a:ext cx="3916177" cy="157988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E30ACF84-CDC2-6B37-8DBA-DD3881F14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576" y="2134029"/>
            <a:ext cx="2286000" cy="171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表格 1">
            <a:extLst>
              <a:ext uri="{FF2B5EF4-FFF2-40B4-BE49-F238E27FC236}">
                <a16:creationId xmlns:a16="http://schemas.microsoft.com/office/drawing/2014/main" id="{33B16CAA-FE32-0DF2-7DC5-A3E8F9893BC9}"/>
              </a:ext>
            </a:extLst>
          </p:cNvPr>
          <p:cNvGraphicFramePr>
            <a:graphicFrameLocks noGrp="1"/>
          </p:cNvGraphicFramePr>
          <p:nvPr/>
        </p:nvGraphicFramePr>
        <p:xfrm>
          <a:off x="1339499" y="3900432"/>
          <a:ext cx="6599637" cy="1019988"/>
        </p:xfrm>
        <a:graphic>
          <a:graphicData uri="http://schemas.openxmlformats.org/drawingml/2006/table">
            <a:tbl>
              <a:tblPr firstRow="1" bandRow="1">
                <a:tableStyleId>{5C22544A-7EE6-4342-B048-85BDC9FD1C3A}</a:tableStyleId>
              </a:tblPr>
              <a:tblGrid>
                <a:gridCol w="599967">
                  <a:extLst>
                    <a:ext uri="{9D8B030D-6E8A-4147-A177-3AD203B41FA5}">
                      <a16:colId xmlns:a16="http://schemas.microsoft.com/office/drawing/2014/main" val="20000"/>
                    </a:ext>
                  </a:extLst>
                </a:gridCol>
                <a:gridCol w="599967">
                  <a:extLst>
                    <a:ext uri="{9D8B030D-6E8A-4147-A177-3AD203B41FA5}">
                      <a16:colId xmlns:a16="http://schemas.microsoft.com/office/drawing/2014/main" val="20001"/>
                    </a:ext>
                  </a:extLst>
                </a:gridCol>
                <a:gridCol w="599967">
                  <a:extLst>
                    <a:ext uri="{9D8B030D-6E8A-4147-A177-3AD203B41FA5}">
                      <a16:colId xmlns:a16="http://schemas.microsoft.com/office/drawing/2014/main" val="20002"/>
                    </a:ext>
                  </a:extLst>
                </a:gridCol>
                <a:gridCol w="599967">
                  <a:extLst>
                    <a:ext uri="{9D8B030D-6E8A-4147-A177-3AD203B41FA5}">
                      <a16:colId xmlns:a16="http://schemas.microsoft.com/office/drawing/2014/main" val="20003"/>
                    </a:ext>
                  </a:extLst>
                </a:gridCol>
                <a:gridCol w="599967">
                  <a:extLst>
                    <a:ext uri="{9D8B030D-6E8A-4147-A177-3AD203B41FA5}">
                      <a16:colId xmlns:a16="http://schemas.microsoft.com/office/drawing/2014/main" val="20004"/>
                    </a:ext>
                  </a:extLst>
                </a:gridCol>
                <a:gridCol w="599967">
                  <a:extLst>
                    <a:ext uri="{9D8B030D-6E8A-4147-A177-3AD203B41FA5}">
                      <a16:colId xmlns:a16="http://schemas.microsoft.com/office/drawing/2014/main" val="20005"/>
                    </a:ext>
                  </a:extLst>
                </a:gridCol>
                <a:gridCol w="599967">
                  <a:extLst>
                    <a:ext uri="{9D8B030D-6E8A-4147-A177-3AD203B41FA5}">
                      <a16:colId xmlns:a16="http://schemas.microsoft.com/office/drawing/2014/main" val="20006"/>
                    </a:ext>
                  </a:extLst>
                </a:gridCol>
                <a:gridCol w="599967">
                  <a:extLst>
                    <a:ext uri="{9D8B030D-6E8A-4147-A177-3AD203B41FA5}">
                      <a16:colId xmlns:a16="http://schemas.microsoft.com/office/drawing/2014/main" val="20007"/>
                    </a:ext>
                  </a:extLst>
                </a:gridCol>
                <a:gridCol w="599967">
                  <a:extLst>
                    <a:ext uri="{9D8B030D-6E8A-4147-A177-3AD203B41FA5}">
                      <a16:colId xmlns:a16="http://schemas.microsoft.com/office/drawing/2014/main" val="20008"/>
                    </a:ext>
                  </a:extLst>
                </a:gridCol>
                <a:gridCol w="599967">
                  <a:extLst>
                    <a:ext uri="{9D8B030D-6E8A-4147-A177-3AD203B41FA5}">
                      <a16:colId xmlns:a16="http://schemas.microsoft.com/office/drawing/2014/main" val="20009"/>
                    </a:ext>
                  </a:extLst>
                </a:gridCol>
                <a:gridCol w="599967">
                  <a:extLst>
                    <a:ext uri="{9D8B030D-6E8A-4147-A177-3AD203B41FA5}">
                      <a16:colId xmlns:a16="http://schemas.microsoft.com/office/drawing/2014/main" val="20010"/>
                    </a:ext>
                  </a:extLst>
                </a:gridCol>
              </a:tblGrid>
              <a:tr h="298256">
                <a:tc gridSpan="11">
                  <a:txBody>
                    <a:bodyPr/>
                    <a:lstStyle/>
                    <a:p>
                      <a:pPr algn="ctr"/>
                      <a:r>
                        <a:rPr lang="zh-CN" altLang="en-US" sz="1100" dirty="0">
                          <a:solidFill>
                            <a:schemeClr val="tx1"/>
                          </a:solidFill>
                          <a:latin typeface="微软雅黑" pitchFamily="34" charset="-122"/>
                          <a:ea typeface="微软雅黑" pitchFamily="34" charset="-122"/>
                        </a:rPr>
                        <a:t>****年度全国重点高校**省理科录取分数线</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83568">
                <a:tc>
                  <a:txBody>
                    <a:bodyPr/>
                    <a:lstStyle/>
                    <a:p>
                      <a:pPr algn="ctr"/>
                      <a:r>
                        <a:rPr lang="zh-CN" altLang="en-US" sz="1100" dirty="0">
                          <a:solidFill>
                            <a:schemeClr val="tx1"/>
                          </a:solidFill>
                          <a:latin typeface="微软雅黑" pitchFamily="34" charset="-122"/>
                          <a:ea typeface="微软雅黑" pitchFamily="34" charset="-122"/>
                        </a:rPr>
                        <a:t>高校</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清华</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北大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浙大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上交</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同济</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中南</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湖大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东大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100" dirty="0">
                          <a:solidFill>
                            <a:schemeClr val="tx1"/>
                          </a:solidFill>
                          <a:latin typeface="微软雅黑" pitchFamily="34" charset="-122"/>
                          <a:ea typeface="微软雅黑" pitchFamily="34" charset="-122"/>
                        </a:rPr>
                        <a:t>厦大</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1461">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11461">
                <a:tc>
                  <a:txBody>
                    <a:bodyPr/>
                    <a:lstStyle/>
                    <a:p>
                      <a:pPr algn="ctr"/>
                      <a:r>
                        <a:rPr lang="zh-CN" altLang="en-US" sz="1100" dirty="0">
                          <a:solidFill>
                            <a:schemeClr val="tx1"/>
                          </a:solidFill>
                          <a:latin typeface="微软雅黑" pitchFamily="34" charset="-122"/>
                          <a:ea typeface="微软雅黑" pitchFamily="34" charset="-122"/>
                        </a:rPr>
                        <a:t>理科</a:t>
                      </a: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673</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675</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652</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661</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634</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592</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588</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577</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solidFill>
                            <a:schemeClr val="tx1"/>
                          </a:solidFill>
                          <a:latin typeface="微软雅黑" pitchFamily="34" charset="-122"/>
                          <a:ea typeface="微软雅黑" pitchFamily="34" charset="-122"/>
                        </a:rPr>
                        <a:t>611</a:t>
                      </a: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100" dirty="0">
                        <a:solidFill>
                          <a:schemeClr val="tx1"/>
                        </a:solidFill>
                        <a:latin typeface="微软雅黑" pitchFamily="34" charset="-122"/>
                        <a:ea typeface="微软雅黑" pitchFamily="34" charset="-122"/>
                      </a:endParaRPr>
                    </a:p>
                  </a:txBody>
                  <a:tcPr marL="68580" marR="68580" marT="25721" marB="2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矩形 1">
            <a:extLst>
              <a:ext uri="{FF2B5EF4-FFF2-40B4-BE49-F238E27FC236}">
                <a16:creationId xmlns:a16="http://schemas.microsoft.com/office/drawing/2014/main" id="{DB133E62-7FC7-7723-BC70-35FDE3A79B6B}"/>
              </a:ext>
            </a:extLst>
          </p:cNvPr>
          <p:cNvSpPr/>
          <p:nvPr/>
        </p:nvSpPr>
        <p:spPr>
          <a:xfrm>
            <a:off x="1128670" y="1604876"/>
            <a:ext cx="1363001" cy="283568"/>
          </a:xfrm>
          <a:custGeom>
            <a:avLst/>
            <a:gdLst>
              <a:gd name="connsiteX0" fmla="*/ 0 w 2422798"/>
              <a:gd name="connsiteY0" fmla="*/ 0 h 504056"/>
              <a:gd name="connsiteX1" fmla="*/ 2422798 w 2422798"/>
              <a:gd name="connsiteY1" fmla="*/ 0 h 504056"/>
              <a:gd name="connsiteX2" fmla="*/ 2422798 w 2422798"/>
              <a:gd name="connsiteY2" fmla="*/ 504056 h 504056"/>
              <a:gd name="connsiteX3" fmla="*/ 0 w 2422798"/>
              <a:gd name="connsiteY3" fmla="*/ 504056 h 504056"/>
              <a:gd name="connsiteX4" fmla="*/ 0 w 2422798"/>
              <a:gd name="connsiteY4" fmla="*/ 0 h 504056"/>
              <a:gd name="connsiteX0" fmla="*/ 0 w 2422798"/>
              <a:gd name="connsiteY0" fmla="*/ 0 h 504056"/>
              <a:gd name="connsiteX1" fmla="*/ 2422798 w 2422798"/>
              <a:gd name="connsiteY1" fmla="*/ 0 h 504056"/>
              <a:gd name="connsiteX2" fmla="*/ 2123617 w 2422798"/>
              <a:gd name="connsiteY2" fmla="*/ 499842 h 504056"/>
              <a:gd name="connsiteX3" fmla="*/ 0 w 2422798"/>
              <a:gd name="connsiteY3" fmla="*/ 504056 h 504056"/>
              <a:gd name="connsiteX4" fmla="*/ 0 w 2422798"/>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798" h="504056">
                <a:moveTo>
                  <a:pt x="0" y="0"/>
                </a:moveTo>
                <a:lnTo>
                  <a:pt x="2422798" y="0"/>
                </a:lnTo>
                <a:lnTo>
                  <a:pt x="2123617" y="499842"/>
                </a:lnTo>
                <a:lnTo>
                  <a:pt x="0" y="504056"/>
                </a:lnTo>
                <a:lnTo>
                  <a:pt x="0" y="0"/>
                </a:lnTo>
                <a:close/>
              </a:path>
            </a:pathLst>
          </a:custGeom>
          <a:solidFill>
            <a:srgbClr val="92A2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矩形 17">
            <a:extLst>
              <a:ext uri="{FF2B5EF4-FFF2-40B4-BE49-F238E27FC236}">
                <a16:creationId xmlns:a16="http://schemas.microsoft.com/office/drawing/2014/main" id="{E0F4FF83-4F47-AC36-8EDA-3FC1E63F9FDD}"/>
              </a:ext>
            </a:extLst>
          </p:cNvPr>
          <p:cNvSpPr/>
          <p:nvPr/>
        </p:nvSpPr>
        <p:spPr>
          <a:xfrm>
            <a:off x="2366139" y="1603690"/>
            <a:ext cx="5636719" cy="285939"/>
          </a:xfrm>
          <a:custGeom>
            <a:avLst/>
            <a:gdLst>
              <a:gd name="connsiteX0" fmla="*/ 0 w 9742140"/>
              <a:gd name="connsiteY0" fmla="*/ 0 h 504056"/>
              <a:gd name="connsiteX1" fmla="*/ 9742140 w 9742140"/>
              <a:gd name="connsiteY1" fmla="*/ 0 h 504056"/>
              <a:gd name="connsiteX2" fmla="*/ 9742140 w 9742140"/>
              <a:gd name="connsiteY2" fmla="*/ 504056 h 504056"/>
              <a:gd name="connsiteX3" fmla="*/ 0 w 9742140"/>
              <a:gd name="connsiteY3" fmla="*/ 504056 h 504056"/>
              <a:gd name="connsiteX4" fmla="*/ 0 w 9742140"/>
              <a:gd name="connsiteY4" fmla="*/ 0 h 504056"/>
              <a:gd name="connsiteX0" fmla="*/ 248615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48615 w 9990755"/>
              <a:gd name="connsiteY4" fmla="*/ 0 h 504056"/>
              <a:gd name="connsiteX0" fmla="*/ 278112 w 9990755"/>
              <a:gd name="connsiteY0" fmla="*/ 0 h 504056"/>
              <a:gd name="connsiteX1" fmla="*/ 9990755 w 9990755"/>
              <a:gd name="connsiteY1" fmla="*/ 0 h 504056"/>
              <a:gd name="connsiteX2" fmla="*/ 9990755 w 9990755"/>
              <a:gd name="connsiteY2" fmla="*/ 504056 h 504056"/>
              <a:gd name="connsiteX3" fmla="*/ 0 w 9990755"/>
              <a:gd name="connsiteY3" fmla="*/ 504056 h 504056"/>
              <a:gd name="connsiteX4" fmla="*/ 278112 w 9990755"/>
              <a:gd name="connsiteY4" fmla="*/ 0 h 504056"/>
              <a:gd name="connsiteX0" fmla="*/ 294967 w 9990755"/>
              <a:gd name="connsiteY0" fmla="*/ 0 h 508270"/>
              <a:gd name="connsiteX1" fmla="*/ 9990755 w 9990755"/>
              <a:gd name="connsiteY1" fmla="*/ 4214 h 508270"/>
              <a:gd name="connsiteX2" fmla="*/ 9990755 w 9990755"/>
              <a:gd name="connsiteY2" fmla="*/ 508270 h 508270"/>
              <a:gd name="connsiteX3" fmla="*/ 0 w 9990755"/>
              <a:gd name="connsiteY3" fmla="*/ 508270 h 508270"/>
              <a:gd name="connsiteX4" fmla="*/ 294967 w 9990755"/>
              <a:gd name="connsiteY4" fmla="*/ 0 h 508270"/>
              <a:gd name="connsiteX0" fmla="*/ 294967 w 10013135"/>
              <a:gd name="connsiteY0" fmla="*/ 0 h 508270"/>
              <a:gd name="connsiteX1" fmla="*/ 10013135 w 10013135"/>
              <a:gd name="connsiteY1" fmla="*/ 1017 h 508270"/>
              <a:gd name="connsiteX2" fmla="*/ 9990755 w 10013135"/>
              <a:gd name="connsiteY2" fmla="*/ 508270 h 508270"/>
              <a:gd name="connsiteX3" fmla="*/ 0 w 10013135"/>
              <a:gd name="connsiteY3" fmla="*/ 508270 h 508270"/>
              <a:gd name="connsiteX4" fmla="*/ 294967 w 10013135"/>
              <a:gd name="connsiteY4" fmla="*/ 0 h 508270"/>
              <a:gd name="connsiteX0" fmla="*/ 294967 w 10019529"/>
              <a:gd name="connsiteY0" fmla="*/ 0 h 508270"/>
              <a:gd name="connsiteX1" fmla="*/ 10013135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 name="connsiteX0" fmla="*/ 294967 w 10019529"/>
              <a:gd name="connsiteY0" fmla="*/ 0 h 508270"/>
              <a:gd name="connsiteX1" fmla="*/ 10016332 w 10019529"/>
              <a:gd name="connsiteY1" fmla="*/ 1017 h 508270"/>
              <a:gd name="connsiteX2" fmla="*/ 10019529 w 10019529"/>
              <a:gd name="connsiteY2" fmla="*/ 508270 h 508270"/>
              <a:gd name="connsiteX3" fmla="*/ 0 w 10019529"/>
              <a:gd name="connsiteY3" fmla="*/ 508270 h 508270"/>
              <a:gd name="connsiteX4" fmla="*/ 294967 w 10019529"/>
              <a:gd name="connsiteY4" fmla="*/ 0 h 508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9529" h="508270">
                <a:moveTo>
                  <a:pt x="294967" y="0"/>
                </a:moveTo>
                <a:lnTo>
                  <a:pt x="10016332" y="1017"/>
                </a:lnTo>
                <a:cubicBezTo>
                  <a:pt x="10018463" y="170101"/>
                  <a:pt x="10017398" y="339186"/>
                  <a:pt x="10019529" y="508270"/>
                </a:cubicBezTo>
                <a:lnTo>
                  <a:pt x="0" y="508270"/>
                </a:lnTo>
                <a:lnTo>
                  <a:pt x="294967" y="0"/>
                </a:lnTo>
                <a:close/>
              </a:path>
            </a:pathLst>
          </a:custGeom>
          <a:solidFill>
            <a:srgbClr val="253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0" name="TextBox 9">
            <a:extLst>
              <a:ext uri="{FF2B5EF4-FFF2-40B4-BE49-F238E27FC236}">
                <a16:creationId xmlns:a16="http://schemas.microsoft.com/office/drawing/2014/main" id="{07AD0275-48A8-E564-5021-C12EF6EC9B0C}"/>
              </a:ext>
            </a:extLst>
          </p:cNvPr>
          <p:cNvSpPr txBox="1"/>
          <p:nvPr/>
        </p:nvSpPr>
        <p:spPr>
          <a:xfrm>
            <a:off x="1419861" y="1634115"/>
            <a:ext cx="473206" cy="265457"/>
          </a:xfrm>
          <a:prstGeom prst="rect">
            <a:avLst/>
          </a:prstGeom>
          <a:noFill/>
        </p:spPr>
        <p:txBody>
          <a:bodyPr wrap="none" rtlCol="0">
            <a:spAutoFit/>
          </a:bodyPr>
          <a:lstStyle/>
          <a:p>
            <a:r>
              <a:rPr lang="zh-CN" altLang="en-US" sz="1125" dirty="0">
                <a:solidFill>
                  <a:schemeClr val="bg1"/>
                </a:solidFill>
                <a:latin typeface="微软雅黑" pitchFamily="34" charset="-122"/>
                <a:sym typeface="Arial" pitchFamily="34" charset="0"/>
              </a:rPr>
              <a:t>高招</a:t>
            </a:r>
            <a:endParaRPr lang="zh-CN" altLang="en-US" sz="900" baseline="-3000" dirty="0">
              <a:solidFill>
                <a:schemeClr val="bg1"/>
              </a:solidFill>
              <a:latin typeface="微软雅黑" panose="020B0503020204020204" pitchFamily="34" charset="-122"/>
              <a:sym typeface="Arial" pitchFamily="34" charset="0"/>
            </a:endParaRPr>
          </a:p>
        </p:txBody>
      </p:sp>
      <p:sp>
        <p:nvSpPr>
          <p:cNvPr id="11" name="Title 13">
            <a:extLst>
              <a:ext uri="{FF2B5EF4-FFF2-40B4-BE49-F238E27FC236}">
                <a16:creationId xmlns:a16="http://schemas.microsoft.com/office/drawing/2014/main" id="{CF24E690-DC80-43DB-995D-70DFA51DB506}"/>
              </a:ext>
            </a:extLst>
          </p:cNvPr>
          <p:cNvSpPr txBox="1">
            <a:spLocks/>
          </p:cNvSpPr>
          <p:nvPr/>
        </p:nvSpPr>
        <p:spPr>
          <a:xfrm>
            <a:off x="1280667" y="984772"/>
            <a:ext cx="4896946" cy="648157"/>
          </a:xfrm>
          <a:prstGeom prst="rect">
            <a:avLst/>
          </a:prstGeom>
        </p:spPr>
        <p:txBody>
          <a:bodyPr vert="horz" lIns="51442" tIns="25721" rIns="51442" bIns="25721"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214313" indent="-214313">
              <a:lnSpc>
                <a:spcPct val="200000"/>
              </a:lnSpc>
              <a:buFont typeface="Wingdings" panose="05000000000000000000" pitchFamily="2" charset="2"/>
              <a:buChar char="l"/>
            </a:pPr>
            <a:r>
              <a:rPr lang="zh-CN" altLang="en-US" sz="1350" dirty="0">
                <a:solidFill>
                  <a:schemeClr val="tx1"/>
                </a:solidFill>
                <a:latin typeface="微软雅黑" panose="020B0503020204020204" pitchFamily="34" charset="-122"/>
                <a:ea typeface="微软雅黑" panose="020B0503020204020204" pitchFamily="34" charset="-122"/>
              </a:rPr>
              <a:t>数组的应用</a:t>
            </a:r>
            <a:endParaRPr lang="en-US" altLang="zh-CN" sz="1350" dirty="0">
              <a:solidFill>
                <a:schemeClr val="tx1"/>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B017535-BFFB-3613-A4B8-70F703F6E306}"/>
              </a:ext>
            </a:extLst>
          </p:cNvPr>
          <p:cNvSpPr txBox="1"/>
          <p:nvPr/>
        </p:nvSpPr>
        <p:spPr>
          <a:xfrm>
            <a:off x="1879929" y="5181600"/>
            <a:ext cx="2133600" cy="369332"/>
          </a:xfrm>
          <a:prstGeom prst="rect">
            <a:avLst/>
          </a:prstGeom>
          <a:noFill/>
        </p:spPr>
        <p:txBody>
          <a:bodyPr wrap="square" rtlCol="0">
            <a:spAutoFit/>
          </a:bodyPr>
          <a:lstStyle/>
          <a:p>
            <a:r>
              <a:rPr lang="zh-CN" altLang="en-US" dirty="0"/>
              <a:t>是否有某个分数线</a:t>
            </a:r>
          </a:p>
        </p:txBody>
      </p:sp>
    </p:spTree>
    <p:extLst>
      <p:ext uri="{BB962C8B-B14F-4D97-AF65-F5344CB8AC3E}">
        <p14:creationId xmlns:p14="http://schemas.microsoft.com/office/powerpoint/2010/main" val="3657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152400" y="228600"/>
            <a:ext cx="876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 </a:t>
            </a:r>
            <a:r>
              <a:rPr lang="zh-CN" altLang="en-US" sz="3200" dirty="0"/>
              <a:t>按关键字顺序查找</a:t>
            </a:r>
            <a:endParaRPr lang="en-US" altLang="zh-CN" sz="3200" dirty="0"/>
          </a:p>
          <a:p>
            <a:pPr eaLnBrk="1" hangingPunct="1"/>
            <a:endParaRPr lang="en-US" altLang="zh-CN" sz="2000" dirty="0"/>
          </a:p>
          <a:p>
            <a:pPr eaLnBrk="1" hangingPunct="1"/>
            <a:endParaRPr lang="en-US" altLang="zh-CN" sz="2400" dirty="0"/>
          </a:p>
        </p:txBody>
      </p:sp>
      <p:pic>
        <p:nvPicPr>
          <p:cNvPr id="2" name="图片 1">
            <a:extLst>
              <a:ext uri="{FF2B5EF4-FFF2-40B4-BE49-F238E27FC236}">
                <a16:creationId xmlns:a16="http://schemas.microsoft.com/office/drawing/2014/main" id="{480B8247-024C-41BD-97BC-B30C868A01C6}"/>
              </a:ext>
            </a:extLst>
          </p:cNvPr>
          <p:cNvPicPr>
            <a:picLocks noChangeAspect="1"/>
          </p:cNvPicPr>
          <p:nvPr/>
        </p:nvPicPr>
        <p:blipFill>
          <a:blip r:embed="rId2"/>
          <a:stretch>
            <a:fillRect/>
          </a:stretch>
        </p:blipFill>
        <p:spPr>
          <a:xfrm>
            <a:off x="990600" y="1971675"/>
            <a:ext cx="6848475" cy="2914650"/>
          </a:xfrm>
          <a:prstGeom prst="rect">
            <a:avLst/>
          </a:prstGeom>
        </p:spPr>
      </p:pic>
    </p:spTree>
    <p:extLst>
      <p:ext uri="{BB962C8B-B14F-4D97-AF65-F5344CB8AC3E}">
        <p14:creationId xmlns:p14="http://schemas.microsoft.com/office/powerpoint/2010/main" val="379409897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06830C3B-A104-438F-8BA7-851E67CEA673}"/>
              </a:ext>
            </a:extLst>
          </p:cNvPr>
          <p:cNvSpPr txBox="1">
            <a:spLocks noChangeArrowheads="1"/>
          </p:cNvSpPr>
          <p:nvPr/>
        </p:nvSpPr>
        <p:spPr bwMode="auto">
          <a:xfrm>
            <a:off x="228600" y="304800"/>
            <a:ext cx="8763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 </a:t>
            </a:r>
            <a:r>
              <a:rPr lang="zh-CN" altLang="en-US" sz="3200" dirty="0"/>
              <a:t>顺序查找</a:t>
            </a:r>
            <a:endParaRPr lang="en-US" altLang="zh-CN" sz="3200" dirty="0"/>
          </a:p>
          <a:p>
            <a:pPr eaLnBrk="1" hangingPunct="1"/>
            <a:endParaRPr lang="en-US" altLang="zh-CN" sz="2000" dirty="0"/>
          </a:p>
          <a:p>
            <a:pPr eaLnBrk="1" hangingPunct="1"/>
            <a:endParaRPr lang="en-US" altLang="zh-CN" sz="2400" dirty="0"/>
          </a:p>
          <a:p>
            <a:pPr eaLnBrk="1" hangingPunct="1"/>
            <a:r>
              <a:rPr lang="zh-CN" altLang="en-US" sz="3200" b="0" i="0" dirty="0">
                <a:solidFill>
                  <a:srgbClr val="F73131"/>
                </a:solidFill>
                <a:effectLst/>
                <a:latin typeface="Arial" panose="020B0604020202020204" pitchFamily="34" charset="0"/>
              </a:rPr>
              <a:t>顺序查找</a:t>
            </a:r>
            <a:r>
              <a:rPr lang="zh-CN" altLang="en-US" sz="3200" b="0" i="0" dirty="0">
                <a:solidFill>
                  <a:srgbClr val="333333"/>
                </a:solidFill>
                <a:effectLst/>
                <a:latin typeface="Arial" panose="020B0604020202020204" pitchFamily="34" charset="0"/>
              </a:rPr>
              <a:t>是按照序列原有顺序对数组进行遍历比较查询的基本查找算法。</a:t>
            </a:r>
            <a:endParaRPr lang="en-US" altLang="zh-CN" sz="3200" b="0" i="0" dirty="0">
              <a:solidFill>
                <a:srgbClr val="333333"/>
              </a:solidFill>
              <a:effectLst/>
              <a:latin typeface="Arial" panose="020B0604020202020204" pitchFamily="34" charset="0"/>
            </a:endParaRPr>
          </a:p>
          <a:p>
            <a:pPr eaLnBrk="1" hangingPunct="1"/>
            <a:r>
              <a:rPr lang="zh-CN" altLang="en-US" sz="3200" b="0" i="0" dirty="0">
                <a:solidFill>
                  <a:srgbClr val="333333"/>
                </a:solidFill>
                <a:effectLst/>
                <a:latin typeface="Arial" panose="020B0604020202020204" pitchFamily="34" charset="0"/>
              </a:rPr>
              <a:t>基本原理：对于任意一个序列以及一个给定的元素，将给定元素与序列中元素依次比较，直到找出与给定关键字相同的元素，或者将序列中的元素与其都比较完为止。</a:t>
            </a:r>
            <a:br>
              <a:rPr lang="zh-CN" altLang="en-US" sz="3200" dirty="0"/>
            </a:br>
            <a:endParaRPr lang="en-US" altLang="zh-CN" sz="3200" dirty="0"/>
          </a:p>
        </p:txBody>
      </p:sp>
    </p:spTree>
    <p:extLst>
      <p:ext uri="{BB962C8B-B14F-4D97-AF65-F5344CB8AC3E}">
        <p14:creationId xmlns:p14="http://schemas.microsoft.com/office/powerpoint/2010/main" val="61075183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BA2944EE-5A40-4CED-A2FA-81EC1D87BAC7}"/>
              </a:ext>
            </a:extLst>
          </p:cNvPr>
          <p:cNvSpPr txBox="1">
            <a:spLocks noChangeArrowheads="1"/>
          </p:cNvSpPr>
          <p:nvPr/>
        </p:nvSpPr>
        <p:spPr bwMode="auto">
          <a:xfrm>
            <a:off x="152400" y="2286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r>
              <a:rPr lang="zh-CN" altLang="en-US" sz="3200" dirty="0"/>
              <a:t>算法复杂度</a:t>
            </a:r>
            <a:endParaRPr lang="en-US" altLang="zh-CN" sz="2000" dirty="0"/>
          </a:p>
          <a:p>
            <a:pPr eaLnBrk="1" hangingPunct="1"/>
            <a:br>
              <a:rPr lang="zh-CN" altLang="en-US" sz="2000" dirty="0"/>
            </a:br>
            <a:endParaRPr lang="en-US" altLang="zh-CN" sz="2000" dirty="0"/>
          </a:p>
        </p:txBody>
      </p:sp>
      <p:sp>
        <p:nvSpPr>
          <p:cNvPr id="12292" name="矩形 1">
            <a:extLst>
              <a:ext uri="{FF2B5EF4-FFF2-40B4-BE49-F238E27FC236}">
                <a16:creationId xmlns:a16="http://schemas.microsoft.com/office/drawing/2014/main" id="{6A3AF2C4-E16A-4B9B-B633-CD106DE43322}"/>
              </a:ext>
            </a:extLst>
          </p:cNvPr>
          <p:cNvSpPr>
            <a:spLocks noChangeArrowheads="1"/>
          </p:cNvSpPr>
          <p:nvPr/>
        </p:nvSpPr>
        <p:spPr bwMode="auto">
          <a:xfrm>
            <a:off x="609600" y="1249363"/>
            <a:ext cx="83058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3" panose="05040102010807070707" pitchFamily="18" charset="2"/>
              <a:buNone/>
            </a:pPr>
            <a:r>
              <a:rPr lang="zh-CN" altLang="en-US" sz="2400" dirty="0"/>
              <a:t>时间复杂度</a:t>
            </a:r>
            <a:endParaRPr lang="en-US" altLang="zh-CN" sz="2400" dirty="0"/>
          </a:p>
          <a:p>
            <a:pPr eaLnBrk="1" hangingPunct="1">
              <a:buFont typeface="Wingdings 3" panose="05040102010807070707" pitchFamily="18" charset="2"/>
              <a:buNone/>
            </a:pPr>
            <a:endParaRPr lang="en-US" altLang="zh-CN" sz="2400" dirty="0"/>
          </a:p>
          <a:p>
            <a:pPr eaLnBrk="1" hangingPunct="1">
              <a:buFont typeface="Wingdings 3" panose="05040102010807070707" pitchFamily="18" charset="2"/>
              <a:buNone/>
            </a:pPr>
            <a:r>
              <a:rPr lang="zh-CN" altLang="en-US" b="0" i="0" dirty="0">
                <a:solidFill>
                  <a:srgbClr val="333333"/>
                </a:solidFill>
                <a:effectLst/>
                <a:latin typeface="Helvetica Neue"/>
              </a:rPr>
              <a:t>一个算法的时间复杂度</a:t>
            </a:r>
            <a:r>
              <a:rPr lang="en-US" altLang="zh-CN" b="0" i="0" dirty="0">
                <a:solidFill>
                  <a:srgbClr val="333333"/>
                </a:solidFill>
                <a:effectLst/>
                <a:latin typeface="Helvetica Neue"/>
              </a:rPr>
              <a:t>(Time Complexity, </a:t>
            </a:r>
            <a:r>
              <a:rPr lang="zh-CN" altLang="en-US" b="0" i="0" dirty="0">
                <a:solidFill>
                  <a:srgbClr val="333333"/>
                </a:solidFill>
                <a:effectLst/>
                <a:latin typeface="Helvetica Neue"/>
              </a:rPr>
              <a:t>也称</a:t>
            </a:r>
            <a:r>
              <a:rPr lang="zh-CN" altLang="en-US" b="0" i="0" u="none" strike="noStrike" dirty="0">
                <a:solidFill>
                  <a:srgbClr val="136EC2"/>
                </a:solidFill>
                <a:effectLst/>
                <a:latin typeface="Helvetica Neue"/>
                <a:hlinkClick r:id="rId2"/>
              </a:rPr>
              <a:t>时间复杂性</a:t>
            </a:r>
            <a:r>
              <a:rPr lang="en-US" altLang="zh-CN" b="0" i="0" dirty="0">
                <a:solidFill>
                  <a:srgbClr val="333333"/>
                </a:solidFill>
                <a:effectLst/>
                <a:latin typeface="Helvetica Neue"/>
              </a:rPr>
              <a:t>)T(n)</a:t>
            </a:r>
            <a:r>
              <a:rPr lang="zh-CN" altLang="en-US" b="0" i="0" dirty="0">
                <a:solidFill>
                  <a:srgbClr val="333333"/>
                </a:solidFill>
                <a:effectLst/>
                <a:latin typeface="Helvetica Neue"/>
              </a:rPr>
              <a:t>是该算法的时间耗费，是该算法所求解问题规模</a:t>
            </a:r>
            <a:r>
              <a:rPr lang="en-US" altLang="zh-CN" b="0" i="0" dirty="0">
                <a:solidFill>
                  <a:srgbClr val="333333"/>
                </a:solidFill>
                <a:effectLst/>
                <a:latin typeface="Helvetica Neue"/>
              </a:rPr>
              <a:t>n</a:t>
            </a:r>
            <a:r>
              <a:rPr lang="zh-CN" altLang="en-US" b="0" i="0" dirty="0">
                <a:solidFill>
                  <a:srgbClr val="333333"/>
                </a:solidFill>
                <a:effectLst/>
                <a:latin typeface="Helvetica Neue"/>
              </a:rPr>
              <a:t>的函数。</a:t>
            </a:r>
            <a:endParaRPr lang="en-US" altLang="zh-CN" dirty="0"/>
          </a:p>
        </p:txBody>
      </p:sp>
      <p:sp>
        <p:nvSpPr>
          <p:cNvPr id="4" name="矩形 1">
            <a:extLst>
              <a:ext uri="{FF2B5EF4-FFF2-40B4-BE49-F238E27FC236}">
                <a16:creationId xmlns:a16="http://schemas.microsoft.com/office/drawing/2014/main" id="{25FE3343-57E0-41CD-8FB4-F4338602B516}"/>
              </a:ext>
            </a:extLst>
          </p:cNvPr>
          <p:cNvSpPr>
            <a:spLocks noChangeArrowheads="1"/>
          </p:cNvSpPr>
          <p:nvPr/>
        </p:nvSpPr>
        <p:spPr bwMode="auto">
          <a:xfrm>
            <a:off x="609600" y="3531145"/>
            <a:ext cx="8305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3" panose="05040102010807070707" pitchFamily="18" charset="2"/>
              <a:buNone/>
            </a:pPr>
            <a:r>
              <a:rPr lang="zh-CN" altLang="en-US" sz="2400" dirty="0"/>
              <a:t>空间复杂度</a:t>
            </a:r>
            <a:endParaRPr lang="en-US" altLang="zh-CN" sz="2400" dirty="0"/>
          </a:p>
          <a:p>
            <a:pPr eaLnBrk="1" hangingPunct="1">
              <a:buFont typeface="Wingdings 3" panose="05040102010807070707" pitchFamily="18" charset="2"/>
              <a:buNone/>
            </a:pPr>
            <a:endParaRPr lang="en-US" altLang="zh-CN" sz="2400" dirty="0"/>
          </a:p>
          <a:p>
            <a:pPr eaLnBrk="1" hangingPunct="1">
              <a:buFont typeface="Wingdings 3" panose="05040102010807070707" pitchFamily="18" charset="2"/>
              <a:buNone/>
            </a:pPr>
            <a:r>
              <a:rPr lang="zh-CN" altLang="en-US" b="0" i="0" u="none" strike="noStrike" dirty="0">
                <a:solidFill>
                  <a:srgbClr val="136EC2"/>
                </a:solidFill>
                <a:effectLst/>
                <a:latin typeface="Helvetica Neue"/>
                <a:hlinkClick r:id="rId3"/>
              </a:rPr>
              <a:t>空间复杂度</a:t>
            </a:r>
            <a:r>
              <a:rPr lang="zh-CN" altLang="en-US" b="0" i="0" dirty="0">
                <a:solidFill>
                  <a:srgbClr val="333333"/>
                </a:solidFill>
                <a:effectLst/>
                <a:latin typeface="Helvetica Neue"/>
              </a:rPr>
              <a:t>是指算法在计算机内执行时所需存储空间的度量，记做</a:t>
            </a:r>
            <a:r>
              <a:rPr lang="en-US" altLang="zh-CN" b="0" i="0" dirty="0">
                <a:solidFill>
                  <a:srgbClr val="333333"/>
                </a:solidFill>
                <a:effectLst/>
                <a:latin typeface="Helvetica Neue"/>
              </a:rPr>
              <a:t>S</a:t>
            </a:r>
            <a:r>
              <a:rPr lang="en-US" altLang="zh-CN" dirty="0">
                <a:solidFill>
                  <a:srgbClr val="333333"/>
                </a:solidFill>
                <a:latin typeface="Helvetica Neue"/>
              </a:rPr>
              <a:t>(n)</a:t>
            </a:r>
            <a:endParaRPr lang="en-US" altLang="zh-CN" dirty="0"/>
          </a:p>
        </p:txBody>
      </p:sp>
    </p:spTree>
    <p:extLst>
      <p:ext uri="{BB962C8B-B14F-4D97-AF65-F5344CB8AC3E}">
        <p14:creationId xmlns:p14="http://schemas.microsoft.com/office/powerpoint/2010/main" val="111514700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8FAAC-3CF5-BB61-D60C-A7DBD749C4EC}"/>
            </a:ext>
          </a:extLst>
        </p:cNvPr>
        <p:cNvGrpSpPr/>
        <p:nvPr/>
      </p:nvGrpSpPr>
      <p:grpSpPr>
        <a:xfrm>
          <a:off x="0" y="0"/>
          <a:ext cx="0" cy="0"/>
          <a:chOff x="0" y="0"/>
          <a:chExt cx="0" cy="0"/>
        </a:xfrm>
      </p:grpSpPr>
      <p:sp>
        <p:nvSpPr>
          <p:cNvPr id="11266" name="Rectangle 3">
            <a:extLst>
              <a:ext uri="{FF2B5EF4-FFF2-40B4-BE49-F238E27FC236}">
                <a16:creationId xmlns:a16="http://schemas.microsoft.com/office/drawing/2014/main" id="{9490576D-0DD0-582E-7559-DBDE4ACA4B39}"/>
              </a:ext>
            </a:extLst>
          </p:cNvPr>
          <p:cNvSpPr txBox="1">
            <a:spLocks noChangeArrowheads="1"/>
          </p:cNvSpPr>
          <p:nvPr/>
        </p:nvSpPr>
        <p:spPr bwMode="auto">
          <a:xfrm>
            <a:off x="152400" y="228600"/>
            <a:ext cx="876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黑体" panose="02010609060101010101" pitchFamily="49" charset="-122"/>
              </a:defRPr>
            </a:lvl1pPr>
            <a:lvl2pPr marL="620713" indent="-22860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ea typeface="黑体" panose="02010609060101010101" pitchFamily="49" charset="-122"/>
              </a:defRPr>
            </a:lvl2pPr>
            <a:lvl3pPr marL="858838"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黑体" panose="02010609060101010101" pitchFamily="49" charset="-122"/>
              </a:defRPr>
            </a:lvl3pPr>
            <a:lvl4pPr marL="1143000" indent="-22860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ea typeface="黑体" panose="02010609060101010101" pitchFamily="49" charset="-122"/>
              </a:defRPr>
            </a:lvl4pPr>
            <a:lvl5pPr marL="1371600" indent="-228600">
              <a:spcBef>
                <a:spcPts val="350"/>
              </a:spcBef>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5pPr>
            <a:lvl6pPr marL="1828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6pPr>
            <a:lvl7pPr marL="2286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7pPr>
            <a:lvl8pPr marL="2743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8pPr>
            <a:lvl9pPr marL="32004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anose="020B0602030504020204" pitchFamily="34" charset="0"/>
                <a:ea typeface="黑体" panose="02010609060101010101" pitchFamily="49" charset="-122"/>
              </a:defRPr>
            </a:lvl9pPr>
          </a:lstStyle>
          <a:p>
            <a:pPr eaLnBrk="1" hangingPunct="1"/>
            <a:endParaRPr lang="en-US" altLang="zh-CN" sz="3200" dirty="0"/>
          </a:p>
          <a:p>
            <a:pPr eaLnBrk="1" hangingPunct="1"/>
            <a:r>
              <a:rPr lang="en-US" altLang="zh-CN" sz="3200" dirty="0"/>
              <a:t> </a:t>
            </a:r>
            <a:r>
              <a:rPr lang="zh-CN" altLang="en-US" sz="3200" dirty="0"/>
              <a:t>按关键字顺序查找</a:t>
            </a:r>
            <a:endParaRPr lang="en-US" altLang="zh-CN" sz="3200" dirty="0"/>
          </a:p>
          <a:p>
            <a:pPr eaLnBrk="1" hangingPunct="1"/>
            <a:endParaRPr lang="en-US" altLang="zh-CN" sz="2000" dirty="0"/>
          </a:p>
          <a:p>
            <a:pPr eaLnBrk="1" hangingPunct="1"/>
            <a:endParaRPr lang="en-US" altLang="zh-CN" sz="2400" dirty="0"/>
          </a:p>
        </p:txBody>
      </p:sp>
      <p:pic>
        <p:nvPicPr>
          <p:cNvPr id="2" name="图片 1">
            <a:extLst>
              <a:ext uri="{FF2B5EF4-FFF2-40B4-BE49-F238E27FC236}">
                <a16:creationId xmlns:a16="http://schemas.microsoft.com/office/drawing/2014/main" id="{983B301E-BBA2-46FF-DDDD-3235EA51C1F2}"/>
              </a:ext>
            </a:extLst>
          </p:cNvPr>
          <p:cNvPicPr>
            <a:picLocks noChangeAspect="1"/>
          </p:cNvPicPr>
          <p:nvPr/>
        </p:nvPicPr>
        <p:blipFill>
          <a:blip r:embed="rId2"/>
          <a:stretch>
            <a:fillRect/>
          </a:stretch>
        </p:blipFill>
        <p:spPr>
          <a:xfrm>
            <a:off x="990600" y="1971675"/>
            <a:ext cx="6848475" cy="2914650"/>
          </a:xfrm>
          <a:prstGeom prst="rect">
            <a:avLst/>
          </a:prstGeom>
        </p:spPr>
      </p:pic>
      <p:sp>
        <p:nvSpPr>
          <p:cNvPr id="3" name="文本框 2">
            <a:extLst>
              <a:ext uri="{FF2B5EF4-FFF2-40B4-BE49-F238E27FC236}">
                <a16:creationId xmlns:a16="http://schemas.microsoft.com/office/drawing/2014/main" id="{0AD828FA-B00B-59D4-58B1-40F30C52874A}"/>
              </a:ext>
            </a:extLst>
          </p:cNvPr>
          <p:cNvSpPr txBox="1"/>
          <p:nvPr/>
        </p:nvSpPr>
        <p:spPr>
          <a:xfrm>
            <a:off x="1524000" y="5029200"/>
            <a:ext cx="1749197" cy="369332"/>
          </a:xfrm>
          <a:prstGeom prst="rect">
            <a:avLst/>
          </a:prstGeom>
          <a:noFill/>
        </p:spPr>
        <p:txBody>
          <a:bodyPr wrap="none" rtlCol="0">
            <a:spAutoFit/>
          </a:bodyPr>
          <a:lstStyle/>
          <a:p>
            <a:r>
              <a:rPr lang="zh-CN" altLang="en-US" dirty="0"/>
              <a:t>时间复杂度</a:t>
            </a:r>
            <a:r>
              <a:rPr lang="en-US" altLang="zh-CN" dirty="0"/>
              <a:t>o(n)</a:t>
            </a:r>
            <a:endParaRPr lang="zh-CN" altLang="en-US" dirty="0"/>
          </a:p>
        </p:txBody>
      </p:sp>
    </p:spTree>
    <p:extLst>
      <p:ext uri="{BB962C8B-B14F-4D97-AF65-F5344CB8AC3E}">
        <p14:creationId xmlns:p14="http://schemas.microsoft.com/office/powerpoint/2010/main" val="197265525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8994</TotalTime>
  <Words>955</Words>
  <Application>Microsoft Office PowerPoint</Application>
  <PresentationFormat>全屏显示(4:3)</PresentationFormat>
  <Paragraphs>163</Paragraphs>
  <Slides>22</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Helvetica Neue</vt:lpstr>
      <vt:lpstr>等线</vt:lpstr>
      <vt:lpstr>宋体</vt:lpstr>
      <vt:lpstr>微软雅黑</vt:lpstr>
      <vt:lpstr>Arial</vt:lpstr>
      <vt:lpstr>Courier New</vt:lpstr>
      <vt:lpstr>Lucida Sans Unicode</vt:lpstr>
      <vt:lpstr>Verdana</vt:lpstr>
      <vt:lpstr>Wingdings</vt:lpstr>
      <vt:lpstr>Wingdings 2</vt:lpstr>
      <vt:lpstr>Wingdings 3</vt: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其他经典排序算法</vt:lpstr>
      <vt:lpstr>PowerPoint 演示文稿</vt:lpstr>
      <vt:lpstr>PowerPoint 演示文稿</vt:lpstr>
      <vt:lpstr>4名次排序</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56811550@qq.com</cp:lastModifiedBy>
  <cp:revision>284</cp:revision>
  <cp:lastPrinted>1601-01-01T00:00:00Z</cp:lastPrinted>
  <dcterms:created xsi:type="dcterms:W3CDTF">1601-01-01T00:00:00Z</dcterms:created>
  <dcterms:modified xsi:type="dcterms:W3CDTF">2024-10-30T10:41:08Z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