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57" r:id="rId4"/>
    <p:sldId id="262" r:id="rId5"/>
    <p:sldId id="258" r:id="rId6"/>
    <p:sldId id="263" r:id="rId7"/>
    <p:sldId id="264" r:id="rId8"/>
    <p:sldId id="265" r:id="rId9"/>
    <p:sldId id="266" r:id="rId10"/>
    <p:sldId id="259" r:id="rId11"/>
    <p:sldId id="267" r:id="rId12"/>
    <p:sldId id="268" r:id="rId13"/>
    <p:sldId id="260" r:id="rId14"/>
    <p:sldId id="269" r:id="rId15"/>
    <p:sldId id="270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8594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/>
              <a:t>C++ </a:t>
            </a:r>
            <a:r>
              <a:rPr lang="zh-CN" altLang="en-US" b="1"/>
              <a:t>程序设计</a:t>
            </a:r>
            <a:r>
              <a:rPr lang="en-US" altLang="zh-CN" b="1"/>
              <a:t>·</a:t>
            </a:r>
            <a:r>
              <a:rPr lang="zh-CN" altLang="en-US" b="1"/>
              <a:t>作业题解</a:t>
            </a:r>
            <a:br>
              <a:rPr lang="zh-CN" altLang="en-US" b="1"/>
            </a:br>
            <a:r>
              <a:rPr lang="zh-CN" altLang="en-US" sz="4400" b="1"/>
              <a:t>控制结构（强化）</a:t>
            </a:r>
            <a:r>
              <a:rPr lang="en-US" altLang="zh-CN" sz="4400" b="1"/>
              <a:t>+</a:t>
            </a:r>
            <a:r>
              <a:rPr lang="zh-CN" altLang="en-US" sz="4400" b="1"/>
              <a:t>数组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22775"/>
            <a:ext cx="9144000" cy="9715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智能</a:t>
            </a:r>
            <a:r>
              <a:rPr lang="en-US" altLang="zh-CN"/>
              <a:t>2301</a:t>
            </a:r>
            <a:r>
              <a:rPr lang="zh-CN" altLang="en-US"/>
              <a:t>班助教</a:t>
            </a:r>
            <a:r>
              <a:rPr lang="en-US" altLang="zh-CN"/>
              <a:t>·</a:t>
            </a:r>
            <a:r>
              <a:rPr lang="zh-CN" altLang="en-US">
                <a:sym typeface="+mn-ea"/>
              </a:rPr>
              <a:t>江政良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湖南大学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近序数组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585"/>
          </a:xfrm>
        </p:spPr>
        <p:txBody>
          <a:bodyPr/>
          <a:lstStyle/>
          <a:p>
            <a:r>
              <a:rPr lang="zh-CN" altLang="en-US"/>
              <a:t>【</a:t>
            </a:r>
            <a:r>
              <a:rPr lang="en-US" altLang="zh-CN"/>
              <a:t>3.1. </a:t>
            </a:r>
            <a:r>
              <a:rPr lang="zh-CN" altLang="en-US"/>
              <a:t>题面分析】</a:t>
            </a:r>
          </a:p>
          <a:p>
            <a:endParaRPr lang="zh-CN" altLang="en-US"/>
          </a:p>
          <a:p>
            <a:r>
              <a:rPr lang="zh-CN" altLang="en-US"/>
              <a:t>思考问题：</a:t>
            </a:r>
          </a:p>
          <a:p>
            <a:r>
              <a:rPr lang="en-US" altLang="zh-CN"/>
              <a:t>1</a:t>
            </a:r>
            <a:r>
              <a:rPr lang="zh-CN" altLang="en-US"/>
              <a:t>）如何分</a:t>
            </a:r>
            <a:r>
              <a:rPr lang="en-US" altLang="zh-CN"/>
              <a:t>“</a:t>
            </a:r>
            <a:r>
              <a:rPr lang="zh-CN" altLang="en-US"/>
              <a:t>两个部分</a:t>
            </a:r>
            <a:r>
              <a:rPr lang="en-US" altLang="zh-CN"/>
              <a:t>”</a:t>
            </a:r>
            <a:r>
              <a:rPr lang="zh-CN" altLang="en-US">
                <a:sym typeface="+mn-ea"/>
              </a:rPr>
              <a:t>？</a:t>
            </a: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）如何知道是新部分？</a:t>
            </a: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1 2 3 4 4 3 2 1</a:t>
            </a:r>
          </a:p>
          <a:p>
            <a:r>
              <a:rPr lang="en-US" altLang="zh-CN">
                <a:sym typeface="+mn-ea"/>
              </a:rPr>
              <a:t>=&gt;</a:t>
            </a:r>
          </a:p>
          <a:p>
            <a:r>
              <a:rPr lang="en-US" altLang="zh-CN">
                <a:sym typeface="+mn-ea"/>
              </a:rPr>
              <a:t>[1 2 3 4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4] [3</a:t>
            </a:r>
            <a:r>
              <a:rPr lang="en-US" altLang="zh-CN">
                <a:sym typeface="+mn-ea"/>
              </a:rPr>
              <a:t> 2 1]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64100" y="1804035"/>
            <a:ext cx="6489700" cy="36296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14080" y="2233295"/>
            <a:ext cx="1007110" cy="2241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2349500" y="5458460"/>
            <a:ext cx="1541780" cy="391795"/>
          </a:xfrm>
          <a:prstGeom prst="wedgeRoundRectCallout">
            <a:avLst>
              <a:gd name="adj1" fmla="val -28500"/>
              <a:gd name="adj2" fmla="val 78363"/>
              <a:gd name="adj3" fmla="val 16667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79675" y="5451475"/>
            <a:ext cx="141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如何定位？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近序数组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585"/>
          </a:xfrm>
        </p:spPr>
        <p:txBody>
          <a:bodyPr/>
          <a:lstStyle/>
          <a:p>
            <a:r>
              <a:rPr lang="zh-CN" altLang="en-US"/>
              <a:t>【</a:t>
            </a:r>
            <a:r>
              <a:rPr lang="en-US" altLang="zh-CN"/>
              <a:t>3.2. </a:t>
            </a:r>
            <a:r>
              <a:rPr lang="zh-CN" altLang="en-US"/>
              <a:t>算法分析</a:t>
            </a:r>
            <a:r>
              <a:rPr lang="en-US" altLang="zh-CN"/>
              <a:t>-</a:t>
            </a:r>
            <a:r>
              <a:rPr lang="zh-CN" altLang="en-US" u="sng">
                <a:highlight>
                  <a:srgbClr val="FFFF00"/>
                </a:highlight>
              </a:rPr>
              <a:t>双指针</a:t>
            </a:r>
            <a:r>
              <a:rPr lang="zh-CN" altLang="en-US"/>
              <a:t>】</a:t>
            </a:r>
          </a:p>
          <a:p>
            <a:endParaRPr lang="zh-CN" altLang="en-US"/>
          </a:p>
          <a:p>
            <a:pPr>
              <a:lnSpc>
                <a:spcPct val="100000"/>
              </a:lnSpc>
            </a:pPr>
            <a:r>
              <a:rPr lang="en-US" altLang="zh-CN" sz="2000">
                <a:sym typeface="+mn-ea"/>
              </a:rPr>
              <a:t>1 2 3 4 4 3 2 1</a:t>
            </a:r>
          </a:p>
          <a:p>
            <a:pPr>
              <a:lnSpc>
                <a:spcPct val="100000"/>
              </a:lnSpc>
            </a:pPr>
            <a:r>
              <a:rPr lang="zh-CN" altLang="en-US" sz="2000">
                <a:sym typeface="+mn-ea"/>
              </a:rPr>
              <a:t>标记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（绿色部分）：</a:t>
            </a:r>
            <a:r>
              <a:rPr lang="en-US" altLang="zh-CN" sz="2000">
                <a:solidFill>
                  <a:schemeClr val="accent6"/>
                </a:solidFill>
                <a:sym typeface="+mn-ea"/>
              </a:rPr>
              <a:t>[</a:t>
            </a:r>
            <a:r>
              <a:rPr lang="en-US" altLang="zh-CN" sz="2000">
                <a:sym typeface="+mn-ea"/>
              </a:rPr>
              <a:t>1 2</a:t>
            </a:r>
            <a:r>
              <a:rPr lang="en-US" altLang="zh-CN" sz="2000">
                <a:solidFill>
                  <a:schemeClr val="accent6"/>
                </a:solidFill>
                <a:sym typeface="+mn-ea"/>
              </a:rPr>
              <a:t>]</a:t>
            </a:r>
            <a:r>
              <a:rPr lang="en-US" altLang="zh-CN" sz="2000">
                <a:sym typeface="+mn-ea"/>
              </a:rPr>
              <a:t> [3 4 4 3 2 1] // </a:t>
            </a:r>
            <a:r>
              <a:rPr lang="zh-CN" altLang="en-US" sz="2000">
                <a:sym typeface="+mn-ea"/>
              </a:rPr>
              <a:t>升序</a:t>
            </a:r>
            <a:endParaRPr lang="en-US" altLang="zh-CN" sz="200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ym typeface="+mn-ea"/>
              </a:rPr>
              <a:t>尝试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（红色部分）：</a:t>
            </a:r>
            <a:r>
              <a:rPr lang="en-US" altLang="zh-CN" sz="2000">
                <a:sym typeface="+mn-ea"/>
              </a:rPr>
              <a:t>1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[</a:t>
            </a:r>
            <a:r>
              <a:rPr lang="en-US" altLang="zh-CN" sz="2000">
                <a:sym typeface="+mn-ea"/>
              </a:rPr>
              <a:t>2 3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] </a:t>
            </a:r>
            <a:r>
              <a:rPr lang="zh-CN" altLang="en-US" sz="2000">
                <a:sym typeface="+mn-ea"/>
              </a:rPr>
              <a:t>//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尝试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的序，和标记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是否一致？</a:t>
            </a: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标记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（绿色部分）：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1 </a:t>
            </a:r>
            <a:r>
              <a:rPr lang="en-US" altLang="zh-CN" sz="2000">
                <a:solidFill>
                  <a:srgbClr val="00B050"/>
                </a:solidFill>
                <a:sym typeface="+mn-ea"/>
              </a:rPr>
              <a:t>[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2 3</a:t>
            </a:r>
            <a:r>
              <a:rPr lang="en-US" altLang="zh-CN" sz="2000">
                <a:solidFill>
                  <a:srgbClr val="00B050"/>
                </a:solidFill>
                <a:sym typeface="+mn-ea"/>
              </a:rPr>
              <a:t>]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 [4 4 3 2 1] //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升序</a:t>
            </a: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尝试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（红色部分）：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1 2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[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3 4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]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 // </a:t>
            </a:r>
            <a:r>
              <a:rPr lang="zh-CN" altLang="en-US" sz="2000">
                <a:sym typeface="+mn-ea"/>
              </a:rPr>
              <a:t>尝试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的序，和标记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是否一致？</a:t>
            </a:r>
          </a:p>
          <a:p>
            <a:pPr>
              <a:lnSpc>
                <a:spcPct val="100000"/>
              </a:lnSpc>
            </a:pPr>
            <a:r>
              <a:rPr lang="en-US" altLang="zh-CN" sz="2000">
                <a:sym typeface="+mn-ea"/>
              </a:rPr>
              <a:t>...</a:t>
            </a:r>
            <a:endParaRPr lang="zh-CN" altLang="en-US" sz="200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标记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（绿色部分）：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1 2 3 </a:t>
            </a:r>
            <a:r>
              <a:rPr lang="en-US" altLang="zh-CN" sz="2000">
                <a:solidFill>
                  <a:srgbClr val="00B050"/>
                </a:solidFill>
                <a:sym typeface="+mn-ea"/>
              </a:rPr>
              <a:t>[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4 4</a:t>
            </a:r>
            <a:r>
              <a:rPr lang="en-US" altLang="zh-CN" sz="2000">
                <a:solidFill>
                  <a:srgbClr val="00B050"/>
                </a:solidFill>
                <a:sym typeface="+mn-ea"/>
              </a:rPr>
              <a:t>]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 [3 2 1] //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升序</a:t>
            </a: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尝试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（红色部分）：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1 2 3 4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[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4 3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]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 //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 b="1">
                <a:sym typeface="+mn-ea"/>
              </a:rPr>
              <a:t>尝试</a:t>
            </a:r>
            <a:r>
              <a:rPr lang="en-US" altLang="zh-CN" sz="2000" b="1">
                <a:sym typeface="+mn-ea"/>
              </a:rPr>
              <a:t>4</a:t>
            </a:r>
            <a:r>
              <a:rPr lang="zh-CN" altLang="en-US" sz="2000" b="1">
                <a:sym typeface="+mn-ea"/>
              </a:rPr>
              <a:t>的序，和标记</a:t>
            </a:r>
            <a:r>
              <a:rPr lang="en-US" altLang="zh-CN" sz="2000" b="1">
                <a:sym typeface="+mn-ea"/>
              </a:rPr>
              <a:t>4</a:t>
            </a:r>
            <a:r>
              <a:rPr lang="zh-CN" altLang="en-US" sz="2000" b="1">
                <a:sym typeface="+mn-ea"/>
              </a:rPr>
              <a:t>是否一致？</a:t>
            </a:r>
            <a:r>
              <a:rPr lang="zh-CN" altLang="en-US" sz="2400" b="1">
                <a:sym typeface="+mn-ea"/>
              </a:rPr>
              <a:t>怎么维护这个</a:t>
            </a:r>
            <a:r>
              <a:rPr lang="en-US" altLang="zh-CN" sz="2400" b="1">
                <a:sym typeface="+mn-ea"/>
              </a:rPr>
              <a:t>“</a:t>
            </a:r>
            <a:r>
              <a:rPr lang="zh-CN" altLang="en-US" sz="2400" b="1">
                <a:sym typeface="+mn-ea"/>
              </a:rPr>
              <a:t>序</a:t>
            </a:r>
            <a:r>
              <a:rPr lang="en-US" altLang="zh-CN" sz="2400" b="1">
                <a:sym typeface="+mn-ea"/>
              </a:rPr>
              <a:t>”</a:t>
            </a:r>
            <a:r>
              <a:rPr lang="zh-CN" altLang="en-US" sz="2400" b="1">
                <a:sym typeface="+mn-ea"/>
              </a:rPr>
              <a:t>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近序数组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585"/>
          </a:xfrm>
        </p:spPr>
        <p:txBody>
          <a:bodyPr/>
          <a:lstStyle/>
          <a:p>
            <a:r>
              <a:rPr lang="zh-CN" altLang="en-US"/>
              <a:t>【</a:t>
            </a:r>
            <a:r>
              <a:rPr lang="en-US" altLang="zh-CN"/>
              <a:t>3.2. </a:t>
            </a:r>
            <a:r>
              <a:rPr lang="zh-CN" altLang="en-US"/>
              <a:t>算法分析</a:t>
            </a:r>
            <a:r>
              <a:rPr lang="en-US" altLang="zh-CN"/>
              <a:t>-</a:t>
            </a:r>
            <a:r>
              <a:rPr lang="zh-CN" altLang="en-US" u="sng">
                <a:highlight>
                  <a:srgbClr val="FFFF00"/>
                </a:highlight>
              </a:rPr>
              <a:t>双指针</a:t>
            </a:r>
            <a:r>
              <a:rPr lang="zh-CN" altLang="en-US"/>
              <a:t>】</a:t>
            </a:r>
          </a:p>
          <a:p>
            <a:endParaRPr lang="zh-CN" altLang="en-US"/>
          </a:p>
          <a:p>
            <a:pPr>
              <a:lnSpc>
                <a:spcPct val="100000"/>
              </a:lnSpc>
            </a:pPr>
            <a:endParaRPr lang="en-US" altLang="zh-CN" sz="2000"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2000"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2000"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 sz="200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>
                <a:sym typeface="+mn-ea"/>
              </a:rPr>
              <a:t>1 2 3 4 4 3 2 1</a:t>
            </a:r>
          </a:p>
          <a:p>
            <a:pPr>
              <a:lnSpc>
                <a:spcPct val="100000"/>
              </a:lnSpc>
            </a:pPr>
            <a:r>
              <a:rPr lang="zh-CN" altLang="en-US" sz="2000">
                <a:sym typeface="+mn-ea"/>
              </a:rPr>
              <a:t>当标记为</a:t>
            </a:r>
            <a:r>
              <a:rPr lang="en-US" altLang="zh-CN" sz="2000">
                <a:sym typeface="+mn-ea"/>
              </a:rPr>
              <a:t> 1 2 3 </a:t>
            </a:r>
            <a:r>
              <a:rPr lang="en-US" altLang="zh-CN" sz="2000">
                <a:solidFill>
                  <a:srgbClr val="00B050"/>
                </a:solidFill>
                <a:sym typeface="+mn-ea"/>
              </a:rPr>
              <a:t>[</a:t>
            </a:r>
            <a:r>
              <a:rPr lang="en-US" altLang="zh-CN" sz="2000">
                <a:sym typeface="+mn-ea"/>
              </a:rPr>
              <a:t>4 4</a:t>
            </a:r>
            <a:r>
              <a:rPr lang="en-US" altLang="zh-CN" sz="2000">
                <a:solidFill>
                  <a:srgbClr val="00B050"/>
                </a:solidFill>
                <a:sym typeface="+mn-ea"/>
              </a:rPr>
              <a:t>]</a:t>
            </a:r>
            <a:r>
              <a:rPr lang="en-US" altLang="zh-CN" sz="2000">
                <a:sym typeface="+mn-ea"/>
              </a:rPr>
              <a:t> 3 2 1</a:t>
            </a:r>
          </a:p>
          <a:p>
            <a:pPr>
              <a:lnSpc>
                <a:spcPct val="100000"/>
              </a:lnSpc>
            </a:pPr>
            <a:r>
              <a:rPr lang="zh-CN" altLang="en-US" sz="2000">
                <a:sym typeface="+mn-ea"/>
              </a:rPr>
              <a:t>当尝试到</a:t>
            </a:r>
            <a:r>
              <a:rPr lang="en-US" altLang="zh-CN" sz="2000">
                <a:sym typeface="+mn-ea"/>
              </a:rPr>
              <a:t> 1 2 3 4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[</a:t>
            </a:r>
            <a:r>
              <a:rPr lang="en-US" altLang="zh-CN" sz="2000">
                <a:sym typeface="+mn-ea"/>
              </a:rPr>
              <a:t>4 3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]</a:t>
            </a:r>
            <a:r>
              <a:rPr lang="en-US" altLang="zh-CN" sz="2000">
                <a:sym typeface="+mn-ea"/>
              </a:rPr>
              <a:t> 2 1</a:t>
            </a:r>
          </a:p>
          <a:p>
            <a:pPr>
              <a:lnSpc>
                <a:spcPct val="100000"/>
              </a:lnSpc>
            </a:pPr>
            <a:r>
              <a:rPr lang="zh-CN" altLang="en-US" sz="2000" u="sng">
                <a:sym typeface="+mn-ea"/>
              </a:rPr>
              <a:t>接下来的标记，</a:t>
            </a:r>
            <a:r>
              <a:rPr lang="en-US" altLang="zh-CN" sz="2000" u="sng">
                <a:sym typeface="+mn-ea"/>
              </a:rPr>
              <a:t>pre=?</a:t>
            </a:r>
            <a:r>
              <a:rPr lang="zh-CN" altLang="en-US" sz="2000" u="sng">
                <a:sym typeface="+mn-ea"/>
              </a:rPr>
              <a:t>，如果</a:t>
            </a:r>
            <a:r>
              <a:rPr lang="en-US" altLang="zh-CN" sz="2000" u="sng">
                <a:sym typeface="+mn-ea"/>
              </a:rPr>
              <a:t>pre=cur</a:t>
            </a:r>
            <a:r>
              <a:rPr lang="zh-CN" altLang="en-US" sz="2000" u="sng">
                <a:sym typeface="+mn-ea"/>
              </a:rPr>
              <a:t>会发生什么</a:t>
            </a:r>
            <a:r>
              <a:rPr lang="en-US" altLang="zh-CN" sz="2000" u="sng">
                <a:sym typeface="+mn-ea"/>
              </a:rPr>
              <a:t>?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598920" y="796290"/>
            <a:ext cx="4754880" cy="5265420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7858125" y="2654300"/>
            <a:ext cx="2338070" cy="229870"/>
          </a:xfrm>
          <a:prstGeom prst="wedgeRoundRectCallout">
            <a:avLst>
              <a:gd name="adj1" fmla="val -220803"/>
              <a:gd name="adj2" fmla="val 8011"/>
              <a:gd name="adj3" fmla="val 16667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17625" y="2569845"/>
            <a:ext cx="3792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1</a:t>
            </a:r>
            <a:r>
              <a:rPr lang="zh-CN" altLang="en-US" sz="2000"/>
              <a:t>）标记，用</a:t>
            </a:r>
            <a:r>
              <a:rPr lang="en-US" altLang="zh-CN" sz="2000"/>
              <a:t>pre</a:t>
            </a:r>
            <a:r>
              <a:rPr lang="zh-CN" altLang="en-US" sz="2000"/>
              <a:t>表示</a:t>
            </a:r>
          </a:p>
        </p:txBody>
      </p:sp>
      <p:sp>
        <p:nvSpPr>
          <p:cNvPr id="7" name="圆角矩形标注 6"/>
          <p:cNvSpPr/>
          <p:nvPr>
            <p:custDataLst>
              <p:tags r:id="rId2"/>
            </p:custDataLst>
          </p:nvPr>
        </p:nvSpPr>
        <p:spPr>
          <a:xfrm>
            <a:off x="8476615" y="3141345"/>
            <a:ext cx="2617470" cy="241935"/>
          </a:xfrm>
          <a:prstGeom prst="wedgeRoundRectCallout">
            <a:avLst>
              <a:gd name="adj1" fmla="val -226031"/>
              <a:gd name="adj2" fmla="val 30052"/>
              <a:gd name="adj3" fmla="val 16667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317625" y="3111500"/>
            <a:ext cx="3792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2</a:t>
            </a:r>
            <a:r>
              <a:rPr lang="zh-CN" altLang="en-US" sz="2000"/>
              <a:t>）尝试，用</a:t>
            </a:r>
            <a:r>
              <a:rPr lang="en-US" altLang="zh-CN" sz="2000"/>
              <a:t>cur</a:t>
            </a:r>
            <a:r>
              <a:rPr lang="zh-CN" altLang="en-US" sz="2000"/>
              <a:t>表示</a:t>
            </a:r>
          </a:p>
        </p:txBody>
      </p:sp>
      <p:sp>
        <p:nvSpPr>
          <p:cNvPr id="9" name="圆角矩形标注 8"/>
          <p:cNvSpPr/>
          <p:nvPr>
            <p:custDataLst>
              <p:tags r:id="rId4"/>
            </p:custDataLst>
          </p:nvPr>
        </p:nvSpPr>
        <p:spPr>
          <a:xfrm>
            <a:off x="8476615" y="3700145"/>
            <a:ext cx="2877820" cy="695960"/>
          </a:xfrm>
          <a:prstGeom prst="wedgeRoundRectCallout">
            <a:avLst>
              <a:gd name="adj1" fmla="val -183473"/>
              <a:gd name="adj2" fmla="val -26003"/>
              <a:gd name="adj3" fmla="val 16667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317625" y="3653155"/>
            <a:ext cx="3792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/>
              <a:t>3</a:t>
            </a:r>
            <a:r>
              <a:rPr lang="zh-CN" altLang="en-US" sz="2000"/>
              <a:t>）维护，</a:t>
            </a:r>
            <a:r>
              <a:rPr lang="zh-CN" altLang="en-US" sz="2000" b="1"/>
              <a:t>为什么不</a:t>
            </a:r>
            <a:r>
              <a:rPr lang="en-US" altLang="zh-CN" sz="2000" b="1"/>
              <a:t>cur=pre</a:t>
            </a:r>
            <a:r>
              <a:rPr lang="en-US" altLang="zh-CN" sz="2000"/>
              <a:t>?</a:t>
            </a: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9598660" y="3860165"/>
            <a:ext cx="373380" cy="6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波形数组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【</a:t>
            </a:r>
            <a:r>
              <a:rPr lang="en-US" altLang="zh-CN"/>
              <a:t>4.1. </a:t>
            </a:r>
            <a:r>
              <a:rPr lang="zh-CN" altLang="en-US"/>
              <a:t>题面分析】</a:t>
            </a:r>
          </a:p>
          <a:p>
            <a:endParaRPr lang="zh-CN" altLang="en-US"/>
          </a:p>
          <a:p>
            <a:r>
              <a:rPr lang="zh-CN" altLang="en-US"/>
              <a:t>解题方法：</a:t>
            </a:r>
          </a:p>
          <a:p>
            <a:r>
              <a:rPr lang="zh-CN" altLang="en-US" sz="2000" b="1"/>
              <a:t>找反例</a:t>
            </a:r>
            <a:r>
              <a:rPr lang="zh-CN" altLang="en-US" sz="2000"/>
              <a:t>，出现反例就</a:t>
            </a:r>
            <a:r>
              <a:rPr lang="en-US" altLang="zh-CN" sz="2000"/>
              <a:t>False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70705" y="1691005"/>
            <a:ext cx="7177405" cy="37369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25035" y="2548255"/>
            <a:ext cx="1870710" cy="7277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308475" y="5446395"/>
            <a:ext cx="7177405" cy="72263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波形数组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0245"/>
          </a:xfrm>
        </p:spPr>
        <p:txBody>
          <a:bodyPr/>
          <a:lstStyle/>
          <a:p>
            <a:r>
              <a:rPr lang="zh-CN" altLang="en-US"/>
              <a:t>【</a:t>
            </a:r>
            <a:r>
              <a:rPr lang="en-US" altLang="zh-CN"/>
              <a:t>4.2. </a:t>
            </a:r>
            <a:r>
              <a:rPr lang="zh-CN" altLang="en-US"/>
              <a:t>算法分析】</a:t>
            </a:r>
          </a:p>
          <a:p>
            <a:endParaRPr lang="zh-CN" altLang="en-US"/>
          </a:p>
          <a:p>
            <a:r>
              <a:rPr lang="zh-CN" altLang="en-US"/>
              <a:t>解题方法：</a:t>
            </a:r>
          </a:p>
          <a:p>
            <a:r>
              <a:rPr lang="zh-CN" altLang="en-US" sz="2000" b="1"/>
              <a:t>找反例</a:t>
            </a:r>
            <a:r>
              <a:rPr lang="zh-CN" altLang="en-US" sz="2000"/>
              <a:t>，出现反例就</a:t>
            </a:r>
            <a:r>
              <a:rPr lang="en-US" altLang="zh-CN" sz="2000"/>
              <a:t>False</a:t>
            </a:r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思考：这个代码可否</a:t>
            </a:r>
            <a:r>
              <a:rPr lang="zh-CN" altLang="en-US" sz="2000" b="1"/>
              <a:t>改进</a:t>
            </a:r>
            <a:r>
              <a:rPr lang="zh-CN" altLang="en-US" sz="2000"/>
              <a:t>？</a:t>
            </a:r>
          </a:p>
          <a:p>
            <a:endParaRPr lang="zh-CN" altLang="en-US" sz="2000"/>
          </a:p>
          <a:p>
            <a:r>
              <a:rPr lang="zh-CN" altLang="en-US" sz="2000"/>
              <a:t>是不是只要</a:t>
            </a:r>
            <a:r>
              <a:rPr lang="en-US" altLang="zh-CN" sz="2000"/>
              <a:t>isWater=false</a:t>
            </a:r>
            <a:r>
              <a:rPr lang="zh-CN" altLang="en-US" sz="2000"/>
              <a:t>就</a:t>
            </a:r>
            <a:r>
              <a:rPr lang="en-US" altLang="zh-CN" sz="2000"/>
              <a:t>break</a:t>
            </a:r>
            <a:r>
              <a:rPr lang="zh-CN" altLang="en-US" sz="2000"/>
              <a:t>？</a:t>
            </a:r>
          </a:p>
          <a:p>
            <a:r>
              <a:rPr lang="en-US" altLang="zh-CN" sz="2000"/>
              <a:t>YES!!!!!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18760" y="937895"/>
            <a:ext cx="6035040" cy="5280660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7131685" y="3288665"/>
            <a:ext cx="4184015" cy="1572895"/>
          </a:xfrm>
          <a:prstGeom prst="wedgeRoundRectCallout">
            <a:avLst>
              <a:gd name="adj1" fmla="val -121801"/>
              <a:gd name="adj2" fmla="val 43944"/>
              <a:gd name="adj3" fmla="val 16667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 </a:t>
            </a:r>
            <a:r>
              <a:rPr lang="zh-CN" altLang="en-US"/>
              <a:t>覆盖的点数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【</a:t>
            </a:r>
            <a:r>
              <a:rPr lang="en-US" altLang="zh-CN"/>
              <a:t>5.1. </a:t>
            </a:r>
            <a:r>
              <a:rPr lang="zh-CN" altLang="en-US">
                <a:sym typeface="+mn-ea"/>
              </a:rPr>
              <a:t>题面分析</a:t>
            </a:r>
            <a:r>
              <a:rPr lang="zh-CN" altLang="en-US"/>
              <a:t>】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8200" y="2688590"/>
            <a:ext cx="10054590" cy="36823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63440" y="1058545"/>
            <a:ext cx="66903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举例子，假设下面的数组，记录了每个坐标被覆盖的次数：</a:t>
            </a:r>
          </a:p>
          <a:p>
            <a:endParaRPr lang="zh-CN" altLang="en-US" sz="2000"/>
          </a:p>
          <a:p>
            <a:r>
              <a:rPr lang="en-US" altLang="zh-CN" sz="2000"/>
              <a:t>Step 1. [1 1 1 1 0 0 0 0 0] // input: 0 3</a:t>
            </a:r>
          </a:p>
          <a:p>
            <a:r>
              <a:rPr lang="en-US" altLang="zh-CN" sz="2000"/>
              <a:t>Step 2. [1 2 2 2 0 0 0 0 0] // input: 1 3</a:t>
            </a:r>
          </a:p>
          <a:p>
            <a:r>
              <a:rPr lang="en-US" altLang="zh-CN" sz="2000"/>
              <a:t>Step 3. [1 </a:t>
            </a:r>
            <a:r>
              <a:rPr lang="en-US" altLang="zh-CN" sz="2000">
                <a:solidFill>
                  <a:srgbClr val="00B050"/>
                </a:solidFill>
              </a:rPr>
              <a:t>2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00B050"/>
                </a:solidFill>
              </a:rPr>
              <a:t>2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FF0000"/>
                </a:solidFill>
              </a:rPr>
              <a:t>3</a:t>
            </a:r>
            <a:r>
              <a:rPr lang="en-US" altLang="zh-CN" sz="2000"/>
              <a:t> 1 1 1 1 1] // input: 3 8</a:t>
            </a:r>
          </a:p>
          <a:p>
            <a:r>
              <a:rPr lang="en-US" altLang="zh-CN" sz="2000"/>
              <a:t>output: 6 2 1 // </a:t>
            </a:r>
            <a:r>
              <a:rPr lang="zh-CN" altLang="en-US" sz="2000"/>
              <a:t>有</a:t>
            </a:r>
            <a:r>
              <a:rPr lang="en-US" altLang="zh-CN" sz="2000"/>
              <a:t>6</a:t>
            </a:r>
            <a:r>
              <a:rPr lang="zh-CN" altLang="en-US" sz="2000"/>
              <a:t>个点被覆盖</a:t>
            </a:r>
            <a:r>
              <a:rPr lang="en-US" altLang="zh-CN" sz="2000"/>
              <a:t>1</a:t>
            </a:r>
            <a:r>
              <a:rPr lang="zh-CN" altLang="en-US" sz="2000"/>
              <a:t>次；</a:t>
            </a:r>
            <a:r>
              <a:rPr lang="en-US" altLang="zh-CN" sz="2000"/>
              <a:t>2</a:t>
            </a:r>
            <a:r>
              <a:rPr lang="zh-CN" altLang="en-US" sz="2000"/>
              <a:t>个点被覆盖</a:t>
            </a:r>
            <a:r>
              <a:rPr lang="en-US" altLang="zh-CN" sz="2000"/>
              <a:t>2</a:t>
            </a:r>
            <a:r>
              <a:rPr lang="zh-CN" altLang="en-US" sz="2000"/>
              <a:t>次；</a:t>
            </a:r>
            <a:r>
              <a:rPr lang="en-US" altLang="zh-CN" sz="2000"/>
              <a:t>...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 </a:t>
            </a:r>
            <a:r>
              <a:rPr lang="zh-CN" altLang="en-US"/>
              <a:t>覆盖的点数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【</a:t>
            </a:r>
            <a:r>
              <a:rPr lang="en-US" altLang="zh-CN"/>
              <a:t>5.2.</a:t>
            </a:r>
            <a:r>
              <a:rPr lang="zh-CN" altLang="en-US"/>
              <a:t>算法分析</a:t>
            </a:r>
            <a:r>
              <a:rPr lang="en-US" altLang="zh-CN"/>
              <a:t>-</a:t>
            </a:r>
            <a:r>
              <a:rPr lang="zh-CN" altLang="en-US"/>
              <a:t>标记数组】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每次循环，对上面的坐标进行记录</a:t>
            </a:r>
          </a:p>
          <a:p>
            <a:r>
              <a:rPr lang="zh-CN" altLang="en-US"/>
              <a:t>注意，需要先</a:t>
            </a:r>
            <a:r>
              <a:rPr lang="zh-CN" altLang="en-US" b="1"/>
              <a:t>开辟一个全为</a:t>
            </a:r>
            <a:r>
              <a:rPr lang="en-US" altLang="zh-CN" b="1"/>
              <a:t>0</a:t>
            </a:r>
            <a:r>
              <a:rPr lang="zh-CN" altLang="en-US" b="1"/>
              <a:t>，大小为</a:t>
            </a:r>
            <a:r>
              <a:rPr lang="en-US" altLang="zh-CN" b="1"/>
              <a:t>6e5+7</a:t>
            </a:r>
            <a:r>
              <a:rPr lang="zh-CN" altLang="en-US" b="1"/>
              <a:t>的数组，因为</a:t>
            </a:r>
            <a:r>
              <a:rPr lang="en-US" altLang="zh-CN" b="1"/>
              <a:t>r&lt;=6e5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2668905"/>
            <a:ext cx="66903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举例子，假设下面的数组，记录了每个坐标被覆盖的次数：</a:t>
            </a:r>
          </a:p>
          <a:p>
            <a:endParaRPr lang="zh-CN" altLang="en-US" sz="2000"/>
          </a:p>
          <a:p>
            <a:r>
              <a:rPr lang="en-US" altLang="zh-CN" sz="2000"/>
              <a:t>Step 1. [1 1 1 1 0 0 0 0 0] // input: 0 3</a:t>
            </a:r>
          </a:p>
          <a:p>
            <a:r>
              <a:rPr lang="en-US" altLang="zh-CN" sz="2000"/>
              <a:t>Step 2. [1 2 2 2 0 0 0 0 0] // input: 1 3</a:t>
            </a:r>
          </a:p>
          <a:p>
            <a:r>
              <a:rPr lang="en-US" altLang="zh-CN" sz="2000"/>
              <a:t>Step 3. [1 </a:t>
            </a:r>
            <a:r>
              <a:rPr lang="en-US" altLang="zh-CN" sz="2000">
                <a:solidFill>
                  <a:srgbClr val="00B050"/>
                </a:solidFill>
              </a:rPr>
              <a:t>2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00B050"/>
                </a:solidFill>
              </a:rPr>
              <a:t>2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FF0000"/>
                </a:solidFill>
              </a:rPr>
              <a:t>3</a:t>
            </a:r>
            <a:r>
              <a:rPr lang="en-US" altLang="zh-CN" sz="2000"/>
              <a:t> 1 1 1 1 1] // input: 3 8</a:t>
            </a:r>
          </a:p>
          <a:p>
            <a:r>
              <a:rPr lang="en-US" altLang="zh-CN" sz="2000"/>
              <a:t>output: 6 2 1 // </a:t>
            </a:r>
            <a:r>
              <a:rPr lang="zh-CN" altLang="en-US" sz="2000"/>
              <a:t>有</a:t>
            </a:r>
            <a:r>
              <a:rPr lang="en-US" altLang="zh-CN" sz="2000"/>
              <a:t>6</a:t>
            </a:r>
            <a:r>
              <a:rPr lang="zh-CN" altLang="en-US" sz="2000"/>
              <a:t>个点被覆盖</a:t>
            </a:r>
            <a:r>
              <a:rPr lang="en-US" altLang="zh-CN" sz="2000"/>
              <a:t>1</a:t>
            </a:r>
            <a:r>
              <a:rPr lang="zh-CN" altLang="en-US" sz="2000"/>
              <a:t>次；</a:t>
            </a:r>
            <a:r>
              <a:rPr lang="en-US" altLang="zh-CN" sz="2000"/>
              <a:t>2</a:t>
            </a:r>
            <a:r>
              <a:rPr lang="zh-CN" altLang="en-US" sz="2000"/>
              <a:t>个点被覆盖</a:t>
            </a:r>
            <a:r>
              <a:rPr lang="en-US" altLang="zh-CN" sz="2000"/>
              <a:t>2</a:t>
            </a:r>
            <a:r>
              <a:rPr lang="zh-CN" altLang="en-US" sz="2000"/>
              <a:t>次；</a:t>
            </a:r>
            <a:r>
              <a:rPr lang="en-US" altLang="zh-CN" sz="2000"/>
              <a:t>...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 </a:t>
            </a:r>
            <a:r>
              <a:rPr lang="zh-CN" altLang="en-US"/>
              <a:t>覆盖的点数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【</a:t>
            </a:r>
            <a:r>
              <a:rPr lang="en-US" altLang="zh-CN"/>
              <a:t>5.2.</a:t>
            </a:r>
            <a:r>
              <a:rPr lang="zh-CN" altLang="en-US"/>
              <a:t>算法分析</a:t>
            </a:r>
            <a:r>
              <a:rPr lang="en-US" altLang="zh-CN"/>
              <a:t>-</a:t>
            </a:r>
            <a:r>
              <a:rPr lang="zh-CN" altLang="en-US">
                <a:highlight>
                  <a:srgbClr val="FFFF00"/>
                </a:highlight>
              </a:rPr>
              <a:t>前缀和</a:t>
            </a:r>
            <a:r>
              <a:rPr lang="zh-CN" altLang="en-US"/>
              <a:t>】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838200" y="2668905"/>
            <a:ext cx="669036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举例子</a:t>
            </a:r>
            <a:r>
              <a:rPr lang="zh-CN" altLang="en-US" sz="2000"/>
              <a:t>，假设下面的数组，记录了每个坐标被覆盖的次数：</a:t>
            </a:r>
          </a:p>
          <a:p>
            <a:endParaRPr lang="zh-CN" altLang="en-US" sz="2000"/>
          </a:p>
          <a:p>
            <a:r>
              <a:rPr lang="en-US" altLang="zh-CN" sz="2000"/>
              <a:t>Step 1. [1 0 0 0 </a:t>
            </a:r>
            <a:r>
              <a:rPr lang="en-US" altLang="zh-CN" sz="2000">
                <a:solidFill>
                  <a:srgbClr val="FF0000"/>
                </a:solidFill>
              </a:rPr>
              <a:t>-1</a:t>
            </a:r>
            <a:r>
              <a:rPr lang="en-US" altLang="zh-CN" sz="2000"/>
              <a:t> 0 0 0 0 0] // input: 0 3</a:t>
            </a:r>
          </a:p>
          <a:p>
            <a:r>
              <a:rPr lang="en-US" altLang="zh-CN" sz="2000"/>
              <a:t>Step 2. [1 1 0 0 </a:t>
            </a:r>
            <a:r>
              <a:rPr lang="en-US" altLang="zh-CN" sz="2000">
                <a:solidFill>
                  <a:srgbClr val="FF0000"/>
                </a:solidFill>
              </a:rPr>
              <a:t>-2</a:t>
            </a:r>
            <a:r>
              <a:rPr lang="en-US" altLang="zh-CN" sz="2000"/>
              <a:t> 0 0 0 0 0] // input: 1 3</a:t>
            </a:r>
          </a:p>
          <a:p>
            <a:r>
              <a:rPr lang="en-US" altLang="zh-CN" sz="2000"/>
              <a:t>Step 3. [1 1 0 1 </a:t>
            </a:r>
            <a:r>
              <a:rPr lang="en-US" altLang="zh-CN" sz="2000">
                <a:solidFill>
                  <a:srgbClr val="FF0000"/>
                </a:solidFill>
              </a:rPr>
              <a:t>-2</a:t>
            </a:r>
            <a:r>
              <a:rPr lang="en-US" altLang="zh-CN" sz="2000"/>
              <a:t> 0 0 0 0 </a:t>
            </a:r>
            <a:r>
              <a:rPr lang="en-US" altLang="zh-CN" sz="2000">
                <a:solidFill>
                  <a:srgbClr val="FF0000"/>
                </a:solidFill>
              </a:rPr>
              <a:t>-1</a:t>
            </a:r>
            <a:r>
              <a:rPr lang="en-US" altLang="zh-CN" sz="2000"/>
              <a:t>] // input: 3 8</a:t>
            </a:r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然后，做前缀和，即</a:t>
            </a:r>
            <a:r>
              <a:rPr lang="en-US" altLang="zh-CN" sz="2000"/>
              <a:t>arr[i] += arr[i - 1]</a:t>
            </a:r>
          </a:p>
          <a:p>
            <a:r>
              <a:rPr lang="en-US" altLang="zh-CN" sz="2000"/>
              <a:t>Step 4. </a:t>
            </a:r>
            <a:r>
              <a:rPr lang="en-US" altLang="zh-CN" sz="2000">
                <a:sym typeface="+mn-ea"/>
              </a:rPr>
              <a:t>[1 2 2 3 1 1 1 1 1 </a:t>
            </a:r>
            <a:r>
              <a:rPr lang="en-US" altLang="zh-CN" sz="2000" strike="sngStrike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sz="2000">
                <a:sym typeface="+mn-ea"/>
              </a:rPr>
              <a:t>] // </a:t>
            </a:r>
            <a:r>
              <a:rPr lang="zh-CN" altLang="en-US" sz="2000">
                <a:sym typeface="+mn-ea"/>
              </a:rPr>
              <a:t>前缀和</a:t>
            </a:r>
          </a:p>
          <a:p>
            <a:r>
              <a:rPr lang="en-US" altLang="zh-CN" sz="2000">
                <a:sym typeface="+mn-ea"/>
              </a:rPr>
              <a:t>output: [1 2 2 3 1 1 1 1 1]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83170" y="1207770"/>
            <a:ext cx="3770630" cy="465709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 </a:t>
            </a:r>
            <a:r>
              <a:rPr lang="zh-CN" altLang="en-US"/>
              <a:t>岁月留痕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【</a:t>
            </a:r>
            <a:r>
              <a:rPr lang="en-US" altLang="zh-CN"/>
              <a:t>6.1. </a:t>
            </a:r>
            <a:r>
              <a:rPr lang="zh-CN" altLang="en-US"/>
              <a:t>题面分析】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0395" y="2730500"/>
            <a:ext cx="10951845" cy="312229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 </a:t>
            </a:r>
            <a:r>
              <a:rPr lang="zh-CN" altLang="en-US"/>
              <a:t>岁月留痕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【</a:t>
            </a:r>
            <a:r>
              <a:rPr lang="en-US" altLang="zh-CN"/>
              <a:t>6.2. </a:t>
            </a:r>
            <a:r>
              <a:rPr lang="zh-CN" altLang="en-US"/>
              <a:t>解题方法】</a:t>
            </a:r>
          </a:p>
          <a:p>
            <a:endParaRPr lang="zh-CN" altLang="en-US"/>
          </a:p>
          <a:p>
            <a:r>
              <a:rPr lang="zh-CN" altLang="en-US"/>
              <a:t>核心是，找到第一个月，然后遍历往后查找。</a:t>
            </a:r>
          </a:p>
          <a:p>
            <a:endParaRPr lang="zh-CN" altLang="en-US"/>
          </a:p>
          <a:p>
            <a:r>
              <a:rPr lang="zh-CN" altLang="en-US"/>
              <a:t>怎么找到第一个月呢？？如果是</a:t>
            </a:r>
            <a:r>
              <a:rPr lang="en-US" altLang="zh-CN"/>
              <a:t>31</a:t>
            </a:r>
            <a:r>
              <a:rPr lang="zh-CN" altLang="en-US"/>
              <a:t>天，可能是哪些月份呢？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56005" y="4712335"/>
            <a:ext cx="9675495" cy="93853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莫比乌斯函数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【</a:t>
            </a:r>
            <a:r>
              <a:rPr lang="en-US" altLang="zh-CN"/>
              <a:t>1.1 </a:t>
            </a:r>
            <a:r>
              <a:rPr lang="zh-CN" altLang="en-US"/>
              <a:t>题面分析】</a:t>
            </a:r>
          </a:p>
          <a:p>
            <a:endParaRPr lang="zh-CN" altLang="en-US"/>
          </a:p>
          <a:p>
            <a:r>
              <a:rPr lang="zh-CN" altLang="en-US"/>
              <a:t>本题的重点，是</a:t>
            </a:r>
            <a:r>
              <a:rPr lang="en-US" altLang="zh-CN"/>
              <a:t>“</a:t>
            </a:r>
            <a:r>
              <a:rPr lang="zh-CN" altLang="en-US"/>
              <a:t>素因子</a:t>
            </a:r>
            <a:r>
              <a:rPr lang="en-US" altLang="zh-CN"/>
              <a:t>”</a:t>
            </a:r>
          </a:p>
          <a:p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素因子的个数，是求</a:t>
            </a:r>
            <a:r>
              <a:rPr lang="en-US" altLang="zh-CN">
                <a:solidFill>
                  <a:schemeClr val="bg2">
                    <a:lumMod val="90000"/>
                  </a:schemeClr>
                </a:solidFill>
              </a:rPr>
              <a:t>μ(n)</a:t>
            </a:r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的关键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判断：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1</a:t>
            </a:r>
            <a:r>
              <a:rPr lang="zh-CN" altLang="en-US"/>
              <a:t>）平方因子</a:t>
            </a:r>
            <a:r>
              <a:rPr lang="en-US" altLang="zh-CN"/>
              <a:t> == </a:t>
            </a:r>
            <a:r>
              <a:rPr lang="zh-CN" altLang="en-US"/>
              <a:t>平方素因子？</a:t>
            </a:r>
          </a:p>
          <a:p>
            <a:pPr>
              <a:lnSpc>
                <a:spcPct val="110000"/>
              </a:lnSpc>
            </a:pP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n</a:t>
            </a:r>
            <a:r>
              <a:rPr lang="zh-CN" altLang="en-US"/>
              <a:t>是素数</a:t>
            </a:r>
            <a:r>
              <a:rPr lang="en-US" altLang="zh-CN"/>
              <a:t> == </a:t>
            </a:r>
            <a:r>
              <a:rPr lang="zh-CN" altLang="en-US"/>
              <a:t>素因子只有</a:t>
            </a:r>
            <a:r>
              <a:rPr lang="en-US" altLang="zh-CN"/>
              <a:t>1</a:t>
            </a:r>
            <a:r>
              <a:rPr lang="zh-CN" altLang="en-US"/>
              <a:t>个？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03720" y="1691005"/>
            <a:ext cx="4450080" cy="42214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62315" y="3350895"/>
            <a:ext cx="391795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 </a:t>
            </a:r>
            <a:r>
              <a:rPr lang="zh-CN" altLang="en-US"/>
              <a:t>岁月留痕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8345"/>
          </a:xfrm>
        </p:spPr>
        <p:txBody>
          <a:bodyPr/>
          <a:lstStyle/>
          <a:p>
            <a:r>
              <a:rPr lang="zh-CN" altLang="en-US"/>
              <a:t>【</a:t>
            </a:r>
            <a:r>
              <a:rPr lang="en-US" altLang="zh-CN"/>
              <a:t>6.3. </a:t>
            </a:r>
            <a:r>
              <a:rPr lang="zh-CN" altLang="en-US"/>
              <a:t>算法分析</a:t>
            </a:r>
            <a:r>
              <a:rPr lang="en-US" altLang="zh-CN"/>
              <a:t>-</a:t>
            </a:r>
            <a:r>
              <a:rPr lang="zh-CN" altLang="en-US"/>
              <a:t>数组匹配】</a:t>
            </a:r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）假设第一个月是</a:t>
            </a:r>
            <a:r>
              <a:rPr lang="en-US" altLang="zh-CN"/>
              <a:t>31</a:t>
            </a:r>
            <a:r>
              <a:rPr lang="zh-CN" altLang="en-US"/>
              <a:t>天，则第一个月可能是</a:t>
            </a:r>
          </a:p>
          <a:p>
            <a:pPr lvl="1"/>
            <a:r>
              <a:rPr lang="zh-CN" altLang="en-US"/>
              <a:t>{ 0, 2, 4, 6, 7, 9, 11 }</a:t>
            </a:r>
            <a:r>
              <a:rPr lang="zh-CN" altLang="en-US" sz="2400"/>
              <a:t> 月（注意</a:t>
            </a:r>
            <a:r>
              <a:rPr lang="en-US" altLang="zh-CN" sz="2400"/>
              <a:t>+1</a:t>
            </a:r>
            <a:r>
              <a:rPr lang="zh-CN" altLang="en-US" sz="2400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）假设第一个月是</a:t>
            </a:r>
            <a:r>
              <a:rPr lang="en-US" altLang="zh-CN"/>
              <a:t>30</a:t>
            </a:r>
            <a:r>
              <a:rPr lang="zh-CN" altLang="en-US"/>
              <a:t>天，则第一个月可能是</a:t>
            </a:r>
          </a:p>
          <a:p>
            <a:pPr lvl="1"/>
            <a:r>
              <a:rPr lang="zh-CN" altLang="en-US"/>
              <a:t>{ 3, 5, 8, 10 }月（注意</a:t>
            </a:r>
            <a:r>
              <a:rPr lang="en-US" altLang="zh-CN"/>
              <a:t>+1</a:t>
            </a:r>
            <a:r>
              <a:rPr lang="zh-CN" altLang="en-US"/>
              <a:t>）</a:t>
            </a:r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）假设第一个月是</a:t>
            </a:r>
            <a:r>
              <a:rPr lang="en-US" altLang="zh-CN"/>
              <a:t>29/28</a:t>
            </a:r>
            <a:r>
              <a:rPr lang="zh-CN" altLang="en-US"/>
              <a:t>天，则第一个月（只）可能是</a:t>
            </a:r>
            <a:r>
              <a:rPr lang="en-US" altLang="zh-CN"/>
              <a:t>2</a:t>
            </a:r>
            <a:r>
              <a:rPr lang="zh-CN" altLang="en-US"/>
              <a:t>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 </a:t>
            </a:r>
            <a:r>
              <a:rPr lang="zh-CN" altLang="en-US"/>
              <a:t>岁月留痕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8345"/>
          </a:xfrm>
        </p:spPr>
        <p:txBody>
          <a:bodyPr/>
          <a:lstStyle/>
          <a:p>
            <a:r>
              <a:rPr lang="zh-CN" altLang="en-US"/>
              <a:t>【</a:t>
            </a:r>
            <a:r>
              <a:rPr lang="en-US" altLang="zh-CN"/>
              <a:t>6.3. </a:t>
            </a:r>
            <a:r>
              <a:rPr lang="zh-CN" altLang="en-US"/>
              <a:t>算法分析</a:t>
            </a:r>
            <a:r>
              <a:rPr lang="en-US" altLang="zh-CN"/>
              <a:t>-</a:t>
            </a:r>
            <a:r>
              <a:rPr lang="zh-CN" altLang="en-US"/>
              <a:t>数组匹配】</a:t>
            </a:r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）假设第一个月是</a:t>
            </a:r>
            <a:r>
              <a:rPr lang="en-US" altLang="zh-CN"/>
              <a:t>31</a:t>
            </a:r>
            <a:r>
              <a:rPr lang="zh-CN" altLang="en-US"/>
              <a:t>天，</a:t>
            </a:r>
          </a:p>
          <a:p>
            <a:pPr lvl="1"/>
            <a:r>
              <a:rPr lang="zh-CN" altLang="en-US"/>
              <a:t>则第一个月可能是：</a:t>
            </a:r>
          </a:p>
          <a:p>
            <a:pPr lvl="1"/>
            <a:r>
              <a:rPr lang="zh-CN" altLang="en-US"/>
              <a:t>{ 0, 2, 4, 6, 7, 9, 11 }</a:t>
            </a:r>
            <a:r>
              <a:rPr lang="zh-CN" altLang="en-US" sz="2400"/>
              <a:t> 月（注意</a:t>
            </a:r>
            <a:r>
              <a:rPr lang="en-US" altLang="zh-CN" sz="2400"/>
              <a:t>+1</a:t>
            </a:r>
            <a:r>
              <a:rPr lang="zh-CN" altLang="en-US" sz="2400"/>
              <a:t>）</a:t>
            </a:r>
            <a:endParaRPr lang="zh-CN" altLang="en-US"/>
          </a:p>
          <a:p>
            <a:endParaRPr lang="en-US"/>
          </a:p>
          <a:p>
            <a:r>
              <a:rPr lang="zh-CN" altLang="en-US"/>
              <a:t>要注意隔一年，月份的重复！</a:t>
            </a:r>
          </a:p>
          <a:p>
            <a:r>
              <a:rPr lang="zh-CN" altLang="en-US"/>
              <a:t>例如：</a:t>
            </a:r>
            <a:r>
              <a:rPr lang="zh-CN" altLang="en-US" b="1"/>
              <a:t>不可能连续两年是闰年</a:t>
            </a:r>
            <a:r>
              <a:rPr lang="zh-CN" altLang="en-US"/>
              <a:t>！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87135" y="1296035"/>
            <a:ext cx="4639310" cy="49212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0865" y="2168525"/>
            <a:ext cx="8509635" cy="2520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600"/>
              <a:t>THANKs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莫比乌斯函数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【</a:t>
            </a:r>
            <a:r>
              <a:rPr lang="en-US" altLang="zh-CN"/>
              <a:t>1.1 </a:t>
            </a:r>
            <a:r>
              <a:rPr lang="zh-CN" altLang="en-US"/>
              <a:t>题面分析】</a:t>
            </a:r>
          </a:p>
          <a:p>
            <a:endParaRPr lang="zh-CN" altLang="en-US"/>
          </a:p>
          <a:p>
            <a:r>
              <a:rPr lang="zh-CN" altLang="en-US"/>
              <a:t>本题的重点，是</a:t>
            </a:r>
            <a:r>
              <a:rPr lang="en-US" altLang="zh-CN"/>
              <a:t>“</a:t>
            </a:r>
            <a:r>
              <a:rPr lang="zh-CN" altLang="en-US"/>
              <a:t>素因子</a:t>
            </a:r>
            <a:r>
              <a:rPr lang="en-US" altLang="zh-CN"/>
              <a:t>”</a:t>
            </a:r>
          </a:p>
          <a:p>
            <a:r>
              <a:rPr lang="zh-CN" altLang="en-US" sz="3200">
                <a:solidFill>
                  <a:srgbClr val="FF0000"/>
                </a:solidFill>
              </a:rPr>
              <a:t>素因子的个数，是求</a:t>
            </a:r>
            <a:r>
              <a:rPr lang="en-US" altLang="zh-CN" sz="3200">
                <a:solidFill>
                  <a:srgbClr val="FF0000"/>
                </a:solidFill>
              </a:rPr>
              <a:t>μ(n)</a:t>
            </a:r>
            <a:r>
              <a:rPr lang="zh-CN" altLang="en-US" sz="3200">
                <a:solidFill>
                  <a:srgbClr val="FF0000"/>
                </a:solidFill>
              </a:rPr>
              <a:t>的关键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思考问题：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如何准确地求出素因子？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如果判断素因子的个数？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03720" y="1691005"/>
            <a:ext cx="4450080" cy="42214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62315" y="3350895"/>
            <a:ext cx="391795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莫比乌斯函数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【</a:t>
            </a:r>
            <a:r>
              <a:rPr lang="en-US" altLang="zh-CN"/>
              <a:t>1.2 </a:t>
            </a:r>
            <a:r>
              <a:rPr lang="zh-CN" altLang="en-US"/>
              <a:t>核心算法</a:t>
            </a:r>
            <a:r>
              <a:rPr lang="en-US" altLang="zh-CN"/>
              <a:t>&amp;</a:t>
            </a:r>
            <a:r>
              <a:rPr lang="zh-CN" altLang="en-US"/>
              <a:t>代码】</a:t>
            </a:r>
          </a:p>
          <a:p>
            <a:endParaRPr lang="zh-CN" altLang="en-US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★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/>
              <a:t>如何准确地求出素因子？</a:t>
            </a:r>
            <a:endParaRPr lang="en-US" altLang="zh-CN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方法：</a:t>
            </a:r>
            <a:r>
              <a:rPr lang="zh-CN" altLang="en-US" b="1"/>
              <a:t>试除</a:t>
            </a:r>
            <a:r>
              <a:rPr lang="zh-CN" altLang="en-US"/>
              <a:t>法，把素因子都找出来！</a:t>
            </a:r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补充：一个</a:t>
            </a:r>
            <a:r>
              <a:rPr lang="en-US" altLang="zh-CN"/>
              <a:t>“</a:t>
            </a:r>
            <a:r>
              <a:rPr lang="zh-CN" altLang="en-US"/>
              <a:t>合数</a:t>
            </a:r>
            <a:r>
              <a:rPr lang="en-US" altLang="zh-CN"/>
              <a:t>”</a:t>
            </a:r>
            <a:r>
              <a:rPr lang="zh-CN" altLang="en-US"/>
              <a:t>因子，</a:t>
            </a:r>
            <a:r>
              <a:rPr lang="zh-CN" altLang="en-US" b="1">
                <a:highlight>
                  <a:srgbClr val="FFFF00"/>
                </a:highlight>
              </a:rPr>
              <a:t>一定有比它小的素因子，先整除了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91985" y="1025525"/>
            <a:ext cx="4318000" cy="373634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今夕何夕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【</a:t>
            </a:r>
            <a:r>
              <a:rPr lang="en-US" altLang="zh-CN"/>
              <a:t>2.1. </a:t>
            </a:r>
            <a:r>
              <a:rPr lang="zh-CN" altLang="en-US"/>
              <a:t>题面分析】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79500" y="2613025"/>
            <a:ext cx="10033635" cy="35642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77970" y="3406775"/>
            <a:ext cx="3879850" cy="2425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今夕何夕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【</a:t>
            </a:r>
            <a:r>
              <a:rPr lang="en-US" altLang="zh-CN"/>
              <a:t>2.1. </a:t>
            </a:r>
            <a:r>
              <a:rPr lang="zh-CN" altLang="en-US"/>
              <a:t>题面分析】</a:t>
            </a:r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简化题面：已知今天是</a:t>
            </a:r>
            <a:r>
              <a:rPr lang="en-US" altLang="zh-CN"/>
              <a:t>YYYY-MM-DD</a:t>
            </a:r>
            <a:r>
              <a:rPr lang="zh-CN" altLang="en-US"/>
              <a:t>，问</a:t>
            </a:r>
            <a:r>
              <a:rPr lang="en-US" altLang="zh-CN"/>
              <a:t>“</a:t>
            </a:r>
            <a:r>
              <a:rPr lang="zh-CN" altLang="en-US" b="1"/>
              <a:t>接下来</a:t>
            </a:r>
            <a:r>
              <a:rPr lang="en-US" altLang="zh-CN"/>
              <a:t>”</a:t>
            </a:r>
            <a:r>
              <a:rPr lang="zh-CN" altLang="en-US"/>
              <a:t>最近的一年中，有没有一个</a:t>
            </a:r>
            <a:r>
              <a:rPr lang="zh-CN" altLang="en-US" b="1"/>
              <a:t>和今天一样的日期</a:t>
            </a:r>
            <a:r>
              <a:rPr lang="en-US" altLang="zh-CN" b="1"/>
              <a:t>MM-DD</a:t>
            </a:r>
            <a:r>
              <a:rPr lang="zh-CN" altLang="en-US"/>
              <a:t>，且</a:t>
            </a:r>
            <a:r>
              <a:rPr lang="zh-CN" altLang="en-US" b="1"/>
              <a:t>星期数也一样</a:t>
            </a:r>
            <a:r>
              <a:rPr lang="zh-CN" altLang="en-US"/>
              <a:t>？</a:t>
            </a:r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思考问题：</a:t>
            </a:r>
          </a:p>
          <a:p>
            <a:pPr>
              <a:lnSpc>
                <a:spcPct val="110000"/>
              </a:lnSpc>
            </a:pPr>
            <a:r>
              <a:rPr lang="en-US" altLang="zh-CN"/>
              <a:t>1</a:t>
            </a:r>
            <a:r>
              <a:rPr lang="zh-CN" altLang="en-US"/>
              <a:t>）怎么判断星期数是否一样？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今夕何夕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【</a:t>
            </a:r>
            <a:r>
              <a:rPr lang="en-US" altLang="zh-CN"/>
              <a:t>2.1. </a:t>
            </a:r>
            <a:r>
              <a:rPr lang="zh-CN" altLang="en-US"/>
              <a:t>题面分析】</a:t>
            </a:r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思考问题：</a:t>
            </a:r>
          </a:p>
          <a:p>
            <a:pPr>
              <a:lnSpc>
                <a:spcPct val="110000"/>
              </a:lnSpc>
            </a:pPr>
            <a:r>
              <a:rPr lang="en-US" altLang="zh-CN"/>
              <a:t>1</a:t>
            </a:r>
            <a:r>
              <a:rPr lang="zh-CN" altLang="en-US"/>
              <a:t>）怎么判断星期数是否一样？</a:t>
            </a:r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从今天，到未来的某个日期</a:t>
            </a:r>
            <a:r>
              <a:rPr lang="en-US" altLang="zh-CN"/>
              <a:t>YYYY-MM-DD</a:t>
            </a:r>
            <a:r>
              <a:rPr lang="zh-CN" altLang="en-US"/>
              <a:t>，经历的</a:t>
            </a:r>
            <a:r>
              <a:rPr lang="zh-CN" altLang="en-US" b="1">
                <a:solidFill>
                  <a:srgbClr val="FF0000"/>
                </a:solidFill>
              </a:rPr>
              <a:t>天数</a:t>
            </a:r>
            <a:r>
              <a:rPr lang="en-US" altLang="zh-CN" b="1">
                <a:solidFill>
                  <a:srgbClr val="FF0000"/>
                </a:solidFill>
              </a:rPr>
              <a:t>N % 7 == 0</a:t>
            </a:r>
            <a:r>
              <a:rPr lang="zh-CN" altLang="en-US"/>
              <a:t>？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6428105" y="1137285"/>
            <a:ext cx="4925695" cy="2291715"/>
          </a:xfrm>
          <a:prstGeom prst="wedgeRoundRectCallout">
            <a:avLst>
              <a:gd name="adj1" fmla="val 24500"/>
              <a:gd name="adj2" fmla="val 109517"/>
              <a:gd name="adj3" fmla="val 16667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96380" y="1322705"/>
            <a:ext cx="45859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进一步思考：</a:t>
            </a:r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）日期相同，天数是不是就是</a:t>
            </a:r>
            <a:r>
              <a:rPr lang="en-US" altLang="zh-CN"/>
              <a:t>365/366</a:t>
            </a:r>
            <a:r>
              <a:rPr lang="zh-CN" altLang="en-US"/>
              <a:t>累计？</a:t>
            </a:r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）只需要判断从</a:t>
            </a:r>
            <a:r>
              <a:rPr lang="en-US" altLang="zh-CN"/>
              <a:t>YYYY+1</a:t>
            </a:r>
            <a:r>
              <a:rPr lang="zh-CN" altLang="en-US"/>
              <a:t>年往后，是否闰年？</a:t>
            </a:r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）这里面有哪些坑需要注意呢？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今夕何夕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【</a:t>
            </a:r>
            <a:r>
              <a:rPr lang="en-US" altLang="zh-CN"/>
              <a:t>2.2. </a:t>
            </a:r>
            <a:r>
              <a:rPr lang="zh-CN" altLang="en-US"/>
              <a:t>核心算法】</a:t>
            </a:r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从给定的年份往后，即</a:t>
            </a:r>
            <a:r>
              <a:rPr lang="en-US" altLang="zh-CN"/>
              <a:t>YYYY+1</a:t>
            </a:r>
            <a:r>
              <a:rPr lang="zh-CN" altLang="en-US"/>
              <a:t>年开始，判断是否为闰年。闰年则累计</a:t>
            </a:r>
            <a:r>
              <a:rPr lang="en-US" altLang="zh-CN"/>
              <a:t>366</a:t>
            </a:r>
            <a:r>
              <a:rPr lang="zh-CN" altLang="en-US"/>
              <a:t>天，平年则累计</a:t>
            </a:r>
            <a:r>
              <a:rPr lang="en-US" altLang="zh-CN"/>
              <a:t>365</a:t>
            </a:r>
            <a:r>
              <a:rPr lang="zh-CN" altLang="en-US"/>
              <a:t>天。这样做有哪些坑？</a:t>
            </a:r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1</a:t>
            </a:r>
            <a:r>
              <a:rPr lang="zh-CN" altLang="en-US"/>
              <a:t>）如果</a:t>
            </a:r>
            <a:r>
              <a:rPr lang="en-US" altLang="zh-CN"/>
              <a:t>YYYY</a:t>
            </a:r>
            <a:r>
              <a:rPr lang="zh-CN" altLang="en-US"/>
              <a:t>是闰年，且</a:t>
            </a:r>
            <a:r>
              <a:rPr lang="en-US" altLang="zh-CN"/>
              <a:t>MM-DD &lt; 2.29</a:t>
            </a:r>
            <a:r>
              <a:rPr lang="zh-CN" altLang="en-US"/>
              <a:t>，请问接下一年加多少天？</a:t>
            </a:r>
          </a:p>
          <a:p>
            <a:pPr>
              <a:lnSpc>
                <a:spcPct val="110000"/>
              </a:lnSpc>
            </a:pPr>
            <a:r>
              <a:rPr lang="en-US" altLang="zh-CN"/>
              <a:t>2</a:t>
            </a:r>
            <a:r>
              <a:rPr lang="zh-CN" altLang="en-US"/>
              <a:t>）找到了星期数相同的年份，但当年没有该日期</a:t>
            </a:r>
            <a:r>
              <a:rPr lang="en-US" altLang="zh-CN"/>
              <a:t> (2.29) </a:t>
            </a:r>
            <a:r>
              <a:rPr lang="zh-CN" altLang="en-US"/>
              <a:t>怎么办？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今夕何夕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【</a:t>
            </a:r>
            <a:r>
              <a:rPr lang="en-US" altLang="zh-CN"/>
              <a:t>2.3. </a:t>
            </a:r>
            <a:r>
              <a:rPr lang="zh-CN" altLang="en-US"/>
              <a:t>代码示例】</a:t>
            </a:r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218940" y="755650"/>
            <a:ext cx="7134860" cy="5346700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6024245" y="2766060"/>
            <a:ext cx="2630170" cy="316865"/>
          </a:xfrm>
          <a:prstGeom prst="wedgeRoundRectCallout">
            <a:avLst>
              <a:gd name="adj1" fmla="val -124360"/>
              <a:gd name="adj2" fmla="val 95891"/>
              <a:gd name="adj3" fmla="val 16667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5490" y="3030220"/>
            <a:ext cx="3401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2.29</a:t>
            </a:r>
            <a:r>
              <a:rPr lang="zh-CN" altLang="en-US" sz="2000" dirty="0"/>
              <a:t>之前的，闰的是当年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739140" y="4067810"/>
            <a:ext cx="3401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</a:t>
            </a:r>
            <a:r>
              <a:rPr lang="zh-CN" altLang="en-US" sz="2000"/>
              <a:t>）</a:t>
            </a:r>
            <a:r>
              <a:rPr lang="en-US" sz="2000"/>
              <a:t>2.29</a:t>
            </a:r>
            <a:r>
              <a:rPr lang="zh-CN" altLang="en-US" sz="2000"/>
              <a:t>并不一定是每年都有</a:t>
            </a:r>
          </a:p>
        </p:txBody>
      </p:sp>
      <p:sp>
        <p:nvSpPr>
          <p:cNvPr id="8" name="圆角矩形标注 7"/>
          <p:cNvSpPr/>
          <p:nvPr>
            <p:custDataLst>
              <p:tags r:id="rId3"/>
            </p:custDataLst>
          </p:nvPr>
        </p:nvSpPr>
        <p:spPr>
          <a:xfrm>
            <a:off x="6543040" y="4067810"/>
            <a:ext cx="4768850" cy="850900"/>
          </a:xfrm>
          <a:prstGeom prst="wedgeRoundRectCallout">
            <a:avLst>
              <a:gd name="adj1" fmla="val -103435"/>
              <a:gd name="adj2" fmla="val -22686"/>
              <a:gd name="adj3" fmla="val 16667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2828417-be57-4793-96df-56075cac998f"/>
  <p:tag name="COMMONDATA" val="eyJoZGlkIjoiMjNmNTQ1YmExNjlhYzJjMjYzMjNhMzVlNzdkZjk1Zj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1436</Words>
  <Application>Microsoft Office PowerPoint</Application>
  <PresentationFormat>宽屏</PresentationFormat>
  <Paragraphs>203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微软雅黑</vt:lpstr>
      <vt:lpstr>Arial</vt:lpstr>
      <vt:lpstr>Calibri</vt:lpstr>
      <vt:lpstr>Office 主题</vt:lpstr>
      <vt:lpstr>C++ 程序设计·作业题解 控制结构（强化）+数组</vt:lpstr>
      <vt:lpstr>1. 莫比乌斯函数</vt:lpstr>
      <vt:lpstr>1. 莫比乌斯函数</vt:lpstr>
      <vt:lpstr>1. 莫比乌斯函数</vt:lpstr>
      <vt:lpstr>2. 今夕何夕</vt:lpstr>
      <vt:lpstr>2. 今夕何夕</vt:lpstr>
      <vt:lpstr>2. 今夕何夕</vt:lpstr>
      <vt:lpstr>2. 今夕何夕</vt:lpstr>
      <vt:lpstr>2. 今夕何夕</vt:lpstr>
      <vt:lpstr>3. 近序数组</vt:lpstr>
      <vt:lpstr>3. 近序数组</vt:lpstr>
      <vt:lpstr>3. 近序数组</vt:lpstr>
      <vt:lpstr>4. 波形数组</vt:lpstr>
      <vt:lpstr>4. 波形数组</vt:lpstr>
      <vt:lpstr>5. 覆盖的点数</vt:lpstr>
      <vt:lpstr>5. 覆盖的点数</vt:lpstr>
      <vt:lpstr>5. 覆盖的点数</vt:lpstr>
      <vt:lpstr>6. 岁月留痕</vt:lpstr>
      <vt:lpstr>6. 岁月留痕</vt:lpstr>
      <vt:lpstr>6. 岁月留痕</vt:lpstr>
      <vt:lpstr>6. 岁月留痕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程序设计·作业题解 控制结构（强化）+数组</dc:title>
  <dc:creator>zhengliang jiang</dc:creator>
  <cp:lastModifiedBy>liu</cp:lastModifiedBy>
  <cp:revision>61</cp:revision>
  <dcterms:created xsi:type="dcterms:W3CDTF">2023-10-18T07:44:00Z</dcterms:created>
  <dcterms:modified xsi:type="dcterms:W3CDTF">2023-10-19T08:01:35Z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FA77ED6678164B7393739C714234F988_13</vt:lpwstr>
  </property>
  <property fmtid="{D5CDD505-2E9C-101B-9397-08002B2CF9AE}" pid="3" name="KSOProductBuildVer">
    <vt:lpwstr>2052-12.1.0.15712</vt:lpwstr>
  </property>
</Properties>
</file>