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1175" y="1450975"/>
            <a:ext cx="8629650" cy="3624580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3169920" y="1819910"/>
            <a:ext cx="231775" cy="1031875"/>
          </a:xfrm>
          <a:prstGeom prst="downArrow">
            <a:avLst>
              <a:gd name="adj1" fmla="val 50000"/>
              <a:gd name="adj2" fmla="val 15917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 rot="16200000">
            <a:off x="4283075" y="2493010"/>
            <a:ext cx="231775" cy="1031875"/>
          </a:xfrm>
          <a:prstGeom prst="downArrow">
            <a:avLst>
              <a:gd name="adj1" fmla="val 50000"/>
              <a:gd name="adj2" fmla="val 15917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28520" y="2658110"/>
            <a:ext cx="1273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顺序发射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41725" y="2578100"/>
            <a:ext cx="1273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乱序</a:t>
            </a:r>
            <a:r>
              <a:rPr lang="zh-CN" altLang="en-US">
                <a:solidFill>
                  <a:srgbClr val="FF0000"/>
                </a:solidFill>
              </a:rPr>
              <a:t>执行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燕尾形箭头 9"/>
          <p:cNvSpPr/>
          <p:nvPr/>
        </p:nvSpPr>
        <p:spPr>
          <a:xfrm>
            <a:off x="3806190" y="1345565"/>
            <a:ext cx="650875" cy="347345"/>
          </a:xfrm>
          <a:prstGeom prst="notched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燕尾形箭头 11"/>
          <p:cNvSpPr/>
          <p:nvPr/>
        </p:nvSpPr>
        <p:spPr>
          <a:xfrm>
            <a:off x="4556125" y="1345565"/>
            <a:ext cx="650875" cy="347345"/>
          </a:xfrm>
          <a:prstGeom prst="notched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26440" y="76200"/>
            <a:ext cx="291528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【发射】条件：</a:t>
            </a:r>
            <a:endParaRPr lang="zh-CN" altLang="en-US" sz="1400"/>
          </a:p>
          <a:p>
            <a:r>
              <a:rPr lang="zh-CN" altLang="en-US" sz="1400"/>
              <a:t>①检索【保留站】表，是否有部件可供该指令</a:t>
            </a:r>
            <a:r>
              <a:rPr lang="zh-CN" altLang="en-US" sz="1400"/>
              <a:t>使用</a:t>
            </a:r>
            <a:endParaRPr lang="zh-CN" altLang="en-US" sz="1400"/>
          </a:p>
        </p:txBody>
      </p:sp>
      <p:sp>
        <p:nvSpPr>
          <p:cNvPr id="14" name="文本框 13"/>
          <p:cNvSpPr txBox="1"/>
          <p:nvPr/>
        </p:nvSpPr>
        <p:spPr>
          <a:xfrm>
            <a:off x="3812540" y="76200"/>
            <a:ext cx="23799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【执行】条件：</a:t>
            </a:r>
            <a:endParaRPr lang="zh-CN" altLang="en-US" sz="1400"/>
          </a:p>
          <a:p>
            <a:r>
              <a:rPr lang="zh-CN" altLang="en-US" sz="1400"/>
              <a:t>检索【保留站】表，若</a:t>
            </a:r>
            <a:r>
              <a:rPr lang="en-US" altLang="zh-CN" sz="1400"/>
              <a:t>Qj</a:t>
            </a:r>
            <a:r>
              <a:rPr lang="zh-CN" altLang="en-US" sz="1400"/>
              <a:t>字段与</a:t>
            </a:r>
            <a:r>
              <a:rPr lang="en-US" altLang="zh-CN" sz="1400"/>
              <a:t>Qk</a:t>
            </a:r>
            <a:r>
              <a:rPr lang="zh-CN" altLang="en-US" sz="1400"/>
              <a:t>字段都为空（即此时没有依赖），则可以</a:t>
            </a:r>
            <a:r>
              <a:rPr lang="zh-CN" altLang="en-US" sz="1400"/>
              <a:t>执行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6336030" y="76200"/>
            <a:ext cx="20231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【</a:t>
            </a:r>
            <a:r>
              <a:rPr lang="zh-CN" altLang="en-US" sz="1400"/>
              <a:t>写结果】条件：</a:t>
            </a:r>
            <a:endParaRPr lang="zh-CN" altLang="en-US" sz="1400"/>
          </a:p>
          <a:p>
            <a:r>
              <a:rPr lang="zh-CN" altLang="en-US" sz="1400"/>
              <a:t>【执行】完后，自动进入【写结果】，不需要额外</a:t>
            </a:r>
            <a:r>
              <a:rPr lang="zh-CN" altLang="en-US" sz="1400"/>
              <a:t>条件</a:t>
            </a:r>
            <a:endParaRPr lang="zh-CN" altLang="en-US" sz="1400"/>
          </a:p>
        </p:txBody>
      </p:sp>
      <p:sp>
        <p:nvSpPr>
          <p:cNvPr id="16" name="文本框 15"/>
          <p:cNvSpPr txBox="1"/>
          <p:nvPr/>
        </p:nvSpPr>
        <p:spPr>
          <a:xfrm>
            <a:off x="215900" y="5174615"/>
            <a:ext cx="580136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【发射】</a:t>
            </a:r>
            <a:r>
              <a:rPr lang="zh-CN" altLang="en-US" sz="1400"/>
              <a:t>操作</a:t>
            </a:r>
            <a:endParaRPr lang="zh-CN" altLang="en-US" sz="1400"/>
          </a:p>
          <a:p>
            <a:r>
              <a:rPr lang="zh-CN" altLang="en-US" sz="1400"/>
              <a:t>①在【保留站】相应行，</a:t>
            </a:r>
            <a:r>
              <a:rPr lang="en-US" altLang="zh-CN" sz="1400"/>
              <a:t>BUSY</a:t>
            </a:r>
            <a:r>
              <a:rPr lang="zh-CN" altLang="en-US" sz="1400"/>
              <a:t>置</a:t>
            </a:r>
            <a:r>
              <a:rPr lang="en-US" altLang="zh-CN" sz="1400"/>
              <a:t>YES</a:t>
            </a:r>
            <a:r>
              <a:rPr lang="zh-CN" altLang="en-US" sz="1400"/>
              <a:t>，写入</a:t>
            </a:r>
            <a:r>
              <a:rPr lang="en-US" altLang="zh-CN" sz="1400"/>
              <a:t>OP</a:t>
            </a:r>
            <a:endParaRPr lang="en-US" altLang="zh-CN" sz="1400"/>
          </a:p>
          <a:p>
            <a:r>
              <a:rPr lang="zh-CN" altLang="en-US" sz="1400"/>
              <a:t>②检索【寄存器】表，修改【保留站】表；若源寄存器</a:t>
            </a:r>
            <a:r>
              <a:rPr lang="en-US" altLang="zh-CN" sz="1400"/>
              <a:t>rs1/rs2</a:t>
            </a:r>
            <a:r>
              <a:rPr lang="zh-CN" altLang="en-US" sz="1400"/>
              <a:t>所对应的寄存器</a:t>
            </a:r>
            <a:r>
              <a:rPr lang="en-US" altLang="zh-CN" sz="1400"/>
              <a:t>Fx</a:t>
            </a:r>
            <a:r>
              <a:rPr lang="zh-CN" altLang="en-US" sz="1400"/>
              <a:t>的</a:t>
            </a:r>
            <a:r>
              <a:rPr lang="en-US" altLang="zh-CN" sz="1400"/>
              <a:t>Qi</a:t>
            </a:r>
            <a:r>
              <a:rPr lang="zh-CN" altLang="en-US" sz="1400"/>
              <a:t>字段有部件名</a:t>
            </a:r>
            <a:r>
              <a:rPr lang="en-US" altLang="zh-CN" sz="1400"/>
              <a:t>X</a:t>
            </a:r>
            <a:r>
              <a:rPr lang="zh-CN" altLang="en-US" sz="1400"/>
              <a:t>（即被占用），在</a:t>
            </a:r>
            <a:r>
              <a:rPr lang="en-US" altLang="zh-CN" sz="1400"/>
              <a:t>Qj/Qk</a:t>
            </a:r>
            <a:r>
              <a:rPr lang="zh-CN" altLang="en-US" sz="1400"/>
              <a:t>写入</a:t>
            </a:r>
            <a:r>
              <a:rPr lang="en-US" altLang="zh-CN" sz="1400"/>
              <a:t>X</a:t>
            </a:r>
            <a:r>
              <a:rPr lang="zh-CN" altLang="en-US" sz="1400"/>
              <a:t>；若</a:t>
            </a:r>
            <a:r>
              <a:rPr lang="en-US" altLang="zh-CN" sz="1400"/>
              <a:t>Qi</a:t>
            </a:r>
            <a:r>
              <a:rPr lang="zh-CN" altLang="en-US" sz="1400"/>
              <a:t>字段为空（即未被占用），则载入此时</a:t>
            </a:r>
            <a:r>
              <a:rPr lang="en-US" altLang="zh-CN" sz="1400"/>
              <a:t>Fx</a:t>
            </a:r>
            <a:r>
              <a:rPr lang="zh-CN" altLang="en-US" sz="1400"/>
              <a:t>的值，写入</a:t>
            </a:r>
            <a:r>
              <a:rPr lang="en-US" altLang="zh-CN" sz="1400"/>
              <a:t>Vj/Vk</a:t>
            </a:r>
            <a:r>
              <a:rPr lang="zh-CN" altLang="en-US" sz="1400"/>
              <a:t>。</a:t>
            </a:r>
            <a:endParaRPr lang="zh-CN" altLang="en-US" sz="1400"/>
          </a:p>
          <a:p>
            <a:r>
              <a:rPr lang="zh-CN" altLang="en-US" sz="1400"/>
              <a:t>③修改【寄存器】表，将目的寄存器</a:t>
            </a:r>
            <a:r>
              <a:rPr lang="en-US" altLang="zh-CN" sz="1400"/>
              <a:t>Fx</a:t>
            </a:r>
            <a:r>
              <a:rPr lang="zh-CN" altLang="en-US" sz="1400"/>
              <a:t>的</a:t>
            </a:r>
            <a:r>
              <a:rPr lang="en-US" altLang="zh-CN" sz="1400"/>
              <a:t>Qi</a:t>
            </a:r>
            <a:r>
              <a:rPr lang="zh-CN" altLang="en-US" sz="1400"/>
              <a:t>字段写为本指令使用的</a:t>
            </a:r>
            <a:r>
              <a:rPr lang="zh-CN" altLang="en-US" sz="1400"/>
              <a:t>部件</a:t>
            </a:r>
            <a:endParaRPr lang="zh-CN" altLang="en-US" sz="1400"/>
          </a:p>
          <a:p>
            <a:endParaRPr lang="zh-CN" altLang="en-US" sz="1400"/>
          </a:p>
        </p:txBody>
      </p:sp>
      <p:sp>
        <p:nvSpPr>
          <p:cNvPr id="17" name="文本框 16"/>
          <p:cNvSpPr txBox="1"/>
          <p:nvPr/>
        </p:nvSpPr>
        <p:spPr>
          <a:xfrm>
            <a:off x="5881370" y="5100955"/>
            <a:ext cx="60998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【</a:t>
            </a:r>
            <a:r>
              <a:rPr lang="zh-CN" altLang="en-US" sz="1400"/>
              <a:t>写结果】操作</a:t>
            </a:r>
            <a:endParaRPr lang="zh-CN" altLang="en-US" sz="1400"/>
          </a:p>
          <a:p>
            <a:r>
              <a:rPr lang="zh-CN" altLang="en-US" sz="1400"/>
              <a:t>①修改【寄存器】表，写入</a:t>
            </a:r>
            <a:r>
              <a:rPr lang="en-US" altLang="zh-CN" sz="1400"/>
              <a:t>Fx</a:t>
            </a:r>
            <a:r>
              <a:rPr lang="zh-CN" altLang="en-US" sz="1400"/>
              <a:t>对应的结果（若</a:t>
            </a:r>
            <a:r>
              <a:rPr lang="en-US" altLang="zh-CN" sz="1400"/>
              <a:t>Qi</a:t>
            </a:r>
            <a:r>
              <a:rPr lang="zh-CN" altLang="en-US" sz="1400"/>
              <a:t>与本指令一致，否则</a:t>
            </a:r>
            <a:r>
              <a:rPr lang="zh-CN" altLang="en-US" sz="1400"/>
              <a:t>不写入）</a:t>
            </a:r>
            <a:endParaRPr lang="zh-CN" altLang="en-US" sz="1400"/>
          </a:p>
          <a:p>
            <a:r>
              <a:rPr lang="zh-CN" altLang="en-US" sz="1400"/>
              <a:t>②修改【寄存器】表，擦除</a:t>
            </a:r>
            <a:r>
              <a:rPr lang="en-US" altLang="zh-CN" sz="1400"/>
              <a:t>Fx</a:t>
            </a:r>
            <a:r>
              <a:rPr lang="zh-CN" altLang="en-US" sz="1400"/>
              <a:t>对应的</a:t>
            </a:r>
            <a:r>
              <a:rPr lang="en-US" altLang="zh-CN" sz="1400"/>
              <a:t>Qi</a:t>
            </a:r>
            <a:r>
              <a:rPr lang="zh-CN" altLang="en-US" sz="1400"/>
              <a:t>字段</a:t>
            </a:r>
            <a:endParaRPr lang="zh-CN" altLang="en-US" sz="1400"/>
          </a:p>
          <a:p>
            <a:r>
              <a:rPr lang="zh-CN" altLang="en-US" sz="1400"/>
              <a:t>③修改【保留站】表，擦除本指令对应的行，</a:t>
            </a:r>
            <a:r>
              <a:rPr lang="en-US" altLang="zh-CN" sz="1400"/>
              <a:t>BUSY</a:t>
            </a:r>
            <a:r>
              <a:rPr lang="zh-CN" altLang="en-US" sz="1400"/>
              <a:t>置</a:t>
            </a:r>
            <a:r>
              <a:rPr lang="en-US" altLang="zh-CN" sz="1400"/>
              <a:t>NO</a:t>
            </a:r>
            <a:endParaRPr lang="zh-CN" altLang="en-US" sz="1400"/>
          </a:p>
          <a:p>
            <a:r>
              <a:rPr lang="zh-CN" altLang="en-US" sz="1400"/>
              <a:t>④修改【保留站】表，若</a:t>
            </a:r>
            <a:r>
              <a:rPr lang="en-US" altLang="zh-CN" sz="1400"/>
              <a:t>Qj/Qk</a:t>
            </a:r>
            <a:r>
              <a:rPr lang="zh-CN" altLang="en-US" sz="1400"/>
              <a:t>对应着本指令的部件（即依赖本指令），则置空，并在</a:t>
            </a:r>
            <a:r>
              <a:rPr lang="en-US" altLang="zh-CN" sz="1400"/>
              <a:t>Vj/Vk</a:t>
            </a:r>
            <a:r>
              <a:rPr lang="zh-CN" altLang="en-US" sz="1400"/>
              <a:t>写入相应</a:t>
            </a:r>
            <a:r>
              <a:rPr lang="zh-CN" altLang="en-US" sz="1400"/>
              <a:t>值</a:t>
            </a:r>
            <a:endParaRPr lang="zh-CN" altLang="en-US" sz="1400"/>
          </a:p>
        </p:txBody>
      </p:sp>
      <p:sp>
        <p:nvSpPr>
          <p:cNvPr id="18" name="文本框 17"/>
          <p:cNvSpPr txBox="1"/>
          <p:nvPr/>
        </p:nvSpPr>
        <p:spPr>
          <a:xfrm>
            <a:off x="9001125" y="1156335"/>
            <a:ext cx="25241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Load</a:t>
            </a:r>
            <a:r>
              <a:rPr lang="zh-CN" altLang="en-US" sz="1400"/>
              <a:t>执行：</a:t>
            </a:r>
            <a:endParaRPr lang="zh-CN" altLang="en-US" sz="1400"/>
          </a:p>
          <a:p>
            <a:r>
              <a:rPr lang="zh-CN" altLang="en-US" sz="1400"/>
              <a:t>执行第</a:t>
            </a:r>
            <a:r>
              <a:rPr lang="en-US" altLang="zh-CN" sz="1400"/>
              <a:t>1</a:t>
            </a:r>
            <a:r>
              <a:rPr lang="zh-CN" altLang="en-US" sz="1400"/>
              <a:t>周期：计算</a:t>
            </a:r>
            <a:r>
              <a:rPr lang="zh-CN" altLang="en-US" sz="1400"/>
              <a:t>地址</a:t>
            </a:r>
            <a:endParaRPr lang="zh-CN" altLang="en-US" sz="1400"/>
          </a:p>
          <a:p>
            <a:r>
              <a:rPr lang="zh-CN" altLang="en-US" sz="1400"/>
              <a:t>执行第</a:t>
            </a:r>
            <a:r>
              <a:rPr lang="en-US" altLang="zh-CN" sz="1400"/>
              <a:t>2</a:t>
            </a:r>
            <a:r>
              <a:rPr lang="zh-CN" altLang="en-US" sz="1400"/>
              <a:t>周期：</a:t>
            </a:r>
            <a:r>
              <a:rPr lang="zh-CN" altLang="en-US" sz="1400"/>
              <a:t>访存取值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9448165" y="3238500"/>
            <a:ext cx="274383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 sz="1400"/>
              <a:t>注意：模拟器的【寄存器】采用一个额外的</a:t>
            </a:r>
            <a:r>
              <a:rPr lang="en-US" altLang="zh-CN" sz="1400"/>
              <a:t>BUSY</a:t>
            </a:r>
            <a:r>
              <a:rPr lang="zh-CN" altLang="en-US" sz="1400"/>
              <a:t>字段来表示该寄存器是否被占用，而我使用上课老师讲的方法，直接擦去表示不被占用，有</a:t>
            </a:r>
            <a:r>
              <a:rPr lang="en-US" altLang="zh-CN" sz="1400"/>
              <a:t>Qi</a:t>
            </a:r>
            <a:r>
              <a:rPr lang="zh-CN" altLang="en-US" sz="1400"/>
              <a:t>则表示被谁</a:t>
            </a:r>
            <a:r>
              <a:rPr lang="zh-CN" altLang="en-US" sz="1400"/>
              <a:t>占用。</a:t>
            </a:r>
            <a:endParaRPr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8084185" y="2073275"/>
            <a:ext cx="2296795" cy="953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400"/>
              <a:t>每个周期开始，分别考虑“发射”，“执行”，“写结果”是否可以推进，其先后顺序不影响</a:t>
            </a:r>
            <a:endParaRPr lang="zh-CN" altLang="en-US" sz="1400"/>
          </a:p>
        </p:txBody>
      </p:sp>
      <p:sp>
        <p:nvSpPr>
          <p:cNvPr id="21" name="下箭头 20"/>
          <p:cNvSpPr/>
          <p:nvPr/>
        </p:nvSpPr>
        <p:spPr>
          <a:xfrm rot="16200000">
            <a:off x="5092065" y="-1609725"/>
            <a:ext cx="231775" cy="5838825"/>
          </a:xfrm>
          <a:prstGeom prst="downArrow">
            <a:avLst>
              <a:gd name="adj1" fmla="val 50000"/>
              <a:gd name="adj2" fmla="val 15917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27660" y="784860"/>
            <a:ext cx="15227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（解决结构冒险）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058400" y="5075555"/>
            <a:ext cx="15227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（解决</a:t>
            </a:r>
            <a:r>
              <a:rPr lang="en-US" altLang="zh-CN" sz="1400">
                <a:solidFill>
                  <a:srgbClr val="FF0000"/>
                </a:solidFill>
              </a:rPr>
              <a:t>WAW</a:t>
            </a:r>
            <a:r>
              <a:rPr lang="zh-CN" altLang="en-US" sz="1400">
                <a:solidFill>
                  <a:srgbClr val="FF0000"/>
                </a:solidFill>
              </a:rPr>
              <a:t>冒险）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83025" y="3595370"/>
            <a:ext cx="18167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（解决读后写</a:t>
            </a:r>
            <a:r>
              <a:rPr lang="zh-CN" altLang="en-US" sz="1400">
                <a:solidFill>
                  <a:srgbClr val="FF0000"/>
                </a:solidFill>
              </a:rPr>
              <a:t>问题）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07000" y="3147060"/>
            <a:ext cx="19456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（解决写后读</a:t>
            </a:r>
            <a:r>
              <a:rPr lang="zh-CN" altLang="en-US" sz="1400">
                <a:solidFill>
                  <a:srgbClr val="FF0000"/>
                </a:solidFill>
              </a:rPr>
              <a:t>问题）</a:t>
            </a:r>
            <a:endParaRPr lang="zh-CN" alt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DMyM2E5MGIzMDMyYzI1ZmM2YjFjMWFlYTNhMjY3MDU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595</Words>
  <Application>WPS 演示</Application>
  <PresentationFormat>宽屏</PresentationFormat>
  <Paragraphs>41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wolf</dc:creator>
  <cp:lastModifiedBy>最后的雪原狼王</cp:lastModifiedBy>
  <cp:revision>5</cp:revision>
  <dcterms:created xsi:type="dcterms:W3CDTF">2023-08-09T12:44:00Z</dcterms:created>
  <dcterms:modified xsi:type="dcterms:W3CDTF">2024-04-22T13:00:28Z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2052-12.1.0.16729</vt:lpwstr>
  </property>
</Properties>
</file>