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29" r:id="rId3"/>
    <p:sldId id="257" r:id="rId4"/>
    <p:sldId id="289" r:id="rId5"/>
    <p:sldId id="292" r:id="rId6"/>
    <p:sldId id="290" r:id="rId7"/>
    <p:sldId id="291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12" r:id="rId24"/>
    <p:sldId id="313" r:id="rId25"/>
    <p:sldId id="258" r:id="rId26"/>
    <p:sldId id="259" r:id="rId27"/>
    <p:sldId id="260" r:id="rId28"/>
    <p:sldId id="261" r:id="rId29"/>
    <p:sldId id="262" r:id="rId30"/>
    <p:sldId id="308" r:id="rId31"/>
    <p:sldId id="309" r:id="rId32"/>
    <p:sldId id="310" r:id="rId33"/>
    <p:sldId id="311" r:id="rId34"/>
    <p:sldId id="314" r:id="rId35"/>
    <p:sldId id="316" r:id="rId36"/>
    <p:sldId id="317" r:id="rId37"/>
    <p:sldId id="330" r:id="rId38"/>
    <p:sldId id="331" r:id="rId39"/>
    <p:sldId id="332" r:id="rId40"/>
    <p:sldId id="318" r:id="rId41"/>
    <p:sldId id="319" r:id="rId42"/>
    <p:sldId id="320" r:id="rId43"/>
    <p:sldId id="324" r:id="rId44"/>
    <p:sldId id="321" r:id="rId45"/>
    <p:sldId id="326" r:id="rId46"/>
    <p:sldId id="328" r:id="rId47"/>
    <p:sldId id="327" r:id="rId48"/>
    <p:sldId id="322" r:id="rId49"/>
    <p:sldId id="325" r:id="rId50"/>
    <p:sldId id="323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过题人数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44</c:v>
                </c:pt>
                <c:pt idx="1">
                  <c:v>9</c:v>
                </c:pt>
                <c:pt idx="2">
                  <c:v>76</c:v>
                </c:pt>
                <c:pt idx="3">
                  <c:v>2</c:v>
                </c:pt>
                <c:pt idx="4">
                  <c:v>4</c:v>
                </c:pt>
                <c:pt idx="5">
                  <c:v>12</c:v>
                </c:pt>
                <c:pt idx="6">
                  <c:v>15</c:v>
                </c:pt>
                <c:pt idx="7">
                  <c:v>45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DF-4859-B076-C4F41632E4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813384"/>
        <c:axId val="470816008"/>
      </c:barChart>
      <c:catAx>
        <c:axId val="470813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0816008"/>
        <c:crosses val="autoZero"/>
        <c:auto val="1"/>
        <c:lblAlgn val="ctr"/>
        <c:lblOffset val="100"/>
        <c:noMultiLvlLbl val="0"/>
      </c:catAx>
      <c:valAx>
        <c:axId val="470816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081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1题</c:v>
                </c:pt>
                <c:pt idx="1">
                  <c:v>2题</c:v>
                </c:pt>
                <c:pt idx="2">
                  <c:v>3题</c:v>
                </c:pt>
                <c:pt idx="3">
                  <c:v>4题</c:v>
                </c:pt>
                <c:pt idx="4">
                  <c:v>5题</c:v>
                </c:pt>
                <c:pt idx="5">
                  <c:v>6题</c:v>
                </c:pt>
                <c:pt idx="6">
                  <c:v>7题</c:v>
                </c:pt>
                <c:pt idx="7">
                  <c:v>8题</c:v>
                </c:pt>
                <c:pt idx="8">
                  <c:v>9题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25</c:v>
                </c:pt>
                <c:pt idx="1">
                  <c:v>18</c:v>
                </c:pt>
                <c:pt idx="2">
                  <c:v>18</c:v>
                </c:pt>
                <c:pt idx="3">
                  <c:v>8</c:v>
                </c:pt>
                <c:pt idx="4">
                  <c:v>6</c:v>
                </c:pt>
                <c:pt idx="5">
                  <c:v>3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B9-40B2-A7F4-D5F8AB4038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813384"/>
        <c:axId val="470816008"/>
      </c:barChart>
      <c:catAx>
        <c:axId val="470813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0816008"/>
        <c:crosses val="autoZero"/>
        <c:auto val="1"/>
        <c:lblAlgn val="ctr"/>
        <c:lblOffset val="100"/>
        <c:noMultiLvlLbl val="0"/>
      </c:catAx>
      <c:valAx>
        <c:axId val="470816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081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5C7D6-4EB2-46AF-A4A3-B703538121A5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D2564-21CD-4486-9E1E-9122875D9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13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D2564-21CD-4486-9E1E-9122875D991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67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66552-C07B-48FF-BBE7-F7FA25426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63EAE9-62FC-4C54-931D-4886ED7A0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3F54E-CD08-4BA1-AF36-068B9CCC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BC44-D4E8-4432-A885-96492FBEA645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3CC93-B090-4C9D-9015-9D505B10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B2BAF-9FC2-437A-8E8B-5473113F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B6C8-A6D0-4FC8-A935-A7BD90188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24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B1E77-D13C-4A36-AFDF-28FCDF62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213900-8A25-4D57-A1DA-2F5A0B3D3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08E46-CC04-4DF4-BB7D-7E3BABEF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BC44-D4E8-4432-A885-96492FBEA645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F1847-29A2-492C-9C95-263E47F4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228A1-268B-4A6E-BD41-80E2851B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B6C8-A6D0-4FC8-A935-A7BD90188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55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F67AE2-04FE-4E8F-8BE9-26EE62C73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825457-A7AA-42B0-A69B-10737256C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0BFB8-1702-41FC-85EB-834BC14F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BC44-D4E8-4432-A885-96492FBEA645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B2FEB-7A8A-4B74-9304-2B28ACB7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01CBA-04F0-4BAA-9967-829150FE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B6C8-A6D0-4FC8-A935-A7BD90188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5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41C03-77A6-4447-B8A2-69C523BC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8CFBA-EBBD-4153-BDA4-AA59C5C84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92A57-A8E1-4403-9815-0EC63BBF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BC44-D4E8-4432-A885-96492FBEA645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54BD0-D668-4A2B-B9AE-1DF60AA6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48756-E624-4647-B528-F8D19483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B6C8-A6D0-4FC8-A935-A7BD90188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1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BB2CB-1ED6-4931-81E2-02BCF37B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9DD30-8D60-497E-82FD-975447BF8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227FF-9943-44F7-BBE3-DC05239C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BC44-D4E8-4432-A885-96492FBEA645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A87A1-EDCF-4860-8C6D-070F59A7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5056F-3B67-4182-B1B7-BAF4F6B5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B6C8-A6D0-4FC8-A935-A7BD90188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3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B6E1C-2733-443B-B960-F3A8EB63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A551A-78BD-4C6D-B012-49F7FFF10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60275D-AB06-4955-9BF3-6D37F8003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3224BC-4C01-4361-8083-CC807097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BC44-D4E8-4432-A885-96492FBEA645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5F6183-535F-49E7-8223-35FF33A0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BB7196-263A-43F4-A08B-1A9079EB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B6C8-A6D0-4FC8-A935-A7BD90188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2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1310E-1335-4040-AC3E-46413045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A93EC5-81CB-4986-918F-FBDFCB87D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24E572-0F6D-42C6-AF77-84DD7CB91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5210D6-0E9E-4E00-B8B1-027FEB899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F13877-5191-4EC6-BE67-92BAE6ECC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19CABD-F2E3-457A-8831-A4E130A7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BC44-D4E8-4432-A885-96492FBEA645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61806A-B096-488D-AE1E-6B7A4FFA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16E4BB-A7C7-4E0C-9EA7-B80C0F14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B6C8-A6D0-4FC8-A935-A7BD90188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3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6EF1B-6608-48B6-8CA6-2E139102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671B97-23F1-4269-9240-68A80D3D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BC44-D4E8-4432-A885-96492FBEA645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46794E-FCEA-452A-A8C6-CFC40EDD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DCCC86-22A0-43E4-BC9C-5E94CB36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B6C8-A6D0-4FC8-A935-A7BD90188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34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9D918B-BA20-44CE-A189-E80FD2DD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BC44-D4E8-4432-A885-96492FBEA645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936BC3-2B14-44EF-A647-78B82889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65C61D-CD2F-42C1-8893-15962BC8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B6C8-A6D0-4FC8-A935-A7BD90188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2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2154D-EBF9-4A97-AFF8-A8A13B48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E7DEF-5F91-4FC4-B723-26B0B1805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47DD72-4D42-4884-B37D-3DBFE5627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350E2-2E8E-405A-A022-399828DD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BC44-D4E8-4432-A885-96492FBEA645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B3FAC7-D778-470C-B58E-A7316BA7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A6550-6549-4BEE-9C8E-97C40587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B6C8-A6D0-4FC8-A935-A7BD90188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8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56F28-1D1D-49A3-8901-C0183432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CF1D1A-400D-46B6-8485-A600982F4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1633B3-F82E-416C-98AD-4F33FE3E3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C39910-DE0B-41E3-92B0-617F532D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BC44-D4E8-4432-A885-96492FBEA645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5D023C-3192-4483-80D2-B538BDEE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6C0E12-5813-4B8A-87AB-719EF8A1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B6C8-A6D0-4FC8-A935-A7BD90188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83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8594C5-95C9-4D47-A44E-5CE1FF82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077D8-8C23-487B-AF4D-C6DCDE14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BE38C-896F-49C1-940A-BC8EB3722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DBC44-D4E8-4432-A885-96492FBEA645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09623-FFEE-4D79-8705-91796BBF3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C48C5-7AF5-4020-BF49-02D3B23E9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5B6C8-A6D0-4FC8-A935-A7BD90188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4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B7FC1-AA70-4D87-B6C3-3138D06D0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522" y="1554985"/>
            <a:ext cx="9556955" cy="2387600"/>
          </a:xfrm>
        </p:spPr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年湖南大学新生杯题解</a:t>
            </a:r>
          </a:p>
        </p:txBody>
      </p:sp>
    </p:spTree>
    <p:extLst>
      <p:ext uri="{BB962C8B-B14F-4D97-AF65-F5344CB8AC3E}">
        <p14:creationId xmlns:p14="http://schemas.microsoft.com/office/powerpoint/2010/main" val="133122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>
            <a:extLst>
              <a:ext uri="{FF2B5EF4-FFF2-40B4-BE49-F238E27FC236}">
                <a16:creationId xmlns:a16="http://schemas.microsoft.com/office/drawing/2014/main" id="{2B82B701-51A1-4DB9-8DB1-C85BA04AF1DC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H. Odd Stones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1DEDD7C-909F-4B34-8F2A-63D59E07BD85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38EFBEE-FAE0-45D5-B36B-7297D434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756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思路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55BE1D5-9B70-4AEC-85F1-422BBB6FFB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06662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考虑如果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是奇数，则可以一次拿完，如果是偶数，两次可以拿完。</a:t>
                </a:r>
              </a:p>
              <a:p>
                <a:endParaRPr lang="zh-CN" altLang="en-US" sz="2400" dirty="0"/>
              </a:p>
              <a:p>
                <a:r>
                  <a:rPr lang="zh-CN" altLang="en-US" sz="2400" dirty="0"/>
                  <a:t>考虑没有石子的情况，先手必败，</a:t>
                </a:r>
                <a:r>
                  <a:rPr lang="en-US" altLang="zh-CN" sz="2400" dirty="0"/>
                  <a:t>Bob</a:t>
                </a:r>
                <a:r>
                  <a:rPr lang="zh-CN" altLang="en-US" sz="2400" dirty="0"/>
                  <a:t>胜利。</a:t>
                </a:r>
              </a:p>
              <a:p>
                <a:endParaRPr lang="zh-CN" altLang="en-US" sz="2400" dirty="0"/>
              </a:p>
              <a:p>
                <a:r>
                  <a:rPr lang="zh-CN" altLang="en-US" sz="2400" dirty="0"/>
                  <a:t>对于任意情况，</a:t>
                </a:r>
              </a:p>
              <a:p>
                <a:r>
                  <a:rPr lang="zh-CN" altLang="en-US" sz="2400" dirty="0"/>
                  <a:t>添加一堆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为奇数的石子，胜负反转。</a:t>
                </a:r>
              </a:p>
              <a:p>
                <a:r>
                  <a:rPr lang="zh-CN" altLang="en-US" sz="2400" dirty="0"/>
                  <a:t>添加一堆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为偶数的石子，胜负不变。</a:t>
                </a:r>
              </a:p>
              <a:p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55BE1D5-9B70-4AEC-85F1-422BBB6FF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06662"/>
                <a:ext cx="10515600" cy="4351338"/>
              </a:xfr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21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>
            <a:extLst>
              <a:ext uri="{FF2B5EF4-FFF2-40B4-BE49-F238E27FC236}">
                <a16:creationId xmlns:a16="http://schemas.microsoft.com/office/drawing/2014/main" id="{2B82B701-51A1-4DB9-8DB1-C85BA04AF1DC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H. Odd Stones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1DEDD7C-909F-4B34-8F2A-63D59E07BD85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38EFBEE-FAE0-45D5-B36B-7297D434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756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思路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55BE1D5-9B70-4AEC-85F1-422BBB6FFB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06662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所以，我们只需要统计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为奇数的石子堆数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sz="2400" dirty="0"/>
                  <a:t>即可。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sz="2400" dirty="0"/>
                  <a:t>是奇数，则胜负反转了奇数次，</a:t>
                </a:r>
                <a:endParaRPr lang="en-US" altLang="zh-CN" sz="2400" dirty="0"/>
              </a:p>
              <a:p>
                <a:r>
                  <a:rPr lang="zh-CN" altLang="en-US" sz="2400" dirty="0"/>
                  <a:t>可以看做只反转一次，输出</a:t>
                </a:r>
                <a:r>
                  <a:rPr lang="en-US" altLang="zh-CN" sz="2400" dirty="0"/>
                  <a:t>Alice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sz="2400" dirty="0"/>
                  <a:t>是偶数，则胜负反转了偶数次，</a:t>
                </a:r>
                <a:endParaRPr lang="en-US" altLang="zh-CN" sz="2400" dirty="0"/>
              </a:p>
              <a:p>
                <a:r>
                  <a:rPr lang="zh-CN" altLang="en-US" sz="2400" dirty="0"/>
                  <a:t>可以看做没有反转，输出</a:t>
                </a:r>
                <a:r>
                  <a:rPr lang="en-US" altLang="zh-CN" sz="2400" dirty="0"/>
                  <a:t>Bob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55BE1D5-9B70-4AEC-85F1-422BBB6FF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06662"/>
                <a:ext cx="10515600" cy="4351338"/>
              </a:xfr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39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>
            <a:extLst>
              <a:ext uri="{FF2B5EF4-FFF2-40B4-BE49-F238E27FC236}">
                <a16:creationId xmlns:a16="http://schemas.microsoft.com/office/drawing/2014/main" id="{2B82B701-51A1-4DB9-8DB1-C85BA04AF1DC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H. Odd Stones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1DEDD7C-909F-4B34-8F2A-63D59E07BD85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38EFBEE-FAE0-45D5-B36B-7297D434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756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思路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55BE1D5-9B70-4AEC-85F1-422BBB6FFB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8411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判断奇偶可以直接取二进制位最低位来判断。</a:t>
                </a:r>
                <a:endParaRPr lang="en-US" altLang="zh-CN" sz="2400" dirty="0"/>
              </a:p>
              <a:p>
                <a:r>
                  <a:rPr lang="zh-CN" altLang="en-US" sz="2400" dirty="0"/>
                  <a:t>其实，只需要记录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为奇数的石子堆数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sz="2400" dirty="0"/>
                  <a:t>的奇偶性即可，可以用</a:t>
                </a:r>
                <a:r>
                  <a:rPr lang="en-US" altLang="zh-CN" sz="2400" dirty="0"/>
                  <a:t>bool</a:t>
                </a:r>
                <a:r>
                  <a:rPr lang="zh-CN" altLang="en-US" sz="2400" dirty="0"/>
                  <a:t>变量记录。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55BE1D5-9B70-4AEC-85F1-422BBB6FF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84114"/>
                <a:ext cx="10515600" cy="4351338"/>
              </a:xfr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F67BFDC-2EB6-41E6-B6CA-42EA64726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761" y="3429000"/>
            <a:ext cx="5472478" cy="311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8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>
            <a:extLst>
              <a:ext uri="{FF2B5EF4-FFF2-40B4-BE49-F238E27FC236}">
                <a16:creationId xmlns:a16="http://schemas.microsoft.com/office/drawing/2014/main" id="{2B82B701-51A1-4DB9-8DB1-C85BA04AF1DC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H. Odd Stones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1DEDD7C-909F-4B34-8F2A-63D59E07BD85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38EFBEE-FAE0-45D5-B36B-7297D434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756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思路</a:t>
            </a:r>
            <a:r>
              <a:rPr lang="en-US" altLang="zh-CN" sz="4000" dirty="0"/>
              <a:t>2</a:t>
            </a:r>
            <a:r>
              <a:rPr lang="zh-CN" altLang="en-US" sz="4000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55BE1D5-9B70-4AEC-85F1-422BBB6FFB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8411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每次取石子都会改变石子总和的奇偶性，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容易推导出，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奇偶性决定了胜负，</a:t>
                </a:r>
                <a:endParaRPr lang="en-US" altLang="zh-CN" sz="2400" dirty="0"/>
              </a:p>
              <a:p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dirty="0"/>
                  <a:t>为奇数，则</a:t>
                </a:r>
                <a:r>
                  <a:rPr lang="en-US" altLang="zh-CN" sz="2400" dirty="0"/>
                  <a:t>Alice</a:t>
                </a:r>
                <a:r>
                  <a:rPr lang="zh-CN" altLang="en-US" sz="2400" dirty="0"/>
                  <a:t>胜利，否则</a:t>
                </a:r>
                <a:r>
                  <a:rPr lang="en-US" altLang="zh-CN" sz="2400" dirty="0"/>
                  <a:t>Bob</a:t>
                </a:r>
                <a:r>
                  <a:rPr lang="zh-CN" altLang="en-US" sz="2400" dirty="0"/>
                  <a:t>胜利。</a:t>
                </a:r>
                <a:endParaRPr lang="en-US" altLang="zh-CN" sz="2400" dirty="0"/>
              </a:p>
              <a:p>
                <a:r>
                  <a:rPr lang="zh-CN" altLang="en-US" sz="2400" dirty="0"/>
                  <a:t>异或和也是可以的，因为他们俩奇偶性相同。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注意相加的话要开</a:t>
                </a:r>
                <a:r>
                  <a:rPr lang="en-US" altLang="zh-CN" sz="2400" dirty="0"/>
                  <a:t>long </a:t>
                </a:r>
                <a:r>
                  <a:rPr lang="en-US" altLang="zh-CN" sz="2400" dirty="0" err="1"/>
                  <a:t>long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55BE1D5-9B70-4AEC-85F1-422BBB6FF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84114"/>
                <a:ext cx="10515600" cy="4351338"/>
              </a:xfr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3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>
            <a:extLst>
              <a:ext uri="{FF2B5EF4-FFF2-40B4-BE49-F238E27FC236}">
                <a16:creationId xmlns:a16="http://schemas.microsoft.com/office/drawing/2014/main" id="{2B82B701-51A1-4DB9-8DB1-C85BA04AF1DC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H. Odd Stones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1DEDD7C-909F-4B34-8F2A-63D59E07BD85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38EFBEE-FAE0-45D5-B36B-7297D434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756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思路</a:t>
            </a:r>
            <a:r>
              <a:rPr lang="en-US" altLang="zh-CN" sz="4000" dirty="0"/>
              <a:t>2</a:t>
            </a:r>
            <a:r>
              <a:rPr lang="zh-CN" altLang="en-US" sz="4000" dirty="0"/>
              <a:t>：核心代码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1F831B5C-1292-4A14-9266-A377A478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645" y="2739463"/>
            <a:ext cx="5640709" cy="30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50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>
            <a:extLst>
              <a:ext uri="{FF2B5EF4-FFF2-40B4-BE49-F238E27FC236}">
                <a16:creationId xmlns:a16="http://schemas.microsoft.com/office/drawing/2014/main" id="{2B82B701-51A1-4DB9-8DB1-C85BA04AF1DC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H. Odd Stones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1DEDD7C-909F-4B34-8F2A-63D59E07BD85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38EFBEE-FAE0-45D5-B36B-7297D434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756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后话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D8E4130-E810-4986-B27F-BB4FBE053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8411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一开始这题我出的数据范围是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nary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但考虑到可能有同学得到了正解，但因为</a:t>
                </a:r>
                <a:r>
                  <a:rPr lang="en-US" altLang="zh-CN" sz="2400" dirty="0"/>
                  <a:t>long </a:t>
                </a:r>
                <a:r>
                  <a:rPr lang="en-US" altLang="zh-CN" sz="2400" dirty="0" err="1"/>
                  <a:t>long</a:t>
                </a:r>
                <a:r>
                  <a:rPr lang="zh-CN" altLang="en-US" sz="2400" dirty="0"/>
                  <a:t>溢出</a:t>
                </a:r>
                <a:r>
                  <a:rPr lang="en-US" altLang="zh-CN" sz="2400" dirty="0"/>
                  <a:t>WA</a:t>
                </a:r>
                <a:r>
                  <a:rPr lang="zh-CN" altLang="en-US" sz="2400" dirty="0"/>
                  <a:t>了，</a:t>
                </a:r>
                <a:endParaRPr lang="en-US" altLang="zh-CN" sz="2400" dirty="0"/>
              </a:p>
              <a:p>
                <a:r>
                  <a:rPr lang="zh-CN" altLang="en-US" sz="2400" dirty="0"/>
                  <a:t>或者不会读入优化被</a:t>
                </a:r>
                <a:r>
                  <a:rPr lang="en-US" altLang="zh-CN" sz="2400" dirty="0"/>
                  <a:t>T</a:t>
                </a:r>
                <a:r>
                  <a:rPr lang="zh-CN" altLang="en-US" sz="2400" dirty="0"/>
                  <a:t>了，所以修改了数据范围。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题目定位：签到题</a:t>
                </a:r>
                <a:r>
                  <a:rPr lang="en-US" altLang="zh-CN" sz="2400" strike="sngStrike" dirty="0"/>
                  <a:t>(</a:t>
                </a:r>
                <a:r>
                  <a:rPr lang="zh-CN" altLang="en-US" sz="2400" strike="sngStrike" dirty="0"/>
                  <a:t>英语阅读题</a:t>
                </a:r>
                <a:r>
                  <a:rPr lang="en-US" altLang="zh-CN" sz="2400" strike="sngStrike" dirty="0"/>
                  <a:t>)</a:t>
                </a:r>
                <a:endParaRPr lang="zh-CN" altLang="en-US" sz="2400" strike="sngStrike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D8E4130-E810-4986-B27F-BB4FBE053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84114"/>
                <a:ext cx="10515600" cy="4351338"/>
              </a:xfrm>
              <a:blipFill>
                <a:blip r:embed="rId2"/>
                <a:stretch>
                  <a:fillRect l="-2319" t="-4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053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01865" y="5398541"/>
            <a:ext cx="41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First solved by </a:t>
            </a:r>
            <a:r>
              <a:rPr lang="zh-CN" altLang="en-US" sz="2400" dirty="0"/>
              <a:t>廖曙康 </a:t>
            </a:r>
            <a:r>
              <a:rPr lang="en-US" altLang="zh-CN" sz="2400" dirty="0"/>
              <a:t>0:27:44</a:t>
            </a:r>
            <a:endParaRPr lang="zh-CN" altLang="en-US" sz="2400" dirty="0"/>
          </a:p>
        </p:txBody>
      </p:sp>
      <p:sp>
        <p:nvSpPr>
          <p:cNvPr id="5" name="标题 2049">
            <a:extLst>
              <a:ext uri="{FF2B5EF4-FFF2-40B4-BE49-F238E27FC236}">
                <a16:creationId xmlns:a16="http://schemas.microsoft.com/office/drawing/2014/main" id="{EAA4F3AE-3FB0-4BF0-9CA6-457E72046A7D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2315471"/>
            <a:ext cx="7772400" cy="2227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>
                <a:latin typeface="+mn-lt"/>
                <a:ea typeface="+mn-ea"/>
                <a:cs typeface="+mn-cs"/>
              </a:rPr>
              <a:t>G.</a:t>
            </a:r>
            <a:r>
              <a:rPr lang="zh-CN" altLang="en-US" sz="66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6600" dirty="0">
                <a:latin typeface="+mn-lt"/>
                <a:ea typeface="+mn-ea"/>
                <a:cs typeface="+mn-cs"/>
              </a:rPr>
              <a:t>Bigger and Bigger</a:t>
            </a:r>
            <a:br>
              <a:rPr lang="en-US" altLang="zh-CN" sz="6600" dirty="0">
                <a:latin typeface="+mn-lt"/>
                <a:ea typeface="+mn-ea"/>
                <a:cs typeface="+mn-cs"/>
              </a:rPr>
            </a:br>
            <a:r>
              <a:rPr lang="en-US" altLang="zh-CN" sz="3600" dirty="0"/>
              <a:t>Lecture by </a:t>
            </a:r>
            <a:r>
              <a:rPr lang="zh-CN" altLang="en-US" sz="3600" dirty="0"/>
              <a:t>王文斌</a:t>
            </a:r>
            <a:endParaRPr lang="zh-CN" altLang="en-US" sz="66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97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>
            <a:extLst>
              <a:ext uri="{FF2B5EF4-FFF2-40B4-BE49-F238E27FC236}">
                <a16:creationId xmlns:a16="http://schemas.microsoft.com/office/drawing/2014/main" id="{2B82B701-51A1-4DB9-8DB1-C85BA04AF1DC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G. Bigger and Bigger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1DEDD7C-909F-4B34-8F2A-63D59E07BD85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5BE1D5-9B70-4AEC-85F1-422BBB6F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815" y="2607421"/>
            <a:ext cx="9842369" cy="2810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题意：给两个十六进制的大整数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，问</a:t>
            </a:r>
            <a:r>
              <a:rPr lang="en-US" altLang="zh-CN" sz="2400" dirty="0"/>
              <a:t>2*x+10</a:t>
            </a:r>
            <a:r>
              <a:rPr lang="zh-CN" altLang="en-US" sz="2400" dirty="0"/>
              <a:t>是否大于</a:t>
            </a:r>
            <a:r>
              <a:rPr lang="en-US" altLang="zh-CN" sz="2400" dirty="0"/>
              <a:t>3*y+5</a:t>
            </a:r>
          </a:p>
          <a:p>
            <a:pPr marL="0" indent="0">
              <a:buNone/>
            </a:pPr>
            <a:r>
              <a:rPr lang="zh-CN" altLang="en-US" sz="2400" dirty="0"/>
              <a:t>题解：这题可以用</a:t>
            </a:r>
            <a:r>
              <a:rPr lang="en-US" altLang="zh-CN" sz="2400" dirty="0"/>
              <a:t>python</a:t>
            </a:r>
            <a:r>
              <a:rPr lang="zh-CN" altLang="en-US" sz="2400" dirty="0"/>
              <a:t>秒掉。</a:t>
            </a:r>
            <a:r>
              <a:rPr lang="en-US" altLang="zh-CN" sz="2400" dirty="0"/>
              <a:t>C++</a:t>
            </a:r>
            <a:r>
              <a:rPr lang="zh-CN" altLang="en-US" sz="2400" dirty="0"/>
              <a:t>的做法是模拟乘法的计算过程。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比如：可以用一个数组，从下标</a:t>
            </a:r>
            <a:r>
              <a:rPr lang="en-US" altLang="zh-CN" sz="2400" dirty="0"/>
              <a:t>0</a:t>
            </a:r>
            <a:r>
              <a:rPr lang="zh-CN" altLang="en-US" sz="2400" dirty="0"/>
              <a:t>表示这个大数的个位，</a:t>
            </a:r>
            <a:r>
              <a:rPr lang="en-US" altLang="zh-CN" sz="2400" dirty="0"/>
              <a:t>1</a:t>
            </a:r>
            <a:r>
              <a:rPr lang="zh-CN" altLang="en-US" sz="2400" dirty="0"/>
              <a:t>表示十位。。。计算出</a:t>
            </a:r>
            <a:r>
              <a:rPr lang="en-US" altLang="zh-CN" sz="2400" dirty="0"/>
              <a:t>2*x+10</a:t>
            </a:r>
            <a:r>
              <a:rPr lang="zh-CN" altLang="en-US" sz="2400" dirty="0"/>
              <a:t>的值到数组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3*y+5</a:t>
            </a:r>
            <a:r>
              <a:rPr lang="zh-CN" altLang="en-US" sz="2400" dirty="0"/>
              <a:t>的值到数组</a:t>
            </a:r>
            <a:r>
              <a:rPr lang="en-US" altLang="zh-CN" sz="2400" dirty="0"/>
              <a:t>b</a:t>
            </a:r>
            <a:r>
              <a:rPr lang="zh-CN" altLang="en-US" sz="2400" dirty="0"/>
              <a:t>，然后比较数组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的大小。长度优先，然后比较最高位到最低位的大小。</a:t>
            </a:r>
          </a:p>
        </p:txBody>
      </p:sp>
    </p:spTree>
    <p:extLst>
      <p:ext uri="{BB962C8B-B14F-4D97-AF65-F5344CB8AC3E}">
        <p14:creationId xmlns:p14="http://schemas.microsoft.com/office/powerpoint/2010/main" val="1375758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24413" y="5398541"/>
            <a:ext cx="394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First solved by </a:t>
            </a:r>
            <a:r>
              <a:rPr lang="zh-CN" altLang="en-US" sz="2400" dirty="0"/>
              <a:t>江向宇 </a:t>
            </a:r>
            <a:r>
              <a:rPr lang="en-US" altLang="zh-CN" sz="2400" dirty="0"/>
              <a:t>1:8:23</a:t>
            </a:r>
            <a:endParaRPr lang="zh-CN" altLang="en-US" sz="2400" dirty="0"/>
          </a:p>
        </p:txBody>
      </p:sp>
      <p:sp>
        <p:nvSpPr>
          <p:cNvPr id="4" name="标题 2049">
            <a:extLst>
              <a:ext uri="{FF2B5EF4-FFF2-40B4-BE49-F238E27FC236}">
                <a16:creationId xmlns:a16="http://schemas.microsoft.com/office/drawing/2014/main" id="{FF653F1B-82AB-4973-A676-4439370C373C}"/>
              </a:ext>
            </a:extLst>
          </p:cNvPr>
          <p:cNvSpPr txBox="1">
            <a:spLocks noChangeArrowheads="1"/>
          </p:cNvSpPr>
          <p:nvPr/>
        </p:nvSpPr>
        <p:spPr>
          <a:xfrm>
            <a:off x="1032387" y="2315471"/>
            <a:ext cx="10127226" cy="2227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>
                <a:latin typeface="+mn-lt"/>
                <a:ea typeface="+mn-ea"/>
                <a:cs typeface="+mn-cs"/>
              </a:rPr>
              <a:t>L.</a:t>
            </a:r>
            <a:r>
              <a:rPr lang="zh-CN" altLang="en-US" sz="66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6600" dirty="0" err="1">
                <a:latin typeface="+mn-lt"/>
                <a:ea typeface="+mn-ea"/>
                <a:cs typeface="+mn-cs"/>
              </a:rPr>
              <a:t>Playf</a:t>
            </a:r>
            <a:r>
              <a:rPr lang="en-US" altLang="zh-CN" sz="6600" dirty="0">
                <a:latin typeface="+mn-lt"/>
                <a:ea typeface="+mn-ea"/>
                <a:cs typeface="+mn-cs"/>
              </a:rPr>
              <a:t> and Astringent Map</a:t>
            </a:r>
            <a:br>
              <a:rPr lang="en-US" altLang="zh-CN" sz="6600" dirty="0">
                <a:latin typeface="+mn-lt"/>
                <a:ea typeface="+mn-ea"/>
                <a:cs typeface="+mn-cs"/>
              </a:rPr>
            </a:br>
            <a:r>
              <a:rPr lang="en-US" altLang="zh-CN" sz="3600" dirty="0"/>
              <a:t>Lecture by </a:t>
            </a:r>
            <a:r>
              <a:rPr lang="zh-CN" altLang="en-US" sz="3600" dirty="0"/>
              <a:t>陈雨航</a:t>
            </a:r>
            <a:endParaRPr lang="zh-CN" altLang="en-US" sz="66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05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>
            <a:extLst>
              <a:ext uri="{FF2B5EF4-FFF2-40B4-BE49-F238E27FC236}">
                <a16:creationId xmlns:a16="http://schemas.microsoft.com/office/drawing/2014/main" id="{2B82B701-51A1-4DB9-8DB1-C85BA04AF1DC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L.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Playf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Astringent Map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1DEDD7C-909F-4B34-8F2A-63D59E07BD85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5BE1D5-9B70-4AEC-85F1-422BBB6F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815" y="2046977"/>
            <a:ext cx="9842369" cy="1122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题意：给一个</a:t>
            </a:r>
            <a:r>
              <a:rPr lang="en-US" altLang="zh-CN" sz="2400" dirty="0"/>
              <a:t>n*m</a:t>
            </a:r>
            <a:r>
              <a:rPr lang="zh-CN" altLang="en-US" sz="2400" dirty="0"/>
              <a:t>的矩阵，只有</a:t>
            </a:r>
            <a:r>
              <a:rPr lang="en-US" altLang="zh-CN" sz="2400" dirty="0"/>
              <a:t>.</a:t>
            </a:r>
            <a:r>
              <a:rPr lang="zh-CN" altLang="en-US" sz="2400" dirty="0"/>
              <a:t>和</a:t>
            </a:r>
            <a:r>
              <a:rPr lang="en-US" altLang="zh-CN" sz="2400" dirty="0"/>
              <a:t>o</a:t>
            </a:r>
            <a:r>
              <a:rPr lang="zh-CN" altLang="en-US" sz="2400" dirty="0"/>
              <a:t>字符。</a:t>
            </a:r>
            <a:r>
              <a:rPr lang="en-US" altLang="zh-CN" sz="2400" dirty="0" err="1"/>
              <a:t>Playf</a:t>
            </a:r>
            <a:r>
              <a:rPr lang="zh-CN" altLang="en-US" sz="2400" dirty="0"/>
              <a:t>和</a:t>
            </a:r>
            <a:r>
              <a:rPr lang="en-US" altLang="zh-CN" sz="2400" dirty="0"/>
              <a:t>Xu</a:t>
            </a:r>
            <a:r>
              <a:rPr lang="zh-CN" altLang="en-US" sz="2400" dirty="0"/>
              <a:t>可以在矩阵里移动，但是不能移动到</a:t>
            </a:r>
            <a:r>
              <a:rPr lang="en-US" altLang="zh-CN" sz="2400" dirty="0"/>
              <a:t>o</a:t>
            </a:r>
            <a:r>
              <a:rPr lang="zh-CN" altLang="en-US" sz="2400" dirty="0"/>
              <a:t>字符上，问两个人是否能够碰面。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5F5334-0EDF-46C9-91C5-6480287535E0}"/>
              </a:ext>
            </a:extLst>
          </p:cNvPr>
          <p:cNvSpPr txBox="1"/>
          <p:nvPr/>
        </p:nvSpPr>
        <p:spPr>
          <a:xfrm>
            <a:off x="1174815" y="3261972"/>
            <a:ext cx="977829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/>
              <a:t>题解：本质是一个判断连通块的题目。也就是说，我们可以固定</a:t>
            </a:r>
            <a:r>
              <a:rPr lang="en-US" altLang="zh-CN" sz="2400" dirty="0"/>
              <a:t>Xu</a:t>
            </a:r>
            <a:r>
              <a:rPr lang="zh-CN" altLang="en-US" sz="2400" dirty="0"/>
              <a:t>不移动，让</a:t>
            </a:r>
            <a:r>
              <a:rPr lang="en-US" altLang="zh-CN" sz="2400" dirty="0" err="1"/>
              <a:t>Playf</a:t>
            </a:r>
            <a:r>
              <a:rPr lang="zh-CN" altLang="en-US" sz="2400" dirty="0"/>
              <a:t>在矩阵里自由移动，判断最后能不能到</a:t>
            </a:r>
            <a:r>
              <a:rPr lang="en-US" altLang="zh-CN" sz="2400" dirty="0"/>
              <a:t>Xu</a:t>
            </a:r>
            <a:r>
              <a:rPr lang="zh-CN" altLang="en-US" sz="2400" dirty="0"/>
              <a:t>的位置。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E63FEE-3DD9-4A82-A4D3-9545CEB6C74F}"/>
              </a:ext>
            </a:extLst>
          </p:cNvPr>
          <p:cNvSpPr txBox="1"/>
          <p:nvPr/>
        </p:nvSpPr>
        <p:spPr>
          <a:xfrm>
            <a:off x="1174815" y="4535249"/>
            <a:ext cx="977829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/>
              <a:t>这种连通块的判断问题，可以用</a:t>
            </a:r>
            <a:r>
              <a:rPr lang="en-US" altLang="zh-CN" sz="2400" dirty="0" err="1"/>
              <a:t>bfs</a:t>
            </a:r>
            <a:r>
              <a:rPr lang="zh-CN" altLang="en-US" sz="2400" dirty="0"/>
              <a:t>（广度优先搜索）或者</a:t>
            </a:r>
            <a:r>
              <a:rPr lang="en-US" altLang="zh-CN" sz="2400" dirty="0" err="1"/>
              <a:t>dfs</a:t>
            </a:r>
            <a:r>
              <a:rPr lang="zh-CN" altLang="en-US" sz="2400" dirty="0"/>
              <a:t>（深度优先搜索）解决。下面举例</a:t>
            </a:r>
            <a:r>
              <a:rPr lang="en-US" altLang="zh-CN" sz="2400" dirty="0" err="1"/>
              <a:t>bfs</a:t>
            </a:r>
            <a:r>
              <a:rPr lang="zh-CN" altLang="en-US" sz="2400" dirty="0"/>
              <a:t>如何解决这个问题。</a:t>
            </a:r>
          </a:p>
        </p:txBody>
      </p:sp>
    </p:spTree>
    <p:extLst>
      <p:ext uri="{BB962C8B-B14F-4D97-AF65-F5344CB8AC3E}">
        <p14:creationId xmlns:p14="http://schemas.microsoft.com/office/powerpoint/2010/main" val="367083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B0066B1-F8E0-4168-A182-3383489A071E}"/>
              </a:ext>
            </a:extLst>
          </p:cNvPr>
          <p:cNvSpPr txBox="1"/>
          <p:nvPr/>
        </p:nvSpPr>
        <p:spPr>
          <a:xfrm flipH="1">
            <a:off x="2694091" y="2274838"/>
            <a:ext cx="6803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预期题目难度</a:t>
            </a:r>
            <a:endParaRPr lang="en-US" altLang="zh-CN" sz="3600" dirty="0"/>
          </a:p>
          <a:p>
            <a:r>
              <a:rPr lang="en-US" altLang="zh-CN" sz="3600" dirty="0"/>
              <a:t>Easy</a:t>
            </a:r>
            <a:r>
              <a:rPr lang="zh-CN" altLang="en-US" sz="3600" dirty="0"/>
              <a:t>：</a:t>
            </a:r>
            <a:r>
              <a:rPr lang="en-US" altLang="zh-CN" sz="3600" dirty="0"/>
              <a:t>A &lt; C &lt; H &lt; G &lt; L &lt; B</a:t>
            </a:r>
          </a:p>
          <a:p>
            <a:r>
              <a:rPr lang="en-US" altLang="zh-CN" sz="3600" dirty="0"/>
              <a:t>Mid</a:t>
            </a:r>
            <a:r>
              <a:rPr lang="zh-CN" altLang="en-US" sz="3600" dirty="0"/>
              <a:t>：</a:t>
            </a:r>
            <a:r>
              <a:rPr lang="en-US" altLang="zh-CN" sz="3600" dirty="0"/>
              <a:t>F &lt; E &lt; I &lt; D</a:t>
            </a:r>
          </a:p>
          <a:p>
            <a:r>
              <a:rPr lang="en-US" altLang="zh-CN" sz="3600" dirty="0"/>
              <a:t>Hard</a:t>
            </a:r>
            <a:r>
              <a:rPr lang="zh-CN" altLang="en-US" sz="3600" dirty="0"/>
              <a:t>：</a:t>
            </a:r>
            <a:r>
              <a:rPr lang="en-US" altLang="zh-CN" sz="3600" dirty="0"/>
              <a:t>J &lt; K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48502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>
            <a:extLst>
              <a:ext uri="{FF2B5EF4-FFF2-40B4-BE49-F238E27FC236}">
                <a16:creationId xmlns:a16="http://schemas.microsoft.com/office/drawing/2014/main" id="{2B82B701-51A1-4DB9-8DB1-C85BA04AF1DC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L.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Playf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Astringent Map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1DEDD7C-909F-4B34-8F2A-63D59E07BD85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177CA288-BA9B-428D-9564-D6062D160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85" y="1657089"/>
            <a:ext cx="4499722" cy="19218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125FB1A-2A73-46AB-8C14-7A8322CAB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499" y="1647257"/>
            <a:ext cx="4508611" cy="19218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B79026A-7569-42B4-8DFA-C865B0C59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285" y="3986311"/>
            <a:ext cx="4499722" cy="194141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00A8D65-9C38-4FB5-8A7D-F4E461408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499" y="4025286"/>
            <a:ext cx="4529216" cy="19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41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>
            <a:extLst>
              <a:ext uri="{FF2B5EF4-FFF2-40B4-BE49-F238E27FC236}">
                <a16:creationId xmlns:a16="http://schemas.microsoft.com/office/drawing/2014/main" id="{2B82B701-51A1-4DB9-8DB1-C85BA04AF1DC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L.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Playf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Astringent Map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1DEDD7C-909F-4B34-8F2A-63D59E07BD85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1F0DE58E-94E8-42DB-AF6E-03D422732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574" y="3055404"/>
            <a:ext cx="6677469" cy="289311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E542D2-94EF-427E-B057-1D5E1C1E1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815" y="1761841"/>
            <a:ext cx="9842369" cy="1122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我们可以得到这样一张图，判断</a:t>
            </a:r>
            <a:r>
              <a:rPr lang="en-US" altLang="zh-CN" sz="2400" dirty="0"/>
              <a:t>P</a:t>
            </a:r>
            <a:r>
              <a:rPr lang="zh-CN" altLang="en-US" sz="2400" dirty="0"/>
              <a:t>能否到达</a:t>
            </a:r>
            <a:r>
              <a:rPr lang="en-US" altLang="zh-CN" sz="2400" dirty="0"/>
              <a:t>X</a:t>
            </a:r>
            <a:r>
              <a:rPr lang="zh-CN" altLang="en-US" sz="2400" dirty="0"/>
              <a:t>的同时，也能简单计算出</a:t>
            </a:r>
            <a:r>
              <a:rPr lang="en-US" altLang="zh-CN" sz="2400" dirty="0"/>
              <a:t>P</a:t>
            </a:r>
            <a:r>
              <a:rPr lang="zh-CN" altLang="en-US" sz="2400" dirty="0"/>
              <a:t>到</a:t>
            </a:r>
            <a:r>
              <a:rPr lang="en-US" altLang="zh-CN" sz="2400" dirty="0"/>
              <a:t>X</a:t>
            </a:r>
            <a:r>
              <a:rPr lang="zh-CN" altLang="en-US" sz="2400" dirty="0"/>
              <a:t>的最短距离（或者路径）。</a:t>
            </a:r>
          </a:p>
        </p:txBody>
      </p:sp>
    </p:spTree>
    <p:extLst>
      <p:ext uri="{BB962C8B-B14F-4D97-AF65-F5344CB8AC3E}">
        <p14:creationId xmlns:p14="http://schemas.microsoft.com/office/powerpoint/2010/main" val="2984841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>
            <a:extLst>
              <a:ext uri="{FF2B5EF4-FFF2-40B4-BE49-F238E27FC236}">
                <a16:creationId xmlns:a16="http://schemas.microsoft.com/office/drawing/2014/main" id="{2B82B701-51A1-4DB9-8DB1-C85BA04AF1DC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L.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Playf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Astringent Map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1DEDD7C-909F-4B34-8F2A-63D59E07BD85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476C01A-3DA9-4ECD-B871-FA3A57831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09" y="1392038"/>
            <a:ext cx="9045781" cy="49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73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24413" y="5398541"/>
            <a:ext cx="394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First solved by </a:t>
            </a:r>
            <a:r>
              <a:rPr lang="zh-CN" altLang="en-US" sz="2400" dirty="0"/>
              <a:t>向金城 </a:t>
            </a:r>
            <a:r>
              <a:rPr lang="en-US" altLang="zh-CN" sz="2400" dirty="0"/>
              <a:t>1:5:37</a:t>
            </a:r>
            <a:endParaRPr lang="zh-CN" altLang="en-US" sz="2400" dirty="0"/>
          </a:p>
        </p:txBody>
      </p:sp>
      <p:sp>
        <p:nvSpPr>
          <p:cNvPr id="4" name="标题 2049">
            <a:extLst>
              <a:ext uri="{FF2B5EF4-FFF2-40B4-BE49-F238E27FC236}">
                <a16:creationId xmlns:a16="http://schemas.microsoft.com/office/drawing/2014/main" id="{7A778B09-A7D6-4DA5-902D-8E837DAD5A1C}"/>
              </a:ext>
            </a:extLst>
          </p:cNvPr>
          <p:cNvSpPr txBox="1">
            <a:spLocks noChangeArrowheads="1"/>
          </p:cNvSpPr>
          <p:nvPr/>
        </p:nvSpPr>
        <p:spPr>
          <a:xfrm>
            <a:off x="1032387" y="2315471"/>
            <a:ext cx="10127226" cy="2227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>
                <a:latin typeface="+mn-lt"/>
                <a:ea typeface="+mn-ea"/>
                <a:cs typeface="+mn-cs"/>
              </a:rPr>
              <a:t>F. False coin</a:t>
            </a:r>
            <a:br>
              <a:rPr lang="en-US" altLang="zh-CN" sz="6600" dirty="0">
                <a:latin typeface="+mn-lt"/>
                <a:ea typeface="+mn-ea"/>
                <a:cs typeface="+mn-cs"/>
              </a:rPr>
            </a:br>
            <a:r>
              <a:rPr lang="en-US" altLang="zh-CN" sz="3600" dirty="0"/>
              <a:t>Lecture by </a:t>
            </a:r>
            <a:r>
              <a:rPr lang="en-US" altLang="zh-CN" sz="3600" dirty="0" err="1"/>
              <a:t>DR.Wu</a:t>
            </a:r>
            <a:endParaRPr lang="zh-CN" altLang="en-US" sz="66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746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520" y="1429545"/>
            <a:ext cx="8373616" cy="5966123"/>
          </a:xfrm>
        </p:spPr>
        <p:txBody>
          <a:bodyPr>
            <a:normAutofit/>
          </a:bodyPr>
          <a:lstStyle/>
          <a:p>
            <a:r>
              <a:rPr lang="en-US" altLang="zh-CN" dirty="0"/>
              <a:t>41</a:t>
            </a:r>
            <a:r>
              <a:rPr lang="zh-CN" altLang="en-US" dirty="0"/>
              <a:t>个金币，编号从</a:t>
            </a:r>
            <a:r>
              <a:rPr lang="en-US" altLang="zh-CN" dirty="0"/>
              <a:t>0</a:t>
            </a:r>
            <a:r>
              <a:rPr lang="zh-CN" altLang="en-US" dirty="0"/>
              <a:t>至</a:t>
            </a:r>
            <a:r>
              <a:rPr lang="en-US" altLang="zh-CN" dirty="0"/>
              <a:t>40</a:t>
            </a:r>
            <a:r>
              <a:rPr lang="zh-CN" altLang="en-US" dirty="0"/>
              <a:t>，恰好有一个假金币，</a:t>
            </a:r>
            <a:r>
              <a:rPr lang="en-US" altLang="zh-CN" dirty="0"/>
              <a:t>0</a:t>
            </a:r>
            <a:r>
              <a:rPr lang="zh-CN" altLang="en-US" dirty="0"/>
              <a:t>号金币确定是真金币。用一架天平称量</a:t>
            </a:r>
            <a:r>
              <a:rPr lang="en-US" altLang="zh-CN" dirty="0"/>
              <a:t>4</a:t>
            </a:r>
            <a:r>
              <a:rPr lang="zh-CN" altLang="en-US" dirty="0"/>
              <a:t>次，找出假金币来。</a:t>
            </a:r>
            <a:endParaRPr lang="en-US" altLang="zh-CN" dirty="0"/>
          </a:p>
          <a:p>
            <a:r>
              <a:rPr lang="zh-CN" altLang="en-US" dirty="0"/>
              <a:t>四次称量方式为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423592" y="3284984"/>
          <a:ext cx="6096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9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右边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第一次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1,2,7,8,13,14,19,20,25,26,31,32,37,38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0,4,5,10,11,16,17,22,23,28,29,34,35,40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第二次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0,3,6,11,13,14,16,21,24,29,31,32,34,39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2,4,5,7,12,15,20,22,23,25,30,33,38,40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第三次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5,7,9,11,13,14,16,18,20,22,33,35,37,39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0,6,8,10,12,15,17,19,21,32,34,36,38,40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第四次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0,15,17,19,21,23,25,27,29,31,33,35,37,39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14,16,18,20,22,24,26,28,30,32,34,36,38,40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61656F-10D8-49B1-8B12-B7D591B0C0EC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F. False coin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49727E6-D685-425E-9B55-65C9AB14A960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56507"/>
            <a:ext cx="10515600" cy="1325563"/>
          </a:xfrm>
        </p:spPr>
        <p:txBody>
          <a:bodyPr/>
          <a:lstStyle/>
          <a:p>
            <a:r>
              <a:rPr lang="zh-CN" altLang="en-US" dirty="0"/>
              <a:t>解题思路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74323"/>
            <a:ext cx="10515600" cy="2589059"/>
          </a:xfrm>
        </p:spPr>
        <p:txBody>
          <a:bodyPr/>
          <a:lstStyle/>
          <a:p>
            <a:r>
              <a:rPr lang="zh-CN" altLang="en-US" dirty="0"/>
              <a:t>不难看出，如果把每次称量结果依次为</a:t>
            </a:r>
            <a:r>
              <a:rPr lang="en-US" altLang="zh-CN" dirty="0" err="1"/>
              <a:t>a,b,c,d</a:t>
            </a:r>
            <a:r>
              <a:rPr lang="zh-CN" altLang="en-US" dirty="0"/>
              <a:t>（左边重记为</a:t>
            </a:r>
            <a:r>
              <a:rPr lang="en-US" altLang="zh-CN" dirty="0"/>
              <a:t>-1</a:t>
            </a:r>
            <a:r>
              <a:rPr lang="zh-CN" altLang="en-US" dirty="0"/>
              <a:t>，右边重记为</a:t>
            </a:r>
            <a:r>
              <a:rPr lang="en-US" altLang="zh-CN" dirty="0"/>
              <a:t>1</a:t>
            </a:r>
            <a:r>
              <a:rPr lang="zh-CN" altLang="en-US" dirty="0"/>
              <a:t>，平记为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  <a:r>
              <a:rPr lang="zh-CN" altLang="en-US" dirty="0"/>
              <a:t>称量结果是某个数的三进制表示。</a:t>
            </a:r>
            <a:endParaRPr lang="en-US" altLang="zh-CN" dirty="0"/>
          </a:p>
          <a:p>
            <a:r>
              <a:rPr lang="zh-CN" altLang="en-US" dirty="0"/>
              <a:t>所以有计算公式：</a:t>
            </a:r>
            <a:endParaRPr lang="en-US" altLang="zh-CN" dirty="0"/>
          </a:p>
          <a:p>
            <a:r>
              <a:rPr lang="en-US" altLang="zh-CN" dirty="0"/>
              <a:t>T=(-1)</a:t>
            </a:r>
            <a:r>
              <a:rPr lang="en-US" altLang="zh-CN" baseline="30000" dirty="0" err="1"/>
              <a:t>a+b+c+d</a:t>
            </a:r>
            <a:r>
              <a:rPr lang="en-US" altLang="zh-CN" dirty="0"/>
              <a:t>(a+3b+9c+27d)</a:t>
            </a:r>
          </a:p>
          <a:p>
            <a:r>
              <a:rPr lang="en-US" altLang="zh-CN" dirty="0"/>
              <a:t>T</a:t>
            </a:r>
            <a:r>
              <a:rPr lang="zh-CN" altLang="en-US" dirty="0"/>
              <a:t>的绝对值就是假金币编号，而负数表示较轻，正数表示较重。</a:t>
            </a:r>
          </a:p>
        </p:txBody>
      </p:sp>
      <p:sp>
        <p:nvSpPr>
          <p:cNvPr id="4" name="文本占位符 4">
            <a:extLst>
              <a:ext uri="{FF2B5EF4-FFF2-40B4-BE49-F238E27FC236}">
                <a16:creationId xmlns:a16="http://schemas.microsoft.com/office/drawing/2014/main" id="{F54804FA-8543-42C8-9AC8-73139FAB4710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F. False coin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53A9275-B5E8-43E7-9161-ED67BA4A3845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368" y="935401"/>
            <a:ext cx="10515600" cy="1325563"/>
          </a:xfrm>
        </p:spPr>
        <p:txBody>
          <a:bodyPr/>
          <a:lstStyle/>
          <a:p>
            <a:r>
              <a:rPr lang="zh-CN" altLang="en-US" dirty="0"/>
              <a:t>核心代码及解释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984F98-4DC7-4501-A3A5-53A52CE4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397" y="2100882"/>
            <a:ext cx="4835205" cy="4293328"/>
          </a:xfrm>
          <a:prstGeom prst="rect">
            <a:avLst/>
          </a:prstGeom>
        </p:spPr>
      </p:pic>
      <p:sp>
        <p:nvSpPr>
          <p:cNvPr id="8" name="文本占位符 4">
            <a:extLst>
              <a:ext uri="{FF2B5EF4-FFF2-40B4-BE49-F238E27FC236}">
                <a16:creationId xmlns:a16="http://schemas.microsoft.com/office/drawing/2014/main" id="{2338A652-DACF-4E7E-88F1-55BEB6E03D26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F. False coin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491F4A3-B3D2-40E3-9FFE-5A86AF2485BF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13823"/>
            <a:ext cx="10515600" cy="1325563"/>
          </a:xfrm>
        </p:spPr>
        <p:txBody>
          <a:bodyPr/>
          <a:lstStyle/>
          <a:p>
            <a:r>
              <a:rPr lang="zh-CN" altLang="en-US" dirty="0"/>
              <a:t>其他解题思路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74323"/>
            <a:ext cx="10515600" cy="4351338"/>
          </a:xfrm>
        </p:spPr>
        <p:txBody>
          <a:bodyPr/>
          <a:lstStyle/>
          <a:p>
            <a:r>
              <a:rPr lang="zh-CN" altLang="en-US" dirty="0"/>
              <a:t>因为规模不大（金币数只有</a:t>
            </a:r>
            <a:r>
              <a:rPr lang="en-US" altLang="zh-CN" dirty="0"/>
              <a:t>41</a:t>
            </a:r>
            <a:r>
              <a:rPr lang="zh-CN" altLang="en-US" dirty="0"/>
              <a:t>），所以暴力求解也是可行的。</a:t>
            </a:r>
            <a:endParaRPr lang="en-US" altLang="zh-CN" dirty="0"/>
          </a:p>
          <a:p>
            <a:r>
              <a:rPr lang="zh-CN" altLang="en-US" dirty="0"/>
              <a:t>依次假设</a:t>
            </a:r>
            <a:r>
              <a:rPr lang="en-US" altLang="zh-CN" dirty="0"/>
              <a:t>I</a:t>
            </a:r>
            <a:r>
              <a:rPr lang="zh-CN" altLang="en-US" dirty="0"/>
              <a:t>号金币是假的，并且分别假设轻重，和称量记录对比，如果</a:t>
            </a:r>
            <a:r>
              <a:rPr lang="en-US" altLang="zh-CN" dirty="0"/>
              <a:t>4</a:t>
            </a:r>
            <a:r>
              <a:rPr lang="zh-CN" altLang="en-US" dirty="0"/>
              <a:t>次全部符合，输出结果即可。</a:t>
            </a:r>
          </a:p>
        </p:txBody>
      </p:sp>
      <p:sp>
        <p:nvSpPr>
          <p:cNvPr id="4" name="文本占位符 4">
            <a:extLst>
              <a:ext uri="{FF2B5EF4-FFF2-40B4-BE49-F238E27FC236}">
                <a16:creationId xmlns:a16="http://schemas.microsoft.com/office/drawing/2014/main" id="{A522D5A7-DA71-4A59-A101-410EBE998930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F. False coin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DB42FBB-7E3E-404D-B8B8-1AD0D40A51A4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FF3E0AC-DA8F-425A-BF4B-0CE3EE10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306AFF3D-CFCB-4A21-86ED-06F8BB971B45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F. False coin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7FE0DC9-4457-47E0-B9C1-3F00ED3E5ABC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26AD536D-B8CC-4276-9237-56A0A1D46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9" y="1326442"/>
            <a:ext cx="10874682" cy="534970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67786"/>
            <a:ext cx="10515600" cy="1325563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28286"/>
            <a:ext cx="10515600" cy="4351338"/>
          </a:xfrm>
        </p:spPr>
        <p:txBody>
          <a:bodyPr/>
          <a:lstStyle/>
          <a:p>
            <a:r>
              <a:rPr lang="zh-CN" altLang="en-US" dirty="0"/>
              <a:t>本题是一道简单题，标程在本地运行时间是</a:t>
            </a:r>
            <a:r>
              <a:rPr lang="en-US" altLang="zh-CN" dirty="0"/>
              <a:t>125</a:t>
            </a:r>
            <a:r>
              <a:rPr lang="zh-CN" altLang="en-US" dirty="0"/>
              <a:t>毫秒，时间限制</a:t>
            </a:r>
            <a:r>
              <a:rPr lang="en-US" altLang="zh-CN" dirty="0"/>
              <a:t>1</a:t>
            </a:r>
            <a:r>
              <a:rPr lang="zh-CN" altLang="en-US" dirty="0"/>
              <a:t>秒。</a:t>
            </a:r>
          </a:p>
        </p:txBody>
      </p:sp>
      <p:sp>
        <p:nvSpPr>
          <p:cNvPr id="4" name="文本占位符 4">
            <a:extLst>
              <a:ext uri="{FF2B5EF4-FFF2-40B4-BE49-F238E27FC236}">
                <a16:creationId xmlns:a16="http://schemas.microsoft.com/office/drawing/2014/main" id="{F822F266-85C7-4EA3-AE6E-53AC1B694D92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F. False coin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DF027A7-5AD1-4A1F-838B-69FEC8AE04D6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DDCC83AD-6F9A-4431-8E40-0E82427D15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7542393"/>
              </p:ext>
            </p:extLst>
          </p:nvPr>
        </p:nvGraphicFramePr>
        <p:xfrm>
          <a:off x="925782" y="2621752"/>
          <a:ext cx="4927917" cy="330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1F245D6-31BC-40E0-9D6E-889CC1E8B77D}"/>
              </a:ext>
            </a:extLst>
          </p:cNvPr>
          <p:cNvSpPr txBox="1"/>
          <p:nvPr/>
        </p:nvSpPr>
        <p:spPr>
          <a:xfrm flipH="1">
            <a:off x="1875643" y="1213618"/>
            <a:ext cx="8440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实际表现</a:t>
            </a:r>
            <a:endParaRPr lang="en-US" altLang="zh-CN" sz="3200" dirty="0"/>
          </a:p>
          <a:p>
            <a:r>
              <a:rPr lang="en-US" altLang="zh-CN" sz="3200" dirty="0"/>
              <a:t>C &lt; H &lt; A &lt; L &lt; G &lt; F &lt; B &lt; E &lt; I = D &lt; J = K</a:t>
            </a:r>
            <a:endParaRPr lang="zh-CN" altLang="en-US" sz="3200" dirty="0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2C577DB2-4B4C-47D0-8AE6-974973231A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1271132"/>
              </p:ext>
            </p:extLst>
          </p:nvPr>
        </p:nvGraphicFramePr>
        <p:xfrm>
          <a:off x="6407266" y="2621752"/>
          <a:ext cx="4927917" cy="330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2542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24413" y="5398541"/>
            <a:ext cx="41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First solved by </a:t>
            </a:r>
            <a:r>
              <a:rPr lang="zh-CN" altLang="en-US" sz="2400" dirty="0"/>
              <a:t>黄家旺 </a:t>
            </a:r>
            <a:r>
              <a:rPr lang="en-US" altLang="zh-CN" sz="2400" dirty="0"/>
              <a:t>0:22:42</a:t>
            </a:r>
            <a:endParaRPr lang="zh-CN" altLang="en-US" sz="2400" dirty="0"/>
          </a:p>
        </p:txBody>
      </p:sp>
      <p:sp>
        <p:nvSpPr>
          <p:cNvPr id="4" name="标题 2049">
            <a:extLst>
              <a:ext uri="{FF2B5EF4-FFF2-40B4-BE49-F238E27FC236}">
                <a16:creationId xmlns:a16="http://schemas.microsoft.com/office/drawing/2014/main" id="{9B81BB3C-6AF3-4652-8826-665368CFB959}"/>
              </a:ext>
            </a:extLst>
          </p:cNvPr>
          <p:cNvSpPr txBox="1">
            <a:spLocks noChangeArrowheads="1"/>
          </p:cNvSpPr>
          <p:nvPr/>
        </p:nvSpPr>
        <p:spPr>
          <a:xfrm>
            <a:off x="1032387" y="2315471"/>
            <a:ext cx="10127226" cy="2227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>
                <a:latin typeface="+mn-lt"/>
                <a:ea typeface="+mn-ea"/>
                <a:cs typeface="+mn-cs"/>
              </a:rPr>
              <a:t>B. Rain_w and Equation</a:t>
            </a:r>
            <a:br>
              <a:rPr lang="en-US" altLang="zh-CN" sz="6600" dirty="0">
                <a:latin typeface="+mn-lt"/>
                <a:ea typeface="+mn-ea"/>
                <a:cs typeface="+mn-cs"/>
              </a:rPr>
            </a:br>
            <a:r>
              <a:rPr lang="en-US" altLang="zh-CN" sz="3600" dirty="0"/>
              <a:t>Lecture by </a:t>
            </a:r>
            <a:r>
              <a:rPr lang="zh-CN" altLang="en-US" sz="3600" dirty="0"/>
              <a:t>范则鸣</a:t>
            </a:r>
            <a:endParaRPr lang="zh-CN" altLang="en-US" sz="66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425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>
            <a:extLst>
              <a:ext uri="{FF2B5EF4-FFF2-40B4-BE49-F238E27FC236}">
                <a16:creationId xmlns:a16="http://schemas.microsoft.com/office/drawing/2014/main" id="{2B82B701-51A1-4DB9-8DB1-C85BA04AF1DC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Rain_w and Equation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1DEDD7C-909F-4B34-8F2A-63D59E07BD85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C2BBC910-1104-4E5C-93FB-E9E0239EB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05" y="2095384"/>
            <a:ext cx="9807790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24413" y="5398541"/>
            <a:ext cx="41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First solved by </a:t>
            </a:r>
            <a:r>
              <a:rPr lang="zh-CN" altLang="en-US" sz="2400" dirty="0"/>
              <a:t>廖曙康 </a:t>
            </a:r>
            <a:r>
              <a:rPr lang="en-US" altLang="zh-CN" sz="2400" dirty="0"/>
              <a:t>0:19:55</a:t>
            </a:r>
            <a:endParaRPr lang="zh-CN" altLang="en-US" sz="2400" dirty="0"/>
          </a:p>
        </p:txBody>
      </p:sp>
      <p:sp>
        <p:nvSpPr>
          <p:cNvPr id="4" name="标题 2049">
            <a:extLst>
              <a:ext uri="{FF2B5EF4-FFF2-40B4-BE49-F238E27FC236}">
                <a16:creationId xmlns:a16="http://schemas.microsoft.com/office/drawing/2014/main" id="{B4EC545B-2018-4ABD-BDCA-9E57FBF6A39F}"/>
              </a:ext>
            </a:extLst>
          </p:cNvPr>
          <p:cNvSpPr txBox="1">
            <a:spLocks noChangeArrowheads="1"/>
          </p:cNvSpPr>
          <p:nvPr/>
        </p:nvSpPr>
        <p:spPr>
          <a:xfrm>
            <a:off x="1032387" y="2315471"/>
            <a:ext cx="10127226" cy="2227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>
                <a:latin typeface="+mn-lt"/>
                <a:ea typeface="+mn-ea"/>
                <a:cs typeface="+mn-cs"/>
              </a:rPr>
              <a:t>E. Rain_w and Calculate</a:t>
            </a:r>
            <a:br>
              <a:rPr lang="en-US" altLang="zh-CN" sz="6600" dirty="0">
                <a:latin typeface="+mn-lt"/>
                <a:ea typeface="+mn-ea"/>
                <a:cs typeface="+mn-cs"/>
              </a:rPr>
            </a:br>
            <a:r>
              <a:rPr lang="en-US" altLang="zh-CN" sz="3600" dirty="0"/>
              <a:t>Lecture by </a:t>
            </a:r>
            <a:r>
              <a:rPr lang="zh-CN" altLang="en-US" sz="3600" dirty="0"/>
              <a:t>范则鸣</a:t>
            </a:r>
            <a:endParaRPr lang="zh-CN" altLang="en-US" sz="66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234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>
            <a:extLst>
              <a:ext uri="{FF2B5EF4-FFF2-40B4-BE49-F238E27FC236}">
                <a16:creationId xmlns:a16="http://schemas.microsoft.com/office/drawing/2014/main" id="{2B82B701-51A1-4DB9-8DB1-C85BA04AF1DC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 Rain_w and Calculate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1DEDD7C-909F-4B34-8F2A-63D59E07BD85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05BF4F0-87A7-4F18-AE58-A532D9CD4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21" y="1649681"/>
            <a:ext cx="9426757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46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24413" y="5398541"/>
            <a:ext cx="394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First solved by </a:t>
            </a:r>
            <a:r>
              <a:rPr lang="zh-CN" altLang="en-US" sz="2400" dirty="0"/>
              <a:t>刘佰幸 </a:t>
            </a:r>
            <a:r>
              <a:rPr lang="en-US" altLang="zh-CN" sz="2400" dirty="0"/>
              <a:t>2:30:7</a:t>
            </a:r>
            <a:endParaRPr lang="zh-CN" altLang="en-US" sz="2400" dirty="0"/>
          </a:p>
        </p:txBody>
      </p:sp>
      <p:sp>
        <p:nvSpPr>
          <p:cNvPr id="6" name="标题 2049">
            <a:extLst>
              <a:ext uri="{FF2B5EF4-FFF2-40B4-BE49-F238E27FC236}">
                <a16:creationId xmlns:a16="http://schemas.microsoft.com/office/drawing/2014/main" id="{1B00F538-32BF-452A-A604-DFC4EDEB6141}"/>
              </a:ext>
            </a:extLst>
          </p:cNvPr>
          <p:cNvSpPr txBox="1">
            <a:spLocks noChangeArrowheads="1"/>
          </p:cNvSpPr>
          <p:nvPr/>
        </p:nvSpPr>
        <p:spPr>
          <a:xfrm>
            <a:off x="1032387" y="2315471"/>
            <a:ext cx="10127226" cy="2227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>
                <a:latin typeface="+mn-lt"/>
                <a:ea typeface="+mn-ea"/>
                <a:cs typeface="+mn-cs"/>
              </a:rPr>
              <a:t>D. Rover Loves FF14</a:t>
            </a:r>
            <a:br>
              <a:rPr lang="en-US" altLang="zh-CN" sz="6600" dirty="0">
                <a:latin typeface="+mn-lt"/>
                <a:ea typeface="+mn-ea"/>
                <a:cs typeface="+mn-cs"/>
              </a:rPr>
            </a:br>
            <a:r>
              <a:rPr lang="en-US" altLang="zh-CN" sz="3600" dirty="0"/>
              <a:t>Lecture by </a:t>
            </a:r>
            <a:r>
              <a:rPr lang="zh-CN" altLang="en-US" sz="3600" dirty="0"/>
              <a:t>宋苏宇</a:t>
            </a:r>
            <a:endParaRPr lang="zh-CN" altLang="en-US" sz="66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263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D9AAB-D69E-4940-9547-39A34B15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3385"/>
            <a:ext cx="10515600" cy="1325563"/>
          </a:xfrm>
        </p:spPr>
        <p:txBody>
          <a:bodyPr/>
          <a:lstStyle/>
          <a:p>
            <a:r>
              <a:rPr lang="zh-CN" altLang="en-US" dirty="0"/>
              <a:t>题意：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57F437-EF43-46BB-8B08-78F1FCADE1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71677"/>
            <a:ext cx="954667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zh-CN" altLang="en-US" sz="3200" dirty="0"/>
              <a:t>在一个</a:t>
            </a:r>
            <a:r>
              <a:rPr lang="en-US" altLang="zh-CN" sz="3200" dirty="0"/>
              <a:t>n*m</a:t>
            </a:r>
            <a:r>
              <a:rPr lang="zh-CN" altLang="en-US" sz="3200" dirty="0"/>
              <a:t>的网格中，每个格点都有个权值，</a:t>
            </a:r>
            <a:r>
              <a:rPr lang="en-US" altLang="zh-CN" sz="3200" dirty="0"/>
              <a:t>q</a:t>
            </a:r>
            <a:r>
              <a:rPr lang="zh-CN" altLang="en-US" sz="3200" dirty="0"/>
              <a:t>个询问，形式为（</a:t>
            </a:r>
            <a:r>
              <a:rPr lang="en-US" altLang="zh-CN" sz="3200" dirty="0"/>
              <a:t>r</a:t>
            </a:r>
            <a:r>
              <a:rPr lang="zh-CN" altLang="en-US" sz="3200" dirty="0"/>
              <a:t>，</a:t>
            </a:r>
            <a:r>
              <a:rPr lang="en-US" altLang="zh-CN" sz="3200" dirty="0"/>
              <a:t>c</a:t>
            </a:r>
            <a:r>
              <a:rPr lang="zh-CN" altLang="en-US" sz="3200" dirty="0"/>
              <a:t>，</a:t>
            </a:r>
            <a:r>
              <a:rPr lang="en-US" altLang="zh-CN" sz="3200" dirty="0"/>
              <a:t>d</a:t>
            </a:r>
            <a:r>
              <a:rPr lang="zh-CN" altLang="en-US" sz="3200" dirty="0"/>
              <a:t>）表示距离点（</a:t>
            </a:r>
            <a:r>
              <a:rPr lang="en-US" altLang="zh-CN" sz="3200" dirty="0"/>
              <a:t>r</a:t>
            </a:r>
            <a:r>
              <a:rPr lang="zh-CN" altLang="en-US" sz="3200" dirty="0"/>
              <a:t>，</a:t>
            </a:r>
            <a:r>
              <a:rPr lang="en-US" altLang="zh-CN" sz="3200" dirty="0"/>
              <a:t>c</a:t>
            </a:r>
            <a:r>
              <a:rPr lang="zh-CN" altLang="en-US" sz="3200" dirty="0"/>
              <a:t>）</a:t>
            </a:r>
            <a:r>
              <a:rPr lang="en-US" altLang="zh-CN" sz="3200" dirty="0"/>
              <a:t>d</a:t>
            </a:r>
            <a:r>
              <a:rPr lang="zh-CN" altLang="en-US" sz="3200" dirty="0"/>
              <a:t>以内的所有点的权值和是多少</a:t>
            </a:r>
            <a:r>
              <a:rPr lang="en-US" altLang="zh-CN" sz="3200" dirty="0"/>
              <a:t>?</a:t>
            </a:r>
            <a:r>
              <a:rPr lang="zh-CN" altLang="en-US" sz="3200" dirty="0"/>
              <a:t>（曼哈顿距离）</a:t>
            </a:r>
            <a:endParaRPr lang="en-US" altLang="zh-CN" sz="3200" dirty="0"/>
          </a:p>
          <a:p>
            <a:pPr marL="0" lvl="0" indent="0">
              <a:lnSpc>
                <a:spcPct val="100000"/>
              </a:lnSpc>
              <a:buNone/>
            </a:pPr>
            <a:endParaRPr lang="zh-CN" altLang="en-US" sz="32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3200" dirty="0"/>
              <a:t>1&lt;=r&lt;=n&lt;=2000;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3200" dirty="0"/>
              <a:t>1&lt;=c&lt;=m&lt;=2000;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3200" dirty="0" err="1"/>
              <a:t>d,q</a:t>
            </a:r>
            <a:r>
              <a:rPr lang="en-US" altLang="zh-CN" sz="3200" dirty="0"/>
              <a:t>&lt;=1e6;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3200" dirty="0"/>
              <a:t>点权</a:t>
            </a:r>
            <a:r>
              <a:rPr lang="en-US" altLang="zh-CN" sz="3200" dirty="0"/>
              <a:t>&lt;=1e9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E961F3-7E75-4689-870C-ADC5138BC454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Rover Loves FF14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377B51D-7600-4A8E-810D-64D09CE9BD96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42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C729E-E3CC-4CA3-8256-D33E2FF41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79" y="1500439"/>
            <a:ext cx="10515600" cy="4351338"/>
          </a:xfrm>
        </p:spPr>
        <p:txBody>
          <a:bodyPr/>
          <a:lstStyle/>
          <a:p>
            <a:r>
              <a:rPr lang="zh-CN" altLang="en-US" dirty="0"/>
              <a:t>实际上是每次询问中心位于（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），对角线长</a:t>
            </a:r>
            <a:r>
              <a:rPr lang="en-US" altLang="zh-CN" dirty="0"/>
              <a:t>2d</a:t>
            </a:r>
            <a:r>
              <a:rPr lang="zh-CN" altLang="en-US" dirty="0"/>
              <a:t>，倾角为</a:t>
            </a:r>
            <a:r>
              <a:rPr lang="en-US" altLang="zh-CN" dirty="0"/>
              <a:t>45</a:t>
            </a:r>
            <a:r>
              <a:rPr lang="zh-CN" altLang="en-US" dirty="0"/>
              <a:t>度的斜正方形内的点权和</a:t>
            </a:r>
          </a:p>
          <a:p>
            <a:r>
              <a:rPr lang="zh-CN" altLang="en-US" dirty="0"/>
              <a:t>像这样：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4F982D7-DD1C-4FEF-8679-2F20F4FFF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420" y="2319091"/>
            <a:ext cx="7186283" cy="4412362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B6BC5A-F72C-4D29-A26E-F8BA30BB5518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Rover Loves FF14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B937BFD-EE8D-4B02-8602-E880932BE841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87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D9AAB-D69E-4940-9547-39A34B15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8" y="1318857"/>
            <a:ext cx="10515600" cy="1325563"/>
          </a:xfrm>
        </p:spPr>
        <p:txBody>
          <a:bodyPr/>
          <a:lstStyle/>
          <a:p>
            <a:r>
              <a:rPr lang="zh-CN" altLang="en-US" dirty="0"/>
              <a:t>一点点前置小知识：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57F437-EF43-46BB-8B08-78F1FCADE1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8138" y="2683371"/>
            <a:ext cx="954667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前缀和：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考虑这样一个问题：给你一个数组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次询问，每次询问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[L,R]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这一区间内所有数的和，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（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）回答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lnSpc>
                <a:spcPct val="100000"/>
              </a:lnSpc>
              <a:buNone/>
            </a:pP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预处理一个数组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f[</a:t>
            </a:r>
            <a:r>
              <a:rPr kumimoji="0" lang="en-US" altLang="zh-CN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]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表示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a[1]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到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a[</a:t>
            </a:r>
            <a:r>
              <a:rPr kumimoji="0" lang="en-US" altLang="zh-CN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]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所有数的和，那么询问的答案实际就是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f[R]-f[L-1]</a:t>
            </a:r>
          </a:p>
          <a:p>
            <a:pPr marL="0" lvl="0" indent="0">
              <a:lnSpc>
                <a:spcPct val="100000"/>
              </a:lnSpc>
              <a:buNone/>
            </a:pP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E961F3-7E75-4689-870C-ADC5138BC454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Rover Loves FF14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377B51D-7600-4A8E-810D-64D09CE9BD96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89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D9AAB-D69E-4940-9547-39A34B15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958" y="1289360"/>
            <a:ext cx="10515600" cy="1325563"/>
          </a:xfrm>
        </p:spPr>
        <p:txBody>
          <a:bodyPr/>
          <a:lstStyle/>
          <a:p>
            <a:r>
              <a:rPr lang="zh-CN" altLang="en-US" dirty="0"/>
              <a:t>一点点前置小知识：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57F437-EF43-46BB-8B08-78F1FCADE1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55958" y="2407652"/>
            <a:ext cx="954667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考虑把这个东西扩展到二维：给定一个网格图，每个格点有个权值，询问网格图上任意一个矩形区域的点权和，同样也是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（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）回答</a:t>
            </a:r>
          </a:p>
          <a:p>
            <a:pPr marL="0" lvl="0" indent="0">
              <a:lnSpc>
                <a:spcPct val="100000"/>
              </a:lnSpc>
              <a:buNone/>
            </a:pP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与一维的情形类似，我们可以以（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1,1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）为起点，预处理一个二维数组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f[</a:t>
            </a:r>
            <a:r>
              <a:rPr kumimoji="0" lang="en-US" altLang="zh-CN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][j]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表示左上角在（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1,1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），右下角在（</a:t>
            </a:r>
            <a:r>
              <a:rPr kumimoji="0" lang="en-US" altLang="zh-CN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）的矩形区域的和</a:t>
            </a:r>
          </a:p>
          <a:p>
            <a:pPr marL="0" lvl="0" indent="0">
              <a:lnSpc>
                <a:spcPct val="100000"/>
              </a:lnSpc>
              <a:buNone/>
            </a:pP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E961F3-7E75-4689-870C-ADC5138BC454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D. Rover Loves FF14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377B51D-7600-4A8E-810D-64D09CE9BD96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71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557F437-EF43-46BB-8B08-78F1FCADE1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7509" y="2302985"/>
            <a:ext cx="523617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zh-CN" altLang="en-US" sz="3200" dirty="0"/>
              <a:t>现在任意询问一个区域</a:t>
            </a:r>
            <a:r>
              <a:rPr lang="en-US" altLang="zh-CN" sz="3200" dirty="0"/>
              <a:t>(</a:t>
            </a:r>
            <a:r>
              <a:rPr lang="zh-CN" altLang="en-US" sz="3200" dirty="0"/>
              <a:t>比如图中橙色的那个矩形</a:t>
            </a:r>
            <a:r>
              <a:rPr lang="en-US" altLang="zh-CN" sz="3200" dirty="0"/>
              <a:t>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zh-CN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那么答案就是：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pt-BR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f[r4][c4]-f[r2][c2]-f[r3][c3]+f[r1][c1]</a:t>
            </a:r>
          </a:p>
          <a:p>
            <a:pPr marL="0" lvl="0" indent="0">
              <a:lnSpc>
                <a:spcPct val="100000"/>
              </a:lnSpc>
              <a:buNone/>
            </a:pP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E961F3-7E75-4689-870C-ADC5138BC454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D. Rover Loves FF14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377B51D-7600-4A8E-810D-64D09CE9BD96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72A2E457-08DB-4661-872C-3E549E4DE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995" y="1902150"/>
            <a:ext cx="6425247" cy="384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5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2049"/>
          <p:cNvSpPr>
            <a:spLocks noGrp="1" noChangeArrowheads="1"/>
          </p:cNvSpPr>
          <p:nvPr>
            <p:ph type="ctrTitle"/>
          </p:nvPr>
        </p:nvSpPr>
        <p:spPr>
          <a:xfrm>
            <a:off x="2209800" y="2315471"/>
            <a:ext cx="7772400" cy="2227057"/>
          </a:xfrm>
        </p:spPr>
        <p:txBody>
          <a:bodyPr anchor="ctr">
            <a:normAutofit/>
          </a:bodyPr>
          <a:lstStyle/>
          <a:p>
            <a:r>
              <a:rPr lang="en-US" altLang="zh-CN" sz="6600" dirty="0">
                <a:latin typeface="+mn-lt"/>
                <a:ea typeface="+mn-ea"/>
                <a:cs typeface="+mn-cs"/>
              </a:rPr>
              <a:t>A.</a:t>
            </a:r>
            <a:r>
              <a:rPr lang="zh-CN" altLang="en-US" sz="66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6600" dirty="0">
                <a:latin typeface="+mn-lt"/>
                <a:ea typeface="+mn-ea"/>
                <a:cs typeface="+mn-cs"/>
              </a:rPr>
              <a:t>A/virus</a:t>
            </a:r>
            <a:br>
              <a:rPr lang="en-US" altLang="zh-CN" sz="6600" dirty="0">
                <a:latin typeface="+mn-lt"/>
                <a:ea typeface="+mn-ea"/>
                <a:cs typeface="+mn-cs"/>
              </a:rPr>
            </a:br>
            <a:r>
              <a:rPr lang="en-US" altLang="zh-CN" sz="3600" dirty="0"/>
              <a:t>Lecture by </a:t>
            </a:r>
            <a:r>
              <a:rPr lang="zh-CN" altLang="en-US" sz="3600" dirty="0"/>
              <a:t>陈雨航</a:t>
            </a:r>
            <a:endParaRPr lang="zh-CN" altLang="en-US" sz="66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39192" y="5389113"/>
            <a:ext cx="394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First solved by </a:t>
            </a:r>
            <a:r>
              <a:rPr lang="zh-CN" altLang="en-US" sz="2400" dirty="0"/>
              <a:t>廖曙康 </a:t>
            </a:r>
            <a:r>
              <a:rPr lang="en-US" altLang="zh-CN" sz="2400" dirty="0"/>
              <a:t>0:1:29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22C2D-AA8D-4AA9-AE65-8DDABA3B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870"/>
            <a:ext cx="10515600" cy="1325563"/>
          </a:xfrm>
        </p:spPr>
        <p:txBody>
          <a:bodyPr/>
          <a:lstStyle/>
          <a:p>
            <a:r>
              <a:rPr lang="zh-CN" altLang="en-US" dirty="0"/>
              <a:t>题解：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2E789-8B43-4BDB-AC3E-ED95C21D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1370"/>
            <a:ext cx="10515600" cy="4351338"/>
          </a:xfrm>
        </p:spPr>
        <p:txBody>
          <a:bodyPr/>
          <a:lstStyle/>
          <a:p>
            <a:r>
              <a:rPr lang="zh-CN" altLang="en-US" dirty="0"/>
              <a:t>如果每次询问是个正着摆的正方形，那我们可以直接二维前缀和维护</a:t>
            </a:r>
            <a:endParaRPr lang="en-US" altLang="zh-CN" dirty="0"/>
          </a:p>
          <a:p>
            <a:r>
              <a:rPr lang="zh-CN" altLang="en-US" dirty="0"/>
              <a:t>斜着的咋办？我们可以把网格图也一起斜着摆！</a:t>
            </a:r>
            <a:endParaRPr lang="en-US" altLang="zh-CN" dirty="0"/>
          </a:p>
          <a:p>
            <a:r>
              <a:rPr lang="zh-CN" altLang="en-US" dirty="0"/>
              <a:t>事实上，我们可以构造一个与网格图中心重合的大正方形来恰好“框柱”原来的网格图，那么，在原图上询问的斜着的正方形就可以转化成新图中正着的正方形</a:t>
            </a:r>
            <a:endParaRPr lang="en-US" altLang="zh-CN" dirty="0"/>
          </a:p>
          <a:p>
            <a:r>
              <a:rPr lang="zh-CN" altLang="en-US" dirty="0"/>
              <a:t>在新构造的图上维护二维前缀和即可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占位符 4">
            <a:extLst>
              <a:ext uri="{FF2B5EF4-FFF2-40B4-BE49-F238E27FC236}">
                <a16:creationId xmlns:a16="http://schemas.microsoft.com/office/drawing/2014/main" id="{55597E58-8DE6-4FFE-9826-495F32750F58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Rover Loves FF14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C344D47-B2E3-4AA2-8B50-4FC40A16CED7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3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22A72-3EAF-4B24-8F42-32AFEF05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890" y="90533"/>
            <a:ext cx="6499030" cy="646513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FD22F-0FBB-41CA-8CC5-EFE377294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09" y="2682526"/>
            <a:ext cx="10515600" cy="4351338"/>
          </a:xfrm>
        </p:spPr>
        <p:txBody>
          <a:bodyPr/>
          <a:lstStyle/>
          <a:p>
            <a:r>
              <a:rPr lang="zh-CN" altLang="en-US" dirty="0"/>
              <a:t>构造的新图就是红色的正方形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n*</a:t>
            </a:r>
            <a:r>
              <a:rPr lang="en-US" altLang="zh-CN" dirty="0" err="1"/>
              <a:t>m+q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另外由于读入量较大，用</a:t>
            </a:r>
            <a:r>
              <a:rPr lang="en-US" altLang="zh-CN" dirty="0" err="1"/>
              <a:t>cin</a:t>
            </a:r>
            <a:r>
              <a:rPr lang="zh-CN" altLang="en-US" dirty="0"/>
              <a:t>可能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会</a:t>
            </a:r>
            <a:r>
              <a:rPr lang="en-US" altLang="zh-CN" dirty="0"/>
              <a:t>TLE</a:t>
            </a:r>
            <a:r>
              <a:rPr lang="zh-CN" altLang="en-US" dirty="0"/>
              <a:t>，建议使用题目给的快速读入</a:t>
            </a:r>
            <a:endParaRPr lang="en-US" altLang="zh-CN" dirty="0"/>
          </a:p>
        </p:txBody>
      </p:sp>
      <p:sp>
        <p:nvSpPr>
          <p:cNvPr id="4" name="文本占位符 4">
            <a:extLst>
              <a:ext uri="{FF2B5EF4-FFF2-40B4-BE49-F238E27FC236}">
                <a16:creationId xmlns:a16="http://schemas.microsoft.com/office/drawing/2014/main" id="{D3CD0AF5-F2C3-4B7B-BDD5-BB894F9AB993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Rover Loves FF14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BC0CFF3-55E5-4F1E-A602-2E2F232DE8A9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498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24413" y="5398541"/>
            <a:ext cx="41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First solved by </a:t>
            </a:r>
            <a:r>
              <a:rPr lang="zh-CN" altLang="en-US" sz="2400" dirty="0"/>
              <a:t>廖曙康 </a:t>
            </a:r>
            <a:r>
              <a:rPr lang="en-US" altLang="zh-CN" sz="2400" dirty="0"/>
              <a:t>0:38:17</a:t>
            </a:r>
            <a:endParaRPr lang="zh-CN" altLang="en-US" sz="2400" dirty="0"/>
          </a:p>
        </p:txBody>
      </p:sp>
      <p:sp>
        <p:nvSpPr>
          <p:cNvPr id="4" name="标题 2049">
            <a:extLst>
              <a:ext uri="{FF2B5EF4-FFF2-40B4-BE49-F238E27FC236}">
                <a16:creationId xmlns:a16="http://schemas.microsoft.com/office/drawing/2014/main" id="{4FE052C9-ACE9-43C1-9E9D-168A286B11C1}"/>
              </a:ext>
            </a:extLst>
          </p:cNvPr>
          <p:cNvSpPr txBox="1">
            <a:spLocks noChangeArrowheads="1"/>
          </p:cNvSpPr>
          <p:nvPr/>
        </p:nvSpPr>
        <p:spPr>
          <a:xfrm>
            <a:off x="1032387" y="2315471"/>
            <a:ext cx="10127226" cy="2227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>
                <a:latin typeface="+mn-lt"/>
                <a:ea typeface="+mn-ea"/>
                <a:cs typeface="+mn-cs"/>
              </a:rPr>
              <a:t>I. </a:t>
            </a:r>
            <a:r>
              <a:rPr lang="en-US" altLang="zh-CN" sz="6600" dirty="0" err="1">
                <a:latin typeface="+mn-lt"/>
                <a:ea typeface="+mn-ea"/>
                <a:cs typeface="+mn-cs"/>
              </a:rPr>
              <a:t>Rainw</a:t>
            </a:r>
            <a:r>
              <a:rPr lang="en-US" altLang="zh-CN" sz="6600" dirty="0">
                <a:latin typeface="+mn-lt"/>
                <a:ea typeface="+mn-ea"/>
                <a:cs typeface="+mn-cs"/>
              </a:rPr>
              <a:t> Likes Smiling</a:t>
            </a:r>
            <a:br>
              <a:rPr lang="en-US" altLang="zh-CN" sz="6600" dirty="0">
                <a:latin typeface="+mn-lt"/>
                <a:ea typeface="+mn-ea"/>
                <a:cs typeface="+mn-cs"/>
              </a:rPr>
            </a:br>
            <a:r>
              <a:rPr lang="en-US" altLang="zh-CN" sz="3600" dirty="0"/>
              <a:t>Lecture by </a:t>
            </a:r>
            <a:r>
              <a:rPr lang="zh-CN" altLang="en-US" sz="3600" dirty="0"/>
              <a:t>苏杰</a:t>
            </a:r>
            <a:endParaRPr lang="zh-CN" altLang="en-US" sz="66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881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22C2D-AA8D-4AA9-AE65-8DDABA3B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870"/>
            <a:ext cx="10515600" cy="1325563"/>
          </a:xfrm>
        </p:spPr>
        <p:txBody>
          <a:bodyPr/>
          <a:lstStyle/>
          <a:p>
            <a:r>
              <a:rPr lang="zh-CN" altLang="en-US" dirty="0"/>
              <a:t>题意：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32E789-8B43-4BDB-AC3E-ED95C21D36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61370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件物品，每一件物品的价值是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。问，最多能选择几件物品，使得它们价值之和是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的倍数。你需要对每一个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求答案。</a:t>
                </a:r>
                <a:r>
                  <a:rPr lang="en-US" altLang="zh-CN" dirty="0"/>
                  <a:t>(2&lt;=n&lt;=5000, 1&lt;=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&lt;=n-1)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32E789-8B43-4BDB-AC3E-ED95C21D36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61370"/>
                <a:ext cx="10515600" cy="4351338"/>
              </a:xfrm>
              <a:blipFill>
                <a:blip r:embed="rId2"/>
                <a:stretch>
                  <a:fillRect l="-1043" t="-2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4">
            <a:extLst>
              <a:ext uri="{FF2B5EF4-FFF2-40B4-BE49-F238E27FC236}">
                <a16:creationId xmlns:a16="http://schemas.microsoft.com/office/drawing/2014/main" id="{55597E58-8DE6-4FFE-9826-495F32750F58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I.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Rainw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Likes Smiling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C344D47-B2E3-4AA2-8B50-4FC40A16CED7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634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22C2D-AA8D-4AA9-AE65-8DDABA3B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870"/>
            <a:ext cx="10515600" cy="1325563"/>
          </a:xfrm>
        </p:spPr>
        <p:txBody>
          <a:bodyPr/>
          <a:lstStyle/>
          <a:p>
            <a:r>
              <a:rPr lang="zh-CN" altLang="en-US" dirty="0"/>
              <a:t>题解：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2E789-8B43-4BDB-AC3E-ED95C21D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1370"/>
            <a:ext cx="10515600" cy="4351338"/>
          </a:xfrm>
        </p:spPr>
        <p:txBody>
          <a:bodyPr/>
          <a:lstStyle/>
          <a:p>
            <a:r>
              <a:rPr lang="zh-CN" altLang="en-US" dirty="0"/>
              <a:t>前置知识：背包，</a:t>
            </a:r>
            <a:r>
              <a:rPr lang="en-US" altLang="zh-CN" dirty="0" err="1"/>
              <a:t>gcd</a:t>
            </a:r>
            <a:endParaRPr lang="en-US" altLang="zh-CN" dirty="0"/>
          </a:p>
          <a:p>
            <a:r>
              <a:rPr lang="zh-CN" altLang="en-US" dirty="0"/>
              <a:t>考虑到对于每个</a:t>
            </a:r>
            <a:r>
              <a:rPr lang="en-US" altLang="zh-CN" dirty="0"/>
              <a:t>t</a:t>
            </a:r>
            <a:r>
              <a:rPr lang="zh-CN" altLang="en-US" dirty="0"/>
              <a:t>，</a:t>
            </a:r>
            <a:r>
              <a:rPr lang="en-US" altLang="zh-CN" dirty="0"/>
              <a:t>t*</a:t>
            </a:r>
            <a:r>
              <a:rPr lang="en-US" altLang="zh-CN" dirty="0" err="1"/>
              <a:t>wi</a:t>
            </a:r>
            <a:r>
              <a:rPr lang="zh-CN" altLang="en-US" dirty="0"/>
              <a:t>的和要为</a:t>
            </a:r>
            <a:r>
              <a:rPr lang="en-US" altLang="zh-CN" dirty="0"/>
              <a:t>n</a:t>
            </a:r>
            <a:r>
              <a:rPr lang="zh-CN" altLang="en-US" dirty="0"/>
              <a:t>的倍数，相当于</a:t>
            </a:r>
            <a:r>
              <a:rPr lang="en-US" altLang="zh-CN" dirty="0" err="1"/>
              <a:t>gcd</a:t>
            </a:r>
            <a:r>
              <a:rPr lang="en-US" altLang="zh-CN" dirty="0"/>
              <a:t>(n</a:t>
            </a:r>
            <a:r>
              <a:rPr lang="zh-CN" altLang="en-US" dirty="0"/>
              <a:t>，</a:t>
            </a:r>
            <a:r>
              <a:rPr lang="en-US" altLang="zh-CN" dirty="0"/>
              <a:t>t)*</a:t>
            </a:r>
            <a:r>
              <a:rPr lang="en-US" altLang="zh-CN" dirty="0" err="1"/>
              <a:t>wi</a:t>
            </a:r>
            <a:r>
              <a:rPr lang="zh-CN" altLang="en-US" dirty="0"/>
              <a:t>的和要</a:t>
            </a:r>
            <a:r>
              <a:rPr lang="en-US" altLang="zh-CN" dirty="0"/>
              <a:t>%</a:t>
            </a:r>
            <a:r>
              <a:rPr lang="zh-CN" altLang="en-US" dirty="0"/>
              <a:t>模</a:t>
            </a:r>
            <a:r>
              <a:rPr lang="en-US" altLang="zh-CN" dirty="0"/>
              <a:t>n</a:t>
            </a:r>
            <a:r>
              <a:rPr lang="zh-CN" altLang="en-US" dirty="0"/>
              <a:t>等于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n^2</a:t>
            </a:r>
            <a:r>
              <a:rPr lang="zh-CN" altLang="en-US" dirty="0"/>
              <a:t>预处理动态规划背包，</a:t>
            </a:r>
            <a:r>
              <a:rPr lang="en-US" altLang="zh-CN" dirty="0"/>
              <a:t>fi</a:t>
            </a:r>
            <a:r>
              <a:rPr lang="zh-CN" altLang="en-US" dirty="0"/>
              <a:t>表示和模</a:t>
            </a:r>
            <a:r>
              <a:rPr lang="en-US" altLang="zh-CN" dirty="0"/>
              <a:t>n</a:t>
            </a:r>
            <a:r>
              <a:rPr lang="zh-CN" altLang="en-US" dirty="0"/>
              <a:t>为</a:t>
            </a:r>
            <a:r>
              <a:rPr lang="en-US" altLang="zh-CN" dirty="0" err="1"/>
              <a:t>i</a:t>
            </a:r>
            <a:r>
              <a:rPr lang="zh-CN" altLang="en-US" dirty="0"/>
              <a:t>的最多物品数量，枚举</a:t>
            </a:r>
            <a:r>
              <a:rPr lang="en-US" altLang="zh-CN" dirty="0"/>
              <a:t>t</a:t>
            </a:r>
            <a:r>
              <a:rPr lang="zh-CN" altLang="en-US" dirty="0"/>
              <a:t>，然后从</a:t>
            </a:r>
            <a:r>
              <a:rPr lang="en-US" altLang="zh-CN" dirty="0" err="1"/>
              <a:t>gcd</a:t>
            </a:r>
            <a:r>
              <a:rPr lang="en-US" altLang="zh-CN" dirty="0"/>
              <a:t>(n</a:t>
            </a:r>
            <a:r>
              <a:rPr lang="zh-CN" altLang="en-US" dirty="0"/>
              <a:t>，</a:t>
            </a:r>
            <a:r>
              <a:rPr lang="en-US" altLang="zh-CN" dirty="0"/>
              <a:t>t)</a:t>
            </a:r>
            <a:r>
              <a:rPr lang="zh-CN" altLang="en-US" dirty="0"/>
              <a:t>的倍数</a:t>
            </a:r>
            <a:r>
              <a:rPr lang="en-US" altLang="zh-CN" dirty="0"/>
              <a:t>x</a:t>
            </a:r>
            <a:r>
              <a:rPr lang="zh-CN" altLang="en-US" dirty="0"/>
              <a:t>中取</a:t>
            </a:r>
            <a:r>
              <a:rPr lang="en-US" altLang="zh-CN" dirty="0" err="1"/>
              <a:t>fx</a:t>
            </a:r>
            <a:r>
              <a:rPr lang="zh-CN" altLang="en-US" dirty="0"/>
              <a:t>的最大值即可</a:t>
            </a:r>
          </a:p>
        </p:txBody>
      </p:sp>
      <p:sp>
        <p:nvSpPr>
          <p:cNvPr id="4" name="文本占位符 4">
            <a:extLst>
              <a:ext uri="{FF2B5EF4-FFF2-40B4-BE49-F238E27FC236}">
                <a16:creationId xmlns:a16="http://schemas.microsoft.com/office/drawing/2014/main" id="{55597E58-8DE6-4FFE-9826-495F32750F58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I.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Rainw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Likes Smiling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C344D47-B2E3-4AA2-8B50-4FC40A16CED7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24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049">
            <a:extLst>
              <a:ext uri="{FF2B5EF4-FFF2-40B4-BE49-F238E27FC236}">
                <a16:creationId xmlns:a16="http://schemas.microsoft.com/office/drawing/2014/main" id="{E39E18BA-1FD4-46AE-8574-6DC1448CFCCF}"/>
              </a:ext>
            </a:extLst>
          </p:cNvPr>
          <p:cNvSpPr txBox="1">
            <a:spLocks noChangeArrowheads="1"/>
          </p:cNvSpPr>
          <p:nvPr/>
        </p:nvSpPr>
        <p:spPr>
          <a:xfrm>
            <a:off x="1032387" y="2315471"/>
            <a:ext cx="10127226" cy="2227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>
                <a:latin typeface="+mn-lt"/>
                <a:ea typeface="+mn-ea"/>
                <a:cs typeface="+mn-cs"/>
              </a:rPr>
              <a:t>J. Rain_w Loves Skirt</a:t>
            </a:r>
            <a:br>
              <a:rPr lang="en-US" altLang="zh-CN" sz="6600" dirty="0">
                <a:latin typeface="+mn-lt"/>
                <a:ea typeface="+mn-ea"/>
                <a:cs typeface="+mn-cs"/>
              </a:rPr>
            </a:br>
            <a:r>
              <a:rPr lang="en-US" altLang="zh-CN" sz="3600" dirty="0"/>
              <a:t>Lecture by </a:t>
            </a:r>
            <a:r>
              <a:rPr lang="zh-CN" altLang="en-US" sz="3600" dirty="0"/>
              <a:t>王文斌</a:t>
            </a:r>
            <a:endParaRPr lang="zh-CN" altLang="en-US" sz="66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741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22C2D-AA8D-4AA9-AE65-8DDABA3B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6614"/>
            <a:ext cx="10515600" cy="1325563"/>
          </a:xfrm>
        </p:spPr>
        <p:txBody>
          <a:bodyPr/>
          <a:lstStyle/>
          <a:p>
            <a:r>
              <a:rPr lang="zh-CN" altLang="en-US" dirty="0"/>
              <a:t>题意：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2E789-8B43-4BDB-AC3E-ED95C21D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711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题意：每次询问给出x，y，起始点需要在裙子商店少的店铺，切起始点到x裙子，y裙子所在树上的点集的树的直径端点的最大值要最小</a:t>
            </a:r>
          </a:p>
          <a:p>
            <a:r>
              <a:rPr lang="en-US" altLang="zh-CN" dirty="0"/>
              <a:t>2&lt;=n&lt;=50000, 1&lt;=q&lt;=50000.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4">
            <a:extLst>
              <a:ext uri="{FF2B5EF4-FFF2-40B4-BE49-F238E27FC236}">
                <a16:creationId xmlns:a16="http://schemas.microsoft.com/office/drawing/2014/main" id="{55597E58-8DE6-4FFE-9826-495F32750F58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J. Rain_w Loves Skirt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C344D47-B2E3-4AA2-8B50-4FC40A16CED7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546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22C2D-AA8D-4AA9-AE65-8DDABA3B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870"/>
            <a:ext cx="10515600" cy="1325563"/>
          </a:xfrm>
        </p:spPr>
        <p:txBody>
          <a:bodyPr/>
          <a:lstStyle/>
          <a:p>
            <a:r>
              <a:rPr lang="zh-CN" altLang="en-US" dirty="0"/>
              <a:t>题解：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32E789-8B43-4BDB-AC3E-ED95C21D36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07409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暴力：考虑一种暴力做法，假设x点的裙子店数量&gt;y，则只需要暴力枚举y的所有点即可求解，复杂度O(nq)</a:t>
                </a:r>
                <a:endParaRPr lang="en-US" altLang="zh-CN" dirty="0"/>
              </a:p>
              <a:p>
                <a:r>
                  <a:rPr lang="zh-CN" altLang="en-US" dirty="0"/>
                  <a:t>方法一：考虑到裙子店数量&gt;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en-US" dirty="0"/>
                  <a:t>的裙子不会超过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en-US" dirty="0"/>
                  <a:t>个，所以可以对该类裙子先暴力预处里，对x预处理是指，先跑出它到其他所有颜色的答案，该部分复杂度为O(n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en-US" dirty="0"/>
                  <a:t>)</a:t>
                </a:r>
              </a:p>
              <a:p>
                <a:r>
                  <a:rPr lang="zh-CN" altLang="en-US" dirty="0"/>
                  <a:t>那么对于询问，如果x的裙子数量大于根号n，就可以直接调用答案，否则用上述的暴力方法暴力求解，该部分复杂度为O(q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en-US" dirty="0"/>
                  <a:t>)。</a:t>
                </a:r>
              </a:p>
              <a:p>
                <a:endParaRPr lang="zh-CN" altLang="en-US" dirty="0"/>
              </a:p>
              <a:p>
                <a:r>
                  <a:rPr lang="zh-CN" altLang="en-US" dirty="0"/>
                  <a:t>方法二：对于每个询问，暴力遍历小的，然后记忆化即可，显然复杂度不会超过方法一的分析</a:t>
                </a: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32E789-8B43-4BDB-AC3E-ED95C21D36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07409"/>
                <a:ext cx="10515600" cy="4351338"/>
              </a:xfrm>
              <a:blipFill>
                <a:blip r:embed="rId2"/>
                <a:stretch>
                  <a:fillRect l="-1043" t="-3366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4">
            <a:extLst>
              <a:ext uri="{FF2B5EF4-FFF2-40B4-BE49-F238E27FC236}">
                <a16:creationId xmlns:a16="http://schemas.microsoft.com/office/drawing/2014/main" id="{55597E58-8DE6-4FFE-9826-495F32750F58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J. Rain_w Loves Skirt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C344D47-B2E3-4AA2-8B50-4FC40A16CED7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9073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049">
            <a:extLst>
              <a:ext uri="{FF2B5EF4-FFF2-40B4-BE49-F238E27FC236}">
                <a16:creationId xmlns:a16="http://schemas.microsoft.com/office/drawing/2014/main" id="{DE8F56C1-024C-4CFB-8B78-9F977B0E3BD1}"/>
              </a:ext>
            </a:extLst>
          </p:cNvPr>
          <p:cNvSpPr txBox="1">
            <a:spLocks noChangeArrowheads="1"/>
          </p:cNvSpPr>
          <p:nvPr/>
        </p:nvSpPr>
        <p:spPr>
          <a:xfrm>
            <a:off x="1032387" y="2315471"/>
            <a:ext cx="10127226" cy="2227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>
                <a:latin typeface="+mn-lt"/>
                <a:ea typeface="+mn-ea"/>
                <a:cs typeface="+mn-cs"/>
              </a:rPr>
              <a:t>K.</a:t>
            </a:r>
            <a:r>
              <a:rPr lang="zh-CN" altLang="en-US" sz="66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6600" dirty="0">
                <a:latin typeface="+mn-lt"/>
                <a:ea typeface="+mn-ea"/>
                <a:cs typeface="+mn-cs"/>
              </a:rPr>
              <a:t>Zby2001</a:t>
            </a:r>
            <a:br>
              <a:rPr lang="en-US" altLang="zh-CN" sz="6600" dirty="0">
                <a:latin typeface="+mn-lt"/>
                <a:ea typeface="+mn-ea"/>
                <a:cs typeface="+mn-cs"/>
              </a:rPr>
            </a:br>
            <a:r>
              <a:rPr lang="en-US" altLang="zh-CN" sz="3600" dirty="0"/>
              <a:t>Lecture by </a:t>
            </a:r>
            <a:r>
              <a:rPr lang="zh-CN" altLang="en-US" sz="3600" dirty="0"/>
              <a:t>苏杰</a:t>
            </a:r>
            <a:endParaRPr lang="zh-CN" altLang="en-US" sz="66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2794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22C2D-AA8D-4AA9-AE65-8DDABA3B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870"/>
            <a:ext cx="10515600" cy="1325563"/>
          </a:xfrm>
        </p:spPr>
        <p:txBody>
          <a:bodyPr/>
          <a:lstStyle/>
          <a:p>
            <a:r>
              <a:rPr lang="zh-CN" altLang="en-US" dirty="0"/>
              <a:t>题意：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32E789-8B43-4BDB-AC3E-ED95C21D36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61370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给一个长度为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的排列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（排列的意思是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的每个数在数组中出现且仅出现一次） 。每次可以执行以下两个操作中的一个：</a:t>
                </a:r>
                <a:endParaRPr lang="en-US" altLang="zh-CN" dirty="0"/>
              </a:p>
              <a:p>
                <a:r>
                  <a:rPr lang="en-US" altLang="zh-CN" dirty="0"/>
                  <a:t>(1) </a:t>
                </a:r>
                <a:r>
                  <a:rPr lang="zh-CN" altLang="en-US" dirty="0"/>
                  <a:t>让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中所有的元素</a:t>
                </a:r>
                <a:r>
                  <a:rPr lang="en-US" altLang="zh-CN" dirty="0"/>
                  <a:t>+1</a:t>
                </a:r>
              </a:p>
              <a:p>
                <a:r>
                  <a:rPr lang="en-US" altLang="zh-CN" dirty="0"/>
                  <a:t>(2) </a:t>
                </a:r>
                <a:r>
                  <a:rPr lang="zh-CN" altLang="en-US" dirty="0"/>
                  <a:t>修改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为一个新数组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问，操作任意多次，能得到多少个不同的数组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32E789-8B43-4BDB-AC3E-ED95C21D36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61370"/>
                <a:ext cx="10515600" cy="4351338"/>
              </a:xfrm>
              <a:blipFill>
                <a:blip r:embed="rId2"/>
                <a:stretch>
                  <a:fillRect l="-1043" t="-2665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4">
            <a:extLst>
              <a:ext uri="{FF2B5EF4-FFF2-40B4-BE49-F238E27FC236}">
                <a16:creationId xmlns:a16="http://schemas.microsoft.com/office/drawing/2014/main" id="{55597E58-8DE6-4FFE-9826-495F32750F58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K. Zby2001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C344D47-B2E3-4AA2-8B50-4FC40A16CED7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5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>
            <a:extLst>
              <a:ext uri="{FF2B5EF4-FFF2-40B4-BE49-F238E27FC236}">
                <a16:creationId xmlns:a16="http://schemas.microsoft.com/office/drawing/2014/main" id="{2B82B701-51A1-4DB9-8DB1-C85BA04AF1DC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A/virus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1DEDD7C-909F-4B34-8F2A-63D59E07BD85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5545057-2AE8-45C3-87C9-B5CB0080B1A0}"/>
                  </a:ext>
                </a:extLst>
              </p:cNvPr>
              <p:cNvSpPr txBox="1"/>
              <p:nvPr/>
            </p:nvSpPr>
            <p:spPr>
              <a:xfrm>
                <a:off x="1908620" y="1905506"/>
                <a:ext cx="8374760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每一个结点的发病值来自于其上方和其左上方发病值的和，因此可以分析得出，它本质是杨辉三角形，如下所示：</a:t>
                </a:r>
              </a:p>
              <a:p>
                <a:r>
                  <a:rPr lang="en-US" altLang="zh-CN" sz="2400" dirty="0"/>
                  <a:t>1 </a:t>
                </a:r>
              </a:p>
              <a:p>
                <a:r>
                  <a:rPr lang="en-US" altLang="zh-CN" sz="2400" dirty="0"/>
                  <a:t>1 1</a:t>
                </a:r>
              </a:p>
              <a:p>
                <a:r>
                  <a:rPr lang="en-US" altLang="zh-CN" sz="2400" dirty="0"/>
                  <a:t>1 2 1</a:t>
                </a:r>
              </a:p>
              <a:p>
                <a:r>
                  <a:rPr lang="en-US" altLang="zh-CN" sz="2400" dirty="0"/>
                  <a:t>1 3 3 1</a:t>
                </a:r>
              </a:p>
              <a:p>
                <a:r>
                  <a:rPr lang="en-US" altLang="zh-CN" sz="2400" dirty="0"/>
                  <a:t>1 4 6 4 1</a:t>
                </a:r>
              </a:p>
              <a:p>
                <a:r>
                  <a:rPr lang="zh-CN" altLang="en-US" sz="2400" dirty="0"/>
                  <a:t>我们要求的就是杨辉三角形中前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层的和。因此答案是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5545057-2AE8-45C3-87C9-B5CB0080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620" y="1905506"/>
                <a:ext cx="8374760" cy="3046988"/>
              </a:xfrm>
              <a:prstGeom prst="rect">
                <a:avLst/>
              </a:prstGeom>
              <a:blipFill>
                <a:blip r:embed="rId2"/>
                <a:stretch>
                  <a:fillRect l="-1092" t="-1403" b="-4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6268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22C2D-AA8D-4AA9-AE65-8DDABA3B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870"/>
            <a:ext cx="10515600" cy="1325563"/>
          </a:xfrm>
        </p:spPr>
        <p:txBody>
          <a:bodyPr/>
          <a:lstStyle/>
          <a:p>
            <a:r>
              <a:rPr lang="zh-CN" altLang="en-US" dirty="0"/>
              <a:t>题解：</a:t>
            </a:r>
          </a:p>
        </p:txBody>
      </p:sp>
      <p:sp>
        <p:nvSpPr>
          <p:cNvPr id="4" name="文本占位符 4">
            <a:extLst>
              <a:ext uri="{FF2B5EF4-FFF2-40B4-BE49-F238E27FC236}">
                <a16:creationId xmlns:a16="http://schemas.microsoft.com/office/drawing/2014/main" id="{55597E58-8DE6-4FFE-9826-495F32750F58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K. Zby2001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C344D47-B2E3-4AA2-8B50-4FC40A16CED7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77F638D-3D3C-464F-B8B2-81F15483B862}"/>
              </a:ext>
            </a:extLst>
          </p:cNvPr>
          <p:cNvSpPr txBox="1"/>
          <p:nvPr/>
        </p:nvSpPr>
        <p:spPr>
          <a:xfrm>
            <a:off x="1592825" y="23875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思考角度</a:t>
            </a:r>
            <a:r>
              <a:rPr lang="en-US" altLang="zh-CN" dirty="0"/>
              <a:t>1</a:t>
            </a:r>
            <a:r>
              <a:rPr lang="zh-CN" altLang="en-US" dirty="0"/>
              <a:t>：群论置换群知识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D38964-88D6-40A2-9811-B69932D02F05}"/>
              </a:ext>
            </a:extLst>
          </p:cNvPr>
          <p:cNvSpPr txBox="1"/>
          <p:nvPr/>
        </p:nvSpPr>
        <p:spPr>
          <a:xfrm>
            <a:off x="1592825" y="28737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思考角度</a:t>
            </a:r>
            <a:r>
              <a:rPr lang="en-US" altLang="zh-CN" dirty="0"/>
              <a:t>2</a:t>
            </a:r>
            <a:r>
              <a:rPr lang="zh-CN" altLang="en-US" dirty="0"/>
              <a:t>：从二元组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pi]</a:t>
            </a:r>
            <a:r>
              <a:rPr lang="zh-CN" altLang="en-US" dirty="0"/>
              <a:t>考虑，</a:t>
            </a:r>
            <a:r>
              <a:rPr lang="en-US" altLang="zh-CN" dirty="0"/>
              <a:t>2</a:t>
            </a:r>
            <a:r>
              <a:rPr lang="zh-CN" altLang="en-US" dirty="0"/>
              <a:t>操作是交换变成</a:t>
            </a:r>
            <a:r>
              <a:rPr lang="en-US" altLang="zh-CN" dirty="0"/>
              <a:t>[pi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31875D-B0AB-4ECD-8477-E6DAC45B40D3}"/>
              </a:ext>
            </a:extLst>
          </p:cNvPr>
          <p:cNvSpPr txBox="1"/>
          <p:nvPr/>
        </p:nvSpPr>
        <p:spPr>
          <a:xfrm>
            <a:off x="1592825" y="33598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思考角度</a:t>
            </a:r>
            <a:r>
              <a:rPr lang="en-US" altLang="zh-CN" dirty="0"/>
              <a:t>3</a:t>
            </a:r>
            <a:r>
              <a:rPr lang="zh-CN" altLang="en-US" dirty="0"/>
              <a:t>：从矩阵考虑，</a:t>
            </a:r>
            <a:r>
              <a:rPr lang="en-US" altLang="zh-CN" dirty="0"/>
              <a:t>2</a:t>
            </a:r>
            <a:r>
              <a:rPr lang="zh-CN" altLang="en-US" dirty="0"/>
              <a:t>操作是变成置换矩阵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7D7DA9-FB5A-4F49-9693-C666B08172AF}"/>
              </a:ext>
            </a:extLst>
          </p:cNvPr>
          <p:cNvSpPr txBox="1"/>
          <p:nvPr/>
        </p:nvSpPr>
        <p:spPr>
          <a:xfrm>
            <a:off x="1592825" y="38459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思考角度</a:t>
            </a:r>
            <a:r>
              <a:rPr lang="en-US" altLang="zh-CN" dirty="0"/>
              <a:t>4</a:t>
            </a:r>
            <a:r>
              <a:rPr lang="zh-CN" altLang="en-US" dirty="0"/>
              <a:t>：自己手推单个元素的位置变化</a:t>
            </a:r>
            <a:r>
              <a:rPr lang="en-US" altLang="zh-CN" dirty="0"/>
              <a:t>(</a:t>
            </a:r>
            <a:r>
              <a:rPr lang="zh-CN" altLang="en-US" dirty="0"/>
              <a:t>简单</a:t>
            </a:r>
            <a:r>
              <a:rPr lang="en-US" altLang="zh-CN" dirty="0" err="1"/>
              <a:t>yy</a:t>
            </a:r>
            <a:r>
              <a:rPr lang="zh-CN" altLang="en-US" dirty="0"/>
              <a:t>一下</a:t>
            </a:r>
            <a:r>
              <a:rPr lang="en-US" altLang="zh-CN" dirty="0"/>
              <a:t>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EF3A1ED-8879-4DDD-B26C-6D234EDA8DCF}"/>
              </a:ext>
            </a:extLst>
          </p:cNvPr>
          <p:cNvSpPr txBox="1"/>
          <p:nvPr/>
        </p:nvSpPr>
        <p:spPr>
          <a:xfrm>
            <a:off x="1592824" y="4332069"/>
            <a:ext cx="8082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然后可以发现，对于操作</a:t>
            </a:r>
            <a:r>
              <a:rPr lang="en-US" altLang="zh-CN" dirty="0"/>
              <a:t>2-&gt;</a:t>
            </a:r>
            <a:r>
              <a:rPr lang="zh-CN" altLang="en-US" dirty="0"/>
              <a:t>操作</a:t>
            </a:r>
            <a:r>
              <a:rPr lang="en-US" altLang="zh-CN" dirty="0"/>
              <a:t>1-&gt;</a:t>
            </a:r>
            <a:r>
              <a:rPr lang="zh-CN" altLang="en-US" dirty="0"/>
              <a:t>操作</a:t>
            </a:r>
            <a:r>
              <a:rPr lang="en-US" altLang="zh-CN" dirty="0"/>
              <a:t>2</a:t>
            </a:r>
            <a:r>
              <a:rPr lang="zh-CN" altLang="en-US" dirty="0"/>
              <a:t>来说，相当于排列平移一次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EFBBCC-13FA-42C8-B346-0412822D5EAB}"/>
              </a:ext>
            </a:extLst>
          </p:cNvPr>
          <p:cNvSpPr txBox="1"/>
          <p:nvPr/>
        </p:nvSpPr>
        <p:spPr>
          <a:xfrm>
            <a:off x="1592824" y="4818190"/>
            <a:ext cx="9625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解法</a:t>
            </a:r>
            <a:r>
              <a:rPr lang="en-US" altLang="zh-CN" dirty="0"/>
              <a:t>1</a:t>
            </a:r>
            <a:r>
              <a:rPr lang="zh-CN" altLang="en-US" dirty="0"/>
              <a:t>：对于每次平移，求当前下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次操作的排列，分别求其</a:t>
            </a:r>
            <a:r>
              <a:rPr lang="en-US" altLang="zh-CN" dirty="0"/>
              <a:t>hash</a:t>
            </a:r>
            <a:r>
              <a:rPr lang="zh-CN" altLang="en-US" dirty="0"/>
              <a:t>值去重</a:t>
            </a:r>
            <a:r>
              <a:rPr lang="en-US" altLang="zh-CN" dirty="0"/>
              <a:t>O(n^3log)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AB5213-3E28-4F1D-96ED-186FE6A1AAF9}"/>
              </a:ext>
            </a:extLst>
          </p:cNvPr>
          <p:cNvSpPr txBox="1"/>
          <p:nvPr/>
        </p:nvSpPr>
        <p:spPr>
          <a:xfrm>
            <a:off x="1592824" y="5304311"/>
            <a:ext cx="9104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解法</a:t>
            </a:r>
            <a:r>
              <a:rPr lang="en-US" altLang="zh-CN" dirty="0"/>
              <a:t>2</a:t>
            </a:r>
            <a:r>
              <a:rPr lang="zh-CN" altLang="en-US" dirty="0"/>
              <a:t>：考虑对于平移操作，</a:t>
            </a:r>
            <a:r>
              <a:rPr lang="en-US" altLang="zh-CN" dirty="0"/>
              <a:t>hash</a:t>
            </a:r>
            <a:r>
              <a:rPr lang="zh-CN" altLang="en-US" dirty="0"/>
              <a:t>的值的变化可以</a:t>
            </a:r>
            <a:r>
              <a:rPr lang="en-US" altLang="zh-CN" dirty="0"/>
              <a:t>O1</a:t>
            </a:r>
            <a:r>
              <a:rPr lang="zh-CN" altLang="en-US" dirty="0"/>
              <a:t>求，优化为</a:t>
            </a:r>
            <a:r>
              <a:rPr lang="en-US" altLang="zh-CN" dirty="0"/>
              <a:t>O(n^2log)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40B8ED2-65E1-442A-9E88-E72FD5E247C3}"/>
              </a:ext>
            </a:extLst>
          </p:cNvPr>
          <p:cNvSpPr txBox="1"/>
          <p:nvPr/>
        </p:nvSpPr>
        <p:spPr>
          <a:xfrm>
            <a:off x="1592824" y="5790432"/>
            <a:ext cx="9379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解法</a:t>
            </a:r>
            <a:r>
              <a:rPr lang="en-US" altLang="zh-CN" dirty="0"/>
              <a:t>3</a:t>
            </a:r>
            <a:r>
              <a:rPr lang="zh-CN" altLang="en-US" dirty="0"/>
              <a:t>：维护模n意义下的差分数组，操作1，数组无变化，操作2，数组平移一次，答案就是本质上有多少个差分数组*n，所以可以对差分数组用kmp求循环节</a:t>
            </a:r>
          </a:p>
        </p:txBody>
      </p:sp>
    </p:spTree>
    <p:extLst>
      <p:ext uri="{BB962C8B-B14F-4D97-AF65-F5344CB8AC3E}">
        <p14:creationId xmlns:p14="http://schemas.microsoft.com/office/powerpoint/2010/main" val="163287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01485" y="5398540"/>
            <a:ext cx="4112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First solved by </a:t>
            </a:r>
            <a:r>
              <a:rPr lang="zh-CN" altLang="en-US" sz="2400" dirty="0"/>
              <a:t>聂枫林 </a:t>
            </a:r>
            <a:r>
              <a:rPr lang="en-US" altLang="zh-CN" sz="2400" dirty="0"/>
              <a:t>0:7:25 </a:t>
            </a:r>
            <a:endParaRPr lang="zh-CN" altLang="en-US" sz="2400" dirty="0"/>
          </a:p>
        </p:txBody>
      </p:sp>
      <p:sp>
        <p:nvSpPr>
          <p:cNvPr id="4" name="标题 2049">
            <a:extLst>
              <a:ext uri="{FF2B5EF4-FFF2-40B4-BE49-F238E27FC236}">
                <a16:creationId xmlns:a16="http://schemas.microsoft.com/office/drawing/2014/main" id="{5345A28D-8FEA-4B2E-918C-D4C0A1B66BB0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2315471"/>
            <a:ext cx="7772400" cy="2227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>
                <a:latin typeface="+mn-lt"/>
                <a:ea typeface="+mn-ea"/>
                <a:cs typeface="+mn-cs"/>
              </a:rPr>
              <a:t>C.</a:t>
            </a:r>
            <a:r>
              <a:rPr lang="zh-CN" altLang="en-US" sz="66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6600" dirty="0">
                <a:latin typeface="+mn-lt"/>
                <a:ea typeface="+mn-ea"/>
                <a:cs typeface="+mn-cs"/>
              </a:rPr>
              <a:t>Rain_w and Lines</a:t>
            </a:r>
            <a:br>
              <a:rPr lang="en-US" altLang="zh-CN" sz="6600" dirty="0">
                <a:latin typeface="+mn-lt"/>
                <a:ea typeface="+mn-ea"/>
                <a:cs typeface="+mn-cs"/>
              </a:rPr>
            </a:br>
            <a:r>
              <a:rPr lang="en-US" altLang="zh-CN" sz="3600" dirty="0"/>
              <a:t>Lecture by </a:t>
            </a:r>
            <a:r>
              <a:rPr lang="zh-CN" altLang="en-US" sz="3600" dirty="0"/>
              <a:t>范则鸣</a:t>
            </a:r>
            <a:endParaRPr lang="zh-CN" altLang="en-US" sz="66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09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>
            <a:extLst>
              <a:ext uri="{FF2B5EF4-FFF2-40B4-BE49-F238E27FC236}">
                <a16:creationId xmlns:a16="http://schemas.microsoft.com/office/drawing/2014/main" id="{2B82B701-51A1-4DB9-8DB1-C85BA04AF1DC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Rain_w and Lines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1DEDD7C-909F-4B34-8F2A-63D59E07BD85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C497BD97-F596-45B7-B141-504D5F91E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2499279"/>
            <a:ext cx="9815411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90400" y="5436247"/>
            <a:ext cx="41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First solved by </a:t>
            </a:r>
            <a:r>
              <a:rPr lang="zh-CN" altLang="en-US" sz="2400" dirty="0"/>
              <a:t>廖曙康 </a:t>
            </a:r>
            <a:r>
              <a:rPr lang="en-US" altLang="zh-CN" sz="2400" dirty="0"/>
              <a:t>0:51:15</a:t>
            </a:r>
            <a:endParaRPr lang="zh-CN" altLang="en-US" sz="2400" dirty="0"/>
          </a:p>
        </p:txBody>
      </p:sp>
      <p:sp>
        <p:nvSpPr>
          <p:cNvPr id="5" name="标题 2049">
            <a:extLst>
              <a:ext uri="{FF2B5EF4-FFF2-40B4-BE49-F238E27FC236}">
                <a16:creationId xmlns:a16="http://schemas.microsoft.com/office/drawing/2014/main" id="{B62764EC-2A2B-41C1-A9BD-E76CB3853FF3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2315471"/>
            <a:ext cx="7772400" cy="2227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>
                <a:latin typeface="+mn-lt"/>
                <a:ea typeface="+mn-ea"/>
                <a:cs typeface="+mn-cs"/>
              </a:rPr>
              <a:t>H.</a:t>
            </a:r>
            <a:r>
              <a:rPr lang="zh-CN" altLang="en-US" sz="66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6600" dirty="0">
                <a:latin typeface="+mn-lt"/>
                <a:ea typeface="+mn-ea"/>
                <a:cs typeface="+mn-cs"/>
              </a:rPr>
              <a:t>Odd Stones</a:t>
            </a:r>
            <a:br>
              <a:rPr lang="en-US" altLang="zh-CN" sz="6600" dirty="0">
                <a:latin typeface="+mn-lt"/>
                <a:ea typeface="+mn-ea"/>
                <a:cs typeface="+mn-cs"/>
              </a:rPr>
            </a:br>
            <a:r>
              <a:rPr lang="en-US" altLang="zh-CN" sz="3600" dirty="0"/>
              <a:t>Lecture by </a:t>
            </a:r>
            <a:r>
              <a:rPr lang="zh-CN" altLang="en-US" sz="3600" dirty="0"/>
              <a:t>张龙韬</a:t>
            </a:r>
            <a:endParaRPr lang="zh-CN" altLang="en-US" sz="66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96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>
            <a:extLst>
              <a:ext uri="{FF2B5EF4-FFF2-40B4-BE49-F238E27FC236}">
                <a16:creationId xmlns:a16="http://schemas.microsoft.com/office/drawing/2014/main" id="{2B82B701-51A1-4DB9-8DB1-C85BA04AF1DC}"/>
              </a:ext>
            </a:extLst>
          </p:cNvPr>
          <p:cNvSpPr txBox="1">
            <a:spLocks/>
          </p:cNvSpPr>
          <p:nvPr/>
        </p:nvSpPr>
        <p:spPr>
          <a:xfrm>
            <a:off x="437509" y="385501"/>
            <a:ext cx="10515600" cy="5757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H. Odd Stones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1DEDD7C-909F-4B34-8F2A-63D59E07BD85}"/>
              </a:ext>
            </a:extLst>
          </p:cNvPr>
          <p:cNvCxnSpPr>
            <a:cxnSpLocks/>
          </p:cNvCxnSpPr>
          <p:nvPr/>
        </p:nvCxnSpPr>
        <p:spPr>
          <a:xfrm>
            <a:off x="0" y="1084080"/>
            <a:ext cx="4421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38EFBEE-FAE0-45D5-B36B-7297D434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756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题意：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55BE1D5-9B70-4AEC-85F1-422BBB6FFB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06662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A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每人每次只能选取一堆石子拿奇数个，不能拿的输，问最后谁获胜？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题意中提到了最优策略，显然怎么拿结果都是确定的，所以任何策略都是最优策略，或者说，没有最优策略。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数据范围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nary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55BE1D5-9B70-4AEC-85F1-422BBB6FF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06662"/>
                <a:ext cx="10515600" cy="4351338"/>
              </a:xfrm>
              <a:blipFill>
                <a:blip r:embed="rId2"/>
                <a:stretch>
                  <a:fillRect l="-2319" t="-182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83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2438</Words>
  <Application>Microsoft Office PowerPoint</Application>
  <PresentationFormat>宽屏</PresentationFormat>
  <Paragraphs>207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等线</vt:lpstr>
      <vt:lpstr>等线 Light</vt:lpstr>
      <vt:lpstr>微软雅黑</vt:lpstr>
      <vt:lpstr>Arial</vt:lpstr>
      <vt:lpstr>Cambria Math</vt:lpstr>
      <vt:lpstr>Office 主题​​</vt:lpstr>
      <vt:lpstr>2021年湖南大学新生杯题解</vt:lpstr>
      <vt:lpstr>PowerPoint 演示文稿</vt:lpstr>
      <vt:lpstr>PowerPoint 演示文稿</vt:lpstr>
      <vt:lpstr>A. A/virus Lecture by 陈雨航</vt:lpstr>
      <vt:lpstr>PowerPoint 演示文稿</vt:lpstr>
      <vt:lpstr>PowerPoint 演示文稿</vt:lpstr>
      <vt:lpstr>PowerPoint 演示文稿</vt:lpstr>
      <vt:lpstr>PowerPoint 演示文稿</vt:lpstr>
      <vt:lpstr>题意：</vt:lpstr>
      <vt:lpstr>思路1：</vt:lpstr>
      <vt:lpstr>思路1：</vt:lpstr>
      <vt:lpstr>思路1：</vt:lpstr>
      <vt:lpstr>思路2：</vt:lpstr>
      <vt:lpstr>思路2：核心代码</vt:lpstr>
      <vt:lpstr>后话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解题思路</vt:lpstr>
      <vt:lpstr>核心代码及解释</vt:lpstr>
      <vt:lpstr>其他解题思路</vt:lpstr>
      <vt:lpstr>PowerPoint 演示文稿</vt:lpstr>
      <vt:lpstr>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题意：</vt:lpstr>
      <vt:lpstr>PowerPoint 演示文稿</vt:lpstr>
      <vt:lpstr>一点点前置小知识：</vt:lpstr>
      <vt:lpstr>一点点前置小知识：</vt:lpstr>
      <vt:lpstr>PowerPoint 演示文稿</vt:lpstr>
      <vt:lpstr>题解：</vt:lpstr>
      <vt:lpstr>PowerPoint 演示文稿</vt:lpstr>
      <vt:lpstr>PowerPoint 演示文稿</vt:lpstr>
      <vt:lpstr>题意：</vt:lpstr>
      <vt:lpstr>题解：</vt:lpstr>
      <vt:lpstr>PowerPoint 演示文稿</vt:lpstr>
      <vt:lpstr>题意：</vt:lpstr>
      <vt:lpstr>题解：</vt:lpstr>
      <vt:lpstr>PowerPoint 演示文稿</vt:lpstr>
      <vt:lpstr>题意：</vt:lpstr>
      <vt:lpstr>题解：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2021年新生杯题解</dc:title>
  <dc:creator>陈 航</dc:creator>
  <cp:lastModifiedBy>陈 航</cp:lastModifiedBy>
  <cp:revision>208</cp:revision>
  <dcterms:created xsi:type="dcterms:W3CDTF">2021-12-21T03:20:00Z</dcterms:created>
  <dcterms:modified xsi:type="dcterms:W3CDTF">2021-12-26T09:19:32Z</dcterms:modified>
</cp:coreProperties>
</file>