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4430" y="1369060"/>
            <a:ext cx="1404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                        </a:t>
            </a:r>
            <a:endParaRPr lang="en-US" altLang="zh-CN"/>
          </a:p>
          <a:p>
            <a:r>
              <a:rPr lang="en-US" altLang="zh-CN"/>
              <a:t>A1  A2  A3</a:t>
            </a:r>
            <a:endParaRPr lang="en-US" altLang="zh-CN"/>
          </a:p>
          <a:p>
            <a:r>
              <a:rPr lang="en-US" altLang="zh-CN"/>
              <a:t>2     1     1</a:t>
            </a:r>
            <a:endParaRPr lang="en-US" altLang="zh-CN"/>
          </a:p>
          <a:p>
            <a:r>
              <a:rPr lang="en-US" altLang="zh-CN"/>
              <a:t>1     2     2</a:t>
            </a:r>
            <a:endParaRPr lang="en-US" altLang="zh-CN"/>
          </a:p>
          <a:p>
            <a:r>
              <a:rPr lang="en-US" altLang="zh-CN"/>
              <a:t>2     2     2</a:t>
            </a:r>
            <a:endParaRPr lang="en-US" altLang="zh-CN"/>
          </a:p>
          <a:p>
            <a:r>
              <a:rPr lang="en-US" altLang="zh-CN"/>
              <a:t>2     1     2</a:t>
            </a:r>
            <a:endParaRPr lang="en-US" altLang="zh-CN"/>
          </a:p>
          <a:p>
            <a:r>
              <a:rPr lang="en-US" altLang="zh-CN"/>
              <a:t>1     2     3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6705" y="1369060"/>
            <a:ext cx="1404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59815" y="199390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59815" y="249936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59815" y="307721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397885" y="1520825"/>
            <a:ext cx="615315" cy="482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37330" y="657225"/>
            <a:ext cx="1591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self.label_prob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98290" y="1152525"/>
            <a:ext cx="1591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P(Y=</a:t>
            </a:r>
            <a:r>
              <a:rPr lang="en-US" altLang="zh-CN"/>
              <a:t>0</a:t>
            </a:r>
            <a:r>
              <a:rPr lang="zh-CN" altLang="en-US"/>
              <a:t>)</a:t>
            </a:r>
            <a:r>
              <a:rPr lang="en-US" altLang="zh-CN"/>
              <a:t> = 2 / 5</a:t>
            </a:r>
            <a:endParaRPr lang="en-US" altLang="zh-CN"/>
          </a:p>
          <a:p>
            <a:r>
              <a:rPr lang="zh-CN" altLang="en-US">
                <a:sym typeface="+mn-ea"/>
              </a:rPr>
              <a:t>P(Y=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= 3 / 5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30160" y="657225"/>
            <a:ext cx="2290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self.condition_prob</a:t>
            </a:r>
            <a:endParaRPr lang="zh-CN" altLang="en-US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6504940" y="1757680"/>
          <a:ext cx="5162550" cy="206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/>
                <a:gridCol w="1720850"/>
                <a:gridCol w="1720850"/>
              </a:tblGrid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0.5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0.5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0</a:t>
                      </a:r>
                      <a:endParaRPr lang="en-US" altLang="zh-CN"/>
                    </a:p>
                  </a:txBody>
                  <a:tcPr/>
                </a:tc>
              </a:tr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0.333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0.666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0.333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0.666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0.333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0.333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0.333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089140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62695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565130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636250" y="10388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355590" y="3333115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93765" y="21310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54725" y="3030855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806565" y="4265295"/>
            <a:ext cx="12033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P(A1</a:t>
            </a:r>
            <a:r>
              <a:rPr lang="en-US" altLang="zh-CN"/>
              <a:t> | Y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620760" y="4265295"/>
            <a:ext cx="1060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</a:t>
            </a:r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 | Y</a:t>
            </a:r>
            <a:r>
              <a:rPr lang="zh-CN" altLang="en-US"/>
              <a:t>)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292080" y="4265295"/>
            <a:ext cx="1060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</a:t>
            </a:r>
            <a:r>
              <a:rPr lang="zh-CN" altLang="en-US">
                <a:sym typeface="+mn-ea"/>
              </a:rPr>
              <a:t>A</a:t>
            </a:r>
            <a:r>
              <a:rPr lang="en-US" altLang="zh-CN">
                <a:sym typeface="+mn-ea"/>
              </a:rPr>
              <a:t>3</a:t>
            </a:r>
            <a:r>
              <a:rPr lang="en-US" altLang="zh-CN">
                <a:sym typeface="+mn-ea"/>
              </a:rPr>
              <a:t> | Y</a:t>
            </a:r>
            <a:r>
              <a:rPr lang="zh-CN" altLang="en-US"/>
              <a:t>)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7406640" y="3978275"/>
            <a:ext cx="2540" cy="3009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9920605" y="3399155"/>
            <a:ext cx="1108075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9474835" y="3701415"/>
            <a:ext cx="728345" cy="15963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8942705" y="5344160"/>
            <a:ext cx="2409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P(Y</a:t>
            </a:r>
            <a:r>
              <a:rPr lang="en-US" altLang="zh-CN"/>
              <a:t>=1</a:t>
            </a:r>
            <a:r>
              <a:rPr lang="zh-CN" altLang="en-US"/>
              <a:t> | A</a:t>
            </a:r>
            <a:r>
              <a:rPr lang="en-US" altLang="zh-CN"/>
              <a:t>3=3</a:t>
            </a:r>
            <a:r>
              <a:rPr lang="zh-CN" altLang="en-US"/>
              <a:t>)</a:t>
            </a:r>
            <a:r>
              <a:rPr lang="en-US" altLang="zh-CN"/>
              <a:t> = 0.333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4430" y="1369060"/>
            <a:ext cx="1404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                         </a:t>
            </a:r>
            <a:endParaRPr lang="en-US" altLang="zh-CN"/>
          </a:p>
          <a:p>
            <a:r>
              <a:rPr lang="en-US" altLang="zh-CN"/>
              <a:t>A1  A2  A3</a:t>
            </a:r>
            <a:endParaRPr lang="en-US" altLang="zh-CN"/>
          </a:p>
          <a:p>
            <a:r>
              <a:rPr lang="en-US" altLang="zh-CN"/>
              <a:t>2     1     1</a:t>
            </a:r>
            <a:endParaRPr lang="en-US" altLang="zh-CN"/>
          </a:p>
          <a:p>
            <a:r>
              <a:rPr lang="en-US" altLang="zh-CN"/>
              <a:t>1     2     2</a:t>
            </a:r>
            <a:endParaRPr lang="en-US" altLang="zh-CN"/>
          </a:p>
          <a:p>
            <a:r>
              <a:rPr lang="en-US" altLang="zh-CN"/>
              <a:t>2     2     2</a:t>
            </a:r>
            <a:endParaRPr lang="en-US" altLang="zh-CN"/>
          </a:p>
          <a:p>
            <a:r>
              <a:rPr lang="en-US" altLang="zh-CN"/>
              <a:t>2     1     2</a:t>
            </a:r>
            <a:endParaRPr lang="en-US" altLang="zh-CN"/>
          </a:p>
          <a:p>
            <a:r>
              <a:rPr lang="en-US" altLang="zh-CN"/>
              <a:t>1     2     3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6705" y="1369060"/>
            <a:ext cx="14046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0</a:t>
            </a:r>
            <a:endParaRPr lang="en-US" altLang="zh-CN"/>
          </a:p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59815" y="199390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059815" y="249936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59815" y="3077210"/>
            <a:ext cx="2252980" cy="2559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12" idx="1"/>
          </p:cNvCxnSpPr>
          <p:nvPr/>
        </p:nvCxnSpPr>
        <p:spPr>
          <a:xfrm flipH="1" flipV="1">
            <a:off x="3397885" y="2003425"/>
            <a:ext cx="715645" cy="81851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37330" y="657225"/>
            <a:ext cx="1591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self.label_prob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13530" y="2499360"/>
            <a:ext cx="1591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P(Y=</a:t>
            </a:r>
            <a:r>
              <a:rPr lang="en-US" altLang="zh-CN"/>
              <a:t>0</a:t>
            </a:r>
            <a:r>
              <a:rPr lang="zh-CN" altLang="en-US"/>
              <a:t>)</a:t>
            </a:r>
            <a:r>
              <a:rPr lang="en-US" altLang="zh-CN"/>
              <a:t> = 2 / 5</a:t>
            </a:r>
            <a:endParaRPr lang="en-US" altLang="zh-CN"/>
          </a:p>
          <a:p>
            <a:r>
              <a:rPr lang="zh-CN" altLang="en-US">
                <a:sym typeface="+mn-ea"/>
              </a:rPr>
              <a:t>P(Y=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= 3 / 5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30160" y="657225"/>
            <a:ext cx="22904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self.condition_prob</a:t>
            </a:r>
            <a:endParaRPr lang="zh-CN" altLang="en-US"/>
          </a:p>
        </p:txBody>
      </p:sp>
      <p:graphicFrame>
        <p:nvGraphicFramePr>
          <p:cNvPr id="14" name="表格 13"/>
          <p:cNvGraphicFramePr/>
          <p:nvPr>
            <p:custDataLst>
              <p:tags r:id="rId1"/>
            </p:custDataLst>
          </p:nvPr>
        </p:nvGraphicFramePr>
        <p:xfrm>
          <a:off x="6504940" y="1757680"/>
          <a:ext cx="5162550" cy="206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/>
                <a:gridCol w="1720850"/>
                <a:gridCol w="1720850"/>
              </a:tblGrid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1/2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1/2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0/2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2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0/2</a:t>
                      </a:r>
                      <a:endParaRPr lang="en-US" altLang="zh-CN"/>
                    </a:p>
                  </a:txBody>
                  <a:tcPr/>
                </a:tc>
              </a:tr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1/3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1/3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089140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862695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565130" y="14071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636250" y="1038860"/>
            <a:ext cx="127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feature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54725" y="376428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label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93765" y="213106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54725" y="3030855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251325" y="5254625"/>
            <a:ext cx="169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拉普拉斯</a:t>
            </a:r>
            <a:r>
              <a:rPr lang="zh-CN" altLang="en-US"/>
              <a:t>平滑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504940" y="4328795"/>
          <a:ext cx="5162550" cy="206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850"/>
                <a:gridCol w="1720850"/>
                <a:gridCol w="1720850"/>
              </a:tblGrid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1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+1</a:t>
                      </a:r>
                      <a:r>
                        <a:rPr lang="en-US" altLang="zh-CN"/>
                        <a:t>/2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+2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/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0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zh-CN" altLang="en-US"/>
                        <a:t>：</a:t>
                      </a:r>
                      <a:r>
                        <a:rPr lang="en-US" altLang="zh-CN"/>
                        <a:t> </a:t>
                      </a:r>
                      <a:r>
                        <a:rPr lang="en-US" altLang="zh-CN" sz="18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+2</a:t>
                      </a:r>
                      <a:endParaRPr lang="en-US" altLang="zh-CN"/>
                    </a:p>
                  </a:txBody>
                  <a:tcPr/>
                </a:tc>
              </a:tr>
              <a:tr h="1031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2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</a:t>
                      </a:r>
                      <a:r>
                        <a:rPr lang="zh-CN" altLang="en-US" sz="1800">
                          <a:sym typeface="+mn-ea"/>
                        </a:rPr>
                        <a:t>：</a:t>
                      </a:r>
                      <a:r>
                        <a:rPr lang="en-US" altLang="zh-CN" sz="1800">
                          <a:sym typeface="+mn-ea"/>
                        </a:rPr>
                        <a:t> 1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+1</a:t>
                      </a:r>
                      <a:r>
                        <a:rPr lang="en-US" altLang="zh-CN" sz="1800">
                          <a:sym typeface="+mn-ea"/>
                        </a:rPr>
                        <a:t>/3</a:t>
                      </a: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+3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13200" y="1924685"/>
            <a:ext cx="2035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不加拉普拉斯</a:t>
            </a:r>
            <a:r>
              <a:rPr lang="zh-CN" altLang="en-US"/>
              <a:t>平滑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251325" y="5680710"/>
            <a:ext cx="20034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P(Y=</a:t>
            </a:r>
            <a:r>
              <a:rPr lang="en-US" altLang="zh-CN"/>
              <a:t>0</a:t>
            </a:r>
            <a:r>
              <a:rPr lang="zh-CN" altLang="en-US"/>
              <a:t>)</a:t>
            </a:r>
            <a:r>
              <a:rPr lang="en-US" altLang="zh-CN"/>
              <a:t> = 2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/>
              <a:t> / 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+2</a:t>
            </a:r>
            <a:endParaRPr lang="en-US" altLang="zh-CN"/>
          </a:p>
          <a:p>
            <a:r>
              <a:rPr lang="zh-CN" altLang="en-US">
                <a:sym typeface="+mn-ea"/>
              </a:rPr>
              <a:t>P(Y=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)</a:t>
            </a:r>
            <a:r>
              <a:rPr lang="en-US" altLang="zh-CN">
                <a:sym typeface="+mn-ea"/>
              </a:rPr>
              <a:t> = 3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+1</a:t>
            </a:r>
            <a:r>
              <a:rPr lang="en-US" altLang="zh-CN">
                <a:sym typeface="+mn-ea"/>
              </a:rPr>
              <a:t> / 5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+2</a:t>
            </a:r>
            <a:r>
              <a:rPr lang="zh-CN" altLang="en-US"/>
              <a:t> 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9" idx="1"/>
          </p:cNvCxnSpPr>
          <p:nvPr/>
        </p:nvCxnSpPr>
        <p:spPr>
          <a:xfrm flipH="1" flipV="1">
            <a:off x="2682240" y="3399155"/>
            <a:ext cx="1569085" cy="26041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06*162"/>
  <p:tag name="TABLE_ENDDRAG_RECT" val="346*141*406*162"/>
</p:tagLst>
</file>

<file path=ppt/tags/tag2.xml><?xml version="1.0" encoding="utf-8"?>
<p:tagLst xmlns:p="http://schemas.openxmlformats.org/presentationml/2006/main">
  <p:tag name="TABLE_ENDDRAG_ORIGIN_RECT" val="406*162"/>
  <p:tag name="TABLE_ENDDRAG_RECT" val="346*141*406*162"/>
</p:tagLst>
</file>

<file path=ppt/tags/tag3.xml><?xml version="1.0" encoding="utf-8"?>
<p:tagLst xmlns:p="http://schemas.openxmlformats.org/presentationml/2006/main">
  <p:tag name="TABLE_ENDDRAG_ORIGIN_RECT" val="406*162"/>
  <p:tag name="TABLE_ENDDRAG_RECT" val="346*141*406*162"/>
</p:tagLst>
</file>

<file path=ppt/tags/tag4.xml><?xml version="1.0" encoding="utf-8"?>
<p:tagLst xmlns:p="http://schemas.openxmlformats.org/presentationml/2006/main">
  <p:tag name="commondata" val="eyJoZGlkIjoiODMyM2E5MGIzMDMyYzI1ZmM2YjFjMWFlYTNhMjY3M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WPS 演示</Application>
  <PresentationFormat>宽屏</PresentationFormat>
  <Paragraphs>164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wolf</dc:creator>
  <cp:lastModifiedBy>最后的雪原狼王</cp:lastModifiedBy>
  <cp:revision>3</cp:revision>
  <dcterms:created xsi:type="dcterms:W3CDTF">2023-08-09T12:44:00Z</dcterms:created>
  <dcterms:modified xsi:type="dcterms:W3CDTF">2024-04-23T15:22:01Z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